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omments/comment1.xml" ContentType="application/vnd.openxmlformats-officedocument.presentationml.comments+xml"/>
  <Override PartName="/ppt/comments/comment2.xml" ContentType="application/vnd.openxmlformats-officedocument.presentationml.comments+xml"/>
  <Override PartName="/ppt/comments/comment3.xml" ContentType="application/vnd.openxmlformats-officedocument.presentationml.comments+xml"/>
  <Override PartName="/ppt/comments/comment4.xml" ContentType="application/vnd.openxmlformats-officedocument.presentationml.comments+xml"/>
  <Override PartName="/ppt/comments/comment5.xml" ContentType="application/vnd.openxmlformats-officedocument.presentationml.comments+xml"/>
  <Override PartName="/ppt/comments/comment6.xml" ContentType="application/vnd.openxmlformats-officedocument.presentationml.comments+xml"/>
  <Override PartName="/ppt/comments/comment7.xml" ContentType="application/vnd.openxmlformats-officedocument.presentationml.comments+xml"/>
  <Override PartName="/ppt/comments/comment8.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 initials="A" lastIdx="18" clrIdx="0">
    <p:extLst>
      <p:ext uri="{19B8F6BF-5375-455C-9EA6-DF929625EA0E}">
        <p15:presenceInfo xmlns:p15="http://schemas.microsoft.com/office/powerpoint/2012/main" userId="Admi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96" y="5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2-02-17T16:04:54.441" idx="1">
    <p:pos x="7089" y="2058"/>
    <p:text>Для расчета средней заработной платы учитываются все предусмотренные системой оплаты труда виды выплат, применяемые у соответствующего работодателя независимо от источников этих выплат.
При любом режиме работы расчет средней заработной платы работника производится исходя из фактически начисленной ему заработной платы и фактически отработанного им времени за 12 календарных месяцев, предшествующих периоду, в течение которого за работником сохраняется средняя заработная плата. (Статья 139 ТК РФ)</p:text>
    <p:extLst mod="1">
      <p:ext uri="{C676402C-5697-4E1C-873F-D02D1690AC5C}">
        <p15:threadingInfo xmlns:p15="http://schemas.microsoft.com/office/powerpoint/2012/main" timeZoneBias="-180"/>
      </p:ext>
    </p:extLst>
  </p:cm>
  <p:cm authorId="1" dt="2022-02-18T15:12:31.631" idx="15">
    <p:pos x="5253" y="1866"/>
    <p:text>Ключевое словосочетание- "успешно осваивающие". Что значит "успешно", Трудовой кодекс не поясняет. Раньше считалось, что успешно - значит без задолженности за предыдущий курс или семестр. А в Федеральном законе от 29.12.2012 N 273-ФЗ "Об образовании в Российской Федерации" термин "успешно" применяется в основном к прохождению итоговой аттестации. В связи с успешным прохождением аттестации обучающийся получает соответствующий документ о получении образования (аттестат, диплом и т.п.).
В контексте Трудового кодекса этот термин не имеет принципиального значения. Как бы работник ни обучался - если он не отчислен и принесет работодателю документы из образовательного заведения (справка-вызов, справка-подтверждение), о которых мы поговорим позже, такое обучение будет успешным.</p:text>
    <p:extLst>
      <p:ext uri="{C676402C-5697-4E1C-873F-D02D1690AC5C}">
        <p15:threadingInfo xmlns:p15="http://schemas.microsoft.com/office/powerpoint/2012/main" timeZoneBias="-18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2-02-17T16:31:56.870" idx="3">
    <p:pos x="2826" y="1236"/>
    <p:text>Работодатель не вправе отказать работнику в отпуске установленной законодательством продолжительности</p:text>
    <p:extLst>
      <p:ext uri="{C676402C-5697-4E1C-873F-D02D1690AC5C}">
        <p15:threadingInfo xmlns:p15="http://schemas.microsoft.com/office/powerpoint/2012/main" timeZoneBias="-18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22-02-18T16:02:31.272" idx="17">
    <p:pos x="7096" y="2688"/>
    <p:text>Должно быть письменное заявление работника</p:text>
    <p:extLst>
      <p:ext uri="{C676402C-5697-4E1C-873F-D02D1690AC5C}">
        <p15:threadingInfo xmlns:p15="http://schemas.microsoft.com/office/powerpoint/2012/main" timeZoneBias="-18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1" dt="2022-02-17T16:35:16.775" idx="4">
    <p:pos x="2949" y="576"/>
    <p:text>Должно быть заключено дополнительное соглашение к трудовому договору с работником о временном изменении режима рабочего времени</p:text>
    <p:extLst>
      <p:ext uri="{C676402C-5697-4E1C-873F-D02D1690AC5C}">
        <p15:threadingInfo xmlns:p15="http://schemas.microsoft.com/office/powerpoint/2012/main" timeZoneBias="-180"/>
      </p:ext>
    </p:extLst>
  </p:cm>
  <p:cm authorId="1" dt="2022-02-18T16:05:03.638" idx="18">
    <p:pos x="7096" y="2273"/>
    <p:text>Т.е. законодательно такие гарантии не предусмотрены и сторонами, при необходимости, должны быть внесены соответстующие положения в коллективный договор.</p:text>
    <p:extLst>
      <p:ext uri="{C676402C-5697-4E1C-873F-D02D1690AC5C}">
        <p15:threadingInfo xmlns:p15="http://schemas.microsoft.com/office/powerpoint/2012/main" timeZoneBias="-180"/>
      </p:ext>
    </p:extLst>
  </p:cm>
</p:cmLst>
</file>

<file path=ppt/comments/comment5.xml><?xml version="1.0" encoding="utf-8"?>
<p:cmLst xmlns:a="http://schemas.openxmlformats.org/drawingml/2006/main" xmlns:r="http://schemas.openxmlformats.org/officeDocument/2006/relationships" xmlns:p="http://schemas.openxmlformats.org/presentationml/2006/main">
  <p:cm authorId="1" dt="2022-02-17T16:43:12.520" idx="5">
    <p:pos x="5315" y="906"/>
    <p:text>На работников, осваивающих программы подготовки научно-педагогических кадров в аспирантуре (адъюнктуре) по заочной форме обучения, принятых на обучение до 1 сентября 2021 г., распространяются гарантии и компенсации, предусмотренные статьей 173.1</p:text>
    <p:extLst>
      <p:ext uri="{C676402C-5697-4E1C-873F-D02D1690AC5C}">
        <p15:threadingInfo xmlns:p15="http://schemas.microsoft.com/office/powerpoint/2012/main" timeZoneBias="-180"/>
      </p:ext>
    </p:extLst>
  </p:cm>
</p:cmLst>
</file>

<file path=ppt/comments/comment6.xml><?xml version="1.0" encoding="utf-8"?>
<p:cmLst xmlns:a="http://schemas.openxmlformats.org/drawingml/2006/main" xmlns:r="http://schemas.openxmlformats.org/officeDocument/2006/relationships" xmlns:p="http://schemas.openxmlformats.org/presentationml/2006/main">
  <p:cm authorId="1" dt="2022-02-17T16:55:50.638" idx="6">
    <p:pos x="7089" y="991"/>
    <p:text>соглашение сторон в виде дополнительного соглашения к трудовому договору</p:text>
    <p:extLst>
      <p:ext uri="{C676402C-5697-4E1C-873F-D02D1690AC5C}">
        <p15:threadingInfo xmlns:p15="http://schemas.microsoft.com/office/powerpoint/2012/main" timeZoneBias="-180"/>
      </p:ext>
    </p:extLst>
  </p:cm>
  <p:cm authorId="1" dt="2022-02-17T16:58:01.026" idx="7">
    <p:pos x="1574" y="2458"/>
    <p:text>Правила
предоставления отпуска лицам, допущенным к соисканию ученой степени кандидата наук или доктора наук
(утв. постановлением Правительства РФ от 5 мая 2014 г. N 409)</p:text>
    <p:extLst>
      <p:ext uri="{C676402C-5697-4E1C-873F-D02D1690AC5C}">
        <p15:threadingInfo xmlns:p15="http://schemas.microsoft.com/office/powerpoint/2012/main" timeZoneBias="-180"/>
      </p:ext>
    </p:extLst>
  </p:cm>
</p:cmLst>
</file>

<file path=ppt/comments/comment7.xml><?xml version="1.0" encoding="utf-8"?>
<p:cmLst xmlns:a="http://schemas.openxmlformats.org/drawingml/2006/main" xmlns:r="http://schemas.openxmlformats.org/officeDocument/2006/relationships" xmlns:p="http://schemas.openxmlformats.org/presentationml/2006/main">
  <p:cm authorId="1" dt="2022-02-18T14:48:58.327" idx="13">
    <p:pos x="4278" y="1244"/>
    <p:text>В соответствии с Федеральным законом №273-ФЗ "Об образовании в Российской Федерации", в Российской Федерации устанавливаются следующие уровни профессионального образования:
1) среднее профессиональное образование;
2) высшее образование - бакалавриат;
3) высшее образование - специалитет, магистратура;
4) высшее образование - подготовка кадров высшей квалификации.
Обучение по следующим образовательным программам высшего образования является получением второго или последующего высшего образования:
1) по программам бакалавриата или программам специалитета - лицами, имеющими диплом бакалавра, диплом специалиста или диплом магистра;
2) по программам магистратуры - лицами, имеющими диплом специалиста или диплом магистра;
3) по программам ординатуры или программам ассистентуры-стажировки - лицами, имеющими диплом об окончании ординатуры или диплом об окончании ассистентуры-стажировки;
4) по программам подготовки научных и научно-педагогических кадров - лицами, имеющими диплом об окончании аспирантуры (адъюнктуры), свидетельство об окончании аспирантуры (адъюнктуры) или диплом кандидата наук.</p:text>
    <p:extLst>
      <p:ext uri="{C676402C-5697-4E1C-873F-D02D1690AC5C}">
        <p15:threadingInfo xmlns:p15="http://schemas.microsoft.com/office/powerpoint/2012/main" timeZoneBias="-180"/>
      </p:ext>
    </p:extLst>
  </p:cm>
</p:cmLst>
</file>

<file path=ppt/comments/comment8.xml><?xml version="1.0" encoding="utf-8"?>
<p:cmLst xmlns:a="http://schemas.openxmlformats.org/drawingml/2006/main" xmlns:r="http://schemas.openxmlformats.org/officeDocument/2006/relationships" xmlns:p="http://schemas.openxmlformats.org/presentationml/2006/main">
  <p:cm authorId="1" dt="2022-02-18T15:30:51.535" idx="16">
    <p:pos x="4116" y="522"/>
    <p:text>Если в период учебного отпуска работник заболел, пособие по временной нетрудоспособности ему выплачиваться не будет, независимо от того, сохранялся за ним на время учебного отпуска средний или частичный заработок или нет (Постановление Правительства РФ от 11 сентября 2021 г. N 1540 "Об утверждении Положения об особенностях порядка исчисления пособий по временной нетрудоспособности, по беременности и родам, ежемесячного пособия по уходу за ребенком гражданам, подлежащим обязательному социальному страхованию на случай временной нетрудоспособности и в связи с материнством")</p:text>
    <p:extLst>
      <p:ext uri="{C676402C-5697-4E1C-873F-D02D1690AC5C}">
        <p15:threadingInfo xmlns:p15="http://schemas.microsoft.com/office/powerpoint/2012/main" timeZoneBias="-180"/>
      </p:ext>
    </p:extLst>
  </p:cm>
</p:cmLst>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ru-RU" smtClean="0"/>
              <a:t>Образец заголовка</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C8940BFC-1BCE-4EE9-935E-1B624E1D650E}" type="datetimeFigureOut">
              <a:rPr lang="ru-RU" smtClean="0"/>
              <a:t>28.02.2022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12E6322-C8C2-4931-BD92-BC123314B189}" type="slidenum">
              <a:rPr lang="ru-RU" smtClean="0"/>
              <a:t>‹#›</a:t>
            </a:fld>
            <a:endParaRPr lang="ru-RU"/>
          </a:p>
        </p:txBody>
      </p:sp>
    </p:spTree>
    <p:extLst>
      <p:ext uri="{BB962C8B-B14F-4D97-AF65-F5344CB8AC3E}">
        <p14:creationId xmlns:p14="http://schemas.microsoft.com/office/powerpoint/2010/main" val="7765993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C8940BFC-1BCE-4EE9-935E-1B624E1D650E}" type="datetimeFigureOut">
              <a:rPr lang="ru-RU" smtClean="0"/>
              <a:t>28.02.2022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12E6322-C8C2-4931-BD92-BC123314B189}" type="slidenum">
              <a:rPr lang="ru-RU" smtClean="0"/>
              <a:t>‹#›</a:t>
            </a:fld>
            <a:endParaRPr lang="ru-RU"/>
          </a:p>
        </p:txBody>
      </p:sp>
    </p:spTree>
    <p:extLst>
      <p:ext uri="{BB962C8B-B14F-4D97-AF65-F5344CB8AC3E}">
        <p14:creationId xmlns:p14="http://schemas.microsoft.com/office/powerpoint/2010/main" val="13456601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ru-RU" smtClean="0"/>
              <a:t>Образец заголовка</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C8940BFC-1BCE-4EE9-935E-1B624E1D650E}" type="datetimeFigureOut">
              <a:rPr lang="ru-RU" smtClean="0"/>
              <a:t>28.02.2022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12E6322-C8C2-4931-BD92-BC123314B189}" type="slidenum">
              <a:rPr lang="ru-RU" smtClean="0"/>
              <a:t>‹#›</a:t>
            </a:fld>
            <a:endParaRPr lang="ru-RU"/>
          </a:p>
        </p:txBody>
      </p:sp>
    </p:spTree>
    <p:extLst>
      <p:ext uri="{BB962C8B-B14F-4D97-AF65-F5344CB8AC3E}">
        <p14:creationId xmlns:p14="http://schemas.microsoft.com/office/powerpoint/2010/main" val="34904720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ru-RU" smtClean="0"/>
              <a:t>Образец заголовка</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C8940BFC-1BCE-4EE9-935E-1B624E1D650E}" type="datetimeFigureOut">
              <a:rPr lang="ru-RU" smtClean="0"/>
              <a:t>28.02.2022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12E6322-C8C2-4931-BD92-BC123314B189}" type="slidenum">
              <a:rPr lang="ru-RU" smtClean="0"/>
              <a:t>‹#›</a:t>
            </a:fld>
            <a:endParaRPr lang="ru-RU"/>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689457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ru-RU" smtClean="0"/>
              <a:t>Образец заголовка</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C8940BFC-1BCE-4EE9-935E-1B624E1D650E}" type="datetimeFigureOut">
              <a:rPr lang="ru-RU" smtClean="0"/>
              <a:t>28.02.2022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12E6322-C8C2-4931-BD92-BC123314B189}" type="slidenum">
              <a:rPr lang="ru-RU" smtClean="0"/>
              <a:t>‹#›</a:t>
            </a:fld>
            <a:endParaRPr lang="ru-RU"/>
          </a:p>
        </p:txBody>
      </p:sp>
    </p:spTree>
    <p:extLst>
      <p:ext uri="{BB962C8B-B14F-4D97-AF65-F5344CB8AC3E}">
        <p14:creationId xmlns:p14="http://schemas.microsoft.com/office/powerpoint/2010/main" val="3541522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ru-RU" smtClean="0"/>
              <a:t>Образец заголовка</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Date Placeholder 2"/>
          <p:cNvSpPr>
            <a:spLocks noGrp="1"/>
          </p:cNvSpPr>
          <p:nvPr>
            <p:ph type="dt" sz="half" idx="10"/>
          </p:nvPr>
        </p:nvSpPr>
        <p:spPr/>
        <p:txBody>
          <a:bodyPr/>
          <a:lstStyle/>
          <a:p>
            <a:fld id="{C8940BFC-1BCE-4EE9-935E-1B624E1D650E}" type="datetimeFigureOut">
              <a:rPr lang="ru-RU" smtClean="0"/>
              <a:t>28.02.2022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F12E6322-C8C2-4931-BD92-BC123314B189}" type="slidenum">
              <a:rPr lang="ru-RU" smtClean="0"/>
              <a:t>‹#›</a:t>
            </a:fld>
            <a:endParaRPr lang="ru-RU"/>
          </a:p>
        </p:txBody>
      </p:sp>
    </p:spTree>
    <p:extLst>
      <p:ext uri="{BB962C8B-B14F-4D97-AF65-F5344CB8AC3E}">
        <p14:creationId xmlns:p14="http://schemas.microsoft.com/office/powerpoint/2010/main" val="1958413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ru-RU" smtClean="0"/>
              <a:t>Образец заголовка</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Date Placeholder 2"/>
          <p:cNvSpPr>
            <a:spLocks noGrp="1"/>
          </p:cNvSpPr>
          <p:nvPr>
            <p:ph type="dt" sz="half" idx="10"/>
          </p:nvPr>
        </p:nvSpPr>
        <p:spPr/>
        <p:txBody>
          <a:bodyPr/>
          <a:lstStyle/>
          <a:p>
            <a:fld id="{C8940BFC-1BCE-4EE9-935E-1B624E1D650E}" type="datetimeFigureOut">
              <a:rPr lang="ru-RU" smtClean="0"/>
              <a:t>28.02.2022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F12E6322-C8C2-4931-BD92-BC123314B189}" type="slidenum">
              <a:rPr lang="ru-RU" smtClean="0"/>
              <a:t>‹#›</a:t>
            </a:fld>
            <a:endParaRPr lang="ru-RU"/>
          </a:p>
        </p:txBody>
      </p:sp>
    </p:spTree>
    <p:extLst>
      <p:ext uri="{BB962C8B-B14F-4D97-AF65-F5344CB8AC3E}">
        <p14:creationId xmlns:p14="http://schemas.microsoft.com/office/powerpoint/2010/main" val="34357989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smtClean="0"/>
              <a:t>Образец заголовка</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8940BFC-1BCE-4EE9-935E-1B624E1D650E}" type="datetimeFigureOut">
              <a:rPr lang="ru-RU" smtClean="0"/>
              <a:t>28.02.2022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12E6322-C8C2-4931-BD92-BC123314B189}" type="slidenum">
              <a:rPr lang="ru-RU" smtClean="0"/>
              <a:t>‹#›</a:t>
            </a:fld>
            <a:endParaRPr lang="ru-RU"/>
          </a:p>
        </p:txBody>
      </p:sp>
    </p:spTree>
    <p:extLst>
      <p:ext uri="{BB962C8B-B14F-4D97-AF65-F5344CB8AC3E}">
        <p14:creationId xmlns:p14="http://schemas.microsoft.com/office/powerpoint/2010/main" val="3092698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ru-RU" smtClean="0"/>
              <a:t>Образец заголовка</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8940BFC-1BCE-4EE9-935E-1B624E1D650E}" type="datetimeFigureOut">
              <a:rPr lang="ru-RU" smtClean="0"/>
              <a:t>28.02.2022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12E6322-C8C2-4931-BD92-BC123314B189}" type="slidenum">
              <a:rPr lang="ru-RU" smtClean="0"/>
              <a:t>‹#›</a:t>
            </a:fld>
            <a:endParaRPr lang="ru-RU"/>
          </a:p>
        </p:txBody>
      </p:sp>
    </p:spTree>
    <p:extLst>
      <p:ext uri="{BB962C8B-B14F-4D97-AF65-F5344CB8AC3E}">
        <p14:creationId xmlns:p14="http://schemas.microsoft.com/office/powerpoint/2010/main" val="18948236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smtClean="0"/>
              <a:t>Образец заголовка</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8940BFC-1BCE-4EE9-935E-1B624E1D650E}" type="datetimeFigureOut">
              <a:rPr lang="ru-RU" smtClean="0"/>
              <a:t>28.02.2022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12E6322-C8C2-4931-BD92-BC123314B189}" type="slidenum">
              <a:rPr lang="ru-RU" smtClean="0"/>
              <a:t>‹#›</a:t>
            </a:fld>
            <a:endParaRPr lang="ru-RU"/>
          </a:p>
        </p:txBody>
      </p:sp>
    </p:spTree>
    <p:extLst>
      <p:ext uri="{BB962C8B-B14F-4D97-AF65-F5344CB8AC3E}">
        <p14:creationId xmlns:p14="http://schemas.microsoft.com/office/powerpoint/2010/main" val="34097312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ru-RU" smtClean="0"/>
              <a:t>Образец заголовка</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8940BFC-1BCE-4EE9-935E-1B624E1D650E}" type="datetimeFigureOut">
              <a:rPr lang="ru-RU" smtClean="0"/>
              <a:t>28.02.2022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12E6322-C8C2-4931-BD92-BC123314B189}" type="slidenum">
              <a:rPr lang="ru-RU" smtClean="0"/>
              <a:t>‹#›</a:t>
            </a:fld>
            <a:endParaRPr lang="ru-RU"/>
          </a:p>
        </p:txBody>
      </p:sp>
    </p:spTree>
    <p:extLst>
      <p:ext uri="{BB962C8B-B14F-4D97-AF65-F5344CB8AC3E}">
        <p14:creationId xmlns:p14="http://schemas.microsoft.com/office/powerpoint/2010/main" val="38200305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ru-RU" smtClean="0"/>
              <a:t>Образец заголовка</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C8940BFC-1BCE-4EE9-935E-1B624E1D650E}" type="datetimeFigureOut">
              <a:rPr lang="ru-RU" smtClean="0"/>
              <a:t>28.02.2022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12E6322-C8C2-4931-BD92-BC123314B189}" type="slidenum">
              <a:rPr lang="ru-RU" smtClean="0"/>
              <a:t>‹#›</a:t>
            </a:fld>
            <a:endParaRPr lang="ru-RU"/>
          </a:p>
        </p:txBody>
      </p:sp>
    </p:spTree>
    <p:extLst>
      <p:ext uri="{BB962C8B-B14F-4D97-AF65-F5344CB8AC3E}">
        <p14:creationId xmlns:p14="http://schemas.microsoft.com/office/powerpoint/2010/main" val="12770481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2" name="Content Placeholder 3"/>
          <p:cNvSpPr>
            <a:spLocks noGrp="1"/>
          </p:cNvSpPr>
          <p:nvPr>
            <p:ph sz="quarter" idx="13"/>
          </p:nvPr>
        </p:nvSpPr>
        <p:spPr>
          <a:xfrm>
            <a:off x="913774" y="3051012"/>
            <a:ext cx="5106027" cy="27401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3" name="Content Placeholder 5"/>
          <p:cNvSpPr>
            <a:spLocks noGrp="1"/>
          </p:cNvSpPr>
          <p:nvPr>
            <p:ph sz="quarter" idx="14"/>
          </p:nvPr>
        </p:nvSpPr>
        <p:spPr>
          <a:xfrm>
            <a:off x="6172200" y="3051012"/>
            <a:ext cx="5105401" cy="27401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C8940BFC-1BCE-4EE9-935E-1B624E1D650E}" type="datetimeFigureOut">
              <a:rPr lang="ru-RU" smtClean="0"/>
              <a:t>28.02.2022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F12E6322-C8C2-4931-BD92-BC123314B189}" type="slidenum">
              <a:rPr lang="ru-RU" smtClean="0"/>
              <a:t>‹#›</a:t>
            </a:fld>
            <a:endParaRPr lang="ru-RU"/>
          </a:p>
        </p:txBody>
      </p:sp>
    </p:spTree>
    <p:extLst>
      <p:ext uri="{BB962C8B-B14F-4D97-AF65-F5344CB8AC3E}">
        <p14:creationId xmlns:p14="http://schemas.microsoft.com/office/powerpoint/2010/main" val="12403403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C8940BFC-1BCE-4EE9-935E-1B624E1D650E}" type="datetimeFigureOut">
              <a:rPr lang="ru-RU" smtClean="0"/>
              <a:t>28.02.2022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F12E6322-C8C2-4931-BD92-BC123314B189}" type="slidenum">
              <a:rPr lang="ru-RU" smtClean="0"/>
              <a:t>‹#›</a:t>
            </a:fld>
            <a:endParaRPr lang="ru-RU"/>
          </a:p>
        </p:txBody>
      </p:sp>
    </p:spTree>
    <p:extLst>
      <p:ext uri="{BB962C8B-B14F-4D97-AF65-F5344CB8AC3E}">
        <p14:creationId xmlns:p14="http://schemas.microsoft.com/office/powerpoint/2010/main" val="2889996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C8940BFC-1BCE-4EE9-935E-1B624E1D650E}" type="datetimeFigureOut">
              <a:rPr lang="ru-RU" smtClean="0"/>
              <a:t>28.02.2022</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F12E6322-C8C2-4931-BD92-BC123314B189}" type="slidenum">
              <a:rPr lang="ru-RU" smtClean="0"/>
              <a:t>‹#›</a:t>
            </a:fld>
            <a:endParaRPr lang="ru-RU"/>
          </a:p>
        </p:txBody>
      </p:sp>
    </p:spTree>
    <p:extLst>
      <p:ext uri="{BB962C8B-B14F-4D97-AF65-F5344CB8AC3E}">
        <p14:creationId xmlns:p14="http://schemas.microsoft.com/office/powerpoint/2010/main" val="1824616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ru-RU" smtClean="0"/>
              <a:t>Образец заголовка</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C8940BFC-1BCE-4EE9-935E-1B624E1D650E}" type="datetimeFigureOut">
              <a:rPr lang="ru-RU" smtClean="0"/>
              <a:t>28.02.2022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12E6322-C8C2-4931-BD92-BC123314B189}" type="slidenum">
              <a:rPr lang="ru-RU" smtClean="0"/>
              <a:t>‹#›</a:t>
            </a:fld>
            <a:endParaRPr lang="ru-RU"/>
          </a:p>
        </p:txBody>
      </p:sp>
    </p:spTree>
    <p:extLst>
      <p:ext uri="{BB962C8B-B14F-4D97-AF65-F5344CB8AC3E}">
        <p14:creationId xmlns:p14="http://schemas.microsoft.com/office/powerpoint/2010/main" val="31962394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C8940BFC-1BCE-4EE9-935E-1B624E1D650E}" type="datetimeFigureOut">
              <a:rPr lang="ru-RU" smtClean="0"/>
              <a:t>28.02.2022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12E6322-C8C2-4931-BD92-BC123314B189}" type="slidenum">
              <a:rPr lang="ru-RU" smtClean="0"/>
              <a:t>‹#›</a:t>
            </a:fld>
            <a:endParaRPr lang="ru-RU"/>
          </a:p>
        </p:txBody>
      </p:sp>
    </p:spTree>
    <p:extLst>
      <p:ext uri="{BB962C8B-B14F-4D97-AF65-F5344CB8AC3E}">
        <p14:creationId xmlns:p14="http://schemas.microsoft.com/office/powerpoint/2010/main" val="23687472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8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C8940BFC-1BCE-4EE9-935E-1B624E1D650E}" type="datetimeFigureOut">
              <a:rPr lang="ru-RU" smtClean="0"/>
              <a:t>28.02.2022</a:t>
            </a:fld>
            <a:endParaRPr lang="ru-RU"/>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ru-RU"/>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F12E6322-C8C2-4931-BD92-BC123314B189}" type="slidenum">
              <a:rPr lang="ru-RU" smtClean="0"/>
              <a:t>‹#›</a:t>
            </a:fld>
            <a:endParaRPr lang="ru-RU"/>
          </a:p>
        </p:txBody>
      </p:sp>
    </p:spTree>
    <p:extLst>
      <p:ext uri="{BB962C8B-B14F-4D97-AF65-F5344CB8AC3E}">
        <p14:creationId xmlns:p14="http://schemas.microsoft.com/office/powerpoint/2010/main" val="2304406485"/>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omments" Target="../comments/comment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omments" Target="../comments/comment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omments" Target="../comments/comment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omments" Target="../comments/comment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omments" Target="../comments/comment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omments" Target="../comments/comment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omments" Target="../comments/comment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043620" y="646176"/>
            <a:ext cx="8689976" cy="4145280"/>
          </a:xfrm>
        </p:spPr>
        <p:txBody>
          <a:bodyPr>
            <a:noAutofit/>
          </a:bodyPr>
          <a:lstStyle/>
          <a:p>
            <a:r>
              <a:rPr lang="ru-RU" sz="5200" b="1" dirty="0" smtClean="0">
                <a:solidFill>
                  <a:srgbClr val="002060"/>
                </a:solidFill>
              </a:rPr>
              <a:t/>
            </a:r>
            <a:br>
              <a:rPr lang="ru-RU" sz="5200" b="1" dirty="0" smtClean="0">
                <a:solidFill>
                  <a:srgbClr val="002060"/>
                </a:solidFill>
              </a:rPr>
            </a:br>
            <a:r>
              <a:rPr lang="ru-RU" sz="5200" b="1" dirty="0">
                <a:solidFill>
                  <a:srgbClr val="002060"/>
                </a:solidFill>
              </a:rPr>
              <a:t/>
            </a:r>
            <a:br>
              <a:rPr lang="ru-RU" sz="5200" b="1" dirty="0">
                <a:solidFill>
                  <a:srgbClr val="002060"/>
                </a:solidFill>
              </a:rPr>
            </a:br>
            <a:r>
              <a:rPr lang="ru-RU" sz="5200" b="1" dirty="0" smtClean="0">
                <a:solidFill>
                  <a:srgbClr val="002060"/>
                </a:solidFill>
              </a:rPr>
              <a:t/>
            </a:r>
            <a:br>
              <a:rPr lang="ru-RU" sz="5200" b="1" dirty="0" smtClean="0">
                <a:solidFill>
                  <a:srgbClr val="002060"/>
                </a:solidFill>
              </a:rPr>
            </a:br>
            <a:r>
              <a:rPr lang="ru-RU" sz="5200" b="1" dirty="0">
                <a:solidFill>
                  <a:srgbClr val="002060"/>
                </a:solidFill>
              </a:rPr>
              <a:t/>
            </a:r>
            <a:br>
              <a:rPr lang="ru-RU" sz="5200" b="1" dirty="0">
                <a:solidFill>
                  <a:srgbClr val="002060"/>
                </a:solidFill>
              </a:rPr>
            </a:br>
            <a:r>
              <a:rPr lang="ru-RU" sz="5200" b="1" dirty="0" smtClean="0">
                <a:solidFill>
                  <a:srgbClr val="002060"/>
                </a:solidFill>
              </a:rPr>
              <a:t/>
            </a:r>
            <a:br>
              <a:rPr lang="ru-RU" sz="5200" b="1" dirty="0" smtClean="0">
                <a:solidFill>
                  <a:srgbClr val="002060"/>
                </a:solidFill>
              </a:rPr>
            </a:br>
            <a:r>
              <a:rPr lang="ru-RU" sz="5200" b="1" dirty="0">
                <a:solidFill>
                  <a:srgbClr val="002060"/>
                </a:solidFill>
              </a:rPr>
              <a:t/>
            </a:r>
            <a:br>
              <a:rPr lang="ru-RU" sz="5200" b="1" dirty="0">
                <a:solidFill>
                  <a:srgbClr val="002060"/>
                </a:solidFill>
              </a:rPr>
            </a:br>
            <a:r>
              <a:rPr lang="ru-RU" sz="5200" b="1" dirty="0" smtClean="0">
                <a:solidFill>
                  <a:srgbClr val="002060"/>
                </a:solidFill>
              </a:rPr>
              <a:t/>
            </a:r>
            <a:br>
              <a:rPr lang="ru-RU" sz="5200" b="1" dirty="0" smtClean="0">
                <a:solidFill>
                  <a:srgbClr val="002060"/>
                </a:solidFill>
              </a:rPr>
            </a:br>
            <a:r>
              <a:rPr lang="ru-RU" sz="5200" b="1" dirty="0">
                <a:solidFill>
                  <a:srgbClr val="002060"/>
                </a:solidFill>
              </a:rPr>
              <a:t/>
            </a:r>
            <a:br>
              <a:rPr lang="ru-RU" sz="5200" b="1" dirty="0">
                <a:solidFill>
                  <a:srgbClr val="002060"/>
                </a:solidFill>
              </a:rPr>
            </a:br>
            <a:r>
              <a:rPr lang="ru-RU" sz="5200" b="1" dirty="0" smtClean="0">
                <a:solidFill>
                  <a:srgbClr val="002060"/>
                </a:solidFill>
              </a:rPr>
              <a:t/>
            </a:r>
            <a:br>
              <a:rPr lang="ru-RU" sz="5200" b="1" dirty="0" smtClean="0">
                <a:solidFill>
                  <a:srgbClr val="002060"/>
                </a:solidFill>
              </a:rPr>
            </a:br>
            <a:r>
              <a:rPr lang="ru-RU" sz="5200" b="1" dirty="0">
                <a:solidFill>
                  <a:srgbClr val="002060"/>
                </a:solidFill>
              </a:rPr>
              <a:t/>
            </a:r>
            <a:br>
              <a:rPr lang="ru-RU" sz="5200" b="1" dirty="0">
                <a:solidFill>
                  <a:srgbClr val="002060"/>
                </a:solidFill>
              </a:rPr>
            </a:br>
            <a:r>
              <a:rPr lang="ru-RU" sz="1800" b="1" dirty="0" smtClean="0">
                <a:solidFill>
                  <a:srgbClr val="002060"/>
                </a:solidFill>
              </a:rPr>
              <a:t> час </a:t>
            </a:r>
            <a:r>
              <a:rPr lang="ru-RU" sz="1800" b="1" dirty="0" smtClean="0">
                <a:solidFill>
                  <a:schemeClr val="accent3">
                    <a:lumMod val="50000"/>
                  </a:schemeClr>
                </a:solidFill>
              </a:rPr>
              <a:t>ПРОФСОЮЗНого ПРАВОВОго просвещения</a:t>
            </a:r>
            <a:r>
              <a:rPr lang="ru-RU" sz="1800" dirty="0">
                <a:solidFill>
                  <a:schemeClr val="accent3">
                    <a:lumMod val="50000"/>
                  </a:schemeClr>
                </a:solidFill>
              </a:rPr>
              <a:t/>
            </a:r>
            <a:br>
              <a:rPr lang="ru-RU" sz="1800" dirty="0">
                <a:solidFill>
                  <a:schemeClr val="accent3">
                    <a:lumMod val="50000"/>
                  </a:schemeClr>
                </a:solidFill>
              </a:rPr>
            </a:br>
            <a:r>
              <a:rPr lang="ru-RU" sz="3000" b="1" dirty="0">
                <a:solidFill>
                  <a:srgbClr val="002060"/>
                </a:solidFill>
              </a:rPr>
              <a:t/>
            </a:r>
            <a:br>
              <a:rPr lang="ru-RU" sz="3000" b="1" dirty="0">
                <a:solidFill>
                  <a:srgbClr val="002060"/>
                </a:solidFill>
              </a:rPr>
            </a:br>
            <a:r>
              <a:rPr lang="ru-RU" sz="3000" b="1" dirty="0" smtClean="0">
                <a:solidFill>
                  <a:srgbClr val="002060"/>
                </a:solidFill>
              </a:rPr>
              <a:t>Хочешь </a:t>
            </a:r>
            <a:r>
              <a:rPr lang="ru-RU" sz="3000" b="1" dirty="0">
                <a:solidFill>
                  <a:srgbClr val="002060"/>
                </a:solidFill>
              </a:rPr>
              <a:t>учиться? </a:t>
            </a:r>
            <a:r>
              <a:rPr lang="ru-RU" sz="3000" b="1" dirty="0" smtClean="0">
                <a:solidFill>
                  <a:srgbClr val="002060"/>
                </a:solidFill>
              </a:rPr>
              <a:t/>
            </a:r>
            <a:br>
              <a:rPr lang="ru-RU" sz="3000" b="1" dirty="0" smtClean="0">
                <a:solidFill>
                  <a:srgbClr val="002060"/>
                </a:solidFill>
              </a:rPr>
            </a:br>
            <a:r>
              <a:rPr lang="ru-RU" sz="3000" b="1" smtClean="0">
                <a:solidFill>
                  <a:srgbClr val="002060"/>
                </a:solidFill>
              </a:rPr>
              <a:t>Права </a:t>
            </a:r>
            <a:r>
              <a:rPr lang="ru-RU" sz="3000" b="1" smtClean="0">
                <a:solidFill>
                  <a:srgbClr val="002060"/>
                </a:solidFill>
              </a:rPr>
              <a:t>работника, </a:t>
            </a:r>
            <a:r>
              <a:rPr lang="ru-RU" sz="3000" b="1">
                <a:solidFill>
                  <a:srgbClr val="002060"/>
                </a:solidFill>
              </a:rPr>
              <a:t>защищенные </a:t>
            </a:r>
            <a:r>
              <a:rPr lang="ru-RU" sz="3000" b="1" smtClean="0">
                <a:solidFill>
                  <a:srgbClr val="002060"/>
                </a:solidFill>
              </a:rPr>
              <a:t>законом.</a:t>
            </a:r>
            <a:r>
              <a:rPr lang="ru-RU" sz="3000" b="1" dirty="0" smtClean="0">
                <a:solidFill>
                  <a:srgbClr val="002060"/>
                </a:solidFill>
              </a:rPr>
              <a:t/>
            </a:r>
            <a:br>
              <a:rPr lang="ru-RU" sz="3000" b="1" dirty="0" smtClean="0">
                <a:solidFill>
                  <a:srgbClr val="002060"/>
                </a:solidFill>
              </a:rPr>
            </a:br>
            <a:r>
              <a:rPr lang="ru-RU" sz="2400" i="1" dirty="0">
                <a:solidFill>
                  <a:srgbClr val="002060"/>
                </a:solidFill>
              </a:rPr>
              <a:t>Гарантии и компенсации работникам, совмещающим работу </a:t>
            </a:r>
            <a:br>
              <a:rPr lang="ru-RU" sz="2400" i="1" dirty="0">
                <a:solidFill>
                  <a:srgbClr val="002060"/>
                </a:solidFill>
              </a:rPr>
            </a:br>
            <a:r>
              <a:rPr lang="ru-RU" sz="2400" i="1" dirty="0">
                <a:solidFill>
                  <a:srgbClr val="002060"/>
                </a:solidFill>
              </a:rPr>
              <a:t>с получением образования</a:t>
            </a:r>
            <a:r>
              <a:rPr lang="ru-RU" sz="2400" i="1" dirty="0"/>
              <a:t> </a:t>
            </a:r>
            <a:r>
              <a:rPr lang="ru-RU" sz="2400" i="1" dirty="0" smtClean="0"/>
              <a:t/>
            </a:r>
            <a:br>
              <a:rPr lang="ru-RU" sz="2400" i="1" dirty="0" smtClean="0"/>
            </a:br>
            <a:r>
              <a:rPr lang="ru-RU" sz="2400" i="1" dirty="0" smtClean="0">
                <a:solidFill>
                  <a:srgbClr val="002060"/>
                </a:solidFill>
              </a:rPr>
              <a:t>(</a:t>
            </a:r>
            <a:r>
              <a:rPr lang="ru-RU" sz="2400" i="1" dirty="0">
                <a:solidFill>
                  <a:srgbClr val="002060"/>
                </a:solidFill>
              </a:rPr>
              <a:t>Глава 26 Трудового кодекса РФ)</a:t>
            </a:r>
            <a:endParaRPr lang="ru-RU" sz="2400" b="1" i="1" dirty="0">
              <a:solidFill>
                <a:srgbClr val="002060"/>
              </a:solidFill>
            </a:endParaRPr>
          </a:p>
        </p:txBody>
      </p:sp>
      <p:sp>
        <p:nvSpPr>
          <p:cNvPr id="3" name="Подзаголовок 2"/>
          <p:cNvSpPr>
            <a:spLocks noGrp="1"/>
          </p:cNvSpPr>
          <p:nvPr>
            <p:ph type="subTitle" idx="1"/>
          </p:nvPr>
        </p:nvSpPr>
        <p:spPr>
          <a:xfrm>
            <a:off x="1751012" y="5181600"/>
            <a:ext cx="8689976" cy="1133856"/>
          </a:xfrm>
        </p:spPr>
        <p:txBody>
          <a:bodyPr>
            <a:normAutofit fontScale="92500" lnSpcReduction="20000"/>
          </a:bodyPr>
          <a:lstStyle/>
          <a:p>
            <a:r>
              <a:rPr lang="ru-RU" sz="1800" dirty="0" smtClean="0">
                <a:solidFill>
                  <a:srgbClr val="002060"/>
                </a:solidFill>
              </a:rPr>
              <a:t>Презентация </a:t>
            </a:r>
            <a:r>
              <a:rPr lang="ru-RU" sz="1800" dirty="0">
                <a:solidFill>
                  <a:srgbClr val="002060"/>
                </a:solidFill>
              </a:rPr>
              <a:t>Региональной организации </a:t>
            </a:r>
            <a:br>
              <a:rPr lang="ru-RU" sz="1800" dirty="0">
                <a:solidFill>
                  <a:srgbClr val="002060"/>
                </a:solidFill>
              </a:rPr>
            </a:br>
            <a:r>
              <a:rPr lang="ru-RU" sz="1800" dirty="0">
                <a:solidFill>
                  <a:srgbClr val="002060"/>
                </a:solidFill>
              </a:rPr>
              <a:t>Общероссийского Профсоюза образования в Республике Марий Эл</a:t>
            </a:r>
            <a:br>
              <a:rPr lang="ru-RU" sz="1800" dirty="0">
                <a:solidFill>
                  <a:srgbClr val="002060"/>
                </a:solidFill>
              </a:rPr>
            </a:br>
            <a:r>
              <a:rPr lang="ru-RU" sz="1800" dirty="0">
                <a:solidFill>
                  <a:srgbClr val="002060"/>
                </a:solidFill>
              </a:rPr>
              <a:t>2022 год</a:t>
            </a:r>
            <a:r>
              <a:rPr lang="ru-RU" sz="6000" dirty="0">
                <a:solidFill>
                  <a:srgbClr val="002060"/>
                </a:solidFill>
              </a:rPr>
              <a:t/>
            </a:r>
            <a:br>
              <a:rPr lang="ru-RU" sz="6000" dirty="0">
                <a:solidFill>
                  <a:srgbClr val="002060"/>
                </a:solidFill>
              </a:rPr>
            </a:br>
            <a:endParaRPr lang="ru-RU" sz="1800" dirty="0">
              <a:solidFill>
                <a:srgbClr val="002060"/>
              </a:solidFill>
            </a:endParaRPr>
          </a:p>
        </p:txBody>
      </p:sp>
    </p:spTree>
    <p:extLst>
      <p:ext uri="{BB962C8B-B14F-4D97-AF65-F5344CB8AC3E}">
        <p14:creationId xmlns:p14="http://schemas.microsoft.com/office/powerpoint/2010/main" val="34648195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3775" y="618517"/>
            <a:ext cx="10364451" cy="52043"/>
          </a:xfrm>
        </p:spPr>
        <p:txBody>
          <a:bodyPr>
            <a:normAutofit fontScale="90000"/>
          </a:bodyPr>
          <a:lstStyle/>
          <a:p>
            <a:endParaRPr lang="ru-RU" sz="200" dirty="0"/>
          </a:p>
        </p:txBody>
      </p:sp>
      <p:sp>
        <p:nvSpPr>
          <p:cNvPr id="3" name="Объект 2"/>
          <p:cNvSpPr>
            <a:spLocks noGrp="1"/>
          </p:cNvSpPr>
          <p:nvPr>
            <p:ph sz="quarter" idx="13"/>
          </p:nvPr>
        </p:nvSpPr>
        <p:spPr>
          <a:xfrm>
            <a:off x="913774" y="670560"/>
            <a:ext cx="10363826" cy="5120639"/>
          </a:xfrm>
        </p:spPr>
        <p:txBody>
          <a:bodyPr/>
          <a:lstStyle/>
          <a:p>
            <a:pPr marL="0" indent="0" algn="just">
              <a:buNone/>
            </a:pPr>
            <a:r>
              <a:rPr lang="ru-RU" dirty="0">
                <a:solidFill>
                  <a:srgbClr val="002060"/>
                </a:solidFill>
              </a:rPr>
              <a:t>Работодатель </a:t>
            </a:r>
            <a:r>
              <a:rPr lang="ru-RU" b="1" dirty="0">
                <a:solidFill>
                  <a:srgbClr val="002060"/>
                </a:solidFill>
              </a:rPr>
              <a:t>обязан предоставить </a:t>
            </a:r>
            <a:r>
              <a:rPr lang="ru-RU" b="1" u="sng" dirty="0">
                <a:solidFill>
                  <a:srgbClr val="002060"/>
                </a:solidFill>
              </a:rPr>
              <a:t>отпуск без сохранения заработной платы</a:t>
            </a:r>
            <a:r>
              <a:rPr lang="ru-RU" dirty="0" smtClean="0">
                <a:solidFill>
                  <a:srgbClr val="002060"/>
                </a:solidFill>
              </a:rPr>
              <a:t>:</a:t>
            </a:r>
          </a:p>
          <a:p>
            <a:pPr algn="just">
              <a:buFont typeface="Wingdings" panose="05000000000000000000" pitchFamily="2" charset="2"/>
              <a:buChar char="ü"/>
            </a:pPr>
            <a:r>
              <a:rPr lang="ru-RU" b="1" dirty="0">
                <a:solidFill>
                  <a:srgbClr val="002060"/>
                </a:solidFill>
              </a:rPr>
              <a:t>работникам, допущенным к вступительным испытаниям</a:t>
            </a:r>
            <a:r>
              <a:rPr lang="ru-RU" dirty="0">
                <a:solidFill>
                  <a:srgbClr val="002060"/>
                </a:solidFill>
              </a:rPr>
              <a:t>, - </a:t>
            </a:r>
            <a:r>
              <a:rPr lang="ru-RU" dirty="0" smtClean="0">
                <a:solidFill>
                  <a:srgbClr val="002060"/>
                </a:solidFill>
              </a:rPr>
              <a:t/>
            </a:r>
            <a:br>
              <a:rPr lang="ru-RU" dirty="0" smtClean="0">
                <a:solidFill>
                  <a:srgbClr val="002060"/>
                </a:solidFill>
              </a:rPr>
            </a:br>
            <a:r>
              <a:rPr lang="ru-RU" dirty="0" smtClean="0">
                <a:solidFill>
                  <a:srgbClr val="002060"/>
                </a:solidFill>
              </a:rPr>
              <a:t>10 </a:t>
            </a:r>
            <a:r>
              <a:rPr lang="ru-RU" dirty="0">
                <a:solidFill>
                  <a:srgbClr val="002060"/>
                </a:solidFill>
              </a:rPr>
              <a:t>календарных дней;</a:t>
            </a:r>
          </a:p>
          <a:p>
            <a:pPr algn="just">
              <a:buFont typeface="Wingdings" panose="05000000000000000000" pitchFamily="2" charset="2"/>
              <a:buChar char="ü"/>
            </a:pPr>
            <a:r>
              <a:rPr lang="ru-RU" b="1" dirty="0">
                <a:solidFill>
                  <a:srgbClr val="002060"/>
                </a:solidFill>
              </a:rPr>
              <a:t>работникам, осваивающим</a:t>
            </a:r>
            <a:r>
              <a:rPr lang="ru-RU" dirty="0">
                <a:solidFill>
                  <a:srgbClr val="002060"/>
                </a:solidFill>
              </a:rPr>
              <a:t> имеющие государственную аккредитацию образовательные </a:t>
            </a:r>
            <a:r>
              <a:rPr lang="ru-RU" b="1" dirty="0">
                <a:solidFill>
                  <a:srgbClr val="002060"/>
                </a:solidFill>
              </a:rPr>
              <a:t>программы среднего профессионального образования </a:t>
            </a:r>
            <a:r>
              <a:rPr lang="ru-RU" b="1" u="sng" dirty="0">
                <a:solidFill>
                  <a:srgbClr val="002060"/>
                </a:solidFill>
              </a:rPr>
              <a:t>по очной форме обучения и совмещающим получение образования с работой</a:t>
            </a:r>
            <a:r>
              <a:rPr lang="ru-RU" dirty="0">
                <a:solidFill>
                  <a:srgbClr val="002060"/>
                </a:solidFill>
              </a:rPr>
              <a:t>, </a:t>
            </a:r>
            <a:r>
              <a:rPr lang="ru-RU" dirty="0" smtClean="0">
                <a:solidFill>
                  <a:srgbClr val="002060"/>
                </a:solidFill>
              </a:rPr>
              <a:t/>
            </a:r>
            <a:br>
              <a:rPr lang="ru-RU" dirty="0" smtClean="0">
                <a:solidFill>
                  <a:srgbClr val="002060"/>
                </a:solidFill>
              </a:rPr>
            </a:br>
            <a:r>
              <a:rPr lang="ru-RU" b="1" dirty="0" smtClean="0">
                <a:solidFill>
                  <a:srgbClr val="002060"/>
                </a:solidFill>
              </a:rPr>
              <a:t>для </a:t>
            </a:r>
            <a:r>
              <a:rPr lang="ru-RU" b="1" dirty="0">
                <a:solidFill>
                  <a:srgbClr val="002060"/>
                </a:solidFill>
              </a:rPr>
              <a:t>прохождения промежуточной аттестации</a:t>
            </a:r>
            <a:r>
              <a:rPr lang="ru-RU" dirty="0">
                <a:solidFill>
                  <a:srgbClr val="002060"/>
                </a:solidFill>
              </a:rPr>
              <a:t> - 10 календарных дней в учебном году, </a:t>
            </a:r>
            <a:r>
              <a:rPr lang="ru-RU" b="1" dirty="0">
                <a:solidFill>
                  <a:srgbClr val="002060"/>
                </a:solidFill>
              </a:rPr>
              <a:t>для прохождения государственной итоговой аттестации</a:t>
            </a:r>
            <a:r>
              <a:rPr lang="ru-RU" dirty="0">
                <a:solidFill>
                  <a:srgbClr val="002060"/>
                </a:solidFill>
              </a:rPr>
              <a:t> - до двух месяцев.</a:t>
            </a:r>
          </a:p>
          <a:p>
            <a:pPr marL="0" indent="0" algn="just">
              <a:buNone/>
            </a:pPr>
            <a:endParaRPr lang="ru-RU" dirty="0">
              <a:solidFill>
                <a:srgbClr val="002060"/>
              </a:solidFill>
            </a:endParaRPr>
          </a:p>
        </p:txBody>
      </p:sp>
    </p:spTree>
    <p:extLst>
      <p:ext uri="{BB962C8B-B14F-4D97-AF65-F5344CB8AC3E}">
        <p14:creationId xmlns:p14="http://schemas.microsoft.com/office/powerpoint/2010/main" val="5568518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3775" y="618517"/>
            <a:ext cx="10364451" cy="64235"/>
          </a:xfrm>
        </p:spPr>
        <p:txBody>
          <a:bodyPr>
            <a:normAutofit fontScale="90000"/>
          </a:bodyPr>
          <a:lstStyle/>
          <a:p>
            <a:endParaRPr lang="ru-RU" sz="200" dirty="0"/>
          </a:p>
        </p:txBody>
      </p:sp>
      <p:sp>
        <p:nvSpPr>
          <p:cNvPr id="3" name="Объект 2"/>
          <p:cNvSpPr>
            <a:spLocks noGrp="1"/>
          </p:cNvSpPr>
          <p:nvPr>
            <p:ph sz="quarter" idx="13"/>
          </p:nvPr>
        </p:nvSpPr>
        <p:spPr>
          <a:xfrm>
            <a:off x="913774" y="780288"/>
            <a:ext cx="10363826" cy="5181600"/>
          </a:xfrm>
        </p:spPr>
        <p:txBody>
          <a:bodyPr>
            <a:noAutofit/>
          </a:bodyPr>
          <a:lstStyle/>
          <a:p>
            <a:pPr marL="0" indent="0" algn="just">
              <a:lnSpc>
                <a:spcPct val="100000"/>
              </a:lnSpc>
              <a:spcBef>
                <a:spcPts val="0"/>
              </a:spcBef>
              <a:buNone/>
            </a:pPr>
            <a:r>
              <a:rPr lang="ru-RU" b="1" dirty="0">
                <a:solidFill>
                  <a:srgbClr val="002060"/>
                </a:solidFill>
              </a:rPr>
              <a:t>Работникам, осваивающим</a:t>
            </a:r>
            <a:r>
              <a:rPr lang="ru-RU" dirty="0">
                <a:solidFill>
                  <a:srgbClr val="002060"/>
                </a:solidFill>
              </a:rPr>
              <a:t> имеющие государственную аккредитацию образовательные </a:t>
            </a:r>
            <a:r>
              <a:rPr lang="ru-RU" b="1" dirty="0">
                <a:solidFill>
                  <a:srgbClr val="002060"/>
                </a:solidFill>
              </a:rPr>
              <a:t>программы среднего профессионального образования по заочной форме обучения</a:t>
            </a:r>
            <a:r>
              <a:rPr lang="ru-RU" dirty="0">
                <a:solidFill>
                  <a:srgbClr val="002060"/>
                </a:solidFill>
              </a:rPr>
              <a:t>, </a:t>
            </a:r>
            <a:r>
              <a:rPr lang="ru-RU" dirty="0" smtClean="0">
                <a:solidFill>
                  <a:srgbClr val="002060"/>
                </a:solidFill>
              </a:rPr>
              <a:t/>
            </a:r>
            <a:br>
              <a:rPr lang="ru-RU" dirty="0" smtClean="0">
                <a:solidFill>
                  <a:srgbClr val="002060"/>
                </a:solidFill>
              </a:rPr>
            </a:br>
            <a:r>
              <a:rPr lang="ru-RU" b="1" u="sng" dirty="0" smtClean="0">
                <a:solidFill>
                  <a:srgbClr val="002060"/>
                </a:solidFill>
              </a:rPr>
              <a:t>один </a:t>
            </a:r>
            <a:r>
              <a:rPr lang="ru-RU" b="1" u="sng" dirty="0">
                <a:solidFill>
                  <a:srgbClr val="002060"/>
                </a:solidFill>
              </a:rPr>
              <a:t>раз в учебном году работодатель оплачивает проезд к месту нахождения</a:t>
            </a:r>
            <a:r>
              <a:rPr lang="ru-RU" dirty="0">
                <a:solidFill>
                  <a:srgbClr val="002060"/>
                </a:solidFill>
              </a:rPr>
              <a:t> образовательной </a:t>
            </a:r>
            <a:r>
              <a:rPr lang="ru-RU" b="1" dirty="0">
                <a:solidFill>
                  <a:srgbClr val="002060"/>
                </a:solidFill>
              </a:rPr>
              <a:t>организации </a:t>
            </a:r>
            <a:r>
              <a:rPr lang="ru-RU" b="1" u="sng" dirty="0">
                <a:solidFill>
                  <a:srgbClr val="002060"/>
                </a:solidFill>
              </a:rPr>
              <a:t>и обратно в размере </a:t>
            </a:r>
            <a:r>
              <a:rPr lang="ru-RU" b="1" u="sng" dirty="0" smtClean="0">
                <a:solidFill>
                  <a:srgbClr val="002060"/>
                </a:solidFill>
              </a:rPr>
              <a:t/>
            </a:r>
            <a:br>
              <a:rPr lang="ru-RU" b="1" u="sng" dirty="0" smtClean="0">
                <a:solidFill>
                  <a:srgbClr val="002060"/>
                </a:solidFill>
              </a:rPr>
            </a:br>
            <a:r>
              <a:rPr lang="ru-RU" b="1" u="sng" dirty="0" smtClean="0">
                <a:solidFill>
                  <a:srgbClr val="002060"/>
                </a:solidFill>
              </a:rPr>
              <a:t>50 </a:t>
            </a:r>
            <a:r>
              <a:rPr lang="ru-RU" b="1" u="sng" dirty="0">
                <a:solidFill>
                  <a:srgbClr val="002060"/>
                </a:solidFill>
              </a:rPr>
              <a:t>процентов стоимости проезда</a:t>
            </a:r>
            <a:r>
              <a:rPr lang="ru-RU" dirty="0" smtClean="0">
                <a:solidFill>
                  <a:srgbClr val="002060"/>
                </a:solidFill>
              </a:rPr>
              <a:t>.</a:t>
            </a:r>
          </a:p>
          <a:p>
            <a:pPr marL="0" indent="0" algn="just">
              <a:lnSpc>
                <a:spcPct val="100000"/>
              </a:lnSpc>
              <a:spcBef>
                <a:spcPts val="0"/>
              </a:spcBef>
              <a:buNone/>
            </a:pPr>
            <a:endParaRPr lang="ru-RU" sz="800" b="1" dirty="0" smtClean="0">
              <a:solidFill>
                <a:srgbClr val="002060"/>
              </a:solidFill>
            </a:endParaRPr>
          </a:p>
          <a:p>
            <a:pPr marL="0" indent="0" algn="just">
              <a:lnSpc>
                <a:spcPct val="100000"/>
              </a:lnSpc>
              <a:spcBef>
                <a:spcPts val="0"/>
              </a:spcBef>
              <a:buNone/>
            </a:pPr>
            <a:endParaRPr lang="ru-RU" b="1" dirty="0" smtClean="0">
              <a:solidFill>
                <a:srgbClr val="002060"/>
              </a:solidFill>
            </a:endParaRPr>
          </a:p>
          <a:p>
            <a:pPr marL="0" indent="0" algn="just">
              <a:lnSpc>
                <a:spcPct val="100000"/>
              </a:lnSpc>
              <a:spcBef>
                <a:spcPts val="0"/>
              </a:spcBef>
              <a:buNone/>
            </a:pPr>
            <a:r>
              <a:rPr lang="ru-RU" b="1" dirty="0" smtClean="0">
                <a:solidFill>
                  <a:srgbClr val="002060"/>
                </a:solidFill>
              </a:rPr>
              <a:t>Работникам</a:t>
            </a:r>
            <a:r>
              <a:rPr lang="ru-RU" b="1" dirty="0">
                <a:solidFill>
                  <a:srgbClr val="002060"/>
                </a:solidFill>
              </a:rPr>
              <a:t>, осваивающим </a:t>
            </a:r>
            <a:r>
              <a:rPr lang="ru-RU" dirty="0">
                <a:solidFill>
                  <a:srgbClr val="002060"/>
                </a:solidFill>
              </a:rPr>
              <a:t>имеющие государственную аккредитацию образовательные </a:t>
            </a:r>
            <a:r>
              <a:rPr lang="ru-RU" b="1" dirty="0">
                <a:solidFill>
                  <a:srgbClr val="002060"/>
                </a:solidFill>
              </a:rPr>
              <a:t>программы среднего профессионального образования </a:t>
            </a:r>
            <a:r>
              <a:rPr lang="ru-RU" b="1" u="sng" dirty="0">
                <a:solidFill>
                  <a:srgbClr val="002060"/>
                </a:solidFill>
              </a:rPr>
              <a:t>по очно-заочной и заочной формам обучения</a:t>
            </a:r>
            <a:r>
              <a:rPr lang="ru-RU" u="sng" dirty="0">
                <a:solidFill>
                  <a:srgbClr val="002060"/>
                </a:solidFill>
              </a:rPr>
              <a:t>,</a:t>
            </a:r>
            <a:r>
              <a:rPr lang="ru-RU" dirty="0">
                <a:solidFill>
                  <a:srgbClr val="002060"/>
                </a:solidFill>
              </a:rPr>
              <a:t> </a:t>
            </a:r>
            <a:r>
              <a:rPr lang="ru-RU" b="1" u="sng" dirty="0">
                <a:solidFill>
                  <a:srgbClr val="002060"/>
                </a:solidFill>
              </a:rPr>
              <a:t>в течение 10 учебных месяцев перед началом прохождения государственной итоговой аттестации</a:t>
            </a:r>
            <a:r>
              <a:rPr lang="ru-RU" b="1" dirty="0">
                <a:solidFill>
                  <a:srgbClr val="002060"/>
                </a:solidFill>
              </a:rPr>
              <a:t> устанавливается </a:t>
            </a:r>
            <a:r>
              <a:rPr lang="ru-RU" b="1" u="sng" dirty="0">
                <a:solidFill>
                  <a:srgbClr val="002060"/>
                </a:solidFill>
              </a:rPr>
              <a:t>по их желанию рабочая неделя, сокращенная </a:t>
            </a:r>
            <a:r>
              <a:rPr lang="ru-RU" b="1" u="sng" dirty="0" smtClean="0">
                <a:solidFill>
                  <a:srgbClr val="002060"/>
                </a:solidFill>
              </a:rPr>
              <a:t/>
            </a:r>
            <a:br>
              <a:rPr lang="ru-RU" b="1" u="sng" dirty="0" smtClean="0">
                <a:solidFill>
                  <a:srgbClr val="002060"/>
                </a:solidFill>
              </a:rPr>
            </a:br>
            <a:r>
              <a:rPr lang="ru-RU" b="1" u="sng" dirty="0" smtClean="0">
                <a:solidFill>
                  <a:srgbClr val="002060"/>
                </a:solidFill>
              </a:rPr>
              <a:t>на </a:t>
            </a:r>
            <a:r>
              <a:rPr lang="ru-RU" b="1" u="sng" dirty="0">
                <a:solidFill>
                  <a:srgbClr val="002060"/>
                </a:solidFill>
              </a:rPr>
              <a:t>7 часов</a:t>
            </a:r>
            <a:r>
              <a:rPr lang="ru-RU" u="sng" dirty="0">
                <a:solidFill>
                  <a:srgbClr val="002060"/>
                </a:solidFill>
              </a:rPr>
              <a:t>.</a:t>
            </a:r>
            <a:r>
              <a:rPr lang="ru-RU" dirty="0">
                <a:solidFill>
                  <a:srgbClr val="002060"/>
                </a:solidFill>
              </a:rPr>
              <a:t> </a:t>
            </a:r>
            <a:r>
              <a:rPr lang="ru-RU" b="1" u="sng" dirty="0">
                <a:solidFill>
                  <a:srgbClr val="002060"/>
                </a:solidFill>
              </a:rPr>
              <a:t>За время освобождения от работы </a:t>
            </a:r>
            <a:r>
              <a:rPr lang="ru-RU" dirty="0">
                <a:solidFill>
                  <a:srgbClr val="002060"/>
                </a:solidFill>
              </a:rPr>
              <a:t>указанным работникам </a:t>
            </a:r>
            <a:r>
              <a:rPr lang="ru-RU" b="1" u="sng" dirty="0">
                <a:solidFill>
                  <a:srgbClr val="002060"/>
                </a:solidFill>
              </a:rPr>
              <a:t>выплачивается 50 процентов среднего заработка по основному месту работы</a:t>
            </a:r>
            <a:r>
              <a:rPr lang="ru-RU" b="1" dirty="0">
                <a:solidFill>
                  <a:srgbClr val="002060"/>
                </a:solidFill>
              </a:rPr>
              <a:t>, но не ниже </a:t>
            </a:r>
            <a:r>
              <a:rPr lang="ru-RU" b="1" dirty="0" smtClean="0">
                <a:solidFill>
                  <a:srgbClr val="002060"/>
                </a:solidFill>
              </a:rPr>
              <a:t>МРОТ</a:t>
            </a:r>
            <a:r>
              <a:rPr lang="ru-RU" dirty="0" smtClean="0">
                <a:solidFill>
                  <a:srgbClr val="002060"/>
                </a:solidFill>
              </a:rPr>
              <a:t>.</a:t>
            </a:r>
            <a:endParaRPr lang="ru-RU" dirty="0">
              <a:solidFill>
                <a:srgbClr val="002060"/>
              </a:solidFill>
            </a:endParaRPr>
          </a:p>
        </p:txBody>
      </p:sp>
    </p:spTree>
    <p:extLst>
      <p:ext uri="{BB962C8B-B14F-4D97-AF65-F5344CB8AC3E}">
        <p14:creationId xmlns:p14="http://schemas.microsoft.com/office/powerpoint/2010/main" val="11808752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3775" y="618517"/>
            <a:ext cx="10364451" cy="52043"/>
          </a:xfrm>
        </p:spPr>
        <p:txBody>
          <a:bodyPr>
            <a:normAutofit fontScale="90000"/>
          </a:bodyPr>
          <a:lstStyle/>
          <a:p>
            <a:endParaRPr lang="ru-RU" sz="200" dirty="0"/>
          </a:p>
        </p:txBody>
      </p:sp>
      <p:sp>
        <p:nvSpPr>
          <p:cNvPr id="3" name="Объект 2"/>
          <p:cNvSpPr>
            <a:spLocks noGrp="1"/>
          </p:cNvSpPr>
          <p:nvPr>
            <p:ph sz="quarter" idx="13"/>
          </p:nvPr>
        </p:nvSpPr>
        <p:spPr>
          <a:xfrm>
            <a:off x="913774" y="780288"/>
            <a:ext cx="10363826" cy="5010911"/>
          </a:xfrm>
        </p:spPr>
        <p:txBody>
          <a:bodyPr>
            <a:normAutofit/>
          </a:bodyPr>
          <a:lstStyle/>
          <a:p>
            <a:pPr marL="0" indent="0" algn="just">
              <a:buNone/>
            </a:pPr>
            <a:r>
              <a:rPr lang="ru-RU" b="1" u="sng" dirty="0">
                <a:solidFill>
                  <a:srgbClr val="002060"/>
                </a:solidFill>
              </a:rPr>
              <a:t>По соглашению сторон</a:t>
            </a:r>
            <a:r>
              <a:rPr lang="ru-RU" b="1" dirty="0">
                <a:solidFill>
                  <a:srgbClr val="002060"/>
                </a:solidFill>
              </a:rPr>
              <a:t> трудового договора</a:t>
            </a:r>
            <a:r>
              <a:rPr lang="ru-RU" dirty="0">
                <a:solidFill>
                  <a:srgbClr val="002060"/>
                </a:solidFill>
              </a:rPr>
              <a:t>, заключаемому </a:t>
            </a:r>
            <a:r>
              <a:rPr lang="ru-RU" dirty="0" smtClean="0">
                <a:solidFill>
                  <a:srgbClr val="002060"/>
                </a:solidFill>
              </a:rPr>
              <a:t/>
            </a:r>
            <a:br>
              <a:rPr lang="ru-RU" dirty="0" smtClean="0">
                <a:solidFill>
                  <a:srgbClr val="002060"/>
                </a:solidFill>
              </a:rPr>
            </a:br>
            <a:r>
              <a:rPr lang="ru-RU" b="1" u="sng" dirty="0" smtClean="0">
                <a:solidFill>
                  <a:srgbClr val="002060"/>
                </a:solidFill>
              </a:rPr>
              <a:t>в </a:t>
            </a:r>
            <a:r>
              <a:rPr lang="ru-RU" b="1" u="sng" dirty="0">
                <a:solidFill>
                  <a:srgbClr val="002060"/>
                </a:solidFill>
              </a:rPr>
              <a:t>письменной форме</a:t>
            </a:r>
            <a:r>
              <a:rPr lang="ru-RU" dirty="0">
                <a:solidFill>
                  <a:srgbClr val="002060"/>
                </a:solidFill>
              </a:rPr>
              <a:t>, </a:t>
            </a:r>
            <a:r>
              <a:rPr lang="ru-RU" b="1" u="sng" dirty="0">
                <a:solidFill>
                  <a:srgbClr val="002060"/>
                </a:solidFill>
              </a:rPr>
              <a:t>сокращение рабочего времени</a:t>
            </a:r>
            <a:r>
              <a:rPr lang="ru-RU" b="1" dirty="0">
                <a:solidFill>
                  <a:srgbClr val="002060"/>
                </a:solidFill>
              </a:rPr>
              <a:t> производится </a:t>
            </a:r>
            <a:r>
              <a:rPr lang="ru-RU" b="1" u="sng" dirty="0">
                <a:solidFill>
                  <a:srgbClr val="002060"/>
                </a:solidFill>
              </a:rPr>
              <a:t>путем предоставления </a:t>
            </a:r>
            <a:r>
              <a:rPr lang="ru-RU" b="1" dirty="0">
                <a:solidFill>
                  <a:srgbClr val="002060"/>
                </a:solidFill>
              </a:rPr>
              <a:t>работнику </a:t>
            </a:r>
            <a:r>
              <a:rPr lang="ru-RU" b="1" u="sng" dirty="0">
                <a:solidFill>
                  <a:srgbClr val="002060"/>
                </a:solidFill>
              </a:rPr>
              <a:t>одного свободного от работы </a:t>
            </a:r>
            <a:r>
              <a:rPr lang="ru-RU" b="1" u="sng" dirty="0" smtClean="0">
                <a:solidFill>
                  <a:srgbClr val="002060"/>
                </a:solidFill>
              </a:rPr>
              <a:t/>
            </a:r>
            <a:br>
              <a:rPr lang="ru-RU" b="1" u="sng" dirty="0" smtClean="0">
                <a:solidFill>
                  <a:srgbClr val="002060"/>
                </a:solidFill>
              </a:rPr>
            </a:br>
            <a:r>
              <a:rPr lang="ru-RU" b="1" u="sng" dirty="0" smtClean="0">
                <a:solidFill>
                  <a:srgbClr val="002060"/>
                </a:solidFill>
              </a:rPr>
              <a:t>дня </a:t>
            </a:r>
            <a:r>
              <a:rPr lang="ru-RU" b="1" u="sng" dirty="0">
                <a:solidFill>
                  <a:srgbClr val="002060"/>
                </a:solidFill>
              </a:rPr>
              <a:t>в неделю либо сокращения продолжительности рабочего дня</a:t>
            </a:r>
            <a:r>
              <a:rPr lang="ru-RU" u="sng" dirty="0">
                <a:solidFill>
                  <a:srgbClr val="002060"/>
                </a:solidFill>
              </a:rPr>
              <a:t> </a:t>
            </a:r>
            <a:r>
              <a:rPr lang="ru-RU" dirty="0">
                <a:solidFill>
                  <a:srgbClr val="002060"/>
                </a:solidFill>
              </a:rPr>
              <a:t>(смены) </a:t>
            </a:r>
            <a:r>
              <a:rPr lang="ru-RU" b="1" dirty="0">
                <a:solidFill>
                  <a:srgbClr val="002060"/>
                </a:solidFill>
              </a:rPr>
              <a:t>в течение недели</a:t>
            </a:r>
            <a:r>
              <a:rPr lang="ru-RU" dirty="0">
                <a:solidFill>
                  <a:srgbClr val="002060"/>
                </a:solidFill>
              </a:rPr>
              <a:t>.</a:t>
            </a:r>
          </a:p>
          <a:p>
            <a:pPr marL="0" indent="0" algn="just">
              <a:buNone/>
            </a:pPr>
            <a:endParaRPr lang="ru-RU" b="1" u="sng" dirty="0" smtClean="0">
              <a:solidFill>
                <a:srgbClr val="002060"/>
              </a:solidFill>
            </a:endParaRPr>
          </a:p>
          <a:p>
            <a:pPr marL="0" indent="0" algn="just">
              <a:buNone/>
            </a:pPr>
            <a:r>
              <a:rPr lang="ru-RU" b="1" u="sng" dirty="0" smtClean="0">
                <a:solidFill>
                  <a:srgbClr val="002060"/>
                </a:solidFill>
              </a:rPr>
              <a:t>Гарантии </a:t>
            </a:r>
            <a:r>
              <a:rPr lang="ru-RU" b="1" u="sng" dirty="0">
                <a:solidFill>
                  <a:srgbClr val="002060"/>
                </a:solidFill>
              </a:rPr>
              <a:t>и компенсации</a:t>
            </a:r>
            <a:r>
              <a:rPr lang="ru-RU" b="1" dirty="0">
                <a:solidFill>
                  <a:srgbClr val="002060"/>
                </a:solidFill>
              </a:rPr>
              <a:t> работникам</a:t>
            </a:r>
            <a:r>
              <a:rPr lang="ru-RU" dirty="0">
                <a:solidFill>
                  <a:srgbClr val="002060"/>
                </a:solidFill>
              </a:rPr>
              <a:t>, </a:t>
            </a:r>
            <a:r>
              <a:rPr lang="ru-RU" b="1" dirty="0">
                <a:solidFill>
                  <a:srgbClr val="002060"/>
                </a:solidFill>
              </a:rPr>
              <a:t>совмещающим работу </a:t>
            </a:r>
            <a:r>
              <a:rPr lang="ru-RU" b="1" dirty="0" smtClean="0">
                <a:solidFill>
                  <a:srgbClr val="002060"/>
                </a:solidFill>
              </a:rPr>
              <a:t/>
            </a:r>
            <a:br>
              <a:rPr lang="ru-RU" b="1" dirty="0" smtClean="0">
                <a:solidFill>
                  <a:srgbClr val="002060"/>
                </a:solidFill>
              </a:rPr>
            </a:br>
            <a:r>
              <a:rPr lang="ru-RU" b="1" dirty="0" smtClean="0">
                <a:solidFill>
                  <a:srgbClr val="002060"/>
                </a:solidFill>
              </a:rPr>
              <a:t>с </a:t>
            </a:r>
            <a:r>
              <a:rPr lang="ru-RU" b="1" dirty="0">
                <a:solidFill>
                  <a:srgbClr val="002060"/>
                </a:solidFill>
              </a:rPr>
              <a:t>получением образования </a:t>
            </a:r>
            <a:r>
              <a:rPr lang="ru-RU" b="1" u="sng" dirty="0">
                <a:solidFill>
                  <a:srgbClr val="002060"/>
                </a:solidFill>
              </a:rPr>
              <a:t>по не имеющим</a:t>
            </a:r>
            <a:r>
              <a:rPr lang="ru-RU" dirty="0">
                <a:solidFill>
                  <a:srgbClr val="002060"/>
                </a:solidFill>
              </a:rPr>
              <a:t> государственной </a:t>
            </a:r>
            <a:r>
              <a:rPr lang="ru-RU" b="1" u="sng" dirty="0">
                <a:solidFill>
                  <a:srgbClr val="002060"/>
                </a:solidFill>
              </a:rPr>
              <a:t>аккредитации образовательным программам</a:t>
            </a:r>
            <a:r>
              <a:rPr lang="ru-RU" b="1" dirty="0">
                <a:solidFill>
                  <a:srgbClr val="002060"/>
                </a:solidFill>
              </a:rPr>
              <a:t> </a:t>
            </a:r>
            <a:r>
              <a:rPr lang="ru-RU" dirty="0">
                <a:solidFill>
                  <a:srgbClr val="002060"/>
                </a:solidFill>
              </a:rPr>
              <a:t>среднего профессионального образования, </a:t>
            </a:r>
            <a:r>
              <a:rPr lang="ru-RU" b="1" u="sng" dirty="0">
                <a:solidFill>
                  <a:srgbClr val="002060"/>
                </a:solidFill>
              </a:rPr>
              <a:t>устанавливаются коллективным договором или трудовым договором</a:t>
            </a:r>
            <a:r>
              <a:rPr lang="ru-RU" b="1" dirty="0">
                <a:solidFill>
                  <a:srgbClr val="002060"/>
                </a:solidFill>
              </a:rPr>
              <a:t>.</a:t>
            </a:r>
          </a:p>
          <a:p>
            <a:endParaRPr lang="ru-RU" dirty="0"/>
          </a:p>
        </p:txBody>
      </p:sp>
    </p:spTree>
    <p:extLst>
      <p:ext uri="{BB962C8B-B14F-4D97-AF65-F5344CB8AC3E}">
        <p14:creationId xmlns:p14="http://schemas.microsoft.com/office/powerpoint/2010/main" val="9070644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3775" y="618517"/>
            <a:ext cx="10364451" cy="588491"/>
          </a:xfrm>
        </p:spPr>
        <p:txBody>
          <a:bodyPr>
            <a:normAutofit/>
          </a:bodyPr>
          <a:lstStyle/>
          <a:p>
            <a:pPr algn="just"/>
            <a:r>
              <a:rPr lang="ru-RU" sz="1800" b="1" i="1" dirty="0" smtClean="0">
                <a:solidFill>
                  <a:srgbClr val="002060"/>
                </a:solidFill>
              </a:rPr>
              <a:t>4. Порядок </a:t>
            </a:r>
            <a:r>
              <a:rPr lang="ru-RU" sz="1800" b="1" i="1" dirty="0">
                <a:solidFill>
                  <a:srgbClr val="002060"/>
                </a:solidFill>
              </a:rPr>
              <a:t>предоставления гарантий и компенсаций работникам, совмещающим работу с получением </a:t>
            </a:r>
            <a:r>
              <a:rPr lang="ru-RU" sz="1800" b="1" i="1" dirty="0" smtClean="0">
                <a:solidFill>
                  <a:srgbClr val="002060"/>
                </a:solidFill>
              </a:rPr>
              <a:t>образования (</a:t>
            </a:r>
            <a:r>
              <a:rPr lang="ru-RU" sz="1800" b="1" i="1" dirty="0">
                <a:solidFill>
                  <a:srgbClr val="002060"/>
                </a:solidFill>
              </a:rPr>
              <a:t>Статья </a:t>
            </a:r>
            <a:r>
              <a:rPr lang="ru-RU" sz="1800" b="1" i="1" dirty="0" smtClean="0">
                <a:solidFill>
                  <a:srgbClr val="002060"/>
                </a:solidFill>
              </a:rPr>
              <a:t>177 ТК РФ)</a:t>
            </a:r>
            <a:endParaRPr lang="ru-RU" sz="1800" b="1" i="1" dirty="0">
              <a:solidFill>
                <a:srgbClr val="002060"/>
              </a:solidFill>
            </a:endParaRPr>
          </a:p>
        </p:txBody>
      </p:sp>
      <p:sp>
        <p:nvSpPr>
          <p:cNvPr id="3" name="Объект 2"/>
          <p:cNvSpPr>
            <a:spLocks noGrp="1"/>
          </p:cNvSpPr>
          <p:nvPr>
            <p:ph sz="quarter" idx="13"/>
          </p:nvPr>
        </p:nvSpPr>
        <p:spPr>
          <a:xfrm>
            <a:off x="913774" y="1207008"/>
            <a:ext cx="10363826" cy="4828032"/>
          </a:xfrm>
        </p:spPr>
        <p:txBody>
          <a:bodyPr/>
          <a:lstStyle/>
          <a:p>
            <a:pPr marL="0" indent="0" algn="just">
              <a:buNone/>
            </a:pPr>
            <a:r>
              <a:rPr lang="ru-RU" b="1" u="sng" dirty="0">
                <a:solidFill>
                  <a:srgbClr val="002060"/>
                </a:solidFill>
              </a:rPr>
              <a:t>Гарантии и компенсации</a:t>
            </a:r>
            <a:r>
              <a:rPr lang="ru-RU" b="1" dirty="0">
                <a:solidFill>
                  <a:srgbClr val="002060"/>
                </a:solidFill>
              </a:rPr>
              <a:t> работникам, совмещающим работу </a:t>
            </a:r>
            <a:r>
              <a:rPr lang="ru-RU" b="1" dirty="0" smtClean="0">
                <a:solidFill>
                  <a:srgbClr val="002060"/>
                </a:solidFill>
              </a:rPr>
              <a:t/>
            </a:r>
            <a:br>
              <a:rPr lang="ru-RU" b="1" dirty="0" smtClean="0">
                <a:solidFill>
                  <a:srgbClr val="002060"/>
                </a:solidFill>
              </a:rPr>
            </a:br>
            <a:r>
              <a:rPr lang="ru-RU" b="1" dirty="0" smtClean="0">
                <a:solidFill>
                  <a:srgbClr val="002060"/>
                </a:solidFill>
              </a:rPr>
              <a:t>с </a:t>
            </a:r>
            <a:r>
              <a:rPr lang="ru-RU" b="1" dirty="0">
                <a:solidFill>
                  <a:srgbClr val="002060"/>
                </a:solidFill>
              </a:rPr>
              <a:t>получением образования</a:t>
            </a:r>
            <a:r>
              <a:rPr lang="ru-RU" dirty="0">
                <a:solidFill>
                  <a:srgbClr val="002060"/>
                </a:solidFill>
              </a:rPr>
              <a:t>, </a:t>
            </a:r>
            <a:r>
              <a:rPr lang="ru-RU" b="1" u="sng" dirty="0">
                <a:solidFill>
                  <a:srgbClr val="002060"/>
                </a:solidFill>
              </a:rPr>
              <a:t>предоставляются</a:t>
            </a:r>
            <a:r>
              <a:rPr lang="ru-RU" b="1" dirty="0">
                <a:solidFill>
                  <a:srgbClr val="002060"/>
                </a:solidFill>
              </a:rPr>
              <a:t> </a:t>
            </a:r>
            <a:r>
              <a:rPr lang="ru-RU" b="1" u="sng" dirty="0">
                <a:solidFill>
                  <a:srgbClr val="002060"/>
                </a:solidFill>
              </a:rPr>
              <a:t>при получении образования соответствующего уровня впервые</a:t>
            </a:r>
            <a:r>
              <a:rPr lang="ru-RU" dirty="0">
                <a:solidFill>
                  <a:srgbClr val="002060"/>
                </a:solidFill>
              </a:rPr>
              <a:t>. </a:t>
            </a:r>
            <a:endParaRPr lang="ru-RU" dirty="0" smtClean="0">
              <a:solidFill>
                <a:srgbClr val="002060"/>
              </a:solidFill>
            </a:endParaRPr>
          </a:p>
          <a:p>
            <a:pPr marL="0" indent="0" algn="just">
              <a:buNone/>
            </a:pPr>
            <a:endParaRPr lang="ru-RU" dirty="0" smtClean="0">
              <a:solidFill>
                <a:srgbClr val="002060"/>
              </a:solidFill>
            </a:endParaRPr>
          </a:p>
          <a:p>
            <a:pPr marL="0" indent="0" algn="just">
              <a:buNone/>
            </a:pPr>
            <a:r>
              <a:rPr lang="ru-RU" dirty="0" smtClean="0">
                <a:solidFill>
                  <a:srgbClr val="002060"/>
                </a:solidFill>
              </a:rPr>
              <a:t>Указанные </a:t>
            </a:r>
            <a:r>
              <a:rPr lang="ru-RU" b="1" u="sng" dirty="0">
                <a:solidFill>
                  <a:srgbClr val="002060"/>
                </a:solidFill>
              </a:rPr>
              <a:t>гарантии и компенсации </a:t>
            </a:r>
            <a:r>
              <a:rPr lang="ru-RU" b="1" dirty="0">
                <a:solidFill>
                  <a:srgbClr val="002060"/>
                </a:solidFill>
              </a:rPr>
              <a:t>также </a:t>
            </a:r>
            <a:r>
              <a:rPr lang="ru-RU" b="1" u="sng" dirty="0">
                <a:solidFill>
                  <a:srgbClr val="002060"/>
                </a:solidFill>
              </a:rPr>
              <a:t>могут предоставляться работникам</a:t>
            </a:r>
            <a:r>
              <a:rPr lang="ru-RU" dirty="0">
                <a:solidFill>
                  <a:srgbClr val="002060"/>
                </a:solidFill>
              </a:rPr>
              <a:t>, </a:t>
            </a:r>
            <a:r>
              <a:rPr lang="ru-RU" b="1" u="sng" dirty="0">
                <a:solidFill>
                  <a:srgbClr val="002060"/>
                </a:solidFill>
              </a:rPr>
              <a:t>уже имеющим профессиональное образование соответствующего уровня и направленным</a:t>
            </a:r>
            <a:r>
              <a:rPr lang="ru-RU" b="1" dirty="0">
                <a:solidFill>
                  <a:srgbClr val="002060"/>
                </a:solidFill>
              </a:rPr>
              <a:t> для получения образования </a:t>
            </a:r>
            <a:r>
              <a:rPr lang="ru-RU" b="1" u="sng" dirty="0">
                <a:solidFill>
                  <a:srgbClr val="002060"/>
                </a:solidFill>
              </a:rPr>
              <a:t>работодателем</a:t>
            </a:r>
            <a:r>
              <a:rPr lang="ru-RU" b="1" dirty="0">
                <a:solidFill>
                  <a:srgbClr val="002060"/>
                </a:solidFill>
              </a:rPr>
              <a:t> </a:t>
            </a:r>
            <a:r>
              <a:rPr lang="ru-RU" b="1" u="sng" dirty="0">
                <a:solidFill>
                  <a:srgbClr val="002060"/>
                </a:solidFill>
              </a:rPr>
              <a:t>в соответствии с трудовым договором</a:t>
            </a:r>
            <a:r>
              <a:rPr lang="ru-RU" b="1" dirty="0">
                <a:solidFill>
                  <a:srgbClr val="002060"/>
                </a:solidFill>
              </a:rPr>
              <a:t> </a:t>
            </a:r>
            <a:r>
              <a:rPr lang="ru-RU" b="1" u="sng" dirty="0">
                <a:solidFill>
                  <a:srgbClr val="002060"/>
                </a:solidFill>
              </a:rPr>
              <a:t>или ученическим договором</a:t>
            </a:r>
            <a:r>
              <a:rPr lang="ru-RU" dirty="0">
                <a:solidFill>
                  <a:srgbClr val="002060"/>
                </a:solidFill>
              </a:rPr>
              <a:t>, </a:t>
            </a:r>
            <a:r>
              <a:rPr lang="ru-RU" b="1" dirty="0">
                <a:solidFill>
                  <a:srgbClr val="002060"/>
                </a:solidFill>
              </a:rPr>
              <a:t>заключенным</a:t>
            </a:r>
            <a:r>
              <a:rPr lang="ru-RU" dirty="0">
                <a:solidFill>
                  <a:srgbClr val="002060"/>
                </a:solidFill>
              </a:rPr>
              <a:t> между работником и работодателем </a:t>
            </a:r>
            <a:r>
              <a:rPr lang="ru-RU" b="1" u="sng" dirty="0">
                <a:solidFill>
                  <a:srgbClr val="002060"/>
                </a:solidFill>
              </a:rPr>
              <a:t>в письменной форме</a:t>
            </a:r>
            <a:r>
              <a:rPr lang="ru-RU" dirty="0">
                <a:solidFill>
                  <a:srgbClr val="002060"/>
                </a:solidFill>
              </a:rPr>
              <a:t>.</a:t>
            </a:r>
          </a:p>
        </p:txBody>
      </p:sp>
    </p:spTree>
    <p:extLst>
      <p:ext uri="{BB962C8B-B14F-4D97-AF65-F5344CB8AC3E}">
        <p14:creationId xmlns:p14="http://schemas.microsoft.com/office/powerpoint/2010/main" val="17684653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3775" y="618517"/>
            <a:ext cx="10364451" cy="45719"/>
          </a:xfrm>
        </p:spPr>
        <p:txBody>
          <a:bodyPr>
            <a:normAutofit fontScale="90000"/>
          </a:bodyPr>
          <a:lstStyle/>
          <a:p>
            <a:endParaRPr lang="ru-RU" sz="200" dirty="0"/>
          </a:p>
        </p:txBody>
      </p:sp>
      <p:sp>
        <p:nvSpPr>
          <p:cNvPr id="3" name="Объект 2"/>
          <p:cNvSpPr>
            <a:spLocks noGrp="1"/>
          </p:cNvSpPr>
          <p:nvPr>
            <p:ph sz="quarter" idx="13"/>
          </p:nvPr>
        </p:nvSpPr>
        <p:spPr>
          <a:xfrm>
            <a:off x="913774" y="792480"/>
            <a:ext cx="10363826" cy="5462016"/>
          </a:xfrm>
        </p:spPr>
        <p:txBody>
          <a:bodyPr>
            <a:normAutofit/>
          </a:bodyPr>
          <a:lstStyle/>
          <a:p>
            <a:pPr marL="0" indent="0" algn="just">
              <a:buNone/>
            </a:pPr>
            <a:r>
              <a:rPr lang="ru-RU" b="1" u="sng" dirty="0">
                <a:solidFill>
                  <a:srgbClr val="002060"/>
                </a:solidFill>
              </a:rPr>
              <a:t>К</a:t>
            </a:r>
            <a:r>
              <a:rPr lang="ru-RU" dirty="0">
                <a:solidFill>
                  <a:srgbClr val="002060"/>
                </a:solidFill>
              </a:rPr>
              <a:t> </a:t>
            </a:r>
            <a:r>
              <a:rPr lang="ru-RU" b="1" u="sng" dirty="0" smtClean="0">
                <a:solidFill>
                  <a:srgbClr val="002060"/>
                </a:solidFill>
              </a:rPr>
              <a:t>учебным отпускам</a:t>
            </a:r>
            <a:r>
              <a:rPr lang="ru-RU" dirty="0" smtClean="0">
                <a:solidFill>
                  <a:srgbClr val="002060"/>
                </a:solidFill>
              </a:rPr>
              <a:t>, </a:t>
            </a:r>
            <a:r>
              <a:rPr lang="ru-RU" b="1" u="sng" dirty="0">
                <a:solidFill>
                  <a:srgbClr val="002060"/>
                </a:solidFill>
              </a:rPr>
              <a:t>по соглашению работодателя и работника могут</a:t>
            </a:r>
            <a:r>
              <a:rPr lang="ru-RU" b="1" dirty="0">
                <a:solidFill>
                  <a:srgbClr val="002060"/>
                </a:solidFill>
              </a:rPr>
              <a:t> </a:t>
            </a:r>
            <a:r>
              <a:rPr lang="ru-RU" dirty="0">
                <a:solidFill>
                  <a:srgbClr val="002060"/>
                </a:solidFill>
              </a:rPr>
              <a:t>присоединяться ежегодные оплачиваемые отпуска.</a:t>
            </a:r>
          </a:p>
          <a:p>
            <a:pPr marL="0" indent="0" algn="just">
              <a:buNone/>
            </a:pPr>
            <a:endParaRPr lang="ru-RU" sz="800" b="1" u="sng" dirty="0" smtClean="0">
              <a:solidFill>
                <a:srgbClr val="002060"/>
              </a:solidFill>
            </a:endParaRPr>
          </a:p>
          <a:p>
            <a:pPr marL="0" indent="0" algn="just">
              <a:buNone/>
            </a:pPr>
            <a:r>
              <a:rPr lang="ru-RU" b="1" u="sng" dirty="0" smtClean="0">
                <a:solidFill>
                  <a:srgbClr val="002060"/>
                </a:solidFill>
              </a:rPr>
              <a:t>Работнику</a:t>
            </a:r>
            <a:r>
              <a:rPr lang="ru-RU" b="1" u="sng" dirty="0">
                <a:solidFill>
                  <a:srgbClr val="002060"/>
                </a:solidFill>
              </a:rPr>
              <a:t>, совмещающему работу</a:t>
            </a:r>
            <a:r>
              <a:rPr lang="ru-RU" b="1" dirty="0">
                <a:solidFill>
                  <a:srgbClr val="002060"/>
                </a:solidFill>
              </a:rPr>
              <a:t> с получением образования одновременно </a:t>
            </a:r>
            <a:r>
              <a:rPr lang="ru-RU" b="1" u="sng" dirty="0">
                <a:solidFill>
                  <a:srgbClr val="002060"/>
                </a:solidFill>
              </a:rPr>
              <a:t>в двух организациях</a:t>
            </a:r>
            <a:r>
              <a:rPr lang="ru-RU" dirty="0">
                <a:solidFill>
                  <a:srgbClr val="002060"/>
                </a:solidFill>
              </a:rPr>
              <a:t>, осуществляющих образовательную деятельность, </a:t>
            </a:r>
            <a:r>
              <a:rPr lang="ru-RU" b="1" dirty="0">
                <a:solidFill>
                  <a:srgbClr val="002060"/>
                </a:solidFill>
              </a:rPr>
              <a:t>г</a:t>
            </a:r>
            <a:r>
              <a:rPr lang="ru-RU" b="1" u="sng" dirty="0">
                <a:solidFill>
                  <a:srgbClr val="002060"/>
                </a:solidFill>
              </a:rPr>
              <a:t>арантии и компенсации предоставляются только</a:t>
            </a:r>
            <a:r>
              <a:rPr lang="ru-RU" dirty="0">
                <a:solidFill>
                  <a:srgbClr val="002060"/>
                </a:solidFill>
              </a:rPr>
              <a:t> в связи с получением образования </a:t>
            </a:r>
            <a:r>
              <a:rPr lang="ru-RU" dirty="0" smtClean="0">
                <a:solidFill>
                  <a:srgbClr val="002060"/>
                </a:solidFill>
              </a:rPr>
              <a:t/>
            </a:r>
            <a:br>
              <a:rPr lang="ru-RU" dirty="0" smtClean="0">
                <a:solidFill>
                  <a:srgbClr val="002060"/>
                </a:solidFill>
              </a:rPr>
            </a:br>
            <a:r>
              <a:rPr lang="ru-RU" b="1" u="sng" dirty="0" smtClean="0">
                <a:solidFill>
                  <a:srgbClr val="002060"/>
                </a:solidFill>
              </a:rPr>
              <a:t>в </a:t>
            </a:r>
            <a:r>
              <a:rPr lang="ru-RU" b="1" u="sng" dirty="0">
                <a:solidFill>
                  <a:srgbClr val="002060"/>
                </a:solidFill>
              </a:rPr>
              <a:t>одной из этих организаций (по выбору работника</a:t>
            </a:r>
            <a:r>
              <a:rPr lang="ru-RU" b="1" u="sng" dirty="0" smtClean="0">
                <a:solidFill>
                  <a:srgbClr val="002060"/>
                </a:solidFill>
              </a:rPr>
              <a:t>).</a:t>
            </a:r>
          </a:p>
          <a:p>
            <a:pPr marL="0" indent="0" algn="just">
              <a:buNone/>
            </a:pPr>
            <a:endParaRPr lang="ru-RU" dirty="0" smtClean="0">
              <a:solidFill>
                <a:srgbClr val="002060"/>
              </a:solidFill>
            </a:endParaRPr>
          </a:p>
          <a:p>
            <a:pPr marL="0" indent="0" algn="just">
              <a:buNone/>
            </a:pPr>
            <a:r>
              <a:rPr lang="ru-RU" b="1" dirty="0" smtClean="0">
                <a:solidFill>
                  <a:srgbClr val="002060"/>
                </a:solidFill>
              </a:rPr>
              <a:t>Форма справки-вызова, дающей право на предоставление гарантий и компенсаций работникам, совмещающим работу с получением образования</a:t>
            </a:r>
            <a:r>
              <a:rPr lang="ru-RU" dirty="0" smtClean="0">
                <a:solidFill>
                  <a:srgbClr val="002060"/>
                </a:solidFill>
              </a:rPr>
              <a:t>, утверждена </a:t>
            </a:r>
            <a:r>
              <a:rPr lang="ru-RU" dirty="0">
                <a:solidFill>
                  <a:srgbClr val="002060"/>
                </a:solidFill>
              </a:rPr>
              <a:t>Приказом Министерства образования и науки РФ от 19 декабря 2013 г. № 1368.</a:t>
            </a:r>
          </a:p>
          <a:p>
            <a:pPr marL="0" indent="0" algn="just">
              <a:buNone/>
            </a:pPr>
            <a:endParaRPr lang="ru-RU" b="1" u="sng" dirty="0">
              <a:solidFill>
                <a:srgbClr val="002060"/>
              </a:solidFill>
            </a:endParaRPr>
          </a:p>
          <a:p>
            <a:pPr marL="0" indent="0">
              <a:buNone/>
            </a:pPr>
            <a:endParaRPr lang="ru-RU" dirty="0"/>
          </a:p>
        </p:txBody>
      </p:sp>
    </p:spTree>
    <p:extLst>
      <p:ext uri="{BB962C8B-B14F-4D97-AF65-F5344CB8AC3E}">
        <p14:creationId xmlns:p14="http://schemas.microsoft.com/office/powerpoint/2010/main" val="6840026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3775" y="618517"/>
            <a:ext cx="10364451" cy="564107"/>
          </a:xfrm>
        </p:spPr>
        <p:txBody>
          <a:bodyPr>
            <a:normAutofit/>
          </a:bodyPr>
          <a:lstStyle/>
          <a:p>
            <a:r>
              <a:rPr lang="ru-RU" sz="2500" dirty="0" smtClean="0">
                <a:solidFill>
                  <a:srgbClr val="002060"/>
                </a:solidFill>
              </a:rPr>
              <a:t>Уважаемые коллеги!</a:t>
            </a:r>
            <a:endParaRPr lang="ru-RU" sz="2500" dirty="0">
              <a:solidFill>
                <a:srgbClr val="002060"/>
              </a:solidFill>
            </a:endParaRPr>
          </a:p>
        </p:txBody>
      </p:sp>
      <p:sp>
        <p:nvSpPr>
          <p:cNvPr id="3" name="Объект 2"/>
          <p:cNvSpPr>
            <a:spLocks noGrp="1"/>
          </p:cNvSpPr>
          <p:nvPr>
            <p:ph sz="quarter" idx="13"/>
          </p:nvPr>
        </p:nvSpPr>
        <p:spPr>
          <a:xfrm>
            <a:off x="913774" y="1414272"/>
            <a:ext cx="10363826" cy="4376927"/>
          </a:xfrm>
        </p:spPr>
        <p:txBody>
          <a:bodyPr>
            <a:normAutofit fontScale="92500" lnSpcReduction="20000"/>
          </a:bodyPr>
          <a:lstStyle/>
          <a:p>
            <a:pPr marL="0" indent="0" algn="just">
              <a:buNone/>
            </a:pPr>
            <a:r>
              <a:rPr lang="ru-RU" dirty="0">
                <a:solidFill>
                  <a:schemeClr val="accent4">
                    <a:lumMod val="50000"/>
                  </a:schemeClr>
                </a:solidFill>
              </a:rPr>
              <a:t>Просим, по итогам проведенных занятий кружка правовых знаний </a:t>
            </a:r>
            <a:br>
              <a:rPr lang="ru-RU" dirty="0">
                <a:solidFill>
                  <a:schemeClr val="accent4">
                    <a:lumMod val="50000"/>
                  </a:schemeClr>
                </a:solidFill>
              </a:rPr>
            </a:br>
            <a:r>
              <a:rPr lang="ru-RU" dirty="0">
                <a:solidFill>
                  <a:schemeClr val="accent4">
                    <a:lumMod val="50000"/>
                  </a:schemeClr>
                </a:solidFill>
              </a:rPr>
              <a:t>в ваших коллективах, </a:t>
            </a:r>
            <a:r>
              <a:rPr lang="ru-RU" b="1" dirty="0">
                <a:solidFill>
                  <a:schemeClr val="accent4">
                    <a:lumMod val="50000"/>
                  </a:schemeClr>
                </a:solidFill>
              </a:rPr>
              <a:t>до </a:t>
            </a:r>
            <a:r>
              <a:rPr lang="ru-RU" b="1">
                <a:solidFill>
                  <a:schemeClr val="accent4">
                    <a:lumMod val="50000"/>
                  </a:schemeClr>
                </a:solidFill>
              </a:rPr>
              <a:t>25 </a:t>
            </a:r>
            <a:r>
              <a:rPr lang="ru-RU" b="1" smtClean="0">
                <a:solidFill>
                  <a:schemeClr val="accent4">
                    <a:lumMod val="50000"/>
                  </a:schemeClr>
                </a:solidFill>
              </a:rPr>
              <a:t>марта </a:t>
            </a:r>
            <a:r>
              <a:rPr lang="ru-RU" b="1" dirty="0">
                <a:solidFill>
                  <a:schemeClr val="accent4">
                    <a:lumMod val="50000"/>
                  </a:schemeClr>
                </a:solidFill>
              </a:rPr>
              <a:t>2022 г. направить в Региональную организацию Профсоюза следующую информацию</a:t>
            </a:r>
            <a:r>
              <a:rPr lang="ru-RU" dirty="0">
                <a:solidFill>
                  <a:schemeClr val="accent4">
                    <a:lumMod val="50000"/>
                  </a:schemeClr>
                </a:solidFill>
              </a:rPr>
              <a:t>:</a:t>
            </a:r>
          </a:p>
          <a:p>
            <a:pPr algn="just"/>
            <a:r>
              <a:rPr lang="ru-RU" dirty="0">
                <a:solidFill>
                  <a:schemeClr val="accent4">
                    <a:lumMod val="50000"/>
                  </a:schemeClr>
                </a:solidFill>
              </a:rPr>
              <a:t>Количество организаций, в которых было проведено занятие </a:t>
            </a:r>
            <a:br>
              <a:rPr lang="ru-RU" dirty="0">
                <a:solidFill>
                  <a:schemeClr val="accent4">
                    <a:lumMod val="50000"/>
                  </a:schemeClr>
                </a:solidFill>
              </a:rPr>
            </a:br>
            <a:r>
              <a:rPr lang="ru-RU" dirty="0">
                <a:solidFill>
                  <a:schemeClr val="accent4">
                    <a:lumMod val="50000"/>
                  </a:schemeClr>
                </a:solidFill>
              </a:rPr>
              <a:t>в кружке правовых знаний по данной теме.</a:t>
            </a:r>
          </a:p>
          <a:p>
            <a:pPr algn="just"/>
            <a:r>
              <a:rPr lang="ru-RU" dirty="0">
                <a:solidFill>
                  <a:schemeClr val="accent4">
                    <a:lumMod val="50000"/>
                  </a:schemeClr>
                </a:solidFill>
              </a:rPr>
              <a:t>Какие вопросы возникли у работников в ходе проведения занятия.</a:t>
            </a:r>
          </a:p>
          <a:p>
            <a:pPr algn="just"/>
            <a:r>
              <a:rPr lang="ru-RU" dirty="0">
                <a:solidFill>
                  <a:schemeClr val="accent4">
                    <a:lumMod val="50000"/>
                  </a:schemeClr>
                </a:solidFill>
              </a:rPr>
              <a:t>Какие ситуации, не предусмотренные законодательством </a:t>
            </a:r>
            <a:br>
              <a:rPr lang="ru-RU" dirty="0">
                <a:solidFill>
                  <a:schemeClr val="accent4">
                    <a:lumMod val="50000"/>
                  </a:schemeClr>
                </a:solidFill>
              </a:rPr>
            </a:br>
            <a:r>
              <a:rPr lang="ru-RU" dirty="0">
                <a:solidFill>
                  <a:schemeClr val="accent4">
                    <a:lumMod val="50000"/>
                  </a:schemeClr>
                </a:solidFill>
              </a:rPr>
              <a:t>по рассматриваемой теме, имели место в ваших коллективах. Опишите данные случаи для изучения и подготовки ответа специалистами Региональной организации Профсоюза. </a:t>
            </a:r>
          </a:p>
          <a:p>
            <a:pPr marL="0" indent="0" algn="ctr">
              <a:buNone/>
            </a:pPr>
            <a:endParaRPr lang="ru-RU" sz="2400" dirty="0">
              <a:solidFill>
                <a:schemeClr val="accent4">
                  <a:lumMod val="50000"/>
                </a:schemeClr>
              </a:solidFill>
            </a:endParaRPr>
          </a:p>
          <a:p>
            <a:pPr marL="0" indent="0" algn="ctr">
              <a:buNone/>
            </a:pPr>
            <a:r>
              <a:rPr lang="ru-RU" sz="2400" b="1" dirty="0">
                <a:solidFill>
                  <a:schemeClr val="accent4">
                    <a:lumMod val="50000"/>
                  </a:schemeClr>
                </a:solidFill>
              </a:rPr>
              <a:t>Благодарим за внимание!</a:t>
            </a:r>
          </a:p>
          <a:p>
            <a:endParaRPr lang="ru-RU" dirty="0"/>
          </a:p>
        </p:txBody>
      </p:sp>
    </p:spTree>
    <p:extLst>
      <p:ext uri="{BB962C8B-B14F-4D97-AF65-F5344CB8AC3E}">
        <p14:creationId xmlns:p14="http://schemas.microsoft.com/office/powerpoint/2010/main" val="17501469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0704" y="316992"/>
            <a:ext cx="10217522" cy="1292352"/>
          </a:xfrm>
        </p:spPr>
        <p:txBody>
          <a:bodyPr>
            <a:noAutofit/>
          </a:bodyPr>
          <a:lstStyle/>
          <a:p>
            <a:pPr algn="just"/>
            <a:r>
              <a:rPr lang="ru-RU" sz="1800" b="1" dirty="0" smtClean="0">
                <a:solidFill>
                  <a:srgbClr val="002060"/>
                </a:solidFill>
              </a:rPr>
              <a:t>1</a:t>
            </a:r>
            <a:r>
              <a:rPr lang="ru-RU" sz="1800" b="1" dirty="0">
                <a:solidFill>
                  <a:srgbClr val="002060"/>
                </a:solidFill>
              </a:rPr>
              <a:t>. </a:t>
            </a:r>
            <a:r>
              <a:rPr lang="ru-RU" sz="1800" b="1" i="1" dirty="0">
                <a:solidFill>
                  <a:srgbClr val="002060"/>
                </a:solidFill>
              </a:rPr>
              <a:t>Гарантии И Компенсации Работникам, Совмещающим Работу </a:t>
            </a:r>
            <a:r>
              <a:rPr lang="ru-RU" sz="1800" b="1" i="1" dirty="0" smtClean="0">
                <a:solidFill>
                  <a:srgbClr val="002060"/>
                </a:solidFill>
              </a:rPr>
              <a:t/>
            </a:r>
            <a:br>
              <a:rPr lang="ru-RU" sz="1800" b="1" i="1" dirty="0" smtClean="0">
                <a:solidFill>
                  <a:srgbClr val="002060"/>
                </a:solidFill>
              </a:rPr>
            </a:br>
            <a:r>
              <a:rPr lang="ru-RU" sz="1800" b="1" i="1" dirty="0" smtClean="0">
                <a:solidFill>
                  <a:srgbClr val="002060"/>
                </a:solidFill>
              </a:rPr>
              <a:t>С </a:t>
            </a:r>
            <a:r>
              <a:rPr lang="ru-RU" sz="1800" b="1" i="1" dirty="0">
                <a:solidFill>
                  <a:srgbClr val="002060"/>
                </a:solidFill>
              </a:rPr>
              <a:t>Получением Высшего Образования По Программам </a:t>
            </a:r>
            <a:r>
              <a:rPr lang="ru-RU" sz="1800" b="1" i="1" dirty="0" err="1">
                <a:solidFill>
                  <a:srgbClr val="002060"/>
                </a:solidFill>
              </a:rPr>
              <a:t>Бакалавриата</a:t>
            </a:r>
            <a:r>
              <a:rPr lang="ru-RU" sz="1800" b="1" i="1" dirty="0">
                <a:solidFill>
                  <a:srgbClr val="002060"/>
                </a:solidFill>
              </a:rPr>
              <a:t>, </a:t>
            </a:r>
            <a:r>
              <a:rPr lang="ru-RU" sz="1800" b="1" i="1" dirty="0" err="1" smtClean="0">
                <a:solidFill>
                  <a:srgbClr val="002060"/>
                </a:solidFill>
              </a:rPr>
              <a:t>Специалитета</a:t>
            </a:r>
            <a:r>
              <a:rPr lang="ru-RU" sz="1800" b="1" i="1" dirty="0" smtClean="0">
                <a:solidFill>
                  <a:srgbClr val="002060"/>
                </a:solidFill>
              </a:rPr>
              <a:t>, Магистратуры </a:t>
            </a:r>
            <a:r>
              <a:rPr lang="ru-RU" sz="1800" b="1" i="1" dirty="0">
                <a:solidFill>
                  <a:srgbClr val="002060"/>
                </a:solidFill>
              </a:rPr>
              <a:t>И Работникам, Поступающим </a:t>
            </a:r>
            <a:r>
              <a:rPr lang="ru-RU" sz="1800" b="1" i="1" dirty="0" smtClean="0">
                <a:solidFill>
                  <a:srgbClr val="002060"/>
                </a:solidFill>
              </a:rPr>
              <a:t>На </a:t>
            </a:r>
            <a:r>
              <a:rPr lang="ru-RU" sz="1800" b="1" i="1" dirty="0">
                <a:solidFill>
                  <a:srgbClr val="002060"/>
                </a:solidFill>
              </a:rPr>
              <a:t>Обучение </a:t>
            </a:r>
            <a:r>
              <a:rPr lang="ru-RU" sz="1800" b="1" i="1" dirty="0" smtClean="0">
                <a:solidFill>
                  <a:srgbClr val="002060"/>
                </a:solidFill>
              </a:rPr>
              <a:t/>
            </a:r>
            <a:br>
              <a:rPr lang="ru-RU" sz="1800" b="1" i="1" dirty="0" smtClean="0">
                <a:solidFill>
                  <a:srgbClr val="002060"/>
                </a:solidFill>
              </a:rPr>
            </a:br>
            <a:r>
              <a:rPr lang="ru-RU" sz="1800" b="1" i="1" dirty="0" smtClean="0">
                <a:solidFill>
                  <a:srgbClr val="002060"/>
                </a:solidFill>
              </a:rPr>
              <a:t>По </a:t>
            </a:r>
            <a:r>
              <a:rPr lang="ru-RU" sz="1800" b="1" i="1" dirty="0">
                <a:solidFill>
                  <a:srgbClr val="002060"/>
                </a:solidFill>
              </a:rPr>
              <a:t>Указанным Образовательным Программам</a:t>
            </a:r>
            <a:r>
              <a:rPr lang="ru-RU" sz="1800" b="1" dirty="0">
                <a:solidFill>
                  <a:srgbClr val="002060"/>
                </a:solidFill>
              </a:rPr>
              <a:t> </a:t>
            </a:r>
            <a:r>
              <a:rPr lang="ru-RU" sz="1800" dirty="0">
                <a:solidFill>
                  <a:srgbClr val="002060"/>
                </a:solidFill>
              </a:rPr>
              <a:t>(Статья 173 ТК РФ) </a:t>
            </a:r>
          </a:p>
        </p:txBody>
      </p:sp>
      <p:sp>
        <p:nvSpPr>
          <p:cNvPr id="3" name="Объект 2"/>
          <p:cNvSpPr>
            <a:spLocks noGrp="1"/>
          </p:cNvSpPr>
          <p:nvPr>
            <p:ph sz="quarter" idx="13"/>
          </p:nvPr>
        </p:nvSpPr>
        <p:spPr>
          <a:xfrm>
            <a:off x="913774" y="1706880"/>
            <a:ext cx="10363826" cy="4511040"/>
          </a:xfrm>
        </p:spPr>
        <p:txBody>
          <a:bodyPr>
            <a:normAutofit fontScale="85000" lnSpcReduction="10000"/>
          </a:bodyPr>
          <a:lstStyle/>
          <a:p>
            <a:pPr marL="0" indent="0" algn="just">
              <a:buNone/>
            </a:pPr>
            <a:r>
              <a:rPr lang="ru-RU" sz="2400" b="1" u="sng" dirty="0" smtClean="0">
                <a:solidFill>
                  <a:srgbClr val="002060"/>
                </a:solidFill>
              </a:rPr>
              <a:t>Работникам</a:t>
            </a:r>
            <a:r>
              <a:rPr lang="ru-RU" sz="2400" b="1" dirty="0">
                <a:solidFill>
                  <a:srgbClr val="002060"/>
                </a:solidFill>
              </a:rPr>
              <a:t>, </a:t>
            </a:r>
            <a:r>
              <a:rPr lang="ru-RU" sz="2400" b="1" u="sng" dirty="0">
                <a:solidFill>
                  <a:srgbClr val="002060"/>
                </a:solidFill>
              </a:rPr>
              <a:t>направленным на обучение</a:t>
            </a:r>
            <a:r>
              <a:rPr lang="ru-RU" sz="2400" b="1" dirty="0">
                <a:solidFill>
                  <a:srgbClr val="002060"/>
                </a:solidFill>
              </a:rPr>
              <a:t> работодателем или </a:t>
            </a:r>
            <a:r>
              <a:rPr lang="ru-RU" sz="2400" b="1" u="sng" dirty="0">
                <a:solidFill>
                  <a:srgbClr val="002060"/>
                </a:solidFill>
              </a:rPr>
              <a:t>поступившим </a:t>
            </a:r>
            <a:r>
              <a:rPr lang="ru-RU" sz="2400" b="1" u="sng" dirty="0" smtClean="0">
                <a:solidFill>
                  <a:srgbClr val="002060"/>
                </a:solidFill>
              </a:rPr>
              <a:t>самостоятельно</a:t>
            </a:r>
            <a:r>
              <a:rPr lang="ru-RU" sz="2400" b="1" dirty="0" smtClean="0">
                <a:solidFill>
                  <a:srgbClr val="002060"/>
                </a:solidFill>
              </a:rPr>
              <a:t> на обучение по</a:t>
            </a:r>
            <a:r>
              <a:rPr lang="ru-RU" sz="2400" dirty="0" smtClean="0">
                <a:solidFill>
                  <a:srgbClr val="002060"/>
                </a:solidFill>
              </a:rPr>
              <a:t> </a:t>
            </a:r>
            <a:r>
              <a:rPr lang="ru-RU" sz="2400" dirty="0">
                <a:solidFill>
                  <a:srgbClr val="002060"/>
                </a:solidFill>
              </a:rPr>
              <a:t>имеющим государственную аккредитацию </a:t>
            </a:r>
            <a:r>
              <a:rPr lang="ru-RU" sz="2400" b="1" dirty="0">
                <a:solidFill>
                  <a:srgbClr val="002060"/>
                </a:solidFill>
              </a:rPr>
              <a:t>программам</a:t>
            </a:r>
            <a:r>
              <a:rPr lang="ru-RU" sz="2400" dirty="0">
                <a:solidFill>
                  <a:srgbClr val="002060"/>
                </a:solidFill>
              </a:rPr>
              <a:t> </a:t>
            </a:r>
            <a:r>
              <a:rPr lang="ru-RU" sz="2400" dirty="0" err="1">
                <a:solidFill>
                  <a:srgbClr val="002060"/>
                </a:solidFill>
              </a:rPr>
              <a:t>бакалавриата</a:t>
            </a:r>
            <a:r>
              <a:rPr lang="ru-RU" sz="2400" dirty="0">
                <a:solidFill>
                  <a:srgbClr val="002060"/>
                </a:solidFill>
              </a:rPr>
              <a:t>, </a:t>
            </a:r>
            <a:r>
              <a:rPr lang="ru-RU" sz="2400" dirty="0" err="1" smtClean="0">
                <a:solidFill>
                  <a:srgbClr val="002060"/>
                </a:solidFill>
              </a:rPr>
              <a:t>специалитета</a:t>
            </a:r>
            <a:r>
              <a:rPr lang="ru-RU" sz="2400" dirty="0" smtClean="0">
                <a:solidFill>
                  <a:srgbClr val="002060"/>
                </a:solidFill>
              </a:rPr>
              <a:t> </a:t>
            </a:r>
            <a:r>
              <a:rPr lang="ru-RU" sz="2400" dirty="0">
                <a:solidFill>
                  <a:srgbClr val="002060"/>
                </a:solidFill>
              </a:rPr>
              <a:t>или </a:t>
            </a:r>
            <a:r>
              <a:rPr lang="ru-RU" sz="2400" dirty="0" smtClean="0">
                <a:solidFill>
                  <a:srgbClr val="002060"/>
                </a:solidFill>
              </a:rPr>
              <a:t>магистратуры </a:t>
            </a:r>
            <a:r>
              <a:rPr lang="ru-RU" sz="2400" b="1" u="sng" dirty="0" smtClean="0">
                <a:solidFill>
                  <a:srgbClr val="002060"/>
                </a:solidFill>
              </a:rPr>
              <a:t>по </a:t>
            </a:r>
            <a:r>
              <a:rPr lang="ru-RU" sz="2400" b="1" u="sng" dirty="0">
                <a:solidFill>
                  <a:srgbClr val="002060"/>
                </a:solidFill>
              </a:rPr>
              <a:t>заочной и очно-заочной формам обучения</a:t>
            </a:r>
            <a:r>
              <a:rPr lang="ru-RU" sz="2400" dirty="0">
                <a:solidFill>
                  <a:srgbClr val="002060"/>
                </a:solidFill>
              </a:rPr>
              <a:t> </a:t>
            </a:r>
            <a:r>
              <a:rPr lang="ru-RU" sz="2400" b="1" dirty="0">
                <a:solidFill>
                  <a:srgbClr val="002060"/>
                </a:solidFill>
              </a:rPr>
              <a:t>и </a:t>
            </a:r>
            <a:r>
              <a:rPr lang="ru-RU" sz="2400" b="1" u="sng" dirty="0">
                <a:solidFill>
                  <a:srgbClr val="002060"/>
                </a:solidFill>
              </a:rPr>
              <a:t>успешно осваивающим</a:t>
            </a:r>
            <a:r>
              <a:rPr lang="ru-RU" sz="2400" b="1" dirty="0">
                <a:solidFill>
                  <a:srgbClr val="002060"/>
                </a:solidFill>
              </a:rPr>
              <a:t> эти программы, работодатель предоставляет </a:t>
            </a:r>
            <a:r>
              <a:rPr lang="ru-RU" sz="2400" b="1" u="sng" dirty="0">
                <a:solidFill>
                  <a:srgbClr val="002060"/>
                </a:solidFill>
              </a:rPr>
              <a:t>дополнительные отпуска </a:t>
            </a:r>
            <a:r>
              <a:rPr lang="ru-RU" sz="2400" b="1" u="sng" dirty="0" smtClean="0">
                <a:solidFill>
                  <a:srgbClr val="002060"/>
                </a:solidFill>
              </a:rPr>
              <a:t/>
            </a:r>
            <a:br>
              <a:rPr lang="ru-RU" sz="2400" b="1" u="sng" dirty="0" smtClean="0">
                <a:solidFill>
                  <a:srgbClr val="002060"/>
                </a:solidFill>
              </a:rPr>
            </a:br>
            <a:r>
              <a:rPr lang="ru-RU" sz="2400" b="1" u="sng" dirty="0" smtClean="0">
                <a:solidFill>
                  <a:srgbClr val="002060"/>
                </a:solidFill>
              </a:rPr>
              <a:t>с </a:t>
            </a:r>
            <a:r>
              <a:rPr lang="ru-RU" sz="2400" b="1" u="sng" dirty="0">
                <a:solidFill>
                  <a:srgbClr val="002060"/>
                </a:solidFill>
              </a:rPr>
              <a:t>сохранением среднего заработка</a:t>
            </a:r>
            <a:r>
              <a:rPr lang="ru-RU" sz="2400" b="1" dirty="0">
                <a:solidFill>
                  <a:srgbClr val="002060"/>
                </a:solidFill>
              </a:rPr>
              <a:t> для:</a:t>
            </a:r>
          </a:p>
          <a:p>
            <a:pPr algn="just">
              <a:buFont typeface="Wingdings" panose="05000000000000000000" pitchFamily="2" charset="2"/>
              <a:buChar char="ü"/>
            </a:pPr>
            <a:r>
              <a:rPr lang="ru-RU" sz="2400" b="1" dirty="0">
                <a:solidFill>
                  <a:srgbClr val="002060"/>
                </a:solidFill>
              </a:rPr>
              <a:t>прохождения промежуточной аттестации на первом и втором курсах</a:t>
            </a:r>
            <a:r>
              <a:rPr lang="ru-RU" sz="2400" dirty="0">
                <a:solidFill>
                  <a:srgbClr val="002060"/>
                </a:solidFill>
              </a:rPr>
              <a:t> соответственно - </a:t>
            </a:r>
            <a:r>
              <a:rPr lang="ru-RU" sz="2400" b="1" dirty="0">
                <a:solidFill>
                  <a:srgbClr val="002060"/>
                </a:solidFill>
              </a:rPr>
              <a:t>по 40 календарных дней</a:t>
            </a:r>
            <a:r>
              <a:rPr lang="ru-RU" sz="2400" dirty="0">
                <a:solidFill>
                  <a:srgbClr val="002060"/>
                </a:solidFill>
              </a:rPr>
              <a:t>, </a:t>
            </a:r>
            <a:r>
              <a:rPr lang="ru-RU" sz="2400" b="1" dirty="0">
                <a:solidFill>
                  <a:srgbClr val="002060"/>
                </a:solidFill>
              </a:rPr>
              <a:t>на каждом </a:t>
            </a:r>
            <a:r>
              <a:rPr lang="ru-RU" sz="2400" b="1" dirty="0" smtClean="0">
                <a:solidFill>
                  <a:srgbClr val="002060"/>
                </a:solidFill>
              </a:rPr>
              <a:t/>
            </a:r>
            <a:br>
              <a:rPr lang="ru-RU" sz="2400" b="1" dirty="0" smtClean="0">
                <a:solidFill>
                  <a:srgbClr val="002060"/>
                </a:solidFill>
              </a:rPr>
            </a:br>
            <a:r>
              <a:rPr lang="ru-RU" sz="2400" b="1" dirty="0" smtClean="0">
                <a:solidFill>
                  <a:srgbClr val="002060"/>
                </a:solidFill>
              </a:rPr>
              <a:t>из </a:t>
            </a:r>
            <a:r>
              <a:rPr lang="ru-RU" sz="2400" b="1" dirty="0">
                <a:solidFill>
                  <a:srgbClr val="002060"/>
                </a:solidFill>
              </a:rPr>
              <a:t>последующих курсов</a:t>
            </a:r>
            <a:r>
              <a:rPr lang="ru-RU" sz="2400" dirty="0">
                <a:solidFill>
                  <a:srgbClr val="002060"/>
                </a:solidFill>
              </a:rPr>
              <a:t> соответственно - </a:t>
            </a:r>
            <a:r>
              <a:rPr lang="ru-RU" sz="2400" b="1" dirty="0">
                <a:solidFill>
                  <a:srgbClr val="002060"/>
                </a:solidFill>
              </a:rPr>
              <a:t>по 50 календарных дней </a:t>
            </a:r>
            <a:r>
              <a:rPr lang="ru-RU" sz="2400" dirty="0">
                <a:solidFill>
                  <a:srgbClr val="002060"/>
                </a:solidFill>
              </a:rPr>
              <a:t>(при освоении образовательных программ высшего образования </a:t>
            </a:r>
            <a:r>
              <a:rPr lang="ru-RU" sz="2400" dirty="0" smtClean="0">
                <a:solidFill>
                  <a:srgbClr val="002060"/>
                </a:solidFill>
              </a:rPr>
              <a:t/>
            </a:r>
            <a:br>
              <a:rPr lang="ru-RU" sz="2400" dirty="0" smtClean="0">
                <a:solidFill>
                  <a:srgbClr val="002060"/>
                </a:solidFill>
              </a:rPr>
            </a:br>
            <a:r>
              <a:rPr lang="ru-RU" sz="2400" dirty="0" smtClean="0">
                <a:solidFill>
                  <a:srgbClr val="002060"/>
                </a:solidFill>
              </a:rPr>
              <a:t>в </a:t>
            </a:r>
            <a:r>
              <a:rPr lang="ru-RU" sz="2400" dirty="0">
                <a:solidFill>
                  <a:srgbClr val="002060"/>
                </a:solidFill>
              </a:rPr>
              <a:t>сокращенные сроки на втором курсе </a:t>
            </a:r>
            <a:r>
              <a:rPr lang="ru-RU" sz="2400" dirty="0" smtClean="0">
                <a:solidFill>
                  <a:srgbClr val="002060"/>
                </a:solidFill>
              </a:rPr>
              <a:t>– 50 </a:t>
            </a:r>
            <a:r>
              <a:rPr lang="ru-RU" sz="2400" dirty="0">
                <a:solidFill>
                  <a:srgbClr val="002060"/>
                </a:solidFill>
              </a:rPr>
              <a:t>календарных дней);</a:t>
            </a:r>
          </a:p>
          <a:p>
            <a:pPr marL="0" indent="0" algn="just">
              <a:buNone/>
            </a:pPr>
            <a:endParaRPr lang="ru-RU" sz="2400" dirty="0">
              <a:solidFill>
                <a:srgbClr val="002060"/>
              </a:solidFill>
            </a:endParaRPr>
          </a:p>
        </p:txBody>
      </p:sp>
    </p:spTree>
    <p:extLst>
      <p:ext uri="{BB962C8B-B14F-4D97-AF65-F5344CB8AC3E}">
        <p14:creationId xmlns:p14="http://schemas.microsoft.com/office/powerpoint/2010/main" val="4585992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3775" y="618517"/>
            <a:ext cx="10364451" cy="64235"/>
          </a:xfrm>
        </p:spPr>
        <p:txBody>
          <a:bodyPr>
            <a:normAutofit fontScale="90000"/>
          </a:bodyPr>
          <a:lstStyle/>
          <a:p>
            <a:endParaRPr lang="ru-RU" sz="200" dirty="0"/>
          </a:p>
        </p:txBody>
      </p:sp>
      <p:sp>
        <p:nvSpPr>
          <p:cNvPr id="3" name="Объект 2"/>
          <p:cNvSpPr>
            <a:spLocks noGrp="1"/>
          </p:cNvSpPr>
          <p:nvPr>
            <p:ph sz="quarter" idx="13"/>
          </p:nvPr>
        </p:nvSpPr>
        <p:spPr>
          <a:xfrm>
            <a:off x="913774" y="829056"/>
            <a:ext cx="10363826" cy="4962143"/>
          </a:xfrm>
        </p:spPr>
        <p:txBody>
          <a:bodyPr/>
          <a:lstStyle/>
          <a:p>
            <a:pPr algn="just">
              <a:buFont typeface="Wingdings" panose="05000000000000000000" pitchFamily="2" charset="2"/>
              <a:buChar char="ü"/>
            </a:pPr>
            <a:r>
              <a:rPr lang="ru-RU" b="1" dirty="0">
                <a:solidFill>
                  <a:srgbClr val="002060"/>
                </a:solidFill>
              </a:rPr>
              <a:t>прохождения государственной итоговой аттестации - до четырех месяцев</a:t>
            </a:r>
            <a:r>
              <a:rPr lang="ru-RU" dirty="0">
                <a:solidFill>
                  <a:srgbClr val="002060"/>
                </a:solidFill>
              </a:rPr>
              <a:t> в соответствии с учебным планом осваиваемой </a:t>
            </a:r>
            <a:r>
              <a:rPr lang="ru-RU" dirty="0" smtClean="0">
                <a:solidFill>
                  <a:srgbClr val="002060"/>
                </a:solidFill>
              </a:rPr>
              <a:t>образовательной </a:t>
            </a:r>
            <a:r>
              <a:rPr lang="ru-RU" dirty="0">
                <a:solidFill>
                  <a:srgbClr val="002060"/>
                </a:solidFill>
              </a:rPr>
              <a:t>программы высшего </a:t>
            </a:r>
            <a:r>
              <a:rPr lang="ru-RU" dirty="0" smtClean="0">
                <a:solidFill>
                  <a:srgbClr val="002060"/>
                </a:solidFill>
              </a:rPr>
              <a:t>образования.</a:t>
            </a:r>
          </a:p>
          <a:p>
            <a:pPr marL="0" indent="0" algn="just">
              <a:buNone/>
            </a:pPr>
            <a:r>
              <a:rPr lang="ru-RU" b="1" dirty="0">
                <a:solidFill>
                  <a:srgbClr val="002060"/>
                </a:solidFill>
              </a:rPr>
              <a:t>Работодатель </a:t>
            </a:r>
            <a:r>
              <a:rPr lang="ru-RU" b="1" u="sng" dirty="0">
                <a:solidFill>
                  <a:srgbClr val="002060"/>
                </a:solidFill>
              </a:rPr>
              <a:t>обязан</a:t>
            </a:r>
            <a:r>
              <a:rPr lang="ru-RU" b="1" dirty="0">
                <a:solidFill>
                  <a:srgbClr val="002060"/>
                </a:solidFill>
              </a:rPr>
              <a:t> предоставить </a:t>
            </a:r>
            <a:r>
              <a:rPr lang="ru-RU" b="1" u="sng" dirty="0">
                <a:solidFill>
                  <a:srgbClr val="002060"/>
                </a:solidFill>
              </a:rPr>
              <a:t>отпуск</a:t>
            </a:r>
            <a:r>
              <a:rPr lang="ru-RU" u="sng" dirty="0">
                <a:solidFill>
                  <a:srgbClr val="002060"/>
                </a:solidFill>
              </a:rPr>
              <a:t> </a:t>
            </a:r>
            <a:r>
              <a:rPr lang="ru-RU" b="1" u="sng" dirty="0">
                <a:solidFill>
                  <a:srgbClr val="002060"/>
                </a:solidFill>
              </a:rPr>
              <a:t>без сохранения заработной платы</a:t>
            </a:r>
            <a:r>
              <a:rPr lang="ru-RU" dirty="0">
                <a:solidFill>
                  <a:srgbClr val="002060"/>
                </a:solidFill>
              </a:rPr>
              <a:t>:</a:t>
            </a:r>
          </a:p>
          <a:p>
            <a:pPr algn="just">
              <a:buFont typeface="Wingdings" panose="05000000000000000000" pitchFamily="2" charset="2"/>
              <a:buChar char="ü"/>
            </a:pPr>
            <a:r>
              <a:rPr lang="ru-RU" b="1" dirty="0" smtClean="0">
                <a:solidFill>
                  <a:srgbClr val="002060"/>
                </a:solidFill>
              </a:rPr>
              <a:t>допущенным </a:t>
            </a:r>
            <a:r>
              <a:rPr lang="ru-RU" b="1" dirty="0">
                <a:solidFill>
                  <a:srgbClr val="002060"/>
                </a:solidFill>
              </a:rPr>
              <a:t>к вступительным </a:t>
            </a:r>
            <a:r>
              <a:rPr lang="ru-RU" b="1" dirty="0" smtClean="0">
                <a:solidFill>
                  <a:srgbClr val="002060"/>
                </a:solidFill>
              </a:rPr>
              <a:t>испытаниям </a:t>
            </a:r>
            <a:r>
              <a:rPr lang="ru-RU" b="1" dirty="0">
                <a:solidFill>
                  <a:srgbClr val="002060"/>
                </a:solidFill>
              </a:rPr>
              <a:t>- 15 календарных дней</a:t>
            </a:r>
            <a:r>
              <a:rPr lang="ru-RU" dirty="0">
                <a:solidFill>
                  <a:srgbClr val="002060"/>
                </a:solidFill>
              </a:rPr>
              <a:t>;</a:t>
            </a:r>
          </a:p>
          <a:p>
            <a:pPr algn="just">
              <a:buFont typeface="Wingdings" panose="05000000000000000000" pitchFamily="2" charset="2"/>
              <a:buChar char="ü"/>
            </a:pPr>
            <a:r>
              <a:rPr lang="ru-RU" b="1" dirty="0" smtClean="0">
                <a:solidFill>
                  <a:srgbClr val="002060"/>
                </a:solidFill>
              </a:rPr>
              <a:t>слушателям </a:t>
            </a:r>
            <a:r>
              <a:rPr lang="ru-RU" b="1" dirty="0">
                <a:solidFill>
                  <a:srgbClr val="002060"/>
                </a:solidFill>
              </a:rPr>
              <a:t>подготовительных отделений </a:t>
            </a:r>
            <a:r>
              <a:rPr lang="ru-RU" dirty="0">
                <a:solidFill>
                  <a:srgbClr val="002060"/>
                </a:solidFill>
              </a:rPr>
              <a:t>образовательных организаций высшего образования </a:t>
            </a:r>
            <a:r>
              <a:rPr lang="ru-RU" b="1" dirty="0">
                <a:solidFill>
                  <a:srgbClr val="002060"/>
                </a:solidFill>
              </a:rPr>
              <a:t>для прохождения итоговой аттестации - 15 календарных дней</a:t>
            </a:r>
            <a:r>
              <a:rPr lang="ru-RU" dirty="0">
                <a:solidFill>
                  <a:srgbClr val="002060"/>
                </a:solidFill>
              </a:rPr>
              <a:t>;</a:t>
            </a:r>
          </a:p>
          <a:p>
            <a:pPr marL="0" indent="0" algn="just">
              <a:buNone/>
            </a:pPr>
            <a:endParaRPr lang="ru-RU" dirty="0">
              <a:solidFill>
                <a:srgbClr val="002060"/>
              </a:solidFill>
            </a:endParaRPr>
          </a:p>
          <a:p>
            <a:pPr algn="just"/>
            <a:endParaRPr lang="ru-RU" dirty="0"/>
          </a:p>
        </p:txBody>
      </p:sp>
    </p:spTree>
    <p:extLst>
      <p:ext uri="{BB962C8B-B14F-4D97-AF65-F5344CB8AC3E}">
        <p14:creationId xmlns:p14="http://schemas.microsoft.com/office/powerpoint/2010/main" val="1328785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3775" y="618517"/>
            <a:ext cx="10364451" cy="52043"/>
          </a:xfrm>
        </p:spPr>
        <p:txBody>
          <a:bodyPr>
            <a:normAutofit fontScale="90000"/>
          </a:bodyPr>
          <a:lstStyle/>
          <a:p>
            <a:endParaRPr lang="ru-RU" sz="200" dirty="0"/>
          </a:p>
        </p:txBody>
      </p:sp>
      <p:sp>
        <p:nvSpPr>
          <p:cNvPr id="3" name="Объект 2"/>
          <p:cNvSpPr>
            <a:spLocks noGrp="1"/>
          </p:cNvSpPr>
          <p:nvPr>
            <p:ph sz="quarter" idx="13"/>
          </p:nvPr>
        </p:nvSpPr>
        <p:spPr>
          <a:xfrm>
            <a:off x="913774" y="755904"/>
            <a:ext cx="10363826" cy="5803392"/>
          </a:xfrm>
        </p:spPr>
        <p:txBody>
          <a:bodyPr>
            <a:noAutofit/>
          </a:bodyPr>
          <a:lstStyle/>
          <a:p>
            <a:pPr algn="just">
              <a:buFont typeface="Wingdings" panose="05000000000000000000" pitchFamily="2" charset="2"/>
              <a:buChar char="ü"/>
            </a:pPr>
            <a:r>
              <a:rPr lang="ru-RU" b="1" dirty="0" smtClean="0">
                <a:solidFill>
                  <a:srgbClr val="002060"/>
                </a:solidFill>
              </a:rPr>
              <a:t>обучающимся</a:t>
            </a:r>
            <a:r>
              <a:rPr lang="ru-RU" dirty="0" smtClean="0">
                <a:solidFill>
                  <a:srgbClr val="002060"/>
                </a:solidFill>
              </a:rPr>
              <a:t> </a:t>
            </a:r>
            <a:r>
              <a:rPr lang="ru-RU" b="1" dirty="0">
                <a:solidFill>
                  <a:srgbClr val="002060"/>
                </a:solidFill>
              </a:rPr>
              <a:t>по</a:t>
            </a:r>
            <a:r>
              <a:rPr lang="ru-RU" dirty="0">
                <a:solidFill>
                  <a:srgbClr val="002060"/>
                </a:solidFill>
              </a:rPr>
              <a:t> имеющим государственную аккредитацию </a:t>
            </a:r>
            <a:r>
              <a:rPr lang="ru-RU" b="1" dirty="0">
                <a:solidFill>
                  <a:srgbClr val="002060"/>
                </a:solidFill>
              </a:rPr>
              <a:t>программам</a:t>
            </a:r>
            <a:r>
              <a:rPr lang="ru-RU" dirty="0">
                <a:solidFill>
                  <a:srgbClr val="002060"/>
                </a:solidFill>
              </a:rPr>
              <a:t> </a:t>
            </a:r>
            <a:r>
              <a:rPr lang="ru-RU" dirty="0" err="1">
                <a:solidFill>
                  <a:srgbClr val="002060"/>
                </a:solidFill>
              </a:rPr>
              <a:t>бакалавриата</a:t>
            </a:r>
            <a:r>
              <a:rPr lang="ru-RU" dirty="0">
                <a:solidFill>
                  <a:srgbClr val="002060"/>
                </a:solidFill>
              </a:rPr>
              <a:t>, </a:t>
            </a:r>
            <a:r>
              <a:rPr lang="ru-RU" dirty="0" err="1" smtClean="0">
                <a:solidFill>
                  <a:srgbClr val="002060"/>
                </a:solidFill>
              </a:rPr>
              <a:t>специалитета</a:t>
            </a:r>
            <a:r>
              <a:rPr lang="ru-RU" dirty="0" smtClean="0">
                <a:solidFill>
                  <a:srgbClr val="002060"/>
                </a:solidFill>
              </a:rPr>
              <a:t> </a:t>
            </a:r>
            <a:r>
              <a:rPr lang="ru-RU" dirty="0">
                <a:solidFill>
                  <a:srgbClr val="002060"/>
                </a:solidFill>
              </a:rPr>
              <a:t>или </a:t>
            </a:r>
            <a:r>
              <a:rPr lang="ru-RU" dirty="0" smtClean="0">
                <a:solidFill>
                  <a:srgbClr val="002060"/>
                </a:solidFill>
              </a:rPr>
              <a:t>магистратуры </a:t>
            </a:r>
            <a:br>
              <a:rPr lang="ru-RU" dirty="0" smtClean="0">
                <a:solidFill>
                  <a:srgbClr val="002060"/>
                </a:solidFill>
              </a:rPr>
            </a:br>
            <a:r>
              <a:rPr lang="ru-RU" b="1" dirty="0" smtClean="0">
                <a:solidFill>
                  <a:srgbClr val="002060"/>
                </a:solidFill>
              </a:rPr>
              <a:t>по </a:t>
            </a:r>
            <a:r>
              <a:rPr lang="ru-RU" b="1" dirty="0">
                <a:solidFill>
                  <a:srgbClr val="002060"/>
                </a:solidFill>
              </a:rPr>
              <a:t>очной форме обучения, совмещающим получение образования </a:t>
            </a:r>
            <a:r>
              <a:rPr lang="ru-RU" b="1" dirty="0" smtClean="0">
                <a:solidFill>
                  <a:srgbClr val="002060"/>
                </a:solidFill>
              </a:rPr>
              <a:t/>
            </a:r>
            <a:br>
              <a:rPr lang="ru-RU" b="1" dirty="0" smtClean="0">
                <a:solidFill>
                  <a:srgbClr val="002060"/>
                </a:solidFill>
              </a:rPr>
            </a:br>
            <a:r>
              <a:rPr lang="ru-RU" b="1" dirty="0" smtClean="0">
                <a:solidFill>
                  <a:srgbClr val="002060"/>
                </a:solidFill>
              </a:rPr>
              <a:t>с работой:</a:t>
            </a:r>
            <a:r>
              <a:rPr lang="ru-RU" dirty="0" smtClean="0">
                <a:solidFill>
                  <a:srgbClr val="002060"/>
                </a:solidFill>
              </a:rPr>
              <a:t> </a:t>
            </a:r>
          </a:p>
          <a:p>
            <a:pPr algn="just">
              <a:buFontTx/>
              <a:buChar char="-"/>
            </a:pPr>
            <a:r>
              <a:rPr lang="ru-RU" dirty="0" smtClean="0">
                <a:solidFill>
                  <a:srgbClr val="002060"/>
                </a:solidFill>
              </a:rPr>
              <a:t>для </a:t>
            </a:r>
            <a:r>
              <a:rPr lang="ru-RU" dirty="0">
                <a:solidFill>
                  <a:srgbClr val="002060"/>
                </a:solidFill>
              </a:rPr>
              <a:t>прохождения промежуточной аттестации - 15 календарных дней в учебном году, </a:t>
            </a:r>
            <a:endParaRPr lang="ru-RU" dirty="0" smtClean="0">
              <a:solidFill>
                <a:srgbClr val="002060"/>
              </a:solidFill>
            </a:endParaRPr>
          </a:p>
          <a:p>
            <a:pPr algn="just">
              <a:buFontTx/>
              <a:buChar char="-"/>
            </a:pPr>
            <a:r>
              <a:rPr lang="ru-RU" dirty="0" smtClean="0">
                <a:solidFill>
                  <a:srgbClr val="002060"/>
                </a:solidFill>
              </a:rPr>
              <a:t>для </a:t>
            </a:r>
            <a:r>
              <a:rPr lang="ru-RU" dirty="0">
                <a:solidFill>
                  <a:srgbClr val="002060"/>
                </a:solidFill>
              </a:rPr>
              <a:t>подготовки и защиты выпускной квалификационной работы и сдачи итоговых государственных экзаменов - четыре месяца, </a:t>
            </a:r>
            <a:endParaRPr lang="ru-RU" dirty="0" smtClean="0">
              <a:solidFill>
                <a:srgbClr val="002060"/>
              </a:solidFill>
            </a:endParaRPr>
          </a:p>
          <a:p>
            <a:pPr algn="just">
              <a:buFontTx/>
              <a:buChar char="-"/>
            </a:pPr>
            <a:r>
              <a:rPr lang="ru-RU" dirty="0" smtClean="0">
                <a:solidFill>
                  <a:srgbClr val="002060"/>
                </a:solidFill>
              </a:rPr>
              <a:t>для </a:t>
            </a:r>
            <a:r>
              <a:rPr lang="ru-RU" dirty="0">
                <a:solidFill>
                  <a:srgbClr val="002060"/>
                </a:solidFill>
              </a:rPr>
              <a:t>сдачи итоговых государственных экзаменов - один месяц</a:t>
            </a:r>
            <a:r>
              <a:rPr lang="ru-RU" dirty="0" smtClean="0">
                <a:solidFill>
                  <a:srgbClr val="002060"/>
                </a:solidFill>
              </a:rPr>
              <a:t>.</a:t>
            </a:r>
          </a:p>
          <a:p>
            <a:pPr marL="0" indent="0" algn="just">
              <a:buNone/>
            </a:pPr>
            <a:r>
              <a:rPr lang="ru-RU" b="1" dirty="0" smtClean="0">
                <a:solidFill>
                  <a:srgbClr val="002060"/>
                </a:solidFill>
              </a:rPr>
              <a:t>важно!</a:t>
            </a:r>
            <a:r>
              <a:rPr lang="ru-RU" dirty="0" smtClean="0">
                <a:solidFill>
                  <a:srgbClr val="002060"/>
                </a:solidFill>
              </a:rPr>
              <a:t> </a:t>
            </a:r>
            <a:r>
              <a:rPr lang="ru-RU" u="sng" dirty="0" smtClean="0">
                <a:solidFill>
                  <a:srgbClr val="002060"/>
                </a:solidFill>
              </a:rPr>
              <a:t>Оплачиваемые </a:t>
            </a:r>
            <a:r>
              <a:rPr lang="ru-RU" u="sng" dirty="0">
                <a:solidFill>
                  <a:srgbClr val="002060"/>
                </a:solidFill>
              </a:rPr>
              <a:t>учебные отпуска предоставляются</a:t>
            </a:r>
            <a:r>
              <a:rPr lang="ru-RU" dirty="0">
                <a:solidFill>
                  <a:srgbClr val="002060"/>
                </a:solidFill>
              </a:rPr>
              <a:t> работникам</a:t>
            </a:r>
            <a:r>
              <a:rPr lang="ru-RU" u="sng" dirty="0">
                <a:solidFill>
                  <a:srgbClr val="002060"/>
                </a:solidFill>
              </a:rPr>
              <a:t>,</a:t>
            </a:r>
            <a:r>
              <a:rPr lang="ru-RU" dirty="0">
                <a:solidFill>
                  <a:srgbClr val="002060"/>
                </a:solidFill>
              </a:rPr>
              <a:t> обучающимся </a:t>
            </a:r>
            <a:r>
              <a:rPr lang="ru-RU" u="sng" dirty="0">
                <a:solidFill>
                  <a:srgbClr val="002060"/>
                </a:solidFill>
              </a:rPr>
              <a:t>по заочной или очно-заочной</a:t>
            </a:r>
            <a:r>
              <a:rPr lang="ru-RU" dirty="0">
                <a:solidFill>
                  <a:srgbClr val="002060"/>
                </a:solidFill>
              </a:rPr>
              <a:t> (вечерней) </a:t>
            </a:r>
            <a:r>
              <a:rPr lang="ru-RU" u="sng" dirty="0">
                <a:solidFill>
                  <a:srgbClr val="002060"/>
                </a:solidFill>
              </a:rPr>
              <a:t>формам</a:t>
            </a:r>
            <a:r>
              <a:rPr lang="ru-RU" dirty="0">
                <a:solidFill>
                  <a:srgbClr val="002060"/>
                </a:solidFill>
              </a:rPr>
              <a:t> </a:t>
            </a:r>
            <a:r>
              <a:rPr lang="ru-RU" u="sng" dirty="0">
                <a:solidFill>
                  <a:srgbClr val="002060"/>
                </a:solidFill>
              </a:rPr>
              <a:t>обучения</a:t>
            </a:r>
            <a:r>
              <a:rPr lang="ru-RU" dirty="0">
                <a:solidFill>
                  <a:srgbClr val="002060"/>
                </a:solidFill>
              </a:rPr>
              <a:t>. Работники, обучающиеся </a:t>
            </a:r>
            <a:r>
              <a:rPr lang="ru-RU" u="sng" dirty="0">
                <a:solidFill>
                  <a:srgbClr val="002060"/>
                </a:solidFill>
              </a:rPr>
              <a:t>по очной форме обучения</a:t>
            </a:r>
            <a:r>
              <a:rPr lang="ru-RU" dirty="0">
                <a:solidFill>
                  <a:srgbClr val="002060"/>
                </a:solidFill>
              </a:rPr>
              <a:t> и сочетающие </a:t>
            </a:r>
            <a:r>
              <a:rPr lang="ru-RU" dirty="0" smtClean="0">
                <a:solidFill>
                  <a:srgbClr val="002060"/>
                </a:solidFill>
              </a:rPr>
              <a:t>учебу с </a:t>
            </a:r>
            <a:r>
              <a:rPr lang="ru-RU" dirty="0">
                <a:solidFill>
                  <a:srgbClr val="002060"/>
                </a:solidFill>
              </a:rPr>
              <a:t>работой, </a:t>
            </a:r>
            <a:r>
              <a:rPr lang="ru-RU" dirty="0" smtClean="0">
                <a:solidFill>
                  <a:srgbClr val="002060"/>
                </a:solidFill>
              </a:rPr>
              <a:t>имеют право </a:t>
            </a:r>
            <a:r>
              <a:rPr lang="ru-RU" u="sng" dirty="0" smtClean="0">
                <a:solidFill>
                  <a:srgbClr val="002060"/>
                </a:solidFill>
              </a:rPr>
              <a:t>только </a:t>
            </a:r>
            <a:br>
              <a:rPr lang="ru-RU" u="sng" dirty="0" smtClean="0">
                <a:solidFill>
                  <a:srgbClr val="002060"/>
                </a:solidFill>
              </a:rPr>
            </a:br>
            <a:r>
              <a:rPr lang="ru-RU" u="sng" dirty="0" smtClean="0">
                <a:solidFill>
                  <a:srgbClr val="002060"/>
                </a:solidFill>
              </a:rPr>
              <a:t>на </a:t>
            </a:r>
            <a:r>
              <a:rPr lang="ru-RU" u="sng" dirty="0">
                <a:solidFill>
                  <a:srgbClr val="002060"/>
                </a:solidFill>
              </a:rPr>
              <a:t>неоплачиваемые отпуска</a:t>
            </a:r>
            <a:r>
              <a:rPr lang="ru-RU" dirty="0" smtClean="0">
                <a:solidFill>
                  <a:srgbClr val="002060"/>
                </a:solidFill>
              </a:rPr>
              <a:t>.</a:t>
            </a:r>
            <a:endParaRPr lang="ru-RU" dirty="0">
              <a:solidFill>
                <a:srgbClr val="002060"/>
              </a:solidFill>
            </a:endParaRPr>
          </a:p>
        </p:txBody>
      </p:sp>
    </p:spTree>
    <p:extLst>
      <p:ext uri="{BB962C8B-B14F-4D97-AF65-F5344CB8AC3E}">
        <p14:creationId xmlns:p14="http://schemas.microsoft.com/office/powerpoint/2010/main" val="7225246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3775" y="231649"/>
            <a:ext cx="10364451" cy="85343"/>
          </a:xfrm>
        </p:spPr>
        <p:txBody>
          <a:bodyPr>
            <a:normAutofit fontScale="90000"/>
          </a:bodyPr>
          <a:lstStyle/>
          <a:p>
            <a:endParaRPr lang="ru-RU" sz="200" dirty="0"/>
          </a:p>
        </p:txBody>
      </p:sp>
      <p:sp>
        <p:nvSpPr>
          <p:cNvPr id="3" name="Объект 2"/>
          <p:cNvSpPr>
            <a:spLocks noGrp="1"/>
          </p:cNvSpPr>
          <p:nvPr>
            <p:ph sz="quarter" idx="13"/>
          </p:nvPr>
        </p:nvSpPr>
        <p:spPr>
          <a:xfrm>
            <a:off x="913774" y="438912"/>
            <a:ext cx="10363826" cy="5779008"/>
          </a:xfrm>
        </p:spPr>
        <p:txBody>
          <a:bodyPr>
            <a:noAutofit/>
          </a:bodyPr>
          <a:lstStyle/>
          <a:p>
            <a:pPr marL="0" indent="0" algn="just">
              <a:buNone/>
            </a:pPr>
            <a:r>
              <a:rPr lang="ru-RU" b="1" u="sng" dirty="0">
                <a:solidFill>
                  <a:srgbClr val="002060"/>
                </a:solidFill>
              </a:rPr>
              <a:t>Работникам</a:t>
            </a:r>
            <a:r>
              <a:rPr lang="ru-RU" b="1" dirty="0">
                <a:solidFill>
                  <a:srgbClr val="002060"/>
                </a:solidFill>
              </a:rPr>
              <a:t>, успешно осваивающим </a:t>
            </a:r>
            <a:r>
              <a:rPr lang="ru-RU" dirty="0">
                <a:solidFill>
                  <a:srgbClr val="002060"/>
                </a:solidFill>
              </a:rPr>
              <a:t>имеющие государственную аккредитацию </a:t>
            </a:r>
            <a:r>
              <a:rPr lang="ru-RU" b="1" dirty="0">
                <a:solidFill>
                  <a:srgbClr val="002060"/>
                </a:solidFill>
              </a:rPr>
              <a:t>программы </a:t>
            </a:r>
            <a:r>
              <a:rPr lang="ru-RU" dirty="0" err="1">
                <a:solidFill>
                  <a:srgbClr val="002060"/>
                </a:solidFill>
              </a:rPr>
              <a:t>бакалавриата</a:t>
            </a:r>
            <a:r>
              <a:rPr lang="ru-RU" dirty="0">
                <a:solidFill>
                  <a:srgbClr val="002060"/>
                </a:solidFill>
              </a:rPr>
              <a:t>, </a:t>
            </a:r>
            <a:r>
              <a:rPr lang="ru-RU" dirty="0" err="1" smtClean="0">
                <a:solidFill>
                  <a:srgbClr val="002060"/>
                </a:solidFill>
              </a:rPr>
              <a:t>специалитета</a:t>
            </a:r>
            <a:r>
              <a:rPr lang="ru-RU" dirty="0" smtClean="0">
                <a:solidFill>
                  <a:srgbClr val="002060"/>
                </a:solidFill>
              </a:rPr>
              <a:t> или магистратуры</a:t>
            </a:r>
            <a:r>
              <a:rPr lang="ru-RU" b="1" dirty="0" smtClean="0">
                <a:solidFill>
                  <a:srgbClr val="002060"/>
                </a:solidFill>
              </a:rPr>
              <a:t> </a:t>
            </a:r>
            <a:r>
              <a:rPr lang="ru-RU" b="1" u="sng" dirty="0">
                <a:solidFill>
                  <a:srgbClr val="002060"/>
                </a:solidFill>
              </a:rPr>
              <a:t>по заочной форме обучения</a:t>
            </a:r>
            <a:r>
              <a:rPr lang="ru-RU" u="sng" dirty="0">
                <a:solidFill>
                  <a:srgbClr val="002060"/>
                </a:solidFill>
              </a:rPr>
              <a:t>, </a:t>
            </a:r>
            <a:r>
              <a:rPr lang="ru-RU" b="1" u="sng" dirty="0">
                <a:solidFill>
                  <a:srgbClr val="002060"/>
                </a:solidFill>
              </a:rPr>
              <a:t>один раз в учебном году работодатель оплачивает проезд к месту нахожден</a:t>
            </a:r>
            <a:r>
              <a:rPr lang="ru-RU" b="1" dirty="0">
                <a:solidFill>
                  <a:srgbClr val="002060"/>
                </a:solidFill>
              </a:rPr>
              <a:t>ия </a:t>
            </a:r>
            <a:r>
              <a:rPr lang="ru-RU" dirty="0">
                <a:solidFill>
                  <a:srgbClr val="002060"/>
                </a:solidFill>
              </a:rPr>
              <a:t>соответствующей </a:t>
            </a:r>
            <a:r>
              <a:rPr lang="ru-RU" b="1" u="sng" dirty="0">
                <a:solidFill>
                  <a:srgbClr val="002060"/>
                </a:solidFill>
              </a:rPr>
              <a:t>организации</a:t>
            </a:r>
            <a:r>
              <a:rPr lang="ru-RU" dirty="0">
                <a:solidFill>
                  <a:srgbClr val="002060"/>
                </a:solidFill>
              </a:rPr>
              <a:t>, </a:t>
            </a:r>
            <a:r>
              <a:rPr lang="ru-RU" dirty="0" smtClean="0">
                <a:solidFill>
                  <a:srgbClr val="002060"/>
                </a:solidFill>
              </a:rPr>
              <a:t>осуществляющей образовательную </a:t>
            </a:r>
            <a:r>
              <a:rPr lang="ru-RU" dirty="0">
                <a:solidFill>
                  <a:srgbClr val="002060"/>
                </a:solidFill>
              </a:rPr>
              <a:t>деятельность, </a:t>
            </a:r>
            <a:r>
              <a:rPr lang="ru-RU" b="1" u="sng" dirty="0">
                <a:solidFill>
                  <a:srgbClr val="002060"/>
                </a:solidFill>
              </a:rPr>
              <a:t>и обратно</a:t>
            </a:r>
            <a:r>
              <a:rPr lang="ru-RU" dirty="0" smtClean="0">
                <a:solidFill>
                  <a:srgbClr val="002060"/>
                </a:solidFill>
              </a:rPr>
              <a:t>.</a:t>
            </a:r>
          </a:p>
          <a:p>
            <a:pPr marL="0" indent="0" algn="just">
              <a:buNone/>
            </a:pPr>
            <a:r>
              <a:rPr lang="ru-RU" b="1" dirty="0">
                <a:solidFill>
                  <a:srgbClr val="002060"/>
                </a:solidFill>
              </a:rPr>
              <a:t>Работникам, осваивающим </a:t>
            </a:r>
            <a:r>
              <a:rPr lang="ru-RU" dirty="0">
                <a:solidFill>
                  <a:srgbClr val="002060"/>
                </a:solidFill>
              </a:rPr>
              <a:t>имеющие государственную аккредитацию </a:t>
            </a:r>
            <a:r>
              <a:rPr lang="ru-RU" b="1" dirty="0">
                <a:solidFill>
                  <a:srgbClr val="002060"/>
                </a:solidFill>
              </a:rPr>
              <a:t>программы</a:t>
            </a:r>
            <a:r>
              <a:rPr lang="ru-RU" dirty="0">
                <a:solidFill>
                  <a:srgbClr val="002060"/>
                </a:solidFill>
              </a:rPr>
              <a:t> </a:t>
            </a:r>
            <a:r>
              <a:rPr lang="ru-RU" dirty="0" err="1">
                <a:solidFill>
                  <a:srgbClr val="002060"/>
                </a:solidFill>
              </a:rPr>
              <a:t>бакалавриата</a:t>
            </a:r>
            <a:r>
              <a:rPr lang="ru-RU" dirty="0">
                <a:solidFill>
                  <a:srgbClr val="002060"/>
                </a:solidFill>
              </a:rPr>
              <a:t>, </a:t>
            </a:r>
            <a:r>
              <a:rPr lang="ru-RU" dirty="0" err="1" smtClean="0">
                <a:solidFill>
                  <a:srgbClr val="002060"/>
                </a:solidFill>
              </a:rPr>
              <a:t>специалитета</a:t>
            </a:r>
            <a:r>
              <a:rPr lang="ru-RU" dirty="0" smtClean="0">
                <a:solidFill>
                  <a:srgbClr val="002060"/>
                </a:solidFill>
              </a:rPr>
              <a:t> </a:t>
            </a:r>
            <a:r>
              <a:rPr lang="ru-RU" dirty="0">
                <a:solidFill>
                  <a:srgbClr val="002060"/>
                </a:solidFill>
              </a:rPr>
              <a:t>или </a:t>
            </a:r>
            <a:r>
              <a:rPr lang="ru-RU" dirty="0" smtClean="0">
                <a:solidFill>
                  <a:srgbClr val="002060"/>
                </a:solidFill>
              </a:rPr>
              <a:t>магистратуры </a:t>
            </a:r>
            <a:r>
              <a:rPr lang="ru-RU" b="1" u="sng" dirty="0">
                <a:solidFill>
                  <a:srgbClr val="002060"/>
                </a:solidFill>
              </a:rPr>
              <a:t>по заочной и очно-заочной формам обучения</a:t>
            </a:r>
            <a:r>
              <a:rPr lang="ru-RU" u="sng" dirty="0">
                <a:solidFill>
                  <a:srgbClr val="002060"/>
                </a:solidFill>
              </a:rPr>
              <a:t> </a:t>
            </a:r>
            <a:r>
              <a:rPr lang="ru-RU" dirty="0" smtClean="0">
                <a:solidFill>
                  <a:srgbClr val="002060"/>
                </a:solidFill>
              </a:rPr>
              <a:t/>
            </a:r>
            <a:br>
              <a:rPr lang="ru-RU" dirty="0" smtClean="0">
                <a:solidFill>
                  <a:srgbClr val="002060"/>
                </a:solidFill>
              </a:rPr>
            </a:br>
            <a:r>
              <a:rPr lang="ru-RU" b="1" u="sng" dirty="0" smtClean="0">
                <a:solidFill>
                  <a:srgbClr val="002060"/>
                </a:solidFill>
              </a:rPr>
              <a:t>на </a:t>
            </a:r>
            <a:r>
              <a:rPr lang="ru-RU" b="1" u="sng" dirty="0">
                <a:solidFill>
                  <a:srgbClr val="002060"/>
                </a:solidFill>
              </a:rPr>
              <a:t>период до 10 учебных месяцев </a:t>
            </a:r>
            <a:r>
              <a:rPr lang="ru-RU" b="1" dirty="0">
                <a:solidFill>
                  <a:srgbClr val="002060"/>
                </a:solidFill>
              </a:rPr>
              <a:t>перед началом прохождения государственной итоговой аттестации </a:t>
            </a:r>
            <a:r>
              <a:rPr lang="ru-RU" b="1" u="sng" dirty="0">
                <a:solidFill>
                  <a:srgbClr val="002060"/>
                </a:solidFill>
              </a:rPr>
              <a:t>устанавливается</a:t>
            </a:r>
            <a:r>
              <a:rPr lang="ru-RU" u="sng" dirty="0">
                <a:solidFill>
                  <a:srgbClr val="002060"/>
                </a:solidFill>
              </a:rPr>
              <a:t> </a:t>
            </a:r>
            <a:r>
              <a:rPr lang="ru-RU" b="1" u="sng" dirty="0">
                <a:solidFill>
                  <a:srgbClr val="002060"/>
                </a:solidFill>
              </a:rPr>
              <a:t>по их желанию</a:t>
            </a:r>
            <a:r>
              <a:rPr lang="ru-RU" b="1" dirty="0">
                <a:solidFill>
                  <a:srgbClr val="002060"/>
                </a:solidFill>
              </a:rPr>
              <a:t> </a:t>
            </a:r>
            <a:r>
              <a:rPr lang="ru-RU" b="1" u="sng" dirty="0">
                <a:solidFill>
                  <a:srgbClr val="002060"/>
                </a:solidFill>
              </a:rPr>
              <a:t>рабочая неделя, </a:t>
            </a:r>
            <a:r>
              <a:rPr lang="ru-RU" b="1" u="sng" dirty="0" smtClean="0">
                <a:solidFill>
                  <a:srgbClr val="002060"/>
                </a:solidFill>
              </a:rPr>
              <a:t>сокращенная на </a:t>
            </a:r>
            <a:r>
              <a:rPr lang="ru-RU" b="1" u="sng" dirty="0">
                <a:solidFill>
                  <a:srgbClr val="002060"/>
                </a:solidFill>
              </a:rPr>
              <a:t>7 часов</a:t>
            </a:r>
            <a:r>
              <a:rPr lang="ru-RU" dirty="0">
                <a:solidFill>
                  <a:srgbClr val="002060"/>
                </a:solidFill>
              </a:rPr>
              <a:t>. </a:t>
            </a:r>
            <a:endParaRPr lang="ru-RU" dirty="0" smtClean="0">
              <a:solidFill>
                <a:srgbClr val="002060"/>
              </a:solidFill>
            </a:endParaRPr>
          </a:p>
          <a:p>
            <a:pPr marL="0" indent="0" algn="just">
              <a:buNone/>
            </a:pPr>
            <a:r>
              <a:rPr lang="ru-RU" b="1" dirty="0" smtClean="0">
                <a:solidFill>
                  <a:srgbClr val="002060"/>
                </a:solidFill>
              </a:rPr>
              <a:t>За </a:t>
            </a:r>
            <a:r>
              <a:rPr lang="ru-RU" b="1" dirty="0">
                <a:solidFill>
                  <a:srgbClr val="002060"/>
                </a:solidFill>
              </a:rPr>
              <a:t>время освобождения от работы</a:t>
            </a:r>
            <a:r>
              <a:rPr lang="ru-RU" dirty="0">
                <a:solidFill>
                  <a:srgbClr val="002060"/>
                </a:solidFill>
              </a:rPr>
              <a:t> указанным </a:t>
            </a:r>
            <a:r>
              <a:rPr lang="ru-RU" b="1" u="sng" dirty="0">
                <a:solidFill>
                  <a:srgbClr val="002060"/>
                </a:solidFill>
              </a:rPr>
              <a:t>работникам выплачивается 50 процентов среднего заработка</a:t>
            </a:r>
            <a:r>
              <a:rPr lang="ru-RU" b="1" dirty="0">
                <a:solidFill>
                  <a:srgbClr val="002060"/>
                </a:solidFill>
              </a:rPr>
              <a:t> </a:t>
            </a:r>
            <a:r>
              <a:rPr lang="ru-RU" b="1" u="sng" dirty="0">
                <a:solidFill>
                  <a:srgbClr val="002060"/>
                </a:solidFill>
              </a:rPr>
              <a:t>по основному месту работы</a:t>
            </a:r>
            <a:r>
              <a:rPr lang="ru-RU" dirty="0">
                <a:solidFill>
                  <a:srgbClr val="002060"/>
                </a:solidFill>
              </a:rPr>
              <a:t>, </a:t>
            </a:r>
            <a:r>
              <a:rPr lang="ru-RU" b="1" dirty="0">
                <a:solidFill>
                  <a:srgbClr val="002060"/>
                </a:solidFill>
              </a:rPr>
              <a:t>но не ниже </a:t>
            </a:r>
            <a:r>
              <a:rPr lang="ru-RU" b="1" dirty="0" smtClean="0">
                <a:solidFill>
                  <a:srgbClr val="002060"/>
                </a:solidFill>
              </a:rPr>
              <a:t>МРОТ</a:t>
            </a:r>
            <a:r>
              <a:rPr lang="ru-RU" dirty="0" smtClean="0">
                <a:solidFill>
                  <a:srgbClr val="002060"/>
                </a:solidFill>
              </a:rPr>
              <a:t>.</a:t>
            </a:r>
            <a:endParaRPr lang="ru-RU" dirty="0">
              <a:solidFill>
                <a:srgbClr val="002060"/>
              </a:solidFill>
            </a:endParaRPr>
          </a:p>
        </p:txBody>
      </p:sp>
    </p:spTree>
    <p:extLst>
      <p:ext uri="{BB962C8B-B14F-4D97-AF65-F5344CB8AC3E}">
        <p14:creationId xmlns:p14="http://schemas.microsoft.com/office/powerpoint/2010/main" val="33035812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3775" y="618517"/>
            <a:ext cx="10364451" cy="76427"/>
          </a:xfrm>
        </p:spPr>
        <p:txBody>
          <a:bodyPr>
            <a:normAutofit fontScale="90000"/>
          </a:bodyPr>
          <a:lstStyle/>
          <a:p>
            <a:endParaRPr lang="ru-RU" sz="200" dirty="0"/>
          </a:p>
        </p:txBody>
      </p:sp>
      <p:sp>
        <p:nvSpPr>
          <p:cNvPr id="3" name="Объект 2"/>
          <p:cNvSpPr>
            <a:spLocks noGrp="1"/>
          </p:cNvSpPr>
          <p:nvPr>
            <p:ph sz="quarter" idx="13"/>
          </p:nvPr>
        </p:nvSpPr>
        <p:spPr>
          <a:xfrm>
            <a:off x="913774" y="877824"/>
            <a:ext cx="10363826" cy="4913375"/>
          </a:xfrm>
        </p:spPr>
        <p:txBody>
          <a:bodyPr>
            <a:normAutofit/>
          </a:bodyPr>
          <a:lstStyle/>
          <a:p>
            <a:pPr marL="0" indent="0" algn="just">
              <a:buNone/>
            </a:pPr>
            <a:r>
              <a:rPr lang="ru-RU" b="1" u="sng" dirty="0">
                <a:solidFill>
                  <a:srgbClr val="002060"/>
                </a:solidFill>
              </a:rPr>
              <a:t>По соглашению сторон </a:t>
            </a:r>
            <a:r>
              <a:rPr lang="ru-RU" b="1" dirty="0">
                <a:solidFill>
                  <a:srgbClr val="002060"/>
                </a:solidFill>
              </a:rPr>
              <a:t>трудового договора </a:t>
            </a:r>
            <a:r>
              <a:rPr lang="ru-RU" b="1" u="sng" dirty="0">
                <a:solidFill>
                  <a:srgbClr val="002060"/>
                </a:solidFill>
              </a:rPr>
              <a:t>сокращение рабочего времени</a:t>
            </a:r>
            <a:r>
              <a:rPr lang="ru-RU" b="1" dirty="0">
                <a:solidFill>
                  <a:srgbClr val="002060"/>
                </a:solidFill>
              </a:rPr>
              <a:t> производится </a:t>
            </a:r>
            <a:r>
              <a:rPr lang="ru-RU" b="1" u="sng" dirty="0">
                <a:solidFill>
                  <a:srgbClr val="002060"/>
                </a:solidFill>
              </a:rPr>
              <a:t>путем предоставления </a:t>
            </a:r>
            <a:r>
              <a:rPr lang="ru-RU" dirty="0">
                <a:solidFill>
                  <a:srgbClr val="002060"/>
                </a:solidFill>
              </a:rPr>
              <a:t>работнику </a:t>
            </a:r>
            <a:r>
              <a:rPr lang="ru-RU" b="1" dirty="0">
                <a:solidFill>
                  <a:srgbClr val="002060"/>
                </a:solidFill>
              </a:rPr>
              <a:t>одного </a:t>
            </a:r>
            <a:r>
              <a:rPr lang="ru-RU" b="1" u="sng" dirty="0">
                <a:solidFill>
                  <a:srgbClr val="002060"/>
                </a:solidFill>
              </a:rPr>
              <a:t>свободного от работы дня в неделю либо сокращения продолжительности рабочего дня в течение недели</a:t>
            </a:r>
            <a:r>
              <a:rPr lang="ru-RU" dirty="0">
                <a:solidFill>
                  <a:srgbClr val="002060"/>
                </a:solidFill>
              </a:rPr>
              <a:t>.</a:t>
            </a:r>
          </a:p>
          <a:p>
            <a:pPr marL="0" indent="0" algn="just">
              <a:buNone/>
            </a:pPr>
            <a:r>
              <a:rPr lang="ru-RU" b="1" dirty="0">
                <a:solidFill>
                  <a:srgbClr val="002060"/>
                </a:solidFill>
              </a:rPr>
              <a:t>Гарантии и компенсации работникам</a:t>
            </a:r>
            <a:r>
              <a:rPr lang="ru-RU" dirty="0">
                <a:solidFill>
                  <a:srgbClr val="002060"/>
                </a:solidFill>
              </a:rPr>
              <a:t>, </a:t>
            </a:r>
            <a:r>
              <a:rPr lang="ru-RU" b="1" dirty="0">
                <a:solidFill>
                  <a:srgbClr val="002060"/>
                </a:solidFill>
              </a:rPr>
              <a:t>совмещающим работу </a:t>
            </a:r>
            <a:r>
              <a:rPr lang="ru-RU" b="1" dirty="0" smtClean="0">
                <a:solidFill>
                  <a:srgbClr val="002060"/>
                </a:solidFill>
              </a:rPr>
              <a:t/>
            </a:r>
            <a:br>
              <a:rPr lang="ru-RU" b="1" dirty="0" smtClean="0">
                <a:solidFill>
                  <a:srgbClr val="002060"/>
                </a:solidFill>
              </a:rPr>
            </a:br>
            <a:r>
              <a:rPr lang="ru-RU" b="1" dirty="0" smtClean="0">
                <a:solidFill>
                  <a:srgbClr val="002060"/>
                </a:solidFill>
              </a:rPr>
              <a:t>с </a:t>
            </a:r>
            <a:r>
              <a:rPr lang="ru-RU" b="1" dirty="0">
                <a:solidFill>
                  <a:srgbClr val="002060"/>
                </a:solidFill>
              </a:rPr>
              <a:t>обучением по не имеющим государственной аккредитации программам</a:t>
            </a:r>
            <a:r>
              <a:rPr lang="ru-RU" dirty="0">
                <a:solidFill>
                  <a:srgbClr val="002060"/>
                </a:solidFill>
              </a:rPr>
              <a:t> </a:t>
            </a:r>
            <a:r>
              <a:rPr lang="ru-RU" dirty="0" err="1">
                <a:solidFill>
                  <a:srgbClr val="002060"/>
                </a:solidFill>
              </a:rPr>
              <a:t>бакалавриата</a:t>
            </a:r>
            <a:r>
              <a:rPr lang="ru-RU" dirty="0">
                <a:solidFill>
                  <a:srgbClr val="002060"/>
                </a:solidFill>
              </a:rPr>
              <a:t>, </a:t>
            </a:r>
            <a:r>
              <a:rPr lang="ru-RU" dirty="0" err="1" smtClean="0">
                <a:solidFill>
                  <a:srgbClr val="002060"/>
                </a:solidFill>
              </a:rPr>
              <a:t>специалитета</a:t>
            </a:r>
            <a:r>
              <a:rPr lang="ru-RU" dirty="0" smtClean="0">
                <a:solidFill>
                  <a:srgbClr val="002060"/>
                </a:solidFill>
              </a:rPr>
              <a:t> </a:t>
            </a:r>
            <a:r>
              <a:rPr lang="ru-RU" dirty="0">
                <a:solidFill>
                  <a:srgbClr val="002060"/>
                </a:solidFill>
              </a:rPr>
              <a:t>или </a:t>
            </a:r>
            <a:r>
              <a:rPr lang="ru-RU" dirty="0" smtClean="0">
                <a:solidFill>
                  <a:srgbClr val="002060"/>
                </a:solidFill>
              </a:rPr>
              <a:t>магистратуры</a:t>
            </a:r>
            <a:r>
              <a:rPr lang="ru-RU" dirty="0">
                <a:solidFill>
                  <a:srgbClr val="002060"/>
                </a:solidFill>
              </a:rPr>
              <a:t>, </a:t>
            </a:r>
            <a:r>
              <a:rPr lang="ru-RU" b="1" u="sng" dirty="0">
                <a:solidFill>
                  <a:srgbClr val="002060"/>
                </a:solidFill>
              </a:rPr>
              <a:t>устанавливаются коллективным договором или трудовым </a:t>
            </a:r>
            <a:r>
              <a:rPr lang="ru-RU" b="1" u="sng" dirty="0" smtClean="0">
                <a:solidFill>
                  <a:srgbClr val="002060"/>
                </a:solidFill>
              </a:rPr>
              <a:t>договором</a:t>
            </a:r>
            <a:r>
              <a:rPr lang="ru-RU" b="1" dirty="0" smtClean="0">
                <a:solidFill>
                  <a:srgbClr val="002060"/>
                </a:solidFill>
              </a:rPr>
              <a:t>.</a:t>
            </a:r>
            <a:endParaRPr lang="ru-RU" dirty="0"/>
          </a:p>
        </p:txBody>
      </p:sp>
    </p:spTree>
    <p:extLst>
      <p:ext uri="{BB962C8B-B14F-4D97-AF65-F5344CB8AC3E}">
        <p14:creationId xmlns:p14="http://schemas.microsoft.com/office/powerpoint/2010/main" val="30219076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3775" y="618517"/>
            <a:ext cx="10364451" cy="1149323"/>
          </a:xfrm>
        </p:spPr>
        <p:txBody>
          <a:bodyPr>
            <a:normAutofit/>
          </a:bodyPr>
          <a:lstStyle/>
          <a:p>
            <a:pPr algn="just"/>
            <a:r>
              <a:rPr lang="ru-RU" sz="1800" b="1" i="1" dirty="0" smtClean="0">
                <a:solidFill>
                  <a:srgbClr val="002060"/>
                </a:solidFill>
              </a:rPr>
              <a:t>2.</a:t>
            </a:r>
            <a:r>
              <a:rPr lang="ru-RU" sz="1800" b="1" i="1" dirty="0" smtClean="0"/>
              <a:t> </a:t>
            </a:r>
            <a:r>
              <a:rPr lang="ru-RU" sz="1800" b="1" i="1" dirty="0" smtClean="0">
                <a:solidFill>
                  <a:srgbClr val="002060"/>
                </a:solidFill>
              </a:rPr>
              <a:t>Гарантии </a:t>
            </a:r>
            <a:r>
              <a:rPr lang="ru-RU" sz="1800" b="1" i="1" dirty="0">
                <a:solidFill>
                  <a:srgbClr val="002060"/>
                </a:solidFill>
              </a:rPr>
              <a:t>и компенсации работникам, совмещающим работу </a:t>
            </a:r>
            <a:r>
              <a:rPr lang="ru-RU" sz="1800" b="1" i="1" dirty="0" smtClean="0">
                <a:solidFill>
                  <a:srgbClr val="002060"/>
                </a:solidFill>
              </a:rPr>
              <a:t/>
            </a:r>
            <a:br>
              <a:rPr lang="ru-RU" sz="1800" b="1" i="1" dirty="0" smtClean="0">
                <a:solidFill>
                  <a:srgbClr val="002060"/>
                </a:solidFill>
              </a:rPr>
            </a:br>
            <a:r>
              <a:rPr lang="ru-RU" sz="1800" b="1" i="1" dirty="0" smtClean="0">
                <a:solidFill>
                  <a:srgbClr val="002060"/>
                </a:solidFill>
              </a:rPr>
              <a:t>с </a:t>
            </a:r>
            <a:r>
              <a:rPr lang="ru-RU" sz="1800" b="1" i="1" dirty="0">
                <a:solidFill>
                  <a:srgbClr val="002060"/>
                </a:solidFill>
              </a:rPr>
              <a:t>получением высшего образования - подготовки кадров высшей квалификации, а также работникам, допущенным к соисканию ученой степени кандидата наук или доктора </a:t>
            </a:r>
            <a:r>
              <a:rPr lang="ru-RU" sz="1800" b="1" i="1" dirty="0" smtClean="0">
                <a:solidFill>
                  <a:srgbClr val="002060"/>
                </a:solidFill>
              </a:rPr>
              <a:t>наук (Статья </a:t>
            </a:r>
            <a:r>
              <a:rPr lang="ru-RU" sz="1800" b="1" i="1" dirty="0">
                <a:solidFill>
                  <a:srgbClr val="002060"/>
                </a:solidFill>
              </a:rPr>
              <a:t>173.1</a:t>
            </a:r>
            <a:r>
              <a:rPr lang="ru-RU" sz="1800" b="1" i="1" dirty="0" smtClean="0">
                <a:solidFill>
                  <a:srgbClr val="002060"/>
                </a:solidFill>
              </a:rPr>
              <a:t>.)</a:t>
            </a:r>
            <a:endParaRPr lang="ru-RU" sz="1800" i="1" dirty="0">
              <a:solidFill>
                <a:srgbClr val="002060"/>
              </a:solidFill>
            </a:endParaRPr>
          </a:p>
        </p:txBody>
      </p:sp>
      <p:sp>
        <p:nvSpPr>
          <p:cNvPr id="3" name="Объект 2"/>
          <p:cNvSpPr>
            <a:spLocks noGrp="1"/>
          </p:cNvSpPr>
          <p:nvPr>
            <p:ph sz="quarter" idx="13"/>
          </p:nvPr>
        </p:nvSpPr>
        <p:spPr>
          <a:xfrm>
            <a:off x="913774" y="1767840"/>
            <a:ext cx="10363826" cy="4437888"/>
          </a:xfrm>
        </p:spPr>
        <p:txBody>
          <a:bodyPr/>
          <a:lstStyle/>
          <a:p>
            <a:pPr marL="0" indent="0" algn="just">
              <a:buNone/>
            </a:pPr>
            <a:r>
              <a:rPr lang="ru-RU" b="1" dirty="0">
                <a:solidFill>
                  <a:srgbClr val="002060"/>
                </a:solidFill>
              </a:rPr>
              <a:t>Работники, осваивающие программы </a:t>
            </a:r>
            <a:r>
              <a:rPr lang="ru-RU" dirty="0">
                <a:solidFill>
                  <a:srgbClr val="002060"/>
                </a:solidFill>
              </a:rPr>
              <a:t>подготовки научных и научно-педагогических кадров в аспирантуре (адъюнктуре), программы ординатуры и программы </a:t>
            </a:r>
            <a:r>
              <a:rPr lang="ru-RU" dirty="0" err="1">
                <a:solidFill>
                  <a:srgbClr val="002060"/>
                </a:solidFill>
              </a:rPr>
              <a:t>ассистентуры</a:t>
            </a:r>
            <a:r>
              <a:rPr lang="ru-RU" dirty="0">
                <a:solidFill>
                  <a:srgbClr val="002060"/>
                </a:solidFill>
              </a:rPr>
              <a:t>-стажировки </a:t>
            </a:r>
            <a:r>
              <a:rPr lang="ru-RU" dirty="0" smtClean="0">
                <a:solidFill>
                  <a:srgbClr val="002060"/>
                </a:solidFill>
              </a:rPr>
              <a:t/>
            </a:r>
            <a:br>
              <a:rPr lang="ru-RU" dirty="0" smtClean="0">
                <a:solidFill>
                  <a:srgbClr val="002060"/>
                </a:solidFill>
              </a:rPr>
            </a:br>
            <a:r>
              <a:rPr lang="ru-RU" b="1" dirty="0" smtClean="0">
                <a:solidFill>
                  <a:srgbClr val="002060"/>
                </a:solidFill>
              </a:rPr>
              <a:t>по </a:t>
            </a:r>
            <a:r>
              <a:rPr lang="ru-RU" b="1" dirty="0">
                <a:solidFill>
                  <a:srgbClr val="002060"/>
                </a:solidFill>
              </a:rPr>
              <a:t>заочной форме обучения</a:t>
            </a:r>
            <a:r>
              <a:rPr lang="ru-RU" dirty="0">
                <a:solidFill>
                  <a:srgbClr val="002060"/>
                </a:solidFill>
              </a:rPr>
              <a:t>, </a:t>
            </a:r>
            <a:r>
              <a:rPr lang="ru-RU" b="1" dirty="0" smtClean="0">
                <a:solidFill>
                  <a:srgbClr val="002060"/>
                </a:solidFill>
              </a:rPr>
              <a:t>имеют </a:t>
            </a:r>
            <a:r>
              <a:rPr lang="ru-RU" b="1" dirty="0">
                <a:solidFill>
                  <a:srgbClr val="002060"/>
                </a:solidFill>
              </a:rPr>
              <a:t>право на</a:t>
            </a:r>
            <a:r>
              <a:rPr lang="ru-RU" dirty="0" smtClean="0">
                <a:solidFill>
                  <a:srgbClr val="002060"/>
                </a:solidFill>
              </a:rPr>
              <a:t>:</a:t>
            </a:r>
          </a:p>
          <a:p>
            <a:pPr algn="just">
              <a:buFont typeface="Wingdings" panose="05000000000000000000" pitchFamily="2" charset="2"/>
              <a:buChar char="ü"/>
            </a:pPr>
            <a:r>
              <a:rPr lang="ru-RU" b="1" u="sng" dirty="0">
                <a:solidFill>
                  <a:srgbClr val="002060"/>
                </a:solidFill>
              </a:rPr>
              <a:t>дополнительные отпуска по месту работы</a:t>
            </a:r>
            <a:r>
              <a:rPr lang="ru-RU" dirty="0">
                <a:solidFill>
                  <a:srgbClr val="002060"/>
                </a:solidFill>
              </a:rPr>
              <a:t> продолжительностью </a:t>
            </a:r>
            <a:r>
              <a:rPr lang="ru-RU" b="1" dirty="0">
                <a:solidFill>
                  <a:srgbClr val="002060"/>
                </a:solidFill>
              </a:rPr>
              <a:t>30 календарных дней в течение календарного года </a:t>
            </a:r>
            <a:r>
              <a:rPr lang="ru-RU" b="1" dirty="0" smtClean="0">
                <a:solidFill>
                  <a:srgbClr val="002060"/>
                </a:solidFill>
              </a:rPr>
              <a:t/>
            </a:r>
            <a:br>
              <a:rPr lang="ru-RU" b="1" dirty="0" smtClean="0">
                <a:solidFill>
                  <a:srgbClr val="002060"/>
                </a:solidFill>
              </a:rPr>
            </a:br>
            <a:r>
              <a:rPr lang="ru-RU" b="1" u="sng" dirty="0" smtClean="0">
                <a:solidFill>
                  <a:srgbClr val="002060"/>
                </a:solidFill>
              </a:rPr>
              <a:t>с </a:t>
            </a:r>
            <a:r>
              <a:rPr lang="ru-RU" b="1" u="sng" dirty="0">
                <a:solidFill>
                  <a:srgbClr val="002060"/>
                </a:solidFill>
              </a:rPr>
              <a:t>сохранением среднего заработка</a:t>
            </a:r>
            <a:r>
              <a:rPr lang="ru-RU" dirty="0">
                <a:solidFill>
                  <a:srgbClr val="002060"/>
                </a:solidFill>
              </a:rPr>
              <a:t>. При этом </a:t>
            </a:r>
            <a:r>
              <a:rPr lang="ru-RU" b="1" u="sng" dirty="0">
                <a:solidFill>
                  <a:srgbClr val="002060"/>
                </a:solidFill>
              </a:rPr>
              <a:t>к указанному</a:t>
            </a:r>
            <a:r>
              <a:rPr lang="ru-RU" b="1" dirty="0">
                <a:solidFill>
                  <a:srgbClr val="002060"/>
                </a:solidFill>
              </a:rPr>
              <a:t> дополнительному </a:t>
            </a:r>
            <a:r>
              <a:rPr lang="ru-RU" b="1" u="sng" dirty="0">
                <a:solidFill>
                  <a:srgbClr val="002060"/>
                </a:solidFill>
              </a:rPr>
              <a:t>отпуску</a:t>
            </a:r>
            <a:r>
              <a:rPr lang="ru-RU" b="1" dirty="0">
                <a:solidFill>
                  <a:srgbClr val="002060"/>
                </a:solidFill>
              </a:rPr>
              <a:t> работника </a:t>
            </a:r>
            <a:r>
              <a:rPr lang="ru-RU" b="1" u="sng" dirty="0">
                <a:solidFill>
                  <a:srgbClr val="002060"/>
                </a:solidFill>
              </a:rPr>
              <a:t>добавляется время, затраченное на проезд</a:t>
            </a:r>
            <a:r>
              <a:rPr lang="ru-RU" b="1" dirty="0">
                <a:solidFill>
                  <a:srgbClr val="002060"/>
                </a:solidFill>
              </a:rPr>
              <a:t> от места работы до места обучения и обратно </a:t>
            </a:r>
            <a:r>
              <a:rPr lang="ru-RU" b="1" u="sng" dirty="0">
                <a:solidFill>
                  <a:srgbClr val="002060"/>
                </a:solidFill>
              </a:rPr>
              <a:t>с сохранением среднего заработка</a:t>
            </a:r>
            <a:r>
              <a:rPr lang="ru-RU" dirty="0">
                <a:solidFill>
                  <a:srgbClr val="002060"/>
                </a:solidFill>
              </a:rPr>
              <a:t>. </a:t>
            </a:r>
            <a:r>
              <a:rPr lang="ru-RU" b="1" dirty="0">
                <a:solidFill>
                  <a:srgbClr val="002060"/>
                </a:solidFill>
              </a:rPr>
              <a:t>Указанный </a:t>
            </a:r>
            <a:r>
              <a:rPr lang="ru-RU" b="1" u="sng" dirty="0">
                <a:solidFill>
                  <a:srgbClr val="002060"/>
                </a:solidFill>
              </a:rPr>
              <a:t>проезд оплачивает работодатель</a:t>
            </a:r>
            <a:r>
              <a:rPr lang="ru-RU" dirty="0">
                <a:solidFill>
                  <a:srgbClr val="002060"/>
                </a:solidFill>
              </a:rPr>
              <a:t>;</a:t>
            </a:r>
          </a:p>
        </p:txBody>
      </p:sp>
    </p:spTree>
    <p:extLst>
      <p:ext uri="{BB962C8B-B14F-4D97-AF65-F5344CB8AC3E}">
        <p14:creationId xmlns:p14="http://schemas.microsoft.com/office/powerpoint/2010/main" val="1003407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3775" y="618517"/>
            <a:ext cx="10364451" cy="76427"/>
          </a:xfrm>
        </p:spPr>
        <p:txBody>
          <a:bodyPr>
            <a:normAutofit fontScale="90000"/>
          </a:bodyPr>
          <a:lstStyle/>
          <a:p>
            <a:endParaRPr lang="ru-RU" sz="200" dirty="0"/>
          </a:p>
        </p:txBody>
      </p:sp>
      <p:sp>
        <p:nvSpPr>
          <p:cNvPr id="3" name="Объект 2"/>
          <p:cNvSpPr>
            <a:spLocks noGrp="1"/>
          </p:cNvSpPr>
          <p:nvPr>
            <p:ph sz="quarter" idx="13"/>
          </p:nvPr>
        </p:nvSpPr>
        <p:spPr>
          <a:xfrm>
            <a:off x="913774" y="804672"/>
            <a:ext cx="10363826" cy="4986527"/>
          </a:xfrm>
        </p:spPr>
        <p:txBody>
          <a:bodyPr/>
          <a:lstStyle/>
          <a:p>
            <a:pPr algn="just">
              <a:buFont typeface="Wingdings" panose="05000000000000000000" pitchFamily="2" charset="2"/>
              <a:buChar char="ü"/>
            </a:pPr>
            <a:r>
              <a:rPr lang="ru-RU" b="1" u="sng" dirty="0">
                <a:solidFill>
                  <a:srgbClr val="002060"/>
                </a:solidFill>
              </a:rPr>
              <a:t>один свободный</a:t>
            </a:r>
            <a:r>
              <a:rPr lang="ru-RU" b="1" dirty="0">
                <a:solidFill>
                  <a:srgbClr val="002060"/>
                </a:solidFill>
              </a:rPr>
              <a:t> от работы </a:t>
            </a:r>
            <a:r>
              <a:rPr lang="ru-RU" b="1" u="sng" dirty="0">
                <a:solidFill>
                  <a:srgbClr val="002060"/>
                </a:solidFill>
              </a:rPr>
              <a:t>день в неделю с оплатой </a:t>
            </a:r>
            <a:r>
              <a:rPr lang="ru-RU" dirty="0">
                <a:solidFill>
                  <a:srgbClr val="002060"/>
                </a:solidFill>
              </a:rPr>
              <a:t>его </a:t>
            </a:r>
            <a:r>
              <a:rPr lang="ru-RU" dirty="0" smtClean="0">
                <a:solidFill>
                  <a:srgbClr val="002060"/>
                </a:solidFill>
              </a:rPr>
              <a:t/>
            </a:r>
            <a:br>
              <a:rPr lang="ru-RU" dirty="0" smtClean="0">
                <a:solidFill>
                  <a:srgbClr val="002060"/>
                </a:solidFill>
              </a:rPr>
            </a:br>
            <a:r>
              <a:rPr lang="ru-RU" b="1" u="sng" dirty="0" smtClean="0">
                <a:solidFill>
                  <a:srgbClr val="002060"/>
                </a:solidFill>
              </a:rPr>
              <a:t>в </a:t>
            </a:r>
            <a:r>
              <a:rPr lang="ru-RU" b="1" u="sng" dirty="0">
                <a:solidFill>
                  <a:srgbClr val="002060"/>
                </a:solidFill>
              </a:rPr>
              <a:t>размере 50 процентов получаемой заработной платы</a:t>
            </a:r>
            <a:r>
              <a:rPr lang="ru-RU" dirty="0">
                <a:solidFill>
                  <a:srgbClr val="002060"/>
                </a:solidFill>
              </a:rPr>
              <a:t>. </a:t>
            </a:r>
            <a:r>
              <a:rPr lang="ru-RU" b="1" u="sng" dirty="0">
                <a:solidFill>
                  <a:srgbClr val="002060"/>
                </a:solidFill>
              </a:rPr>
              <a:t>Работодатель </a:t>
            </a:r>
            <a:r>
              <a:rPr lang="ru-RU" b="1" u="sng" dirty="0" smtClean="0">
                <a:solidFill>
                  <a:srgbClr val="002060"/>
                </a:solidFill>
              </a:rPr>
              <a:t>вправе</a:t>
            </a:r>
            <a:r>
              <a:rPr lang="ru-RU" b="1" dirty="0" smtClean="0">
                <a:solidFill>
                  <a:srgbClr val="002060"/>
                </a:solidFill>
              </a:rPr>
              <a:t> предоставлять </a:t>
            </a:r>
            <a:r>
              <a:rPr lang="ru-RU" b="1" u="sng" dirty="0">
                <a:solidFill>
                  <a:srgbClr val="002060"/>
                </a:solidFill>
              </a:rPr>
              <a:t>работникам по их желанию </a:t>
            </a:r>
            <a:r>
              <a:rPr lang="ru-RU" b="1" u="sng" dirty="0" smtClean="0">
                <a:solidFill>
                  <a:srgbClr val="002060"/>
                </a:solidFill>
              </a:rPr>
              <a:t/>
            </a:r>
            <a:br>
              <a:rPr lang="ru-RU" b="1" u="sng" dirty="0" smtClean="0">
                <a:solidFill>
                  <a:srgbClr val="002060"/>
                </a:solidFill>
              </a:rPr>
            </a:br>
            <a:r>
              <a:rPr lang="ru-RU" dirty="0" smtClean="0">
                <a:solidFill>
                  <a:srgbClr val="002060"/>
                </a:solidFill>
              </a:rPr>
              <a:t>на </a:t>
            </a:r>
            <a:r>
              <a:rPr lang="ru-RU" dirty="0">
                <a:solidFill>
                  <a:srgbClr val="002060"/>
                </a:solidFill>
              </a:rPr>
              <a:t>последнем </a:t>
            </a:r>
            <a:r>
              <a:rPr lang="ru-RU" dirty="0" smtClean="0">
                <a:solidFill>
                  <a:srgbClr val="002060"/>
                </a:solidFill>
              </a:rPr>
              <a:t>году </a:t>
            </a:r>
            <a:r>
              <a:rPr lang="ru-RU" dirty="0">
                <a:solidFill>
                  <a:srgbClr val="002060"/>
                </a:solidFill>
              </a:rPr>
              <a:t>обучения </a:t>
            </a:r>
            <a:r>
              <a:rPr lang="ru-RU" b="1" dirty="0">
                <a:solidFill>
                  <a:srgbClr val="002060"/>
                </a:solidFill>
              </a:rPr>
              <a:t>дополнительно </a:t>
            </a:r>
            <a:r>
              <a:rPr lang="ru-RU" b="1" u="sng" dirty="0">
                <a:solidFill>
                  <a:srgbClr val="002060"/>
                </a:solidFill>
              </a:rPr>
              <a:t>не более двух свободных от работы дней в неделю без сохранения заработной платы</a:t>
            </a:r>
            <a:r>
              <a:rPr lang="ru-RU" dirty="0" smtClean="0">
                <a:solidFill>
                  <a:srgbClr val="002060"/>
                </a:solidFill>
              </a:rPr>
              <a:t>.</a:t>
            </a:r>
          </a:p>
          <a:p>
            <a:pPr marL="0" indent="0" algn="just">
              <a:buNone/>
            </a:pPr>
            <a:r>
              <a:rPr lang="ru-RU" b="1" u="sng" dirty="0">
                <a:solidFill>
                  <a:srgbClr val="002060"/>
                </a:solidFill>
              </a:rPr>
              <a:t>Работники</a:t>
            </a:r>
            <a:r>
              <a:rPr lang="ru-RU" b="1" dirty="0">
                <a:solidFill>
                  <a:srgbClr val="002060"/>
                </a:solidFill>
              </a:rPr>
              <a:t>, допущенные к соисканию ученой степени </a:t>
            </a:r>
            <a:r>
              <a:rPr lang="ru-RU" dirty="0">
                <a:solidFill>
                  <a:srgbClr val="002060"/>
                </a:solidFill>
              </a:rPr>
              <a:t>кандидата наук или доктора наук, </a:t>
            </a:r>
            <a:r>
              <a:rPr lang="ru-RU" b="1" u="sng" dirty="0">
                <a:solidFill>
                  <a:srgbClr val="002060"/>
                </a:solidFill>
              </a:rPr>
              <a:t>имеют право на предоставление </a:t>
            </a:r>
            <a:r>
              <a:rPr lang="ru-RU" b="1" dirty="0">
                <a:solidFill>
                  <a:srgbClr val="002060"/>
                </a:solidFill>
              </a:rPr>
              <a:t>им </a:t>
            </a:r>
            <a:r>
              <a:rPr lang="ru-RU" dirty="0">
                <a:solidFill>
                  <a:srgbClr val="002060"/>
                </a:solidFill>
              </a:rPr>
              <a:t>в порядке, установленном Правительством Российской Федерации, </a:t>
            </a:r>
            <a:r>
              <a:rPr lang="ru-RU" b="1" u="sng" dirty="0">
                <a:solidFill>
                  <a:srgbClr val="002060"/>
                </a:solidFill>
              </a:rPr>
              <a:t>дополнительного отпуска по месту работы</a:t>
            </a:r>
            <a:r>
              <a:rPr lang="ru-RU" b="1" dirty="0">
                <a:solidFill>
                  <a:srgbClr val="002060"/>
                </a:solidFill>
              </a:rPr>
              <a:t> продолжительностью соответственно три и шесть месяцев </a:t>
            </a:r>
            <a:r>
              <a:rPr lang="ru-RU" b="1" u="sng" dirty="0">
                <a:solidFill>
                  <a:srgbClr val="002060"/>
                </a:solidFill>
              </a:rPr>
              <a:t>с сохранением среднего заработка</a:t>
            </a:r>
            <a:r>
              <a:rPr lang="ru-RU" dirty="0">
                <a:solidFill>
                  <a:srgbClr val="002060"/>
                </a:solidFill>
              </a:rPr>
              <a:t>.</a:t>
            </a:r>
          </a:p>
        </p:txBody>
      </p:sp>
    </p:spTree>
    <p:extLst>
      <p:ext uri="{BB962C8B-B14F-4D97-AF65-F5344CB8AC3E}">
        <p14:creationId xmlns:p14="http://schemas.microsoft.com/office/powerpoint/2010/main" val="25406071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3775" y="618517"/>
            <a:ext cx="10364451" cy="1149323"/>
          </a:xfrm>
        </p:spPr>
        <p:txBody>
          <a:bodyPr>
            <a:normAutofit/>
          </a:bodyPr>
          <a:lstStyle/>
          <a:p>
            <a:pPr algn="just"/>
            <a:r>
              <a:rPr lang="ru-RU" sz="1800" b="1" i="1" dirty="0" smtClean="0">
                <a:solidFill>
                  <a:srgbClr val="002060"/>
                </a:solidFill>
              </a:rPr>
              <a:t>3. Гарантии </a:t>
            </a:r>
            <a:r>
              <a:rPr lang="ru-RU" sz="1800" b="1" i="1" dirty="0">
                <a:solidFill>
                  <a:srgbClr val="002060"/>
                </a:solidFill>
              </a:rPr>
              <a:t>и компенсации работникам, совмещающим работу </a:t>
            </a:r>
            <a:r>
              <a:rPr lang="ru-RU" sz="1800" b="1" i="1" dirty="0" smtClean="0">
                <a:solidFill>
                  <a:srgbClr val="002060"/>
                </a:solidFill>
              </a:rPr>
              <a:t/>
            </a:r>
            <a:br>
              <a:rPr lang="ru-RU" sz="1800" b="1" i="1" dirty="0" smtClean="0">
                <a:solidFill>
                  <a:srgbClr val="002060"/>
                </a:solidFill>
              </a:rPr>
            </a:br>
            <a:r>
              <a:rPr lang="ru-RU" sz="1800" b="1" i="1" dirty="0" smtClean="0">
                <a:solidFill>
                  <a:srgbClr val="002060"/>
                </a:solidFill>
              </a:rPr>
              <a:t>с </a:t>
            </a:r>
            <a:r>
              <a:rPr lang="ru-RU" sz="1800" b="1" i="1" dirty="0">
                <a:solidFill>
                  <a:srgbClr val="002060"/>
                </a:solidFill>
              </a:rPr>
              <a:t>получением среднего профессионального образования, и работникам, поступающим на обучение по образовательным программам среднего профессионального </a:t>
            </a:r>
            <a:r>
              <a:rPr lang="ru-RU" sz="1800" b="1" i="1" dirty="0" smtClean="0">
                <a:solidFill>
                  <a:srgbClr val="002060"/>
                </a:solidFill>
              </a:rPr>
              <a:t>образования (</a:t>
            </a:r>
            <a:r>
              <a:rPr lang="ru-RU" sz="1800" b="1" i="1" dirty="0">
                <a:solidFill>
                  <a:srgbClr val="002060"/>
                </a:solidFill>
              </a:rPr>
              <a:t>Статья </a:t>
            </a:r>
            <a:r>
              <a:rPr lang="ru-RU" sz="1800" b="1" i="1" dirty="0" smtClean="0">
                <a:solidFill>
                  <a:srgbClr val="002060"/>
                </a:solidFill>
              </a:rPr>
              <a:t>174 ТК РФ)</a:t>
            </a:r>
            <a:endParaRPr lang="ru-RU" sz="1800" i="1" dirty="0">
              <a:solidFill>
                <a:srgbClr val="002060"/>
              </a:solidFill>
            </a:endParaRPr>
          </a:p>
        </p:txBody>
      </p:sp>
      <p:sp>
        <p:nvSpPr>
          <p:cNvPr id="3" name="Объект 2"/>
          <p:cNvSpPr>
            <a:spLocks noGrp="1"/>
          </p:cNvSpPr>
          <p:nvPr>
            <p:ph sz="quarter" idx="13"/>
          </p:nvPr>
        </p:nvSpPr>
        <p:spPr>
          <a:xfrm>
            <a:off x="913774" y="1767840"/>
            <a:ext cx="10363826" cy="4389120"/>
          </a:xfrm>
        </p:spPr>
        <p:txBody>
          <a:bodyPr>
            <a:normAutofit lnSpcReduction="10000"/>
          </a:bodyPr>
          <a:lstStyle/>
          <a:p>
            <a:pPr marL="0" indent="0" algn="just">
              <a:buNone/>
            </a:pPr>
            <a:r>
              <a:rPr lang="ru-RU" b="1" u="sng" dirty="0">
                <a:solidFill>
                  <a:srgbClr val="002060"/>
                </a:solidFill>
              </a:rPr>
              <a:t>Работникам,</a:t>
            </a:r>
            <a:r>
              <a:rPr lang="ru-RU" b="1" dirty="0">
                <a:solidFill>
                  <a:srgbClr val="002060"/>
                </a:solidFill>
              </a:rPr>
              <a:t> успешно осваивающим </a:t>
            </a:r>
            <a:r>
              <a:rPr lang="ru-RU" dirty="0">
                <a:solidFill>
                  <a:srgbClr val="002060"/>
                </a:solidFill>
              </a:rPr>
              <a:t>имеющие государственную аккредитацию образовательные </a:t>
            </a:r>
            <a:r>
              <a:rPr lang="ru-RU" b="1" dirty="0">
                <a:solidFill>
                  <a:srgbClr val="002060"/>
                </a:solidFill>
              </a:rPr>
              <a:t>программы</a:t>
            </a:r>
            <a:r>
              <a:rPr lang="ru-RU" dirty="0">
                <a:solidFill>
                  <a:srgbClr val="002060"/>
                </a:solidFill>
              </a:rPr>
              <a:t> среднего профессионального образования </a:t>
            </a:r>
            <a:r>
              <a:rPr lang="ru-RU" b="1" u="sng" dirty="0">
                <a:solidFill>
                  <a:srgbClr val="002060"/>
                </a:solidFill>
              </a:rPr>
              <a:t>по заочной и очно-заочной формам обучения</a:t>
            </a:r>
            <a:r>
              <a:rPr lang="ru-RU" b="1" dirty="0">
                <a:solidFill>
                  <a:srgbClr val="002060"/>
                </a:solidFill>
              </a:rPr>
              <a:t>, </a:t>
            </a:r>
            <a:r>
              <a:rPr lang="ru-RU" b="1" u="sng" dirty="0">
                <a:solidFill>
                  <a:srgbClr val="002060"/>
                </a:solidFill>
              </a:rPr>
              <a:t>работодатель предоставляет дополнительные отпуска с сохранением среднего заработка</a:t>
            </a:r>
            <a:r>
              <a:rPr lang="ru-RU" dirty="0">
                <a:solidFill>
                  <a:srgbClr val="002060"/>
                </a:solidFill>
              </a:rPr>
              <a:t> для:</a:t>
            </a:r>
          </a:p>
          <a:p>
            <a:pPr algn="just">
              <a:buFont typeface="Wingdings" panose="05000000000000000000" pitchFamily="2" charset="2"/>
              <a:buChar char="ü"/>
            </a:pPr>
            <a:r>
              <a:rPr lang="ru-RU" b="1" dirty="0">
                <a:solidFill>
                  <a:srgbClr val="002060"/>
                </a:solidFill>
              </a:rPr>
              <a:t>прохождения промежуточной аттестации </a:t>
            </a:r>
            <a:r>
              <a:rPr lang="ru-RU" dirty="0">
                <a:solidFill>
                  <a:srgbClr val="002060"/>
                </a:solidFill>
              </a:rPr>
              <a:t>на первом и втором курсах - по 30 календарных дней, на каждом из последующих курсов - по 40 календарных дней</a:t>
            </a:r>
            <a:r>
              <a:rPr lang="ru-RU" dirty="0" smtClean="0">
                <a:solidFill>
                  <a:srgbClr val="002060"/>
                </a:solidFill>
              </a:rPr>
              <a:t>;</a:t>
            </a:r>
          </a:p>
          <a:p>
            <a:pPr algn="just">
              <a:buFont typeface="Wingdings" panose="05000000000000000000" pitchFamily="2" charset="2"/>
              <a:buChar char="ü"/>
            </a:pPr>
            <a:r>
              <a:rPr lang="ru-RU" b="1" dirty="0">
                <a:solidFill>
                  <a:srgbClr val="002060"/>
                </a:solidFill>
              </a:rPr>
              <a:t>прохождения государственной итоговой аттестации </a:t>
            </a:r>
            <a:r>
              <a:rPr lang="ru-RU" dirty="0">
                <a:solidFill>
                  <a:srgbClr val="002060"/>
                </a:solidFill>
              </a:rPr>
              <a:t>- до двух месяцев в соответствии с учебным планом осваиваемой работником образовательной программы среднего профессионального </a:t>
            </a:r>
            <a:r>
              <a:rPr lang="ru-RU" dirty="0" smtClean="0">
                <a:solidFill>
                  <a:srgbClr val="002060"/>
                </a:solidFill>
              </a:rPr>
              <a:t>образования.</a:t>
            </a:r>
            <a:endParaRPr lang="ru-RU" dirty="0">
              <a:solidFill>
                <a:srgbClr val="002060"/>
              </a:solidFill>
            </a:endParaRPr>
          </a:p>
          <a:p>
            <a:endParaRPr lang="ru-RU" dirty="0"/>
          </a:p>
        </p:txBody>
      </p:sp>
    </p:spTree>
    <p:extLst>
      <p:ext uri="{BB962C8B-B14F-4D97-AF65-F5344CB8AC3E}">
        <p14:creationId xmlns:p14="http://schemas.microsoft.com/office/powerpoint/2010/main" val="1543544322"/>
      </p:ext>
    </p:extLst>
  </p:cSld>
  <p:clrMapOvr>
    <a:masterClrMapping/>
  </p:clrMapOvr>
</p:sld>
</file>

<file path=ppt/theme/theme1.xml><?xml version="1.0" encoding="utf-8"?>
<a:theme xmlns:a="http://schemas.openxmlformats.org/drawingml/2006/main" name="Капля">
  <a:themeElements>
    <a:clrScheme name="Капля">
      <a:dk1>
        <a:sysClr val="windowText" lastClr="000000"/>
      </a:dk1>
      <a:lt1>
        <a:sysClr val="window" lastClr="FFFFFF"/>
      </a:lt1>
      <a:dk2>
        <a:srgbClr val="27537E"/>
      </a:dk2>
      <a:lt2>
        <a:srgbClr val="AABED7"/>
      </a:lt2>
      <a:accent1>
        <a:srgbClr val="E34B7A"/>
      </a:accent1>
      <a:accent2>
        <a:srgbClr val="AC339A"/>
      </a:accent2>
      <a:accent3>
        <a:srgbClr val="6953B7"/>
      </a:accent3>
      <a:accent4>
        <a:srgbClr val="1D7EAB"/>
      </a:accent4>
      <a:accent5>
        <a:srgbClr val="43AFD6"/>
      </a:accent5>
      <a:accent6>
        <a:srgbClr val="DE85E1"/>
      </a:accent6>
      <a:hlink>
        <a:srgbClr val="ED87A6"/>
      </a:hlink>
      <a:folHlink>
        <a:srgbClr val="C99EAC"/>
      </a:folHlink>
    </a:clrScheme>
    <a:fontScheme name="Капля">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Капля">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78000"/>
                <a:shade val="100000"/>
                <a:hueMod val="136000"/>
                <a:satMod val="160000"/>
                <a:lumMod val="105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C71B277C-C29A-4BA0-A7BA-43502DF21AB3}"/>
    </a:ext>
  </a:extLst>
</a:theme>
</file>

<file path=docProps/app.xml><?xml version="1.0" encoding="utf-8"?>
<Properties xmlns="http://schemas.openxmlformats.org/officeDocument/2006/extended-properties" xmlns:vt="http://schemas.openxmlformats.org/officeDocument/2006/docPropsVTypes">
  <Template>Капля</Template>
  <TotalTime>488</TotalTime>
  <Words>397</Words>
  <Application>Microsoft Office PowerPoint</Application>
  <PresentationFormat>Широкоэкранный</PresentationFormat>
  <Paragraphs>54</Paragraphs>
  <Slides>15</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15</vt:i4>
      </vt:variant>
    </vt:vector>
  </HeadingPairs>
  <TitlesOfParts>
    <vt:vector size="19" baseType="lpstr">
      <vt:lpstr>Arial</vt:lpstr>
      <vt:lpstr>Tw Cen MT</vt:lpstr>
      <vt:lpstr>Wingdings</vt:lpstr>
      <vt:lpstr>Капля</vt:lpstr>
      <vt:lpstr>           час ПРОФСОЮЗНого ПРАВОВОго просвещения  Хочешь учиться?  Права работника, защищенные законом. Гарантии и компенсации работникам, совмещающим работу  с получением образования  (Глава 26 Трудового кодекса РФ)</vt:lpstr>
      <vt:lpstr>1. Гарантии И Компенсации Работникам, Совмещающим Работу  С Получением Высшего Образования По Программам Бакалавриата, Специалитета, Магистратуры И Работникам, Поступающим На Обучение  По Указанным Образовательным Программам (Статья 173 ТК РФ) </vt:lpstr>
      <vt:lpstr>Презентация PowerPoint</vt:lpstr>
      <vt:lpstr>Презентация PowerPoint</vt:lpstr>
      <vt:lpstr>Презентация PowerPoint</vt:lpstr>
      <vt:lpstr>Презентация PowerPoint</vt:lpstr>
      <vt:lpstr>2. Гарантии и компенсации работникам, совмещающим работу  с получением высшего образования - подготовки кадров высшей квалификации, а также работникам, допущенным к соисканию ученой степени кандидата наук или доктора наук (Статья 173.1.)</vt:lpstr>
      <vt:lpstr>Презентация PowerPoint</vt:lpstr>
      <vt:lpstr>3. Гарантии и компенсации работникам, совмещающим работу  с получением среднего профессионального образования, и работникам, поступающим на обучение по образовательным программам среднего профессионального образования (Статья 174 ТК РФ)</vt:lpstr>
      <vt:lpstr>Презентация PowerPoint</vt:lpstr>
      <vt:lpstr>Презентация PowerPoint</vt:lpstr>
      <vt:lpstr>Презентация PowerPoint</vt:lpstr>
      <vt:lpstr>4. Порядок предоставления гарантий и компенсаций работникам, совмещающим работу с получением образования (Статья 177 ТК РФ)</vt:lpstr>
      <vt:lpstr>Презентация PowerPoint</vt:lpstr>
      <vt:lpstr>Уважаемые коллеги!</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Хочешь учиться? Ваши права, защищенные законом</dc:title>
  <dc:creator>Admin</dc:creator>
  <cp:lastModifiedBy>Admin</cp:lastModifiedBy>
  <cp:revision>82</cp:revision>
  <dcterms:created xsi:type="dcterms:W3CDTF">2022-02-17T12:18:19Z</dcterms:created>
  <dcterms:modified xsi:type="dcterms:W3CDTF">2022-02-28T12:21:43Z</dcterms:modified>
</cp:coreProperties>
</file>