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2" r:id="rId6"/>
    <p:sldId id="263" r:id="rId7"/>
    <p:sldId id="264" r:id="rId8"/>
    <p:sldId id="266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78" r:id="rId22"/>
    <p:sldId id="280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90" r:id="rId31"/>
    <p:sldId id="289" r:id="rId32"/>
    <p:sldId id="277" r:id="rId33"/>
    <p:sldId id="26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00"/>
    <a:srgbClr val="001642"/>
    <a:srgbClr val="002D86"/>
    <a:srgbClr val="1D1DFF"/>
    <a:srgbClr val="06007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членов Профсоюза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Лист1!$A$2:$A$3</c:f>
              <c:strCache>
                <c:ptCount val="2"/>
                <c:pt idx="0">
                  <c:v>1 октября 2022</c:v>
                </c:pt>
                <c:pt idx="1">
                  <c:v>1 октября 2024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223</c:v>
                </c:pt>
                <c:pt idx="1">
                  <c:v>364</c:v>
                </c:pt>
              </c:numCache>
            </c:numRef>
          </c:val>
        </c:ser>
        <c:axId val="79557760"/>
        <c:axId val="88006656"/>
      </c:barChart>
      <c:catAx>
        <c:axId val="79557760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 b="1">
                <a:latin typeface="Candara" pitchFamily="34" charset="0"/>
              </a:defRPr>
            </a:pPr>
            <a:endParaRPr lang="ru-RU"/>
          </a:p>
        </c:txPr>
        <c:crossAx val="88006656"/>
        <c:crosses val="autoZero"/>
        <c:auto val="1"/>
        <c:lblAlgn val="ctr"/>
        <c:lblOffset val="100"/>
      </c:catAx>
      <c:valAx>
        <c:axId val="88006656"/>
        <c:scaling>
          <c:orientation val="minMax"/>
        </c:scaling>
        <c:axPos val="l"/>
        <c:majorGridlines/>
        <c:numFmt formatCode="General" sourceLinked="1"/>
        <c:tickLblPos val="nextTo"/>
        <c:crossAx val="795577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400" b="1">
              <a:latin typeface="Candara" pitchFamily="34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первичных организаций</c:v>
                </c:pt>
              </c:strCache>
            </c:strRef>
          </c:tx>
          <c:spPr>
            <a:solidFill>
              <a:srgbClr val="002060"/>
            </a:solidFill>
          </c:spPr>
          <c:cat>
            <c:strRef>
              <c:f>Лист1!$A$2:$A$3</c:f>
              <c:strCache>
                <c:ptCount val="2"/>
                <c:pt idx="0">
                  <c:v>1 октября 2022</c:v>
                </c:pt>
                <c:pt idx="1">
                  <c:v>1 октября 2024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</c:v>
                </c:pt>
                <c:pt idx="1">
                  <c:v>22</c:v>
                </c:pt>
              </c:numCache>
            </c:numRef>
          </c:val>
        </c:ser>
        <c:axId val="69129728"/>
        <c:axId val="70234496"/>
      </c:barChart>
      <c:catAx>
        <c:axId val="69129728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 b="1">
                <a:latin typeface="Candara" pitchFamily="34" charset="0"/>
              </a:defRPr>
            </a:pPr>
            <a:endParaRPr lang="ru-RU"/>
          </a:p>
        </c:txPr>
        <c:crossAx val="70234496"/>
        <c:crosses val="autoZero"/>
        <c:auto val="1"/>
        <c:lblAlgn val="ctr"/>
        <c:lblOffset val="100"/>
      </c:catAx>
      <c:valAx>
        <c:axId val="70234496"/>
        <c:scaling>
          <c:orientation val="minMax"/>
        </c:scaling>
        <c:axPos val="l"/>
        <c:majorGridlines/>
        <c:numFmt formatCode="General" sourceLinked="1"/>
        <c:tickLblPos val="nextTo"/>
        <c:crossAx val="6912972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400" b="1">
              <a:latin typeface="Candara" pitchFamily="34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7.pn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r="12701"/>
          <a:stretch>
            <a:fillRect/>
          </a:stretch>
        </p:blipFill>
        <p:spPr bwMode="auto">
          <a:xfrm>
            <a:off x="0" y="0"/>
            <a:ext cx="9144000" cy="688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3116"/>
            <a:ext cx="7500990" cy="292895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1642"/>
                </a:solidFill>
                <a:latin typeface="Franklin Gothic Heavy" pitchFamily="34" charset="0"/>
              </a:rPr>
              <a:t> </a:t>
            </a:r>
            <a:br>
              <a:rPr lang="ru-RU" sz="4000" b="1" dirty="0" smtClean="0">
                <a:solidFill>
                  <a:srgbClr val="001642"/>
                </a:solidFill>
                <a:latin typeface="Franklin Gothic Heavy" pitchFamily="34" charset="0"/>
              </a:rPr>
            </a:br>
            <a:r>
              <a:rPr lang="ru-RU" sz="4000" b="1" dirty="0" smtClean="0">
                <a:solidFill>
                  <a:srgbClr val="001642"/>
                </a:solidFill>
                <a:latin typeface="Candara" pitchFamily="34" charset="0"/>
              </a:rPr>
              <a:t>ОТЧЕТНО–ВЫБОРНАЯ КОНФЕРЕНЦИЯ</a:t>
            </a:r>
            <a:br>
              <a:rPr lang="ru-RU" sz="4000" b="1" dirty="0" smtClean="0">
                <a:solidFill>
                  <a:srgbClr val="001642"/>
                </a:solidFill>
                <a:latin typeface="Candara" pitchFamily="34" charset="0"/>
              </a:rPr>
            </a:br>
            <a:r>
              <a:rPr lang="ru-RU" sz="4000" b="1" dirty="0" smtClean="0">
                <a:solidFill>
                  <a:srgbClr val="001642"/>
                </a:solidFill>
                <a:latin typeface="Candara" pitchFamily="34" charset="0"/>
              </a:rPr>
              <a:t>Пермской территориальной профсоюзной организации образования и науки РФ</a:t>
            </a:r>
            <a:r>
              <a:rPr lang="ru-RU" sz="4000" b="1" dirty="0" smtClean="0">
                <a:solidFill>
                  <a:srgbClr val="001642"/>
                </a:solidFill>
                <a:latin typeface="Franklin Gothic Heavy" pitchFamily="34" charset="0"/>
              </a:rPr>
              <a:t/>
            </a:r>
            <a:br>
              <a:rPr lang="ru-RU" sz="4000" b="1" dirty="0" smtClean="0">
                <a:solidFill>
                  <a:srgbClr val="001642"/>
                </a:solidFill>
                <a:latin typeface="Franklin Gothic Heavy" pitchFamily="34" charset="0"/>
              </a:rPr>
            </a:br>
            <a:endParaRPr lang="ru-RU" sz="4000" b="1" dirty="0">
              <a:solidFill>
                <a:srgbClr val="001642"/>
              </a:solidFill>
              <a:latin typeface="Franklin Gothic Heavy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5429264"/>
            <a:ext cx="2714644" cy="92869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ndara" pitchFamily="34" charset="0"/>
              </a:rPr>
              <a:t>г. Пермь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Candara" pitchFamily="34" charset="0"/>
              </a:rPr>
              <a:t>24 </a:t>
            </a:r>
            <a:r>
              <a:rPr lang="ru-RU" sz="2400" b="1" dirty="0" smtClean="0">
                <a:solidFill>
                  <a:schemeClr val="tx1"/>
                </a:solidFill>
                <a:latin typeface="Candara" pitchFamily="34" charset="0"/>
              </a:rPr>
              <a:t>октября 2024 </a:t>
            </a:r>
            <a:r>
              <a:rPr lang="ru-RU" sz="2400" b="1" dirty="0" smtClean="0">
                <a:solidFill>
                  <a:schemeClr val="tx1"/>
                </a:solidFill>
                <a:latin typeface="Candara" pitchFamily="34" charset="0"/>
              </a:rPr>
              <a:t>г.</a:t>
            </a:r>
            <a:endParaRPr lang="ru-RU" sz="2400" dirty="0">
              <a:solidFill>
                <a:schemeClr val="tx1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4414" y="500042"/>
            <a:ext cx="692948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Роль территориальной профсоюзной организации в системе образования ПМО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4282" y="2571744"/>
            <a:ext cx="5786478" cy="285752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Ольга Николаевна </a:t>
            </a:r>
            <a:r>
              <a:rPr lang="ru-RU" sz="2400" b="1" dirty="0" err="1" smtClean="0">
                <a:latin typeface="Candara" pitchFamily="34" charset="0"/>
              </a:rPr>
              <a:t>Лядова</a:t>
            </a:r>
            <a:r>
              <a:rPr lang="ru-RU" sz="2400" b="1" dirty="0" smtClean="0">
                <a:latin typeface="Candara" pitchFamily="34" charset="0"/>
              </a:rPr>
              <a:t>, </a:t>
            </a:r>
          </a:p>
          <a:p>
            <a:pPr algn="ctr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председатель ТПО, </a:t>
            </a:r>
          </a:p>
          <a:p>
            <a:pPr algn="ctr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endParaRPr lang="ru-RU" sz="2400" b="1" dirty="0" smtClean="0">
              <a:latin typeface="Candara" pitchFamily="34" charset="0"/>
            </a:endParaRPr>
          </a:p>
          <a:p>
            <a:pPr algn="ctr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член Координационного </a:t>
            </a:r>
            <a:r>
              <a:rPr lang="ru-RU" sz="2400" b="1" dirty="0" smtClean="0">
                <a:latin typeface="Candara" pitchFamily="34" charset="0"/>
              </a:rPr>
              <a:t>совета организаций профсоюза </a:t>
            </a:r>
            <a:r>
              <a:rPr lang="ru-RU" sz="2400" b="1" dirty="0" smtClean="0">
                <a:latin typeface="Candara" pitchFamily="34" charset="0"/>
              </a:rPr>
              <a:t>ПМО </a:t>
            </a:r>
          </a:p>
          <a:p>
            <a:pPr algn="ctr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и член </a:t>
            </a:r>
            <a:r>
              <a:rPr lang="ru-RU" sz="2400" b="1" dirty="0" smtClean="0">
                <a:latin typeface="Candara" pitchFamily="34" charset="0"/>
              </a:rPr>
              <a:t>аттестационной комиссии </a:t>
            </a:r>
          </a:p>
          <a:p>
            <a:pPr algn="ctr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при </a:t>
            </a:r>
            <a:r>
              <a:rPr lang="ru-RU" sz="2400" b="1" dirty="0" smtClean="0">
                <a:latin typeface="Candara" pitchFamily="34" charset="0"/>
              </a:rPr>
              <a:t>Управлении образования </a:t>
            </a:r>
            <a:r>
              <a:rPr lang="ru-RU" sz="2400" b="1" dirty="0" smtClean="0">
                <a:latin typeface="Candara" pitchFamily="34" charset="0"/>
              </a:rPr>
              <a:t>ПМО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5"/>
          <a:srcRect l="35139" t="17578" r="44546" b="42383"/>
          <a:stretch>
            <a:fillRect/>
          </a:stretch>
        </p:blipFill>
        <p:spPr bwMode="auto">
          <a:xfrm>
            <a:off x="5715008" y="2285992"/>
            <a:ext cx="3158954" cy="35004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786050" y="3077174"/>
            <a:ext cx="5341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Candara" pitchFamily="34" charset="0"/>
              </a:rPr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786322"/>
            <a:ext cx="9144000" cy="2098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4414" y="500042"/>
            <a:ext cx="692948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Роль территориальной профсоюзной организации в системе образования ПМО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4282" y="1928802"/>
            <a:ext cx="4857784" cy="42862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2022 г.</a:t>
            </a:r>
            <a:r>
              <a:rPr lang="ru-RU" sz="2400" b="1" dirty="0" smtClean="0">
                <a:latin typeface="Candara" pitchFamily="34" charset="0"/>
              </a:rPr>
              <a:t> - активная работа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по </a:t>
            </a:r>
            <a:r>
              <a:rPr lang="ru-RU" sz="2400" b="1" dirty="0" smtClean="0">
                <a:latin typeface="Candara" pitchFamily="34" charset="0"/>
              </a:rPr>
              <a:t>профессиональному становлению и развитию молодых </a:t>
            </a:r>
            <a:r>
              <a:rPr lang="ru-RU" sz="2400" b="1" dirty="0" smtClean="0">
                <a:latin typeface="Candara" pitchFamily="34" charset="0"/>
              </a:rPr>
              <a:t>педагогов.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Организуем события 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вместе с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Ассоциацией 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	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молодых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педагогов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ПМО</a:t>
            </a:r>
            <a:r>
              <a:rPr lang="ru-RU" sz="2400" b="1" dirty="0" smtClean="0">
                <a:latin typeface="Candara" pitchFamily="34" charset="0"/>
              </a:rPr>
              <a:t>.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Август 2023 г.</a:t>
            </a:r>
            <a:r>
              <a:rPr lang="ru-RU" sz="2400" b="1" dirty="0" smtClean="0">
                <a:latin typeface="Candara" pitchFamily="34" charset="0"/>
              </a:rPr>
              <a:t> – мастер-классы </a:t>
            </a:r>
            <a:r>
              <a:rPr lang="ru-RU" sz="2400" b="1" dirty="0" smtClean="0">
                <a:solidFill>
                  <a:srgbClr val="000000"/>
                </a:solidFill>
                <a:latin typeface="Candara" pitchFamily="34" charset="0"/>
                <a:cs typeface="Arial" pitchFamily="34" charset="0"/>
              </a:rPr>
              <a:t>«Профессиональная компетенция» и</a:t>
            </a:r>
            <a:r>
              <a:rPr lang="ru-RU" sz="2400" b="1" dirty="0" smtClean="0">
                <a:solidFill>
                  <a:srgbClr val="000000"/>
                </a:solidFill>
                <a:latin typeface="Candara" pitchFamily="34" charset="0"/>
                <a:cs typeface="Arial" pitchFamily="34" charset="0"/>
              </a:rPr>
              <a:t>  </a:t>
            </a:r>
            <a:r>
              <a:rPr lang="ru-RU" sz="2400" b="1" dirty="0" smtClean="0">
                <a:solidFill>
                  <a:srgbClr val="000000"/>
                </a:solidFill>
                <a:latin typeface="Candara" pitchFamily="34" charset="0"/>
                <a:cs typeface="Arial" pitchFamily="34" charset="0"/>
              </a:rPr>
              <a:t>«Социальное партнерство».</a:t>
            </a:r>
            <a:endParaRPr lang="ru-RU" sz="2400" b="1" dirty="0" smtClean="0">
              <a:latin typeface="Candara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 rot="10800000" flipV="1">
            <a:off x="5143536" y="4857760"/>
            <a:ext cx="37861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000"/>
                </a:solidFill>
                <a:latin typeface="Candara" pitchFamily="34" charset="0"/>
                <a:cs typeface="Arial" pitchFamily="34" charset="0"/>
              </a:rPr>
              <a:t>«Педагогический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6000"/>
                </a:solidFill>
                <a:latin typeface="Candara" pitchFamily="34" charset="0"/>
                <a:cs typeface="Arial" pitchFamily="34" charset="0"/>
              </a:rPr>
              <a:t> сабантуй»,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000"/>
                </a:solidFill>
                <a:latin typeface="Candara" pitchFamily="34" charset="0"/>
                <a:cs typeface="Arial" pitchFamily="34" charset="0"/>
              </a:rPr>
              <a:t>25 августа 2023 г.,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6000"/>
                </a:solidFill>
                <a:latin typeface="Candara" pitchFamily="34" charset="0"/>
                <a:cs typeface="Arial" pitchFamily="34" charset="0"/>
              </a:rPr>
              <a:t>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000"/>
                </a:solidFill>
                <a:latin typeface="Candara" pitchFamily="34" charset="0"/>
                <a:cs typeface="Arial" pitchFamily="34" charset="0"/>
              </a:rPr>
              <a:t>. Баш-Култаево</a:t>
            </a:r>
          </a:p>
        </p:txBody>
      </p:sp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5"/>
          <a:srcRect l="13726" t="28320" r="34203" b="15039"/>
          <a:stretch>
            <a:fillRect/>
          </a:stretch>
        </p:blipFill>
        <p:spPr bwMode="auto">
          <a:xfrm>
            <a:off x="4714876" y="2115902"/>
            <a:ext cx="4286280" cy="2741858"/>
          </a:xfrm>
          <a:prstGeom prst="roundRect">
            <a:avLst>
              <a:gd name="adj" fmla="val 10257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6" cstate="print"/>
          <a:srcRect l="27452" t="30274" r="46193" b="31640"/>
          <a:stretch>
            <a:fillRect/>
          </a:stretch>
        </p:blipFill>
        <p:spPr bwMode="auto">
          <a:xfrm>
            <a:off x="4786314" y="2214554"/>
            <a:ext cx="791313" cy="642942"/>
          </a:xfrm>
          <a:prstGeom prst="roundRect">
            <a:avLst>
              <a:gd name="adj" fmla="val 34953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4414" y="500042"/>
            <a:ext cx="692948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Роль территориальной профсоюзной организации в системе образования ПМО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28596" y="2000240"/>
            <a:ext cx="8286808" cy="285752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	Наша ТПО участвовала </a:t>
            </a:r>
            <a:r>
              <a:rPr lang="ru-RU" sz="2400" b="1" dirty="0" smtClean="0">
                <a:latin typeface="Candara" pitchFamily="34" charset="0"/>
              </a:rPr>
              <a:t>в </a:t>
            </a:r>
            <a:r>
              <a:rPr lang="ru-RU" sz="2400" b="1" dirty="0" smtClean="0">
                <a:latin typeface="Candara" pitchFamily="34" charset="0"/>
              </a:rPr>
              <a:t>награждении педагогов на </a:t>
            </a:r>
            <a:r>
              <a:rPr lang="ru-RU" sz="2400" b="1" dirty="0" smtClean="0">
                <a:latin typeface="Candara" pitchFamily="34" charset="0"/>
              </a:rPr>
              <a:t>профессиональных конкурсах: </a:t>
            </a: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«Учитель года – 2023», 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«</a:t>
            </a:r>
            <a:r>
              <a:rPr lang="ru-RU" sz="2400" b="1" dirty="0" smtClean="0">
                <a:latin typeface="Candara" pitchFamily="34" charset="0"/>
              </a:rPr>
              <a:t>Зеленое </a:t>
            </a:r>
            <a:r>
              <a:rPr lang="ru-RU" sz="2400" b="1" dirty="0" smtClean="0">
                <a:latin typeface="Candara" pitchFamily="34" charset="0"/>
              </a:rPr>
              <a:t>яблоко </a:t>
            </a:r>
            <a:r>
              <a:rPr lang="ru-RU" sz="2400" b="1" dirty="0" smtClean="0">
                <a:latin typeface="Candara" pitchFamily="34" charset="0"/>
              </a:rPr>
              <a:t>– </a:t>
            </a:r>
            <a:r>
              <a:rPr lang="ru-RU" sz="2400" b="1" dirty="0" smtClean="0">
                <a:latin typeface="Candara" pitchFamily="34" charset="0"/>
              </a:rPr>
              <a:t>2023», 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«</a:t>
            </a:r>
            <a:r>
              <a:rPr lang="ru-RU" sz="2400" b="1" dirty="0" smtClean="0">
                <a:latin typeface="Candara" pitchFamily="34" charset="0"/>
              </a:rPr>
              <a:t>Золотое </a:t>
            </a:r>
            <a:r>
              <a:rPr lang="ru-RU" sz="2400" b="1" dirty="0" smtClean="0">
                <a:latin typeface="Candara" pitchFamily="34" charset="0"/>
              </a:rPr>
              <a:t>яблоко </a:t>
            </a:r>
            <a:r>
              <a:rPr lang="ru-RU" sz="2400" b="1" dirty="0" smtClean="0">
                <a:latin typeface="Candara" pitchFamily="34" charset="0"/>
              </a:rPr>
              <a:t>– 2023</a:t>
            </a:r>
            <a:r>
              <a:rPr lang="ru-RU" sz="2400" b="1" dirty="0" smtClean="0">
                <a:latin typeface="Candara" pitchFamily="34" charset="0"/>
              </a:rPr>
              <a:t>», 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«</a:t>
            </a:r>
            <a:r>
              <a:rPr lang="ru-RU" sz="2400" b="1" dirty="0" smtClean="0">
                <a:latin typeface="Candara" pitchFamily="34" charset="0"/>
              </a:rPr>
              <a:t>Зеленое яблоко – 2024</a:t>
            </a:r>
            <a:r>
              <a:rPr lang="ru-RU" sz="2400" b="1" dirty="0" smtClean="0">
                <a:latin typeface="Candara" pitchFamily="34" charset="0"/>
              </a:rPr>
              <a:t>».</a:t>
            </a:r>
            <a:r>
              <a:rPr lang="ru-RU" sz="2400" b="1" dirty="0" smtClean="0">
                <a:latin typeface="Candara" pitchFamily="34" charset="0"/>
              </a:rPr>
              <a:t> 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5"/>
          <a:srcRect l="14824" t="13672" r="35761" b="19922"/>
          <a:stretch>
            <a:fillRect/>
          </a:stretch>
        </p:blipFill>
        <p:spPr bwMode="auto">
          <a:xfrm>
            <a:off x="6572264" y="2928934"/>
            <a:ext cx="2286016" cy="1727212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6"/>
          <a:srcRect l="19253" t="27539" r="38470" b="30469"/>
          <a:stretch>
            <a:fillRect/>
          </a:stretch>
        </p:blipFill>
        <p:spPr bwMode="auto">
          <a:xfrm>
            <a:off x="5429256" y="4857760"/>
            <a:ext cx="2714644" cy="151597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7"/>
          <a:srcRect l="51647" t="44141" r="34627" b="31445"/>
          <a:stretch>
            <a:fillRect/>
          </a:stretch>
        </p:blipFill>
        <p:spPr bwMode="auto">
          <a:xfrm>
            <a:off x="4643438" y="2857496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4414" y="500042"/>
            <a:ext cx="692948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Роль территориальной профсоюзной организации в системе образования ПМО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42844" y="2000240"/>
            <a:ext cx="5143536" cy="285752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	В </a:t>
            </a:r>
            <a:r>
              <a:rPr lang="ru-RU" sz="2400" b="1" dirty="0" smtClean="0">
                <a:latin typeface="Candara" pitchFamily="34" charset="0"/>
              </a:rPr>
              <a:t>год педагога и наставника продолжили работу с педагогами и приняли участие </a:t>
            </a:r>
            <a:r>
              <a:rPr lang="ru-RU" sz="2400" b="1" dirty="0" smtClean="0">
                <a:latin typeface="Candara" pitchFamily="34" charset="0"/>
              </a:rPr>
              <a:t>в событиях: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 </a:t>
            </a:r>
            <a:r>
              <a:rPr lang="en-US" sz="2400" b="1" dirty="0" smtClean="0">
                <a:latin typeface="Candara" pitchFamily="34" charset="0"/>
              </a:rPr>
              <a:t>X </a:t>
            </a:r>
            <a:r>
              <a:rPr lang="ru-RU" sz="2400" b="1" dirty="0" smtClean="0">
                <a:latin typeface="Candara" pitchFamily="34" charset="0"/>
              </a:rPr>
              <a:t>Уральские народные  игры </a:t>
            </a:r>
            <a:r>
              <a:rPr lang="ru-RU" sz="2400" b="1" dirty="0" smtClean="0">
                <a:latin typeface="Candara" pitchFamily="34" charset="0"/>
              </a:rPr>
              <a:t>«Виват, Учитель</a:t>
            </a:r>
            <a:r>
              <a:rPr lang="ru-RU" sz="2400" b="1" dirty="0" smtClean="0">
                <a:latin typeface="Candara" pitchFamily="34" charset="0"/>
              </a:rPr>
              <a:t>», 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Педагогический бал-маскарад </a:t>
            </a:r>
            <a:r>
              <a:rPr lang="ru-RU" sz="2400" b="1" dirty="0" smtClean="0">
                <a:latin typeface="Candara" pitchFamily="34" charset="0"/>
              </a:rPr>
              <a:t>«Маска –</a:t>
            </a:r>
            <a:r>
              <a:rPr lang="ru-RU" sz="2400" b="1" dirty="0" smtClean="0">
                <a:latin typeface="Candara" pitchFamily="34" charset="0"/>
              </a:rPr>
              <a:t>героя». 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5"/>
          <a:srcRect l="25583" t="26578" r="43997" b="35547"/>
          <a:stretch>
            <a:fillRect/>
          </a:stretch>
        </p:blipFill>
        <p:spPr bwMode="auto">
          <a:xfrm>
            <a:off x="5286380" y="2000240"/>
            <a:ext cx="3571899" cy="25003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6"/>
          <a:srcRect l="11874" t="32422" r="36384" b="30468"/>
          <a:stretch>
            <a:fillRect/>
          </a:stretch>
        </p:blipFill>
        <p:spPr bwMode="auto">
          <a:xfrm>
            <a:off x="3897626" y="4643446"/>
            <a:ext cx="4960654" cy="200026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7"/>
          <a:srcRect l="27489" t="29492" r="47804" b="30469"/>
          <a:stretch>
            <a:fillRect/>
          </a:stretch>
        </p:blipFill>
        <p:spPr bwMode="auto">
          <a:xfrm>
            <a:off x="1500166" y="4857760"/>
            <a:ext cx="1646559" cy="1500198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71538" y="357166"/>
            <a:ext cx="692948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Текущая работа Профсоюза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42910" y="2071678"/>
            <a:ext cx="7929618" cy="378621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За </a:t>
            </a:r>
            <a:r>
              <a:rPr lang="ru-RU" sz="2400" b="1" dirty="0" smtClean="0">
                <a:latin typeface="Candara" pitchFamily="34" charset="0"/>
              </a:rPr>
              <a:t>отчетный период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нарушений</a:t>
            </a:r>
            <a:r>
              <a:rPr lang="ru-RU" sz="2400" b="1" dirty="0" smtClean="0">
                <a:latin typeface="Candara" pitchFamily="34" charset="0"/>
              </a:rPr>
              <a:t> в правах работников </a:t>
            </a:r>
            <a:r>
              <a:rPr lang="ru-RU" sz="2400" b="1" u="sng" dirty="0" smtClean="0">
                <a:solidFill>
                  <a:srgbClr val="C00000"/>
                </a:solidFill>
                <a:latin typeface="Candara" pitchFamily="34" charset="0"/>
              </a:rPr>
              <a:t>НЕ</a:t>
            </a:r>
            <a:r>
              <a:rPr lang="ru-RU" sz="2400" b="1" dirty="0" smtClean="0">
                <a:latin typeface="Candara" pitchFamily="34" charset="0"/>
              </a:rPr>
              <a:t> зафиксировано.</a:t>
            </a: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Заработная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плата </a:t>
            </a:r>
            <a:r>
              <a:rPr lang="ru-RU" sz="2400" b="1" dirty="0" smtClean="0">
                <a:latin typeface="Candara" pitchFamily="34" charset="0"/>
              </a:rPr>
              <a:t>выплачивается 2 раза в </a:t>
            </a:r>
            <a:r>
              <a:rPr lang="ru-RU" sz="2400" b="1" dirty="0" smtClean="0">
                <a:latin typeface="Candara" pitchFamily="34" charset="0"/>
              </a:rPr>
              <a:t>месяц: </a:t>
            </a:r>
            <a:r>
              <a:rPr lang="ru-RU" sz="2400" b="1" dirty="0" smtClean="0">
                <a:latin typeface="Candara" pitchFamily="34" charset="0"/>
              </a:rPr>
              <a:t>25 числа и 10 числа. </a:t>
            </a: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Отпуск</a:t>
            </a:r>
            <a:r>
              <a:rPr lang="ru-RU" sz="2400" b="1" dirty="0" smtClean="0">
                <a:latin typeface="Candara" pitchFamily="34" charset="0"/>
              </a:rPr>
              <a:t> </a:t>
            </a:r>
            <a:r>
              <a:rPr lang="ru-RU" sz="2400" b="1" dirty="0" smtClean="0">
                <a:latin typeface="Candara" pitchFamily="34" charset="0"/>
              </a:rPr>
              <a:t>работникам  предоставляется согласно графику отпусков, согласованным с учетом мнения профсоюзного органа. </a:t>
            </a: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Для </a:t>
            </a:r>
            <a:r>
              <a:rPr lang="ru-RU" sz="2400" b="1" dirty="0" smtClean="0">
                <a:latin typeface="Candara" pitchFamily="34" charset="0"/>
              </a:rPr>
              <a:t>всех сотрудников образовательных учреждений проводится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медицинский осмотр </a:t>
            </a:r>
            <a:r>
              <a:rPr lang="ru-RU" sz="2400" b="1" dirty="0" smtClean="0">
                <a:latin typeface="Candara" pitchFamily="34" charset="0"/>
              </a:rPr>
              <a:t>за счет средств работодателя. </a:t>
            </a:r>
            <a:endParaRPr lang="ru-RU" sz="2400" b="1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4414" y="500042"/>
            <a:ext cx="692948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Семинарская деятельность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42910" y="1785926"/>
            <a:ext cx="7786742" cy="16430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C00000"/>
                </a:solidFill>
                <a:latin typeface="Candara" pitchFamily="34" charset="0"/>
              </a:rPr>
              <a:t>2023 г. </a:t>
            </a:r>
            <a:r>
              <a:rPr lang="ru-RU" sz="2000" b="1" dirty="0" smtClean="0">
                <a:latin typeface="Candara" pitchFamily="34" charset="0"/>
              </a:rPr>
              <a:t>– разнообразные семинары для  </a:t>
            </a:r>
            <a:r>
              <a:rPr lang="ru-RU" sz="2000" b="1" dirty="0" smtClean="0">
                <a:latin typeface="Candara" pitchFamily="34" charset="0"/>
              </a:rPr>
              <a:t>первичных </a:t>
            </a:r>
            <a:r>
              <a:rPr lang="ru-RU" sz="2000" b="1" dirty="0" smtClean="0">
                <a:latin typeface="Candara" pitchFamily="34" charset="0"/>
              </a:rPr>
              <a:t>организаций </a:t>
            </a:r>
            <a:r>
              <a:rPr lang="ru-RU" sz="2000" b="1" dirty="0" smtClean="0">
                <a:latin typeface="Candara" pitchFamily="34" charset="0"/>
              </a:rPr>
              <a:t>с привлечением </a:t>
            </a:r>
            <a:r>
              <a:rPr lang="ru-RU" sz="2000" b="1" dirty="0" smtClean="0">
                <a:solidFill>
                  <a:srgbClr val="C00000"/>
                </a:solidFill>
                <a:latin typeface="Candara" pitchFamily="34" charset="0"/>
              </a:rPr>
              <a:t>специалистов </a:t>
            </a:r>
            <a:r>
              <a:rPr lang="ru-RU" sz="2000" b="1" dirty="0" smtClean="0">
                <a:solidFill>
                  <a:srgbClr val="C00000"/>
                </a:solidFill>
                <a:latin typeface="Candara" pitchFamily="34" charset="0"/>
              </a:rPr>
              <a:t>Краевой </a:t>
            </a:r>
            <a:r>
              <a:rPr lang="ru-RU" sz="2000" b="1" dirty="0" smtClean="0">
                <a:solidFill>
                  <a:srgbClr val="C00000"/>
                </a:solidFill>
                <a:latin typeface="Candara" pitchFamily="34" charset="0"/>
              </a:rPr>
              <a:t>профсоюзной </a:t>
            </a:r>
            <a:r>
              <a:rPr lang="ru-RU" sz="2000" b="1" dirty="0" smtClean="0">
                <a:solidFill>
                  <a:srgbClr val="C00000"/>
                </a:solidFill>
                <a:latin typeface="Candara" pitchFamily="34" charset="0"/>
              </a:rPr>
              <a:t>организации</a:t>
            </a:r>
            <a:r>
              <a:rPr lang="ru-RU" sz="2000" b="1" dirty="0" smtClean="0">
                <a:latin typeface="Candara" pitchFamily="34" charset="0"/>
              </a:rPr>
              <a:t>: </a:t>
            </a:r>
            <a:r>
              <a:rPr lang="ru-RU" sz="2000" b="1" dirty="0" smtClean="0">
                <a:latin typeface="Candara" pitchFamily="34" charset="0"/>
              </a:rPr>
              <a:t>главным техническим инспектором </a:t>
            </a:r>
            <a:r>
              <a:rPr lang="ru-RU" sz="2000" b="1" dirty="0" smtClean="0">
                <a:latin typeface="Candara" pitchFamily="34" charset="0"/>
              </a:rPr>
              <a:t>труда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000" b="1" dirty="0" smtClean="0">
                <a:latin typeface="Candara" pitchFamily="34" charset="0"/>
              </a:rPr>
              <a:t>	</a:t>
            </a:r>
            <a:r>
              <a:rPr lang="ru-RU" sz="2000" b="1" dirty="0" smtClean="0">
                <a:latin typeface="Candara" pitchFamily="34" charset="0"/>
              </a:rPr>
              <a:t>А.В. </a:t>
            </a:r>
            <a:r>
              <a:rPr lang="ru-RU" sz="2000" b="1" dirty="0" err="1" smtClean="0">
                <a:latin typeface="Candara" pitchFamily="34" charset="0"/>
              </a:rPr>
              <a:t>Залазаевым</a:t>
            </a:r>
            <a:r>
              <a:rPr lang="ru-RU" sz="2000" b="1" dirty="0" smtClean="0">
                <a:latin typeface="Candara" pitchFamily="34" charset="0"/>
              </a:rPr>
              <a:t> </a:t>
            </a:r>
            <a:r>
              <a:rPr lang="ru-RU" sz="2000" b="1" dirty="0" smtClean="0">
                <a:latin typeface="Candara" pitchFamily="34" charset="0"/>
              </a:rPr>
              <a:t>и заместителем председателя крайкома профсоюза </a:t>
            </a:r>
            <a:r>
              <a:rPr lang="ru-RU" sz="2000" b="1" dirty="0" smtClean="0">
                <a:latin typeface="Candara" pitchFamily="34" charset="0"/>
              </a:rPr>
              <a:t>Т.Н. </a:t>
            </a:r>
            <a:r>
              <a:rPr lang="ru-RU" sz="2000" b="1" dirty="0" err="1" smtClean="0">
                <a:latin typeface="Candara" pitchFamily="34" charset="0"/>
              </a:rPr>
              <a:t>Шелатоновой</a:t>
            </a:r>
            <a:r>
              <a:rPr lang="ru-RU" sz="2000" b="1" dirty="0" smtClean="0">
                <a:latin typeface="Candara" pitchFamily="34" charset="0"/>
              </a:rPr>
              <a:t>. 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5"/>
          <a:srcRect l="15922" t="39062" r="37957" b="15039"/>
          <a:stretch>
            <a:fillRect/>
          </a:stretch>
        </p:blipFill>
        <p:spPr bwMode="auto">
          <a:xfrm>
            <a:off x="4461045" y="4143380"/>
            <a:ext cx="4468673" cy="25003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642910" y="3357562"/>
            <a:ext cx="77867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C00000"/>
                </a:solidFill>
                <a:latin typeface="Candara" pitchFamily="34" charset="0"/>
              </a:rPr>
              <a:t>Февраль 2023 г.</a:t>
            </a:r>
            <a:r>
              <a:rPr lang="ru-RU" sz="2000" b="1" dirty="0" smtClean="0">
                <a:latin typeface="Candara" pitchFamily="34" charset="0"/>
              </a:rPr>
              <a:t> - семинар на базе МАОУ «Мулянская средняя школа» в рамках работы </a:t>
            </a:r>
            <a:r>
              <a:rPr lang="ru-RU" sz="2000" b="1" dirty="0" smtClean="0">
                <a:solidFill>
                  <a:srgbClr val="C00000"/>
                </a:solidFill>
                <a:latin typeface="Candara" pitchFamily="34" charset="0"/>
              </a:rPr>
              <a:t>ассоциации «Согласие», </a:t>
            </a:r>
          </a:p>
          <a:p>
            <a:pPr marL="342000" indent="-342000">
              <a:buClr>
                <a:srgbClr val="C00000"/>
              </a:buClr>
              <a:buSzPct val="110000"/>
            </a:pPr>
            <a:r>
              <a:rPr lang="ru-RU" sz="2000" b="1" dirty="0" smtClean="0">
                <a:solidFill>
                  <a:srgbClr val="C00000"/>
                </a:solidFill>
                <a:latin typeface="Candara" pitchFamily="34" charset="0"/>
              </a:rPr>
              <a:t>	</a:t>
            </a:r>
            <a:r>
              <a:rPr lang="ru-RU" sz="2000" b="1" dirty="0" smtClean="0">
                <a:latin typeface="Candara" pitchFamily="34" charset="0"/>
              </a:rPr>
              <a:t>тема </a:t>
            </a:r>
            <a:r>
              <a:rPr lang="ru-RU" sz="2000" b="1" dirty="0" smtClean="0">
                <a:latin typeface="Candara" pitchFamily="34" charset="0"/>
              </a:rPr>
              <a:t>- «О роли первичной </a:t>
            </a:r>
            <a:endParaRPr lang="ru-RU" sz="2000" b="1" dirty="0" smtClean="0">
              <a:latin typeface="Candara" pitchFamily="34" charset="0"/>
            </a:endParaRPr>
          </a:p>
          <a:p>
            <a:pPr marL="342000" indent="-342000">
              <a:buClr>
                <a:srgbClr val="C00000"/>
              </a:buClr>
              <a:buSzPct val="110000"/>
            </a:pPr>
            <a:r>
              <a:rPr lang="ru-RU" sz="2000" b="1" dirty="0" smtClean="0">
                <a:latin typeface="Candara" pitchFamily="34" charset="0"/>
              </a:rPr>
              <a:t>	</a:t>
            </a:r>
            <a:r>
              <a:rPr lang="ru-RU" sz="2000" b="1" dirty="0" smtClean="0">
                <a:latin typeface="Candara" pitchFamily="34" charset="0"/>
              </a:rPr>
              <a:t>профсоюзной </a:t>
            </a:r>
            <a:r>
              <a:rPr lang="ru-RU" sz="2000" b="1" dirty="0" smtClean="0">
                <a:latin typeface="Candara" pitchFamily="34" charset="0"/>
              </a:rPr>
              <a:t>организации </a:t>
            </a:r>
            <a:r>
              <a:rPr lang="ru-RU" sz="2000" b="1" dirty="0" smtClean="0">
                <a:latin typeface="Candara" pitchFamily="34" charset="0"/>
              </a:rPr>
              <a:t>в</a:t>
            </a:r>
          </a:p>
          <a:p>
            <a:pPr marL="342000" indent="-342000">
              <a:buClr>
                <a:srgbClr val="C00000"/>
              </a:buClr>
              <a:buSzPct val="110000"/>
            </a:pPr>
            <a:r>
              <a:rPr lang="ru-RU" sz="2000" b="1" dirty="0" smtClean="0">
                <a:latin typeface="Candara" pitchFamily="34" charset="0"/>
              </a:rPr>
              <a:t>	</a:t>
            </a:r>
            <a:r>
              <a:rPr lang="ru-RU" sz="2000" b="1" dirty="0" smtClean="0">
                <a:latin typeface="Candara" pitchFamily="34" charset="0"/>
              </a:rPr>
              <a:t>создании </a:t>
            </a:r>
            <a:r>
              <a:rPr lang="ru-RU" sz="2000" b="1" dirty="0" smtClean="0">
                <a:latin typeface="Candara" pitchFamily="34" charset="0"/>
              </a:rPr>
              <a:t>комфортной </a:t>
            </a:r>
            <a:endParaRPr lang="ru-RU" sz="2000" b="1" dirty="0" smtClean="0">
              <a:latin typeface="Candara" pitchFamily="34" charset="0"/>
            </a:endParaRPr>
          </a:p>
          <a:p>
            <a:pPr marL="342000" indent="-342000">
              <a:buClr>
                <a:srgbClr val="C00000"/>
              </a:buClr>
              <a:buSzPct val="110000"/>
            </a:pPr>
            <a:r>
              <a:rPr lang="ru-RU" sz="2000" b="1" dirty="0" smtClean="0">
                <a:latin typeface="Candara" pitchFamily="34" charset="0"/>
              </a:rPr>
              <a:t>	</a:t>
            </a:r>
            <a:r>
              <a:rPr lang="ru-RU" sz="2000" b="1" dirty="0" smtClean="0">
                <a:latin typeface="Candara" pitchFamily="34" charset="0"/>
              </a:rPr>
              <a:t>обстановки </a:t>
            </a:r>
            <a:r>
              <a:rPr lang="ru-RU" sz="2000" b="1" dirty="0" smtClean="0">
                <a:latin typeface="Candara" pitchFamily="34" charset="0"/>
              </a:rPr>
              <a:t>труда и </a:t>
            </a:r>
            <a:r>
              <a:rPr lang="ru-RU" sz="2000" b="1" dirty="0" smtClean="0">
                <a:latin typeface="Candara" pitchFamily="34" charset="0"/>
              </a:rPr>
              <a:t>отдыха </a:t>
            </a:r>
          </a:p>
          <a:p>
            <a:pPr marL="342000" indent="-342000">
              <a:buClr>
                <a:srgbClr val="C00000"/>
              </a:buClr>
              <a:buSzPct val="110000"/>
            </a:pPr>
            <a:r>
              <a:rPr lang="ru-RU" sz="2000" b="1" dirty="0" smtClean="0">
                <a:latin typeface="Candara" pitchFamily="34" charset="0"/>
              </a:rPr>
              <a:t>	</a:t>
            </a:r>
            <a:r>
              <a:rPr lang="ru-RU" sz="2000" b="1" dirty="0" smtClean="0">
                <a:latin typeface="Candara" pitchFamily="34" charset="0"/>
              </a:rPr>
              <a:t>членов коллектива».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85852" y="357166"/>
            <a:ext cx="692948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Активность территориальной профсоюзной организации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4282" y="1857364"/>
            <a:ext cx="5286412" cy="28575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Первомайская акция </a:t>
            </a:r>
            <a:r>
              <a:rPr lang="ru-RU" sz="2400" b="1" dirty="0" smtClean="0">
                <a:latin typeface="Candara" pitchFamily="34" charset="0"/>
              </a:rPr>
              <a:t>(участие приняли члены президиума,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председатели </a:t>
            </a:r>
            <a:r>
              <a:rPr lang="ru-RU" sz="2400" b="1" dirty="0" smtClean="0">
                <a:latin typeface="Candara" pitchFamily="34" charset="0"/>
              </a:rPr>
              <a:t>и члены </a:t>
            </a:r>
            <a:r>
              <a:rPr lang="ru-RU" sz="2400" b="1" dirty="0" smtClean="0">
                <a:latin typeface="Candara" pitchFamily="34" charset="0"/>
              </a:rPr>
              <a:t>первичных </a:t>
            </a:r>
            <a:r>
              <a:rPr lang="ru-RU" sz="2400" b="1" dirty="0" smtClean="0">
                <a:latin typeface="Candara" pitchFamily="34" charset="0"/>
              </a:rPr>
              <a:t>профсоюзных </a:t>
            </a:r>
            <a:r>
              <a:rPr lang="ru-RU" sz="2400" b="1" dirty="0" smtClean="0">
                <a:latin typeface="Candara" pitchFamily="34" charset="0"/>
              </a:rPr>
              <a:t>организаций).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Всероссийская акция 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профсоюзов в </a:t>
            </a:r>
            <a:r>
              <a:rPr lang="ru-RU" sz="2400" b="1" dirty="0" smtClean="0">
                <a:latin typeface="Candara" pitchFamily="34" charset="0"/>
              </a:rPr>
              <a:t>рамках </a:t>
            </a: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Всемирного </a:t>
            </a:r>
            <a:r>
              <a:rPr lang="ru-RU" sz="2400" b="1" dirty="0" smtClean="0">
                <a:latin typeface="Candara" pitchFamily="34" charset="0"/>
              </a:rPr>
              <a:t>дня </a:t>
            </a:r>
            <a:r>
              <a:rPr lang="ru-RU" sz="2400" b="1" dirty="0" smtClean="0">
                <a:latin typeface="Candara" pitchFamily="34" charset="0"/>
              </a:rPr>
              <a:t>действий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	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«За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достойный труд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» 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(ежегодное участие).</a:t>
            </a:r>
            <a:endParaRPr lang="ru-RU" sz="2400" b="1" dirty="0" smtClean="0">
              <a:latin typeface="Candara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/>
          <a:srcRect l="12628" t="12696" r="32467" b="24804"/>
          <a:stretch>
            <a:fillRect/>
          </a:stretch>
        </p:blipFill>
        <p:spPr bwMode="auto">
          <a:xfrm>
            <a:off x="5214942" y="1714488"/>
            <a:ext cx="3723706" cy="242889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/>
          <a:srcRect l="9919" t="26562" r="31881" b="27539"/>
          <a:stretch>
            <a:fillRect/>
          </a:stretch>
        </p:blipFill>
        <p:spPr bwMode="auto">
          <a:xfrm>
            <a:off x="4500562" y="4429132"/>
            <a:ext cx="3786214" cy="1678793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85852" y="357166"/>
            <a:ext cx="692948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Активность территориальной профсоюзной организации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34" y="1857364"/>
            <a:ext cx="8215370" cy="100013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Публикации в краевом еженедельнике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«Профсоюзный курьер»</a:t>
            </a:r>
            <a:r>
              <a:rPr lang="ru-RU" sz="2400" b="1" dirty="0" smtClean="0">
                <a:latin typeface="Candara" pitchFamily="34" charset="0"/>
              </a:rPr>
              <a:t> </a:t>
            </a:r>
            <a:r>
              <a:rPr lang="ru-RU" sz="2400" b="1" dirty="0" smtClean="0">
                <a:latin typeface="Candara" pitchFamily="34" charset="0"/>
              </a:rPr>
              <a:t>(трижды в течение 2024 г. , подписка оформляется через Профсоюз).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/>
          <a:srcRect l="12664" t="23633" r="31881" b="30002"/>
          <a:stretch>
            <a:fillRect/>
          </a:stretch>
        </p:blipFill>
        <p:spPr bwMode="auto">
          <a:xfrm>
            <a:off x="1142976" y="3134114"/>
            <a:ext cx="6858048" cy="3223844"/>
          </a:xfrm>
          <a:prstGeom prst="roundRect">
            <a:avLst>
              <a:gd name="adj" fmla="val 11102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85852" y="357166"/>
            <a:ext cx="692948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Вовлечение в ряды Профсоюза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28596" y="1643050"/>
            <a:ext cx="8429684" cy="4429156"/>
          </a:xfrm>
        </p:spPr>
        <p:txBody>
          <a:bodyPr>
            <a:noAutofit/>
          </a:bodyPr>
          <a:lstStyle/>
          <a:p>
            <a:pPr algn="ctr">
              <a:buClr>
                <a:srgbClr val="C00000"/>
              </a:buClr>
              <a:buSzPct val="110000"/>
              <a:buNone/>
            </a:pPr>
            <a:r>
              <a:rPr lang="ru-RU" sz="2200" b="1" dirty="0" smtClean="0">
                <a:solidFill>
                  <a:srgbClr val="006000"/>
                </a:solidFill>
                <a:latin typeface="Candara" pitchFamily="34" charset="0"/>
              </a:rPr>
              <a:t>Главная задача в 2022-2024 гг. - максимальное </a:t>
            </a:r>
            <a:r>
              <a:rPr lang="ru-RU" sz="2200" b="1" dirty="0" smtClean="0">
                <a:solidFill>
                  <a:srgbClr val="006000"/>
                </a:solidFill>
                <a:latin typeface="Candara" pitchFamily="34" charset="0"/>
              </a:rPr>
              <a:t>вовлечение работников </a:t>
            </a:r>
            <a:r>
              <a:rPr lang="ru-RU" sz="2200" b="1" dirty="0" smtClean="0">
                <a:solidFill>
                  <a:srgbClr val="006000"/>
                </a:solidFill>
                <a:latin typeface="Candara" pitchFamily="34" charset="0"/>
              </a:rPr>
              <a:t>системы образования в ряды Профсоюза! </a:t>
            </a:r>
            <a:endParaRPr lang="ru-RU" sz="2200" b="1" dirty="0" smtClean="0">
              <a:solidFill>
                <a:srgbClr val="006000"/>
              </a:solidFill>
              <a:latin typeface="Candara" pitchFamily="34" charset="0"/>
            </a:endParaRPr>
          </a:p>
          <a:p>
            <a:pPr>
              <a:buClr>
                <a:srgbClr val="C00000"/>
              </a:buClr>
              <a:buSzPct val="110000"/>
              <a:buNone/>
            </a:pPr>
            <a:r>
              <a:rPr lang="ru-RU" sz="2200" b="1" dirty="0" smtClean="0">
                <a:latin typeface="Candara" pitchFamily="34" charset="0"/>
              </a:rPr>
              <a:t>		О.Н. </a:t>
            </a:r>
            <a:r>
              <a:rPr lang="ru-RU" sz="2200" b="1" dirty="0" err="1" smtClean="0">
                <a:latin typeface="Candara" pitchFamily="34" charset="0"/>
              </a:rPr>
              <a:t>Лядова</a:t>
            </a:r>
            <a:r>
              <a:rPr lang="ru-RU" sz="2200" b="1" dirty="0" smtClean="0">
                <a:latin typeface="Candara" pitchFamily="34" charset="0"/>
              </a:rPr>
              <a:t>, председатель ТПО, выезжала </a:t>
            </a:r>
            <a:r>
              <a:rPr lang="ru-RU" sz="2200" b="1" dirty="0" smtClean="0">
                <a:latin typeface="Candara" pitchFamily="34" charset="0"/>
              </a:rPr>
              <a:t>в 14 образовательных </a:t>
            </a:r>
            <a:r>
              <a:rPr lang="ru-RU" sz="2200" b="1" dirty="0" smtClean="0">
                <a:latin typeface="Candara" pitchFamily="34" charset="0"/>
              </a:rPr>
              <a:t>организаций на мероприятия </a:t>
            </a:r>
            <a:r>
              <a:rPr lang="ru-RU" sz="2200" b="1" dirty="0" smtClean="0">
                <a:latin typeface="Candara" pitchFamily="34" charset="0"/>
              </a:rPr>
              <a:t>по активизации и мотивации </a:t>
            </a:r>
            <a:r>
              <a:rPr lang="ru-RU" sz="2200" b="1" dirty="0" smtClean="0">
                <a:latin typeface="Candara" pitchFamily="34" charset="0"/>
              </a:rPr>
              <a:t>работников для </a:t>
            </a:r>
            <a:r>
              <a:rPr lang="ru-RU" sz="2200" b="1" dirty="0" smtClean="0">
                <a:latin typeface="Candara" pitchFamily="34" charset="0"/>
              </a:rPr>
              <a:t>вступления </a:t>
            </a:r>
            <a:r>
              <a:rPr lang="ru-RU" sz="2200" b="1" dirty="0" smtClean="0">
                <a:latin typeface="Candara" pitchFamily="34" charset="0"/>
              </a:rPr>
              <a:t>в Профсоюз: </a:t>
            </a:r>
          </a:p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личные </a:t>
            </a:r>
            <a:r>
              <a:rPr lang="ru-RU" sz="2200" b="1" dirty="0" smtClean="0">
                <a:latin typeface="Candara" pitchFamily="34" charset="0"/>
              </a:rPr>
              <a:t>беседы с </a:t>
            </a:r>
            <a:r>
              <a:rPr lang="ru-RU" sz="2200" b="1" dirty="0" smtClean="0">
                <a:latin typeface="Candara" pitchFamily="34" charset="0"/>
              </a:rPr>
              <a:t>сотрудниками, </a:t>
            </a:r>
          </a:p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встречи </a:t>
            </a:r>
            <a:r>
              <a:rPr lang="ru-RU" sz="2200" b="1" dirty="0" smtClean="0">
                <a:latin typeface="Candara" pitchFamily="34" charset="0"/>
              </a:rPr>
              <a:t>с председателями </a:t>
            </a:r>
            <a:r>
              <a:rPr lang="ru-RU" sz="2200" b="1" dirty="0" smtClean="0">
                <a:latin typeface="Candara" pitchFamily="34" charset="0"/>
              </a:rPr>
              <a:t>первичных</a:t>
            </a:r>
          </a:p>
          <a:p>
            <a:pPr>
              <a:buClr>
                <a:srgbClr val="C00000"/>
              </a:buClr>
              <a:buSzPct val="110000"/>
              <a:buNone/>
            </a:pPr>
            <a:r>
              <a:rPr lang="ru-RU" sz="2200" b="1" dirty="0" smtClean="0">
                <a:latin typeface="Candara" pitchFamily="34" charset="0"/>
              </a:rPr>
              <a:t>	профсоюзных </a:t>
            </a:r>
            <a:r>
              <a:rPr lang="ru-RU" sz="2200" b="1" dirty="0" smtClean="0">
                <a:latin typeface="Candara" pitchFamily="34" charset="0"/>
              </a:rPr>
              <a:t>организаций, </a:t>
            </a:r>
          </a:p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реклама дисконтной карты и системы </a:t>
            </a:r>
          </a:p>
          <a:p>
            <a:pPr>
              <a:buClr>
                <a:srgbClr val="C00000"/>
              </a:buClr>
              <a:buSzPct val="110000"/>
              <a:buNone/>
            </a:pPr>
            <a:r>
              <a:rPr lang="ru-RU" sz="2200" b="1" dirty="0" smtClean="0">
                <a:latin typeface="Candara" pitchFamily="34" charset="0"/>
              </a:rPr>
              <a:t>	</a:t>
            </a:r>
            <a:r>
              <a:rPr lang="ru-RU" sz="2200" b="1" dirty="0" smtClean="0">
                <a:latin typeface="Candara" pitchFamily="34" charset="0"/>
              </a:rPr>
              <a:t>скидок </a:t>
            </a:r>
            <a:r>
              <a:rPr lang="ru-RU" sz="2200" b="1" dirty="0" smtClean="0">
                <a:latin typeface="Candara" pitchFamily="34" charset="0"/>
              </a:rPr>
              <a:t>для членов </a:t>
            </a:r>
            <a:r>
              <a:rPr lang="ru-RU" sz="2200" b="1" dirty="0" smtClean="0">
                <a:latin typeface="Candara" pitchFamily="34" charset="0"/>
              </a:rPr>
              <a:t>Профсоюза</a:t>
            </a:r>
            <a:r>
              <a:rPr lang="ru-RU" sz="2200" b="1" dirty="0" smtClean="0">
                <a:latin typeface="Candara" pitchFamily="34" charset="0"/>
              </a:rPr>
              <a:t>, </a:t>
            </a:r>
          </a:p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п</a:t>
            </a:r>
            <a:r>
              <a:rPr lang="ru-RU" sz="2200" b="1" dirty="0" smtClean="0">
                <a:latin typeface="Candara" pitchFamily="34" charset="0"/>
              </a:rPr>
              <a:t>убликация интересных новостей в </a:t>
            </a:r>
            <a:r>
              <a:rPr lang="ru-RU" sz="2200" b="1" dirty="0" err="1" smtClean="0">
                <a:latin typeface="Candara" pitchFamily="34" charset="0"/>
              </a:rPr>
              <a:t>ВКонтакте</a:t>
            </a:r>
            <a:r>
              <a:rPr lang="ru-RU" sz="1800" b="1" dirty="0" smtClean="0">
                <a:latin typeface="Candara" pitchFamily="34" charset="0"/>
              </a:rPr>
              <a:t>.</a:t>
            </a:r>
            <a:endParaRPr lang="ru-RU" sz="1800" b="1" dirty="0">
              <a:latin typeface="Candara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5"/>
          <a:srcRect l="20864" t="28320" r="41801" b="29687"/>
          <a:stretch>
            <a:fillRect/>
          </a:stretch>
        </p:blipFill>
        <p:spPr bwMode="auto">
          <a:xfrm>
            <a:off x="6357950" y="3571876"/>
            <a:ext cx="2485378" cy="1571636"/>
          </a:xfrm>
          <a:prstGeom prst="roundRect">
            <a:avLst>
              <a:gd name="adj" fmla="val 7312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6" cstate="print"/>
          <a:srcRect l="23646" t="22656" r="45058" b="24609"/>
          <a:stretch>
            <a:fillRect/>
          </a:stretch>
        </p:blipFill>
        <p:spPr bwMode="auto">
          <a:xfrm>
            <a:off x="7072330" y="5286388"/>
            <a:ext cx="1214446" cy="1150528"/>
          </a:xfrm>
          <a:prstGeom prst="roundRect">
            <a:avLst>
              <a:gd name="adj" fmla="val 20076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Участие Профсоюза в краевых и окружных мероприятиях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71472" y="5214950"/>
            <a:ext cx="8143932" cy="1000132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Педагогический </a:t>
            </a:r>
            <a:r>
              <a:rPr lang="ru-RU" sz="2400" b="1" dirty="0" err="1" smtClean="0">
                <a:latin typeface="Candara" pitchFamily="34" charset="0"/>
              </a:rPr>
              <a:t>этнофест-путешествие</a:t>
            </a:r>
            <a:endParaRPr lang="ru-RU" sz="2400" b="1" dirty="0" smtClean="0">
              <a:latin typeface="Candara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«На </a:t>
            </a:r>
            <a:r>
              <a:rPr lang="ru-RU" sz="2400" b="1" dirty="0" smtClean="0">
                <a:latin typeface="Candara" pitchFamily="34" charset="0"/>
              </a:rPr>
              <a:t>берегах Камы</a:t>
            </a:r>
            <a:r>
              <a:rPr lang="ru-RU" sz="2400" b="1" dirty="0" smtClean="0">
                <a:latin typeface="Candara" pitchFamily="34" charset="0"/>
              </a:rPr>
              <a:t>», май 2023 г.</a:t>
            </a:r>
            <a:endParaRPr lang="ru-RU" sz="2400" b="1" dirty="0" smtClean="0">
              <a:latin typeface="Candara" pitchFamily="34" charset="0"/>
            </a:endParaRP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/>
          <a:srcRect l="9883" t="15625" r="33016" b="18945"/>
          <a:stretch>
            <a:fillRect/>
          </a:stretch>
        </p:blipFill>
        <p:spPr bwMode="auto">
          <a:xfrm>
            <a:off x="357158" y="1785926"/>
            <a:ext cx="5143536" cy="3313624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6"/>
          <a:srcRect l="23097" t="17773" r="42862" b="15820"/>
          <a:stretch>
            <a:fillRect/>
          </a:stretch>
        </p:blipFill>
        <p:spPr bwMode="auto">
          <a:xfrm>
            <a:off x="5786446" y="1785926"/>
            <a:ext cx="3000396" cy="3290757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Диаграмма 10"/>
          <p:cNvGraphicFramePr/>
          <p:nvPr/>
        </p:nvGraphicFramePr>
        <p:xfrm>
          <a:off x="642910" y="1928802"/>
          <a:ext cx="8143932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500166" y="500050"/>
            <a:ext cx="664373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Количественные изменения </a:t>
            </a:r>
            <a:b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</a:b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в Пермской территориальной организации Профсоюза</a:t>
            </a:r>
            <a:endParaRPr lang="ru-RU" sz="3600" b="1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14546" y="3500438"/>
            <a:ext cx="9444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libri" pitchFamily="34" charset="0"/>
                <a:cs typeface="Times New Roman" pitchFamily="18" charset="0"/>
              </a:rPr>
              <a:t>223 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4876" y="2500306"/>
            <a:ext cx="8947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libri" pitchFamily="34" charset="0"/>
                <a:cs typeface="Times New Roman" pitchFamily="18" charset="0"/>
              </a:rPr>
              <a:t>364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15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142844" y="100498"/>
            <a:ext cx="1335319" cy="14711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Участие Профсоюза в краевых и окружных мероприятиях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57224" y="2071678"/>
            <a:ext cx="3714776" cy="164307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Ежегодные прогулки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на теплоходе по Каме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для работников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образования</a:t>
            </a:r>
            <a:endParaRPr lang="ru-RU" sz="2400" b="1" dirty="0" smtClean="0">
              <a:latin typeface="Candara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/>
          <a:srcRect l="7137" t="15625" r="27525" b="16992"/>
          <a:stretch>
            <a:fillRect/>
          </a:stretch>
        </p:blipFill>
        <p:spPr bwMode="auto">
          <a:xfrm>
            <a:off x="4857752" y="1785926"/>
            <a:ext cx="3786214" cy="2195368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6"/>
          <a:srcRect l="12664" t="12890" r="35184" b="22484"/>
          <a:stretch>
            <a:fillRect/>
          </a:stretch>
        </p:blipFill>
        <p:spPr bwMode="auto">
          <a:xfrm>
            <a:off x="402497" y="4214818"/>
            <a:ext cx="3383685" cy="2357454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7"/>
          <a:srcRect l="6625" t="21679" r="32979" b="24609"/>
          <a:stretch>
            <a:fillRect/>
          </a:stretch>
        </p:blipFill>
        <p:spPr bwMode="auto">
          <a:xfrm>
            <a:off x="4000496" y="4214818"/>
            <a:ext cx="4714908" cy="2357454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Участие Профсоюза в краевых и окружных мероприятиях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786050" y="5357826"/>
            <a:ext cx="5786478" cy="857256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Открытый семейный </a:t>
            </a:r>
            <a:r>
              <a:rPr lang="ru-RU" sz="2400" b="1" dirty="0" err="1" smtClean="0">
                <a:latin typeface="Candara" pitchFamily="34" charset="0"/>
              </a:rPr>
              <a:t>велофестиваль</a:t>
            </a:r>
            <a:r>
              <a:rPr lang="ru-RU" sz="2400" b="1" dirty="0" smtClean="0">
                <a:latin typeface="Candara" pitchFamily="34" charset="0"/>
              </a:rPr>
              <a:t> ПМО </a:t>
            </a:r>
            <a:r>
              <a:rPr lang="ru-RU" sz="2400" b="1" dirty="0" smtClean="0">
                <a:latin typeface="Candara" pitchFamily="34" charset="0"/>
              </a:rPr>
              <a:t>«</a:t>
            </a:r>
            <a:r>
              <a:rPr lang="ru-RU" sz="2400" b="1" dirty="0" err="1" smtClean="0">
                <a:latin typeface="Candara" pitchFamily="34" charset="0"/>
              </a:rPr>
              <a:t>Велопритяжение</a:t>
            </a:r>
            <a:r>
              <a:rPr lang="ru-RU" sz="2400" b="1" dirty="0" smtClean="0">
                <a:latin typeface="Candara" pitchFamily="34" charset="0"/>
              </a:rPr>
              <a:t> – 2024</a:t>
            </a:r>
            <a:r>
              <a:rPr lang="ru-RU" sz="2400" b="1" dirty="0" smtClean="0">
                <a:latin typeface="Candara" pitchFamily="34" charset="0"/>
              </a:rPr>
              <a:t>»</a:t>
            </a:r>
            <a:r>
              <a:rPr lang="ru-RU" sz="2400" b="1" dirty="0" smtClean="0">
                <a:latin typeface="Candara" pitchFamily="34" charset="0"/>
              </a:rPr>
              <a:t> </a:t>
            </a:r>
          </a:p>
          <a:p>
            <a:pPr algn="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 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5"/>
          <a:srcRect l="15373" t="16601" r="31369" b="21875"/>
          <a:stretch>
            <a:fillRect/>
          </a:stretch>
        </p:blipFill>
        <p:spPr bwMode="auto">
          <a:xfrm>
            <a:off x="928662" y="1785926"/>
            <a:ext cx="5429288" cy="3526239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Участие Профсоюза в краевых и окружных мероприятиях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14480" y="5715016"/>
            <a:ext cx="5786478" cy="428628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Отраслевые Спартакиады </a:t>
            </a:r>
            <a:r>
              <a:rPr lang="ru-RU" sz="2400" b="1" dirty="0" smtClean="0">
                <a:latin typeface="Candara" pitchFamily="34" charset="0"/>
              </a:rPr>
              <a:t> 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 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5"/>
          <a:srcRect l="14824" t="16601" r="34663" b="16015"/>
          <a:stretch>
            <a:fillRect/>
          </a:stretch>
        </p:blipFill>
        <p:spPr bwMode="auto">
          <a:xfrm>
            <a:off x="357158" y="1928802"/>
            <a:ext cx="4286280" cy="321471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6"/>
          <a:srcRect l="14376" t="24609" r="37679" b="27539"/>
          <a:stretch>
            <a:fillRect/>
          </a:stretch>
        </p:blipFill>
        <p:spPr bwMode="auto">
          <a:xfrm>
            <a:off x="4857752" y="3000372"/>
            <a:ext cx="4000528" cy="2553278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Участие Профсоюза в краевых и окружных мероприятиях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357818" y="1714488"/>
            <a:ext cx="3571900" cy="235745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Мероприятия в рамках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Спартакиады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Работников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образования ПМО (</a:t>
            </a:r>
            <a:r>
              <a:rPr lang="ru-RU" sz="2400" b="1" dirty="0" err="1" smtClean="0">
                <a:latin typeface="Candara" pitchFamily="34" charset="0"/>
              </a:rPr>
              <a:t>Турслеты</a:t>
            </a:r>
            <a:r>
              <a:rPr lang="ru-RU" sz="2400" b="1" dirty="0" smtClean="0">
                <a:latin typeface="Candara" pitchFamily="34" charset="0"/>
              </a:rPr>
              <a:t>, Уральские народные игры)</a:t>
            </a:r>
            <a:r>
              <a:rPr lang="ru-RU" sz="2400" b="1" dirty="0" smtClean="0">
                <a:latin typeface="Candara" pitchFamily="34" charset="0"/>
              </a:rPr>
              <a:t> 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 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5"/>
          <a:srcRect l="14861" t="19726" r="33528" b="33398"/>
          <a:stretch>
            <a:fillRect/>
          </a:stretch>
        </p:blipFill>
        <p:spPr bwMode="auto">
          <a:xfrm>
            <a:off x="285752" y="1857364"/>
            <a:ext cx="5214942" cy="2662962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6"/>
          <a:srcRect l="6588" t="25390" r="25878" b="20898"/>
          <a:stretch>
            <a:fillRect/>
          </a:stretch>
        </p:blipFill>
        <p:spPr bwMode="auto">
          <a:xfrm>
            <a:off x="3500430" y="4071942"/>
            <a:ext cx="5357850" cy="2490669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Участие Профсоюза в краевых и окружных мероприятиях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8" y="1928802"/>
            <a:ext cx="6215106" cy="235745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Семинары и мастер-классы </a:t>
            </a:r>
            <a:r>
              <a:rPr lang="ru-RU" sz="2200" b="1" dirty="0" smtClean="0">
                <a:latin typeface="Candara" pitchFamily="34" charset="0"/>
              </a:rPr>
              <a:t>в рамках </a:t>
            </a:r>
            <a:r>
              <a:rPr lang="ru-RU" sz="2200" b="1" dirty="0" smtClean="0">
                <a:latin typeface="Candara" pitchFamily="34" charset="0"/>
              </a:rPr>
              <a:t>работы Ассоциации </a:t>
            </a:r>
            <a:r>
              <a:rPr lang="ru-RU" sz="2200" b="1" dirty="0" smtClean="0">
                <a:latin typeface="Candara" pitchFamily="34" charset="0"/>
              </a:rPr>
              <a:t>«Согласие</a:t>
            </a:r>
            <a:r>
              <a:rPr lang="ru-RU" sz="2200" b="1" dirty="0" smtClean="0">
                <a:latin typeface="Candara" pitchFamily="34" charset="0"/>
              </a:rPr>
              <a:t>», 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Интеллектуальная игра </a:t>
            </a:r>
            <a:r>
              <a:rPr lang="ru-RU" sz="2200" b="1" dirty="0" smtClean="0">
                <a:latin typeface="Candara" pitchFamily="34" charset="0"/>
              </a:rPr>
              <a:t>«Эстафета поколений</a:t>
            </a:r>
            <a:r>
              <a:rPr lang="ru-RU" sz="2200" b="1" dirty="0" smtClean="0">
                <a:latin typeface="Candara" pitchFamily="34" charset="0"/>
              </a:rPr>
              <a:t>»,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Фотовыставка </a:t>
            </a:r>
            <a:r>
              <a:rPr lang="ru-RU" sz="2200" b="1" dirty="0" smtClean="0">
                <a:latin typeface="Candara" pitchFamily="34" charset="0"/>
              </a:rPr>
              <a:t>«Профсоюзам Прикамья – 75</a:t>
            </a:r>
            <a:r>
              <a:rPr lang="ru-RU" sz="2200" b="1" dirty="0" smtClean="0">
                <a:latin typeface="Candara" pitchFamily="34" charset="0"/>
              </a:rPr>
              <a:t>»,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Всероссийский конкурс </a:t>
            </a:r>
            <a:r>
              <a:rPr lang="ru-RU" sz="2200" b="1" dirty="0" smtClean="0">
                <a:latin typeface="Candara" pitchFamily="34" charset="0"/>
              </a:rPr>
              <a:t>«</a:t>
            </a:r>
            <a:r>
              <a:rPr lang="ru-RU" sz="2200" b="1" dirty="0" smtClean="0">
                <a:latin typeface="Candara" pitchFamily="34" charset="0"/>
              </a:rPr>
              <a:t>Читаем </a:t>
            </a:r>
            <a:r>
              <a:rPr lang="ru-RU" sz="2200" b="1" dirty="0" smtClean="0">
                <a:latin typeface="Candara" pitchFamily="34" charset="0"/>
              </a:rPr>
              <a:t>Ушинского</a:t>
            </a:r>
            <a:r>
              <a:rPr lang="ru-RU" sz="2200" b="1" dirty="0" smtClean="0">
                <a:latin typeface="Candara" pitchFamily="34" charset="0"/>
              </a:rPr>
              <a:t>».</a:t>
            </a:r>
            <a:endParaRPr lang="ru-RU" sz="2200" b="1" dirty="0">
              <a:latin typeface="Candara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5"/>
          <a:srcRect l="12628" t="23883" r="33016" b="28711"/>
          <a:stretch>
            <a:fillRect/>
          </a:stretch>
        </p:blipFill>
        <p:spPr bwMode="auto">
          <a:xfrm>
            <a:off x="1428728" y="4286256"/>
            <a:ext cx="4857784" cy="2381988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6"/>
          <a:srcRect l="25293" t="27539" r="42862" b="13867"/>
          <a:stretch>
            <a:fillRect/>
          </a:stretch>
        </p:blipFill>
        <p:spPr bwMode="auto">
          <a:xfrm>
            <a:off x="6572264" y="4278866"/>
            <a:ext cx="2286016" cy="2364844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7"/>
          <a:srcRect l="26391" t="21679" r="46157" b="29492"/>
          <a:stretch>
            <a:fillRect/>
          </a:stretch>
        </p:blipFill>
        <p:spPr bwMode="auto">
          <a:xfrm>
            <a:off x="6500826" y="1714488"/>
            <a:ext cx="2357454" cy="2357454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Профсоюз и 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с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оциально-экономические вопросы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8" y="1785926"/>
            <a:ext cx="6143668" cy="3857652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Многие члены </a:t>
            </a:r>
            <a:r>
              <a:rPr lang="ru-RU" sz="2400" b="1" dirty="0" smtClean="0">
                <a:latin typeface="Candara" pitchFamily="34" charset="0"/>
              </a:rPr>
              <a:t>профсоюза </a:t>
            </a:r>
            <a:r>
              <a:rPr lang="ru-RU" sz="2400" b="1" dirty="0" smtClean="0">
                <a:latin typeface="Candara" pitchFamily="34" charset="0"/>
              </a:rPr>
              <a:t>и их семьи в </a:t>
            </a:r>
            <a:r>
              <a:rPr lang="ru-RU" sz="2400" b="1" dirty="0" smtClean="0">
                <a:latin typeface="Candara" pitchFamily="34" charset="0"/>
              </a:rPr>
              <a:t>2023 </a:t>
            </a:r>
            <a:r>
              <a:rPr lang="ru-RU" sz="2400" b="1" dirty="0" smtClean="0">
                <a:latin typeface="Candara" pitchFamily="34" charset="0"/>
              </a:rPr>
              <a:t>г. воспользовались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интересными предложениями</a:t>
            </a:r>
            <a:r>
              <a:rPr lang="ru-RU" sz="2400" b="1" dirty="0" smtClean="0">
                <a:latin typeface="Candara" pitchFamily="34" charset="0"/>
              </a:rPr>
              <a:t>:</a:t>
            </a:r>
            <a:r>
              <a:rPr lang="ru-RU" sz="2400" b="1" dirty="0" smtClean="0">
                <a:latin typeface="Candara" pitchFamily="34" charset="0"/>
              </a:rPr>
              <a:t> билеты со скидкой в </a:t>
            </a:r>
            <a:r>
              <a:rPr lang="ru-RU" sz="2400" b="1" dirty="0" smtClean="0">
                <a:latin typeface="Candara" pitchFamily="34" charset="0"/>
              </a:rPr>
              <a:t>цирк и театр</a:t>
            </a:r>
            <a:r>
              <a:rPr lang="ru-RU" sz="2400" b="1" dirty="0" smtClean="0">
                <a:latin typeface="Candara" pitchFamily="34" charset="0"/>
              </a:rPr>
              <a:t>, страхование жизни и </a:t>
            </a:r>
            <a:r>
              <a:rPr lang="ru-RU" sz="2400" b="1" dirty="0" smtClean="0">
                <a:latin typeface="Candara" pitchFamily="34" charset="0"/>
              </a:rPr>
              <a:t>здоровья и т.д.</a:t>
            </a:r>
          </a:p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Благодарим </a:t>
            </a:r>
            <a:r>
              <a:rPr lang="ru-RU" sz="2400" b="1" dirty="0" smtClean="0">
                <a:latin typeface="Candara" pitchFamily="34" charset="0"/>
              </a:rPr>
              <a:t>за работу в данном </a:t>
            </a:r>
            <a:r>
              <a:rPr lang="ru-RU" sz="2400" b="1" dirty="0" smtClean="0">
                <a:latin typeface="Candara" pitchFamily="34" charset="0"/>
              </a:rPr>
              <a:t>направлении </a:t>
            </a:r>
            <a:r>
              <a:rPr lang="ru-RU" sz="2400" b="1" dirty="0" smtClean="0">
                <a:latin typeface="Candara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Людмилу Ивановну </a:t>
            </a:r>
            <a:r>
              <a:rPr lang="ru-RU" sz="2400" b="1" dirty="0" err="1" smtClean="0">
                <a:solidFill>
                  <a:srgbClr val="C00000"/>
                </a:solidFill>
                <a:latin typeface="Candara" pitchFamily="34" charset="0"/>
              </a:rPr>
              <a:t>Батюкову</a:t>
            </a:r>
            <a:r>
              <a:rPr lang="ru-RU" sz="2400" b="1" dirty="0" smtClean="0">
                <a:latin typeface="Candara" pitchFamily="34" charset="0"/>
              </a:rPr>
              <a:t>, </a:t>
            </a:r>
            <a:r>
              <a:rPr lang="ru-RU" sz="2400" b="1" dirty="0" smtClean="0">
                <a:latin typeface="Candara" pitchFamily="34" charset="0"/>
              </a:rPr>
              <a:t>главного специалиста по социально-экономическим вопросам работников профессионального </a:t>
            </a:r>
            <a:r>
              <a:rPr lang="ru-RU" sz="2400" b="1" dirty="0" smtClean="0">
                <a:latin typeface="Candara" pitchFamily="34" charset="0"/>
              </a:rPr>
              <a:t>образования!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5"/>
          <a:srcRect l="29649" t="23437" r="48938" b="30664"/>
          <a:stretch>
            <a:fillRect/>
          </a:stretch>
        </p:blipFill>
        <p:spPr bwMode="auto">
          <a:xfrm>
            <a:off x="6072198" y="2143116"/>
            <a:ext cx="2786082" cy="335758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Оздоровление работников образования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28596" y="2000240"/>
            <a:ext cx="4714908" cy="3286148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Профсоюз </a:t>
            </a:r>
            <a:r>
              <a:rPr lang="ru-RU" sz="2200" b="1" dirty="0" smtClean="0">
                <a:latin typeface="Candara" pitchFamily="34" charset="0"/>
              </a:rPr>
              <a:t>помогает </a:t>
            </a:r>
            <a:r>
              <a:rPr lang="ru-RU" sz="2200" b="1" dirty="0" smtClean="0">
                <a:latin typeface="Candara" pitchFamily="34" charset="0"/>
              </a:rPr>
              <a:t>приобретать </a:t>
            </a:r>
            <a:r>
              <a:rPr lang="ru-RU" sz="2200" b="1" dirty="0" smtClean="0">
                <a:latin typeface="Candara" pitchFamily="34" charset="0"/>
              </a:rPr>
              <a:t>путевки за </a:t>
            </a:r>
            <a:r>
              <a:rPr lang="ru-RU" sz="2200" b="1" dirty="0" smtClean="0">
                <a:solidFill>
                  <a:srgbClr val="C00000"/>
                </a:solidFill>
                <a:latin typeface="Candara" pitchFamily="34" charset="0"/>
              </a:rPr>
              <a:t>20% и 50 % </a:t>
            </a:r>
            <a:r>
              <a:rPr lang="ru-RU" sz="2200" b="1" dirty="0" smtClean="0">
                <a:latin typeface="Candara" pitchFamily="34" charset="0"/>
              </a:rPr>
              <a:t>в санаторий «Красный яр» и курорт «Ключи</a:t>
            </a:r>
            <a:r>
              <a:rPr lang="ru-RU" sz="2200" b="1" dirty="0" smtClean="0">
                <a:latin typeface="Candara" pitchFamily="34" charset="0"/>
              </a:rPr>
              <a:t>».</a:t>
            </a:r>
          </a:p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solidFill>
                  <a:srgbClr val="C00000"/>
                </a:solidFill>
                <a:latin typeface="Candara" pitchFamily="34" charset="0"/>
              </a:rPr>
              <a:t>2022 - 2024 гг. </a:t>
            </a:r>
            <a:r>
              <a:rPr lang="ru-RU" sz="2200" b="1" dirty="0" smtClean="0">
                <a:latin typeface="Candara" pitchFamily="34" charset="0"/>
              </a:rPr>
              <a:t>- работники образования получили 8 путевок по льготной стоимости.</a:t>
            </a:r>
          </a:p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Ежегодно организуются майские встречи </a:t>
            </a:r>
            <a:r>
              <a:rPr lang="ru-RU" sz="2200" b="1" dirty="0" smtClean="0">
                <a:solidFill>
                  <a:srgbClr val="C00000"/>
                </a:solidFill>
                <a:latin typeface="Candara" pitchFamily="34" charset="0"/>
              </a:rPr>
              <a:t>«Счастливый четверг» </a:t>
            </a:r>
            <a:r>
              <a:rPr lang="ru-RU" sz="2200" b="1" dirty="0" smtClean="0">
                <a:latin typeface="Candara" pitchFamily="34" charset="0"/>
              </a:rPr>
              <a:t>в санатории </a:t>
            </a:r>
            <a:r>
              <a:rPr lang="ru-RU" sz="2200" b="1" dirty="0" smtClean="0">
                <a:latin typeface="Candara" pitchFamily="34" charset="0"/>
              </a:rPr>
              <a:t>«</a:t>
            </a:r>
            <a:r>
              <a:rPr lang="ru-RU" sz="2200" b="1" dirty="0" err="1" smtClean="0">
                <a:latin typeface="Candara" pitchFamily="34" charset="0"/>
              </a:rPr>
              <a:t>Демидково</a:t>
            </a:r>
            <a:r>
              <a:rPr lang="ru-RU" sz="2200" b="1" dirty="0" smtClean="0">
                <a:latin typeface="Candara" pitchFamily="34" charset="0"/>
              </a:rPr>
              <a:t>».</a:t>
            </a:r>
            <a:endParaRPr lang="ru-RU" sz="2200" b="1" dirty="0">
              <a:latin typeface="Candara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5"/>
          <a:srcRect l="21066" t="22461" r="46569" b="20898"/>
          <a:stretch>
            <a:fillRect/>
          </a:stretch>
        </p:blipFill>
        <p:spPr bwMode="auto">
          <a:xfrm>
            <a:off x="5211441" y="1857364"/>
            <a:ext cx="3646839" cy="358822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428728" y="428604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Текущая работа Профсоюза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28596" y="1714488"/>
            <a:ext cx="8358246" cy="3286148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За отчетный период было проведено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37 заседаний </a:t>
            </a:r>
            <a:r>
              <a:rPr lang="ru-RU" sz="2400" b="1" dirty="0" smtClean="0">
                <a:latin typeface="Candara" pitchFamily="34" charset="0"/>
              </a:rPr>
              <a:t>президиума ТПО, </a:t>
            </a: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3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Рассмотрены </a:t>
            </a:r>
            <a:r>
              <a:rPr lang="ru-RU" sz="2400" b="1" dirty="0" smtClean="0">
                <a:latin typeface="Candara" pitchFamily="34" charset="0"/>
              </a:rPr>
              <a:t>вопросы оказания материальной помощи, подписка на газету, оплата дисконтных </a:t>
            </a:r>
            <a:r>
              <a:rPr lang="ru-RU" sz="2400" b="1" dirty="0" smtClean="0">
                <a:latin typeface="Candara" pitchFamily="34" charset="0"/>
              </a:rPr>
              <a:t>карт.</a:t>
            </a:r>
          </a:p>
          <a:p>
            <a:pPr>
              <a:spcBef>
                <a:spcPts val="3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Ежегодно проводится подписка на газету «Профсоюзный курьер». </a:t>
            </a: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3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Удалось </a:t>
            </a:r>
            <a:r>
              <a:rPr lang="ru-RU" sz="2400" b="1" dirty="0" smtClean="0">
                <a:latin typeface="Candara" pitchFamily="34" charset="0"/>
              </a:rPr>
              <a:t>повысить </a:t>
            </a:r>
            <a:r>
              <a:rPr lang="ru-RU" sz="2400" b="1" dirty="0" smtClean="0">
                <a:latin typeface="Candara" pitchFamily="34" charset="0"/>
              </a:rPr>
              <a:t>уровень предыдущего года в вопросах финансовой обеспеченности.</a:t>
            </a:r>
            <a:endParaRPr lang="ru-RU" sz="2200" b="1" dirty="0">
              <a:latin typeface="Candara" pitchFamily="34" charset="0"/>
            </a:endParaRPr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5"/>
          <a:srcRect l="8785" t="27344" r="30820" b="30664"/>
          <a:stretch>
            <a:fillRect/>
          </a:stretch>
        </p:blipFill>
        <p:spPr bwMode="auto">
          <a:xfrm>
            <a:off x="4929190" y="4429132"/>
            <a:ext cx="365496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/>
          <a:srcRect l="20864" t="28320" r="41801" b="29687"/>
          <a:stretch>
            <a:fillRect/>
          </a:stretch>
        </p:blipFill>
        <p:spPr bwMode="auto">
          <a:xfrm>
            <a:off x="2285984" y="4929198"/>
            <a:ext cx="2500330" cy="1581091"/>
          </a:xfrm>
          <a:prstGeom prst="roundRect">
            <a:avLst>
              <a:gd name="adj" fmla="val 7312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357290" y="357166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Награды членов Профсоюза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28596" y="1714488"/>
            <a:ext cx="8215370" cy="1143008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200" b="1" dirty="0" smtClean="0">
                <a:latin typeface="Candara" pitchFamily="34" charset="0"/>
              </a:rPr>
              <a:t>За </a:t>
            </a:r>
            <a:r>
              <a:rPr lang="ru-RU" sz="2200" b="1" dirty="0" smtClean="0">
                <a:solidFill>
                  <a:srgbClr val="C00000"/>
                </a:solidFill>
                <a:latin typeface="Candara" pitchFamily="34" charset="0"/>
              </a:rPr>
              <a:t>социальное партнерство </a:t>
            </a:r>
            <a:r>
              <a:rPr lang="ru-RU" sz="2200" b="1" dirty="0" smtClean="0">
                <a:latin typeface="Candara" pitchFamily="34" charset="0"/>
              </a:rPr>
              <a:t>награждены руководители образовательных учреждений благодарностями и грамотами Краевого профсоюза образования и науки </a:t>
            </a:r>
            <a:r>
              <a:rPr lang="ru-RU" sz="2200" b="1" dirty="0" smtClean="0">
                <a:latin typeface="Candara" pitchFamily="34" charset="0"/>
              </a:rPr>
              <a:t>РФ.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5"/>
          <a:srcRect l="13726" t="22461" r="35761" b="15039"/>
          <a:stretch>
            <a:fillRect/>
          </a:stretch>
        </p:blipFill>
        <p:spPr bwMode="auto">
          <a:xfrm>
            <a:off x="4500562" y="3000372"/>
            <a:ext cx="4210378" cy="292895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Содержимое 6"/>
          <p:cNvSpPr txBox="1">
            <a:spLocks/>
          </p:cNvSpPr>
          <p:nvPr/>
        </p:nvSpPr>
        <p:spPr>
          <a:xfrm>
            <a:off x="428596" y="2928934"/>
            <a:ext cx="4429156" cy="29289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SzPct val="110000"/>
              <a:buFont typeface="Wingdings" pitchFamily="2" charset="2"/>
              <a:buChar char="ü"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За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активную работу в профсоюзе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награждены председатели первичных профсоюзных организаций грамотами Пермской ТПО образования (августовский методический день).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357290" y="357166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Награды членов Профсоюза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34" y="1714488"/>
            <a:ext cx="7929618" cy="1143008"/>
          </a:xfrm>
        </p:spPr>
        <p:txBody>
          <a:bodyPr>
            <a:noAutofit/>
          </a:bodyPr>
          <a:lstStyle/>
          <a:p>
            <a:pPr algn="ctr"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18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ноября </a:t>
            </a:r>
            <a:r>
              <a:rPr lang="ru-RU" sz="2400" b="1" dirty="0" smtClean="0">
                <a:latin typeface="Candara" pitchFamily="34" charset="0"/>
              </a:rPr>
              <a:t>в день профсоюзного активиста была организована экскурсия для членов профсоюза ТПО образования и науки </a:t>
            </a:r>
            <a:r>
              <a:rPr lang="ru-RU" sz="2400" b="1" dirty="0" smtClean="0">
                <a:latin typeface="Candara" pitchFamily="34" charset="0"/>
              </a:rPr>
              <a:t>РФ </a:t>
            </a:r>
            <a:r>
              <a:rPr lang="ru-RU" sz="2400" b="1" dirty="0" smtClean="0">
                <a:latin typeface="Candara" pitchFamily="34" charset="0"/>
              </a:rPr>
              <a:t>«Пермь удивляет»</a:t>
            </a:r>
            <a:endParaRPr lang="ru-RU" sz="2200" b="1" dirty="0" smtClean="0">
              <a:latin typeface="Candara" pitchFamily="34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5"/>
          <a:srcRect l="17569" t="28320" r="34114" b="25781"/>
          <a:stretch>
            <a:fillRect/>
          </a:stretch>
        </p:blipFill>
        <p:spPr bwMode="auto">
          <a:xfrm>
            <a:off x="1428728" y="3000372"/>
            <a:ext cx="6286544" cy="3357586"/>
          </a:xfrm>
          <a:prstGeom prst="roundRect">
            <a:avLst>
              <a:gd name="adj" fmla="val 12527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Диаграмма 10"/>
          <p:cNvGraphicFramePr/>
          <p:nvPr/>
        </p:nvGraphicFramePr>
        <p:xfrm>
          <a:off x="1142976" y="1928802"/>
          <a:ext cx="7358146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500298" y="3139859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libri" pitchFamily="34" charset="0"/>
                <a:cs typeface="Times New Roman" pitchFamily="18" charset="0"/>
              </a:rPr>
              <a:t>17 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4876" y="2500306"/>
            <a:ext cx="6270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libri" pitchFamily="34" charset="0"/>
                <a:cs typeface="Times New Roman" pitchFamily="18" charset="0"/>
              </a:rPr>
              <a:t>22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5" name="Заголовок 11"/>
          <p:cNvSpPr>
            <a:spLocks noGrp="1"/>
          </p:cNvSpPr>
          <p:nvPr>
            <p:ph type="title"/>
          </p:nvPr>
        </p:nvSpPr>
        <p:spPr>
          <a:xfrm>
            <a:off x="1500166" y="500050"/>
            <a:ext cx="664373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Количественные изменения </a:t>
            </a:r>
            <a:b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</a:b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в Пермской территориальной организации Профсоюза</a:t>
            </a:r>
            <a:endParaRPr lang="ru-RU" sz="3600" b="1" dirty="0">
              <a:solidFill>
                <a:srgbClr val="001642"/>
              </a:solidFill>
              <a:latin typeface="Candara" pitchFamily="34" charset="0"/>
            </a:endParaRPr>
          </a:p>
        </p:txBody>
      </p:sp>
      <p:pic>
        <p:nvPicPr>
          <p:cNvPr id="16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142844" y="100498"/>
            <a:ext cx="1335319" cy="14711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357290" y="428612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2024 –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 Год организационно- 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кадрового единства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34" y="1714488"/>
            <a:ext cx="8286808" cy="1643074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6 марта 2024 г. </a:t>
            </a:r>
            <a:r>
              <a:rPr lang="ru-RU" sz="2400" b="1" dirty="0" smtClean="0">
                <a:latin typeface="Candara" pitchFamily="34" charset="0"/>
              </a:rPr>
              <a:t>- показательное </a:t>
            </a:r>
            <a:r>
              <a:rPr lang="ru-RU" sz="2400" b="1" dirty="0" smtClean="0">
                <a:latin typeface="Candara" pitchFamily="34" charset="0"/>
              </a:rPr>
              <a:t>отчетно-выборное собрание первичной профсоюзной организации МАОУ «Кондратовская средняя школа» в рамках </a:t>
            </a:r>
            <a:r>
              <a:rPr lang="ru-RU" sz="2400" b="1" dirty="0" smtClean="0">
                <a:latin typeface="Candara" pitchFamily="34" charset="0"/>
              </a:rPr>
              <a:t>работы ассоциации </a:t>
            </a:r>
            <a:r>
              <a:rPr lang="ru-RU" sz="2400" b="1" dirty="0" smtClean="0">
                <a:latin typeface="Candara" pitchFamily="34" charset="0"/>
              </a:rPr>
              <a:t>«Согласие</a:t>
            </a:r>
            <a:r>
              <a:rPr lang="ru-RU" sz="2400" b="1" dirty="0" smtClean="0">
                <a:latin typeface="Candara" pitchFamily="34" charset="0"/>
              </a:rPr>
              <a:t>» (председатель ППО – Е.С. </a:t>
            </a:r>
            <a:r>
              <a:rPr lang="ru-RU" sz="2400" b="1" dirty="0" err="1" smtClean="0">
                <a:latin typeface="Candara" pitchFamily="34" charset="0"/>
              </a:rPr>
              <a:t>Гути</a:t>
            </a:r>
            <a:r>
              <a:rPr lang="ru-RU" sz="2400" b="1" dirty="0" smtClean="0">
                <a:latin typeface="Candara" pitchFamily="34" charset="0"/>
              </a:rPr>
              <a:t>).</a:t>
            </a:r>
            <a:endParaRPr lang="ru-RU" sz="2400" b="1" dirty="0" smtClean="0">
              <a:latin typeface="Candara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5"/>
          <a:srcRect l="12628" t="41695" r="32467" b="15039"/>
          <a:stretch>
            <a:fillRect/>
          </a:stretch>
        </p:blipFill>
        <p:spPr bwMode="auto">
          <a:xfrm>
            <a:off x="1428728" y="3357562"/>
            <a:ext cx="6288585" cy="278608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357290" y="428612"/>
            <a:ext cx="650085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2024 –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 Год организационно- 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кадрового единства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66" y="1714488"/>
            <a:ext cx="8358214" cy="1928826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2024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– это год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отчетов и выборов в организации. </a:t>
            </a:r>
            <a:endParaRPr lang="ru-RU" sz="2400" b="1" dirty="0" smtClean="0">
              <a:solidFill>
                <a:srgbClr val="C00000"/>
              </a:solidFill>
              <a:latin typeface="Candara" pitchFamily="34" charset="0"/>
            </a:endParaRPr>
          </a:p>
          <a:p>
            <a:pPr>
              <a:spcBef>
                <a:spcPts val="3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В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22</a:t>
            </a:r>
            <a:r>
              <a:rPr lang="ru-RU" sz="2400" b="1" dirty="0" smtClean="0">
                <a:latin typeface="Candara" pitchFamily="34" charset="0"/>
              </a:rPr>
              <a:t> первичных профсоюзных </a:t>
            </a:r>
            <a:r>
              <a:rPr lang="ru-RU" sz="2400" b="1" dirty="0" smtClean="0">
                <a:latin typeface="Candara" pitchFamily="34" charset="0"/>
              </a:rPr>
              <a:t>организациях </a:t>
            </a:r>
            <a:r>
              <a:rPr lang="ru-RU" sz="2400" b="1" dirty="0" smtClean="0">
                <a:latin typeface="Candara" pitchFamily="34" charset="0"/>
              </a:rPr>
              <a:t>прошли отчетно-выборные собрания. </a:t>
            </a: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3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В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11</a:t>
            </a:r>
            <a:r>
              <a:rPr lang="ru-RU" sz="2400" b="1" dirty="0" smtClean="0">
                <a:latin typeface="Candara" pitchFamily="34" charset="0"/>
              </a:rPr>
              <a:t> первичных профсоюзных организациях </a:t>
            </a:r>
            <a:r>
              <a:rPr lang="ru-RU" sz="2400" b="1" dirty="0" smtClean="0">
                <a:latin typeface="Candara" pitchFamily="34" charset="0"/>
              </a:rPr>
              <a:t>избраны </a:t>
            </a:r>
            <a:r>
              <a:rPr lang="ru-RU" sz="2400" b="1" dirty="0" smtClean="0">
                <a:latin typeface="Candara" pitchFamily="34" charset="0"/>
              </a:rPr>
              <a:t>новые </a:t>
            </a:r>
            <a:r>
              <a:rPr lang="ru-RU" sz="2400" b="1" dirty="0" smtClean="0">
                <a:latin typeface="Candara" pitchFamily="34" charset="0"/>
              </a:rPr>
              <a:t>председатели. </a:t>
            </a:r>
            <a:endParaRPr lang="ru-RU" sz="2400" b="1" dirty="0" smtClean="0">
              <a:latin typeface="Candara" pitchFamily="34" charset="0"/>
            </a:endParaRP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5"/>
          <a:srcRect l="15373" t="17578" r="32467" b="15039"/>
          <a:stretch>
            <a:fillRect/>
          </a:stretch>
        </p:blipFill>
        <p:spPr bwMode="auto">
          <a:xfrm>
            <a:off x="5572164" y="3429000"/>
            <a:ext cx="3286116" cy="238675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6"/>
          <a:srcRect l="7174" t="31445" r="32979" b="20703"/>
          <a:stretch>
            <a:fillRect/>
          </a:stretch>
        </p:blipFill>
        <p:spPr bwMode="auto">
          <a:xfrm>
            <a:off x="431512" y="4429132"/>
            <a:ext cx="4926306" cy="22145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285720" y="3714752"/>
            <a:ext cx="53578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6000"/>
                </a:solidFill>
                <a:latin typeface="Candara" pitchFamily="34" charset="0"/>
              </a:rPr>
              <a:t>Нам предстоит большая работа по укреплению территориальной </a:t>
            </a:r>
            <a:r>
              <a:rPr lang="ru-RU" sz="2000" b="1" i="1" dirty="0" smtClean="0">
                <a:solidFill>
                  <a:srgbClr val="006000"/>
                </a:solidFill>
                <a:latin typeface="Candara" pitchFamily="34" charset="0"/>
              </a:rPr>
              <a:t>организации!</a:t>
            </a:r>
            <a:endParaRPr lang="ru-RU" sz="2000" b="1" i="1" dirty="0">
              <a:solidFill>
                <a:srgbClr val="006000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00166" y="500042"/>
            <a:ext cx="614366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Основные направления 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работы территориальной профсоюзной организации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4832347"/>
            <a:ext cx="72152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  <a:buSzPct val="110000"/>
            </a:pPr>
            <a:r>
              <a:rPr lang="ru-RU" sz="2800" b="1" i="1" dirty="0" smtClean="0">
                <a:solidFill>
                  <a:srgbClr val="006000"/>
                </a:solidFill>
                <a:latin typeface="Candara" pitchFamily="34" charset="0"/>
              </a:rPr>
              <a:t>Меняется время, меняется и вектор развития профсоюзных </a:t>
            </a:r>
            <a:r>
              <a:rPr lang="ru-RU" sz="2800" b="1" i="1" dirty="0" smtClean="0">
                <a:solidFill>
                  <a:srgbClr val="006000"/>
                </a:solidFill>
                <a:latin typeface="Candara" pitchFamily="34" charset="0"/>
              </a:rPr>
              <a:t>организаций!</a:t>
            </a:r>
            <a:endParaRPr lang="ru-RU" sz="2800" b="1" i="1" dirty="0">
              <a:solidFill>
                <a:srgbClr val="006000"/>
              </a:solidFill>
              <a:latin typeface="Candara" pitchFamily="34" charset="0"/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/>
          <a:srcRect l="18155" t="18750" r="39019" b="20703"/>
          <a:stretch>
            <a:fillRect/>
          </a:stretch>
        </p:blipFill>
        <p:spPr bwMode="auto">
          <a:xfrm flipH="1">
            <a:off x="5214942" y="2071678"/>
            <a:ext cx="3357586" cy="26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57224" y="2357430"/>
            <a:ext cx="4929222" cy="2286016"/>
          </a:xfrm>
        </p:spPr>
        <p:txBody>
          <a:bodyPr>
            <a:noAutofit/>
          </a:bodyPr>
          <a:lstStyle/>
          <a:p>
            <a:pPr lvl="0"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Социальная защита,</a:t>
            </a:r>
            <a:endParaRPr lang="ru-RU" sz="2400" b="1" dirty="0" smtClean="0">
              <a:latin typeface="Candara" pitchFamily="34" charset="0"/>
            </a:endParaRPr>
          </a:p>
          <a:p>
            <a:pPr lvl="0"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Социальное </a:t>
            </a:r>
            <a:r>
              <a:rPr lang="ru-RU" sz="2400" b="1" dirty="0" smtClean="0">
                <a:latin typeface="Candara" pitchFamily="34" charset="0"/>
              </a:rPr>
              <a:t>партнерство,</a:t>
            </a:r>
            <a:endParaRPr lang="ru-RU" sz="2400" b="1" dirty="0" smtClean="0">
              <a:latin typeface="Candara" pitchFamily="34" charset="0"/>
            </a:endParaRPr>
          </a:p>
          <a:p>
            <a:pPr lvl="0"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Информационная </a:t>
            </a:r>
            <a:r>
              <a:rPr lang="ru-RU" sz="2400" b="1" dirty="0" smtClean="0">
                <a:latin typeface="Candara" pitchFamily="34" charset="0"/>
              </a:rPr>
              <a:t>работа,</a:t>
            </a:r>
            <a:endParaRPr lang="ru-RU" sz="2400" b="1" dirty="0" smtClean="0">
              <a:latin typeface="Candara" pitchFamily="34" charset="0"/>
            </a:endParaRPr>
          </a:p>
          <a:p>
            <a:pPr lvl="0"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Кадры и обучение </a:t>
            </a:r>
            <a:r>
              <a:rPr lang="ru-RU" sz="2400" b="1" dirty="0" smtClean="0">
                <a:latin typeface="Candara" pitchFamily="34" charset="0"/>
              </a:rPr>
              <a:t>профактива,</a:t>
            </a:r>
            <a:endParaRPr lang="ru-RU" sz="2400" b="1" dirty="0" smtClean="0">
              <a:latin typeface="Candara" pitchFamily="34" charset="0"/>
            </a:endParaRPr>
          </a:p>
          <a:p>
            <a:pPr lvl="0"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Организационная </a:t>
            </a:r>
            <a:r>
              <a:rPr lang="ru-RU" sz="2400" b="1" dirty="0" smtClean="0">
                <a:latin typeface="Candara" pitchFamily="34" charset="0"/>
              </a:rPr>
              <a:t>работа.</a:t>
            </a:r>
            <a:endParaRPr lang="ru-RU" sz="2400" b="1" dirty="0" smtClean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r="12701"/>
          <a:stretch>
            <a:fillRect/>
          </a:stretch>
        </p:blipFill>
        <p:spPr bwMode="auto">
          <a:xfrm>
            <a:off x="0" y="0"/>
            <a:ext cx="9144000" cy="688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2571744"/>
            <a:ext cx="5857916" cy="292895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1642"/>
                </a:solidFill>
                <a:latin typeface="Candara" pitchFamily="34" charset="0"/>
              </a:rPr>
              <a:t> </a:t>
            </a:r>
            <a:r>
              <a:rPr lang="ru-RU" sz="2800" b="1" dirty="0" smtClean="0">
                <a:solidFill>
                  <a:srgbClr val="001642"/>
                </a:solidFill>
                <a:latin typeface="Candara" pitchFamily="34" charset="0"/>
              </a:rPr>
              <a:t>Пермская  территориальная организация Общероссийского Профсоюза образования готова развиваться и соответствовать современным требованиям гражданского </a:t>
            </a:r>
            <a:r>
              <a:rPr lang="ru-RU" sz="2800" b="1" dirty="0" smtClean="0">
                <a:solidFill>
                  <a:srgbClr val="001642"/>
                </a:solidFill>
                <a:latin typeface="Candara" pitchFamily="34" charset="0"/>
              </a:rPr>
              <a:t>общества! </a:t>
            </a:r>
            <a:endParaRPr lang="ru-RU" sz="2800" b="1" dirty="0">
              <a:solidFill>
                <a:srgbClr val="001642"/>
              </a:solidFill>
              <a:latin typeface="Candara" pitchFamily="34" charset="0"/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/>
          <a:srcRect l="24707" t="13672" r="46193" b="14062"/>
          <a:stretch>
            <a:fillRect/>
          </a:stretch>
        </p:blipFill>
        <p:spPr bwMode="auto">
          <a:xfrm>
            <a:off x="642910" y="2428868"/>
            <a:ext cx="199543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3" cstate="print"/>
          <a:srcRect l="6060" t="3296" r="4545" b="7417"/>
          <a:stretch>
            <a:fillRect/>
          </a:stretch>
        </p:blipFill>
        <p:spPr bwMode="auto">
          <a:xfrm>
            <a:off x="142844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742952" y="500050"/>
            <a:ext cx="775813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Рейтинг </a:t>
            </a:r>
            <a:b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</a:b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образовательных учреждений </a:t>
            </a:r>
            <a:b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</a:b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по численности 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членов 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профсоюза</a:t>
            </a:r>
            <a:endParaRPr lang="ru-RU" sz="36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28596" y="1928826"/>
            <a:ext cx="8429684" cy="4929198"/>
          </a:xfrm>
        </p:spPr>
        <p:txBody>
          <a:bodyPr numCol="2">
            <a:noAutofit/>
          </a:bodyPr>
          <a:lstStyle/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МАОУ </a:t>
            </a:r>
            <a:r>
              <a:rPr lang="ru-RU" sz="1800" b="1" dirty="0" smtClean="0">
                <a:latin typeface="Candara" pitchFamily="34" charset="0"/>
              </a:rPr>
              <a:t>«</a:t>
            </a:r>
            <a:r>
              <a:rPr lang="ru-RU" sz="1800" b="1" dirty="0" err="1" smtClean="0">
                <a:latin typeface="Candara" pitchFamily="34" charset="0"/>
              </a:rPr>
              <a:t>Култаевская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41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МАДОУ «Кондратовский </a:t>
            </a:r>
            <a:r>
              <a:rPr lang="ru-RU" sz="1800" b="1" dirty="0" smtClean="0">
                <a:latin typeface="Candara" pitchFamily="34" charset="0"/>
              </a:rPr>
              <a:t>Д\С «Акварельки</a:t>
            </a:r>
            <a:r>
              <a:rPr lang="ru-RU" sz="1800" b="1" dirty="0" smtClean="0">
                <a:latin typeface="Candara" pitchFamily="34" charset="0"/>
              </a:rPr>
              <a:t>» - </a:t>
            </a:r>
            <a:r>
              <a:rPr lang="ru-RU" sz="1800" b="1" dirty="0" smtClean="0">
                <a:latin typeface="Candara" pitchFamily="34" charset="0"/>
              </a:rPr>
              <a:t>29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МАОУ «Мулянская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27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МАДОУ «</a:t>
            </a:r>
            <a:r>
              <a:rPr lang="ru-RU" sz="1800" b="1" dirty="0" err="1" smtClean="0">
                <a:latin typeface="Candara" pitchFamily="34" charset="0"/>
              </a:rPr>
              <a:t>Култаевский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Д/С                    «Егоза</a:t>
            </a:r>
            <a:r>
              <a:rPr lang="ru-RU" sz="1800" b="1" dirty="0" smtClean="0">
                <a:latin typeface="Candara" pitchFamily="34" charset="0"/>
              </a:rPr>
              <a:t>» - </a:t>
            </a:r>
            <a:r>
              <a:rPr lang="ru-RU" sz="1800" b="1" dirty="0" smtClean="0">
                <a:latin typeface="Candara" pitchFamily="34" charset="0"/>
              </a:rPr>
              <a:t>27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МАОУ «</a:t>
            </a:r>
            <a:r>
              <a:rPr lang="ru-RU" sz="1800" b="1" dirty="0" err="1" smtClean="0">
                <a:latin typeface="Candara" pitchFamily="34" charset="0"/>
              </a:rPr>
              <a:t>Платошинская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27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МАОУ «Кондратовская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27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МАДОУ «</a:t>
            </a:r>
            <a:r>
              <a:rPr lang="ru-RU" sz="1800" b="1" dirty="0" err="1" smtClean="0">
                <a:latin typeface="Candara" pitchFamily="34" charset="0"/>
              </a:rPr>
              <a:t>Двуреченский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Д/С «</a:t>
            </a:r>
            <a:r>
              <a:rPr lang="ru-RU" sz="1800" b="1" dirty="0" err="1" smtClean="0">
                <a:latin typeface="Candara" pitchFamily="34" charset="0"/>
              </a:rPr>
              <a:t>Семицветик</a:t>
            </a:r>
            <a:r>
              <a:rPr lang="ru-RU" sz="1800" b="1" dirty="0" smtClean="0">
                <a:latin typeface="Candara" pitchFamily="34" charset="0"/>
              </a:rPr>
              <a:t>» - </a:t>
            </a:r>
            <a:r>
              <a:rPr lang="ru-RU" sz="1800" b="1" dirty="0" smtClean="0">
                <a:latin typeface="Candara" pitchFamily="34" charset="0"/>
              </a:rPr>
              <a:t>24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МАОУ «</a:t>
            </a:r>
            <a:r>
              <a:rPr lang="ru-RU" sz="1800" b="1" dirty="0" err="1" smtClean="0">
                <a:latin typeface="Candara" pitchFamily="34" charset="0"/>
              </a:rPr>
              <a:t>Сылвенская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СШ                                         им. В.В.Каменского</a:t>
            </a:r>
            <a:r>
              <a:rPr lang="ru-RU" sz="1800" b="1" dirty="0" smtClean="0">
                <a:latin typeface="Candara" pitchFamily="34" charset="0"/>
              </a:rPr>
              <a:t>» - </a:t>
            </a:r>
            <a:r>
              <a:rPr lang="ru-RU" sz="1800" b="1" dirty="0" smtClean="0">
                <a:latin typeface="Candara" pitchFamily="34" charset="0"/>
              </a:rPr>
              <a:t>19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МАОУ «</a:t>
            </a:r>
            <a:r>
              <a:rPr lang="ru-RU" sz="1800" b="1" dirty="0" err="1" smtClean="0">
                <a:latin typeface="Candara" pitchFamily="34" charset="0"/>
              </a:rPr>
              <a:t>Усть</a:t>
            </a:r>
            <a:r>
              <a:rPr lang="ru-RU" sz="1800" b="1" dirty="0" smtClean="0">
                <a:latin typeface="Candara" pitchFamily="34" charset="0"/>
              </a:rPr>
              <a:t>–</a:t>
            </a:r>
            <a:r>
              <a:rPr lang="ru-RU" sz="1800" b="1" dirty="0" err="1" smtClean="0">
                <a:latin typeface="Candara" pitchFamily="34" charset="0"/>
              </a:rPr>
              <a:t>Качкинская</a:t>
            </a:r>
            <a:r>
              <a:rPr lang="ru-RU" sz="1800" b="1" dirty="0" smtClean="0">
                <a:latin typeface="Candara" pitchFamily="34" charset="0"/>
              </a:rPr>
              <a:t> 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19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МАОУ «</a:t>
            </a:r>
            <a:r>
              <a:rPr lang="ru-RU" sz="1800" b="1" dirty="0" err="1" smtClean="0">
                <a:latin typeface="Candara" pitchFamily="34" charset="0"/>
              </a:rPr>
              <a:t>Бабкинская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19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МАОУ «Юго-Камская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17</a:t>
            </a: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МАДОУ «</a:t>
            </a:r>
            <a:r>
              <a:rPr lang="ru-RU" sz="1800" b="1" dirty="0" err="1" smtClean="0">
                <a:latin typeface="Candara" pitchFamily="34" charset="0"/>
              </a:rPr>
              <a:t>Сылвенский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Д/С                        «Рябинка</a:t>
            </a:r>
            <a:r>
              <a:rPr lang="ru-RU" sz="1800" b="1" dirty="0" smtClean="0">
                <a:latin typeface="Candara" pitchFamily="34" charset="0"/>
              </a:rPr>
              <a:t>» - </a:t>
            </a:r>
            <a:r>
              <a:rPr lang="ru-RU" sz="1800" b="1" dirty="0" smtClean="0">
                <a:latin typeface="Candara" pitchFamily="34" charset="0"/>
              </a:rPr>
              <a:t>15</a:t>
            </a: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МАОУ «</a:t>
            </a:r>
            <a:r>
              <a:rPr lang="ru-RU" sz="1800" b="1" dirty="0" err="1" smtClean="0">
                <a:latin typeface="Candara" pitchFamily="34" charset="0"/>
              </a:rPr>
              <a:t>Конзаводская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СШ                                им. В.К.Блюхера</a:t>
            </a:r>
            <a:r>
              <a:rPr lang="ru-RU" sz="1800" b="1" dirty="0" smtClean="0">
                <a:latin typeface="Candara" pitchFamily="34" charset="0"/>
              </a:rPr>
              <a:t>» - </a:t>
            </a:r>
            <a:r>
              <a:rPr lang="ru-RU" sz="1800" b="1" dirty="0" smtClean="0">
                <a:latin typeface="Candara" pitchFamily="34" charset="0"/>
              </a:rPr>
              <a:t>10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МАДОУ «Кондратовский </a:t>
            </a:r>
            <a:r>
              <a:rPr lang="ru-RU" sz="1800" b="1" dirty="0" smtClean="0">
                <a:latin typeface="Candara" pitchFamily="34" charset="0"/>
              </a:rPr>
              <a:t>Д/С «Ладошки</a:t>
            </a:r>
            <a:r>
              <a:rPr lang="ru-RU" sz="1800" b="1" dirty="0" smtClean="0">
                <a:latin typeface="Candara" pitchFamily="34" charset="0"/>
              </a:rPr>
              <a:t>» - </a:t>
            </a:r>
            <a:r>
              <a:rPr lang="ru-RU" sz="1800" b="1" dirty="0" smtClean="0">
                <a:latin typeface="Candara" pitchFamily="34" charset="0"/>
              </a:rPr>
              <a:t>10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МАОУДО «ДЮЦ «Импульс» </a:t>
            </a:r>
            <a:r>
              <a:rPr lang="ru-RU" sz="1800" b="1" dirty="0" smtClean="0">
                <a:latin typeface="Candara" pitchFamily="34" charset="0"/>
              </a:rPr>
              <a:t>- 10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МАОУ «Савинская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10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МАОУ «</a:t>
            </a:r>
            <a:r>
              <a:rPr lang="ru-RU" sz="1800" b="1" dirty="0" err="1" smtClean="0">
                <a:latin typeface="Candara" pitchFamily="34" charset="0"/>
              </a:rPr>
              <a:t>Нижнемуллинская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8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МАДОУ «</a:t>
            </a:r>
            <a:r>
              <a:rPr lang="ru-RU" sz="1800" b="1" dirty="0" err="1" smtClean="0">
                <a:latin typeface="Candara" pitchFamily="34" charset="0"/>
              </a:rPr>
              <a:t>Платошинский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Д/С «Солнышко</a:t>
            </a:r>
            <a:r>
              <a:rPr lang="ru-RU" sz="1800" b="1" dirty="0" smtClean="0">
                <a:latin typeface="Candara" pitchFamily="34" charset="0"/>
              </a:rPr>
              <a:t>» - </a:t>
            </a:r>
            <a:r>
              <a:rPr lang="ru-RU" sz="1800" b="1" dirty="0" smtClean="0">
                <a:latin typeface="Candara" pitchFamily="34" charset="0"/>
              </a:rPr>
              <a:t>7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Райком – </a:t>
            </a:r>
            <a:r>
              <a:rPr lang="ru-RU" sz="1800" b="1" dirty="0" smtClean="0">
                <a:latin typeface="Candara" pitchFamily="34" charset="0"/>
              </a:rPr>
              <a:t>5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МАОУ «</a:t>
            </a:r>
            <a:r>
              <a:rPr lang="ru-RU" sz="1800" b="1" dirty="0" err="1" smtClean="0">
                <a:latin typeface="Candara" pitchFamily="34" charset="0"/>
              </a:rPr>
              <a:t>Юговская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5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МАОУ «</a:t>
            </a:r>
            <a:r>
              <a:rPr lang="ru-RU" sz="1800" b="1" dirty="0" err="1" smtClean="0">
                <a:latin typeface="Candara" pitchFamily="34" charset="0"/>
              </a:rPr>
              <a:t>Лобановская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СШ» </a:t>
            </a:r>
            <a:r>
              <a:rPr lang="ru-RU" sz="1800" b="1" dirty="0" smtClean="0">
                <a:latin typeface="Candara" pitchFamily="34" charset="0"/>
              </a:rPr>
              <a:t>- </a:t>
            </a:r>
            <a:r>
              <a:rPr lang="ru-RU" sz="1800" b="1" dirty="0" smtClean="0">
                <a:latin typeface="Candara" pitchFamily="34" charset="0"/>
              </a:rPr>
              <a:t>4</a:t>
            </a:r>
            <a:endParaRPr lang="ru-RU" sz="1800" b="1" dirty="0" smtClean="0">
              <a:latin typeface="Candara" pitchFamily="34" charset="0"/>
            </a:endParaRPr>
          </a:p>
          <a:p>
            <a:pPr marL="360000" lvl="0" indent="-216000">
              <a:spcBef>
                <a:spcPts val="300"/>
              </a:spcBef>
              <a:buFont typeface="+mj-lt"/>
              <a:buAutoNum type="arabicPeriod"/>
            </a:pPr>
            <a:r>
              <a:rPr lang="ru-RU" sz="1800" b="1" dirty="0" smtClean="0">
                <a:latin typeface="Candara" pitchFamily="34" charset="0"/>
              </a:rPr>
              <a:t> МАОУ «</a:t>
            </a:r>
            <a:r>
              <a:rPr lang="ru-RU" sz="1800" b="1" dirty="0" err="1" smtClean="0">
                <a:latin typeface="Candara" pitchFamily="34" charset="0"/>
              </a:rPr>
              <a:t>Фроловская</a:t>
            </a:r>
            <a:r>
              <a:rPr lang="ru-RU" sz="1800" b="1" dirty="0" smtClean="0">
                <a:latin typeface="Candara" pitchFamily="34" charset="0"/>
              </a:rPr>
              <a:t> </a:t>
            </a:r>
            <a:r>
              <a:rPr lang="ru-RU" sz="1800" b="1" dirty="0" smtClean="0">
                <a:latin typeface="Candara" pitchFamily="34" charset="0"/>
              </a:rPr>
              <a:t>СШ «Навигатор</a:t>
            </a:r>
            <a:r>
              <a:rPr lang="ru-RU" sz="1800" b="1" dirty="0" smtClean="0">
                <a:latin typeface="Candara" pitchFamily="34" charset="0"/>
              </a:rPr>
              <a:t>» - </a:t>
            </a:r>
            <a:r>
              <a:rPr lang="ru-RU" sz="1800" b="1" dirty="0" smtClean="0">
                <a:latin typeface="Candara" pitchFamily="34" charset="0"/>
              </a:rPr>
              <a:t>4</a:t>
            </a:r>
            <a:endParaRPr lang="ru-RU" sz="1800" b="1" dirty="0" smtClean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28662" y="500050"/>
            <a:ext cx="7758138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1642"/>
                </a:solidFill>
                <a:latin typeface="Candara" pitchFamily="34" charset="0"/>
              </a:rPr>
              <a:t>Проект </a:t>
            </a:r>
            <a:br>
              <a:rPr lang="ru-RU" sz="4000" b="1" dirty="0" smtClean="0">
                <a:solidFill>
                  <a:srgbClr val="001642"/>
                </a:solidFill>
                <a:latin typeface="Candara" pitchFamily="34" charset="0"/>
              </a:rPr>
            </a:br>
            <a:r>
              <a:rPr lang="ru-RU" sz="4000" b="1" dirty="0" smtClean="0">
                <a:solidFill>
                  <a:srgbClr val="001642"/>
                </a:solidFill>
                <a:latin typeface="Candara" pitchFamily="34" charset="0"/>
              </a:rPr>
              <a:t>«Цифровой профсоюз»</a:t>
            </a:r>
            <a:endParaRPr lang="ru-RU" sz="40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4282" y="2000240"/>
            <a:ext cx="6543692" cy="412592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 	Благодаря </a:t>
            </a:r>
            <a:r>
              <a:rPr lang="ru-RU" sz="2400" b="1" dirty="0" smtClean="0">
                <a:latin typeface="Candara" pitchFamily="34" charset="0"/>
              </a:rPr>
              <a:t>проекту </a:t>
            </a:r>
            <a:r>
              <a:rPr lang="ru-RU" sz="2400" b="1" dirty="0" smtClean="0">
                <a:latin typeface="Candara" pitchFamily="34" charset="0"/>
              </a:rPr>
              <a:t>все </a:t>
            </a:r>
            <a:r>
              <a:rPr lang="ru-RU" sz="2400" b="1" dirty="0" smtClean="0">
                <a:latin typeface="Candara" pitchFamily="34" charset="0"/>
              </a:rPr>
              <a:t>члены профсоюза </a:t>
            </a:r>
            <a:r>
              <a:rPr lang="ru-RU" sz="2400" b="1" dirty="0" smtClean="0">
                <a:latin typeface="Candara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поставлены </a:t>
            </a:r>
            <a:r>
              <a:rPr lang="ru-RU" sz="2400" b="1" dirty="0" smtClean="0">
                <a:latin typeface="Candara" pitchFamily="34" charset="0"/>
              </a:rPr>
              <a:t>на учет в систему </a:t>
            </a:r>
            <a:r>
              <a:rPr lang="ru-RU" sz="2400" b="1" dirty="0" smtClean="0">
                <a:latin typeface="Candara" pitchFamily="34" charset="0"/>
              </a:rPr>
              <a:t>АИС,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имеют </a:t>
            </a:r>
            <a:r>
              <a:rPr lang="ru-RU" sz="2400" b="1" u="sng" dirty="0" smtClean="0">
                <a:solidFill>
                  <a:srgbClr val="C00000"/>
                </a:solidFill>
                <a:latin typeface="Candara" pitchFamily="34" charset="0"/>
              </a:rPr>
              <a:t>электронный </a:t>
            </a:r>
            <a:r>
              <a:rPr lang="ru-RU" sz="2400" b="1" u="sng" dirty="0" smtClean="0">
                <a:solidFill>
                  <a:srgbClr val="C00000"/>
                </a:solidFill>
                <a:latin typeface="Candara" pitchFamily="34" charset="0"/>
              </a:rPr>
              <a:t>профсоюзный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	</a:t>
            </a:r>
            <a:r>
              <a:rPr lang="ru-RU" sz="2400" b="1" u="sng" dirty="0" smtClean="0">
                <a:solidFill>
                  <a:srgbClr val="C00000"/>
                </a:solidFill>
                <a:latin typeface="Candara" pitchFamily="34" charset="0"/>
              </a:rPr>
              <a:t>билет</a:t>
            </a:r>
            <a:r>
              <a:rPr lang="ru-RU" sz="2400" b="1" dirty="0" smtClean="0">
                <a:latin typeface="Candara" pitchFamily="34" charset="0"/>
              </a:rPr>
              <a:t>, который предоставляет </a:t>
            </a:r>
            <a:endParaRPr lang="ru-RU" sz="2400" b="1" dirty="0" smtClean="0">
              <a:latin typeface="Candara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доступ </a:t>
            </a:r>
            <a:r>
              <a:rPr lang="ru-RU" sz="2400" b="1" dirty="0" smtClean="0">
                <a:latin typeface="Candara" pitchFamily="34" charset="0"/>
              </a:rPr>
              <a:t>к Федеральной </a:t>
            </a:r>
            <a:endParaRPr lang="ru-RU" sz="2400" b="1" dirty="0" smtClean="0">
              <a:latin typeface="Candara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бонусной </a:t>
            </a:r>
            <a:r>
              <a:rPr lang="ru-RU" sz="2400" b="1" dirty="0" smtClean="0">
                <a:latin typeface="Candara" pitchFamily="34" charset="0"/>
              </a:rPr>
              <a:t>программе </a:t>
            </a:r>
            <a:endParaRPr lang="ru-RU" sz="2400" b="1" dirty="0" smtClean="0">
              <a:latin typeface="Candara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u="sng" dirty="0" smtClean="0">
                <a:solidFill>
                  <a:srgbClr val="C00000"/>
                </a:solidFill>
                <a:latin typeface="Candara" pitchFamily="34" charset="0"/>
              </a:rPr>
              <a:t>PROFCARDS!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/>
          <a:srcRect l="9853" t="33150" r="61581" b="34518"/>
          <a:stretch>
            <a:fillRect/>
          </a:stretch>
        </p:blipFill>
        <p:spPr bwMode="auto">
          <a:xfrm rot="20846262">
            <a:off x="4266086" y="3487960"/>
            <a:ext cx="4323398" cy="2751253"/>
          </a:xfrm>
          <a:prstGeom prst="roundRect">
            <a:avLst>
              <a:gd name="adj" fmla="val 6953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42910" y="357174"/>
            <a:ext cx="7758138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1642"/>
                </a:solidFill>
                <a:latin typeface="Candara" pitchFamily="34" charset="0"/>
              </a:rPr>
              <a:t>Сотрудничество в ПМО!</a:t>
            </a:r>
            <a:endParaRPr lang="ru-RU" sz="40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2285992"/>
            <a:ext cx="5429256" cy="307183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 	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Январь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2023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г.  </a:t>
            </a:r>
            <a:r>
              <a:rPr lang="ru-RU" sz="2400" b="1" dirty="0" smtClean="0">
                <a:latin typeface="Candara" pitchFamily="34" charset="0"/>
              </a:rPr>
              <a:t>- новое </a:t>
            </a:r>
            <a:r>
              <a:rPr lang="ru-RU" sz="2400" b="1" u="sng" dirty="0" smtClean="0">
                <a:solidFill>
                  <a:srgbClr val="C00000"/>
                </a:solidFill>
                <a:latin typeface="Candara" pitchFamily="34" charset="0"/>
              </a:rPr>
              <a:t>Соглашение</a:t>
            </a:r>
            <a:r>
              <a:rPr lang="ru-RU" sz="2400" b="1" dirty="0" smtClean="0">
                <a:latin typeface="Candara" pitchFamily="34" charset="0"/>
              </a:rPr>
              <a:t> между территориальной отраслевой организацией </a:t>
            </a:r>
            <a:r>
              <a:rPr lang="ru-RU" sz="2400" b="1" dirty="0" smtClean="0">
                <a:latin typeface="Candara" pitchFamily="34" charset="0"/>
              </a:rPr>
              <a:t>Профсоюза </a:t>
            </a:r>
            <a:r>
              <a:rPr lang="ru-RU" sz="2400" b="1" dirty="0" smtClean="0">
                <a:latin typeface="Candara" pitchFamily="34" charset="0"/>
              </a:rPr>
              <a:t>образования и науки РФ и </a:t>
            </a:r>
            <a:r>
              <a:rPr lang="ru-RU" sz="2400" b="1" dirty="0" smtClean="0">
                <a:latin typeface="Candara" pitchFamily="34" charset="0"/>
              </a:rPr>
              <a:t>Управлением </a:t>
            </a:r>
            <a:r>
              <a:rPr lang="ru-RU" sz="2400" b="1" dirty="0" smtClean="0">
                <a:latin typeface="Candara" pitchFamily="34" charset="0"/>
              </a:rPr>
              <a:t>образования администрации Пермского муниципального округа </a:t>
            </a:r>
            <a:endParaRPr lang="ru-RU" sz="2400" b="1" dirty="0" smtClean="0">
              <a:latin typeface="Candara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на </a:t>
            </a:r>
            <a:r>
              <a:rPr lang="ru-RU" sz="2400" b="1" dirty="0" smtClean="0">
                <a:latin typeface="Candara" pitchFamily="34" charset="0"/>
              </a:rPr>
              <a:t>2023 – 2025 </a:t>
            </a:r>
            <a:r>
              <a:rPr lang="ru-RU" sz="2400" b="1" dirty="0" smtClean="0">
                <a:latin typeface="Candara" pitchFamily="34" charset="0"/>
              </a:rPr>
              <a:t>гг.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 l="28551" t="10742" r="45644" b="18945"/>
          <a:stretch>
            <a:fillRect/>
          </a:stretch>
        </p:blipFill>
        <p:spPr bwMode="auto">
          <a:xfrm>
            <a:off x="5357818" y="1571612"/>
            <a:ext cx="3429024" cy="493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71604" y="428612"/>
            <a:ext cx="6186502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1642"/>
                </a:solidFill>
                <a:latin typeface="Candara" pitchFamily="34" charset="0"/>
              </a:rPr>
              <a:t>Социальная защита через коллективные договоры</a:t>
            </a:r>
            <a:endParaRPr lang="ru-RU" sz="40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8" y="2285992"/>
            <a:ext cx="8429684" cy="307183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Коллективные </a:t>
            </a:r>
            <a:r>
              <a:rPr lang="ru-RU" sz="2400" b="1" dirty="0" smtClean="0">
                <a:latin typeface="Candara" pitchFamily="34" charset="0"/>
              </a:rPr>
              <a:t>договоры </a:t>
            </a:r>
            <a:r>
              <a:rPr lang="ru-RU" sz="2400" b="1" dirty="0" smtClean="0">
                <a:latin typeface="Candara" pitchFamily="34" charset="0"/>
              </a:rPr>
              <a:t>- </a:t>
            </a:r>
            <a:r>
              <a:rPr lang="ru-RU" sz="2400" b="1" u="sng" dirty="0" smtClean="0">
                <a:solidFill>
                  <a:srgbClr val="C00000"/>
                </a:solidFill>
                <a:latin typeface="Candara" pitchFamily="34" charset="0"/>
              </a:rPr>
              <a:t>НЕ</a:t>
            </a:r>
            <a:r>
              <a:rPr lang="ru-RU" sz="2400" b="1" dirty="0" smtClean="0">
                <a:latin typeface="Candara" pitchFamily="34" charset="0"/>
              </a:rPr>
              <a:t> во </a:t>
            </a:r>
            <a:r>
              <a:rPr lang="ru-RU" sz="2400" b="1" dirty="0" smtClean="0">
                <a:latin typeface="Candara" pitchFamily="34" charset="0"/>
              </a:rPr>
              <a:t>всех образовательных </a:t>
            </a:r>
            <a:r>
              <a:rPr lang="ru-RU" sz="2400" b="1" dirty="0" smtClean="0">
                <a:latin typeface="Candara" pitchFamily="34" charset="0"/>
              </a:rPr>
              <a:t>учреждениях</a:t>
            </a:r>
            <a:r>
              <a:rPr lang="ru-RU" sz="2400" b="1" dirty="0" smtClean="0">
                <a:latin typeface="Candara" pitchFamily="34" charset="0"/>
              </a:rPr>
              <a:t>!</a:t>
            </a:r>
            <a:endParaRPr lang="ru-RU" sz="2400" b="1" dirty="0" smtClean="0">
              <a:latin typeface="Candara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Уведомительная регистрация </a:t>
            </a:r>
            <a:r>
              <a:rPr lang="ru-RU" sz="2400" b="1" dirty="0" smtClean="0">
                <a:latin typeface="Candara" pitchFamily="34" charset="0"/>
              </a:rPr>
              <a:t>коллективных договоров - в </a:t>
            </a:r>
            <a:r>
              <a:rPr lang="ru-RU" sz="2400" b="1" dirty="0" smtClean="0">
                <a:latin typeface="Candara" pitchFamily="34" charset="0"/>
              </a:rPr>
              <a:t>Министерстве </a:t>
            </a:r>
            <a:r>
              <a:rPr lang="ru-RU" sz="2400" b="1" dirty="0" smtClean="0">
                <a:latin typeface="Candara" pitchFamily="34" charset="0"/>
              </a:rPr>
              <a:t>промышленности и </a:t>
            </a:r>
            <a:r>
              <a:rPr lang="ru-RU" sz="2400" b="1" dirty="0" smtClean="0">
                <a:latin typeface="Candara" pitchFamily="34" charset="0"/>
              </a:rPr>
              <a:t>торговли Пермского </a:t>
            </a:r>
            <a:r>
              <a:rPr lang="ru-RU" sz="2400" b="1" dirty="0" smtClean="0">
                <a:latin typeface="Candara" pitchFamily="34" charset="0"/>
              </a:rPr>
              <a:t>края </a:t>
            </a:r>
            <a:r>
              <a:rPr lang="ru-RU" sz="2400" b="1" u="sng" dirty="0" smtClean="0">
                <a:solidFill>
                  <a:srgbClr val="C00000"/>
                </a:solidFill>
                <a:latin typeface="Candara" pitchFamily="34" charset="0"/>
              </a:rPr>
              <a:t>ТОЛЬКО</a:t>
            </a:r>
            <a:r>
              <a:rPr lang="ru-RU" sz="2400" b="1" dirty="0" smtClean="0">
                <a:latin typeface="Candara" pitchFamily="34" charset="0"/>
              </a:rPr>
              <a:t> при </a:t>
            </a:r>
            <a:r>
              <a:rPr lang="ru-RU" sz="2400" b="1" dirty="0" smtClean="0">
                <a:latin typeface="Candara" pitchFamily="34" charset="0"/>
              </a:rPr>
              <a:t>наличии экспертизы </a:t>
            </a:r>
            <a:r>
              <a:rPr lang="ru-RU" sz="2400" b="1" dirty="0" smtClean="0">
                <a:latin typeface="Candara" pitchFamily="34" charset="0"/>
              </a:rPr>
              <a:t>Профсоюза.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2023 г.</a:t>
            </a:r>
            <a:r>
              <a:rPr lang="ru-RU" sz="2400" b="1" dirty="0" smtClean="0">
                <a:latin typeface="Candara" pitchFamily="34" charset="0"/>
              </a:rPr>
              <a:t> - активная </a:t>
            </a:r>
            <a:r>
              <a:rPr lang="ru-RU" sz="2400" b="1" dirty="0" smtClean="0">
                <a:latin typeface="Candara" pitchFamily="34" charset="0"/>
              </a:rPr>
              <a:t>работа по составлению коллективных договоров в первичных профсоюзных организациях. </a:t>
            </a:r>
            <a:endParaRPr lang="ru-RU" sz="2400" b="1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71604" y="428612"/>
            <a:ext cx="6186502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1642"/>
                </a:solidFill>
                <a:latin typeface="Candara" pitchFamily="34" charset="0"/>
              </a:rPr>
              <a:t>Социальная защита через коллективные договоры</a:t>
            </a:r>
            <a:endParaRPr lang="ru-RU" sz="4000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85720" y="1714488"/>
            <a:ext cx="5572164" cy="457203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М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ай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2023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г. </a:t>
            </a:r>
            <a:r>
              <a:rPr lang="ru-RU" sz="2400" b="1" dirty="0" smtClean="0">
                <a:latin typeface="Candara" pitchFamily="34" charset="0"/>
              </a:rPr>
              <a:t>– </a:t>
            </a:r>
            <a:r>
              <a:rPr lang="ru-RU" sz="2400" b="1" dirty="0" smtClean="0">
                <a:latin typeface="Candara" pitchFamily="34" charset="0"/>
              </a:rPr>
              <a:t>семинар </a:t>
            </a:r>
            <a:r>
              <a:rPr lang="ru-RU" sz="2400" b="1" dirty="0" smtClean="0">
                <a:latin typeface="Candara" pitchFamily="34" charset="0"/>
              </a:rPr>
              <a:t>совместно с главным специалистом по социальному </a:t>
            </a:r>
            <a:r>
              <a:rPr lang="ru-RU" sz="2400" b="1" dirty="0" smtClean="0">
                <a:latin typeface="Candara" pitchFamily="34" charset="0"/>
              </a:rPr>
              <a:t>партнерству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И.В. Киселевой </a:t>
            </a:r>
            <a:r>
              <a:rPr lang="ru-RU" sz="2400" b="1" dirty="0" smtClean="0">
                <a:latin typeface="Candara" pitchFamily="34" charset="0"/>
              </a:rPr>
              <a:t>и </a:t>
            </a:r>
            <a:r>
              <a:rPr lang="ru-RU" sz="2400" b="1" dirty="0" smtClean="0">
                <a:latin typeface="Candara" pitchFamily="34" charset="0"/>
              </a:rPr>
              <a:t>главным </a:t>
            </a:r>
            <a:r>
              <a:rPr lang="ru-RU" sz="2400" b="1" dirty="0" smtClean="0">
                <a:latin typeface="Candara" pitchFamily="34" charset="0"/>
              </a:rPr>
              <a:t>правовым инспектором труда </a:t>
            </a:r>
            <a:r>
              <a:rPr lang="ru-RU" sz="2400" b="1" dirty="0" smtClean="0">
                <a:latin typeface="Candara" pitchFamily="34" charset="0"/>
              </a:rPr>
              <a:t>С.С. </a:t>
            </a:r>
            <a:r>
              <a:rPr lang="ru-RU" sz="2400" b="1" dirty="0" err="1" smtClean="0">
                <a:latin typeface="Candara" pitchFamily="34" charset="0"/>
              </a:rPr>
              <a:t>Спициным</a:t>
            </a:r>
            <a:r>
              <a:rPr lang="ru-RU" sz="2400" b="1" dirty="0" smtClean="0">
                <a:latin typeface="Candara" pitchFamily="34" charset="0"/>
              </a:rPr>
              <a:t>.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500" b="1" dirty="0" smtClean="0">
                <a:latin typeface="Candara" pitchFamily="34" charset="0"/>
              </a:rPr>
              <a:t> </a:t>
            </a:r>
            <a:r>
              <a:rPr lang="ru-RU" sz="500" b="1" dirty="0" smtClean="0">
                <a:latin typeface="Candara" pitchFamily="34" charset="0"/>
              </a:rPr>
              <a:t> 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Октябрь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2023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г. </a:t>
            </a:r>
            <a:r>
              <a:rPr lang="ru-RU" sz="2400" b="1" dirty="0" smtClean="0">
                <a:latin typeface="Candara" pitchFamily="34" charset="0"/>
              </a:rPr>
              <a:t>– семинар по 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2400" b="1" dirty="0" smtClean="0">
                <a:latin typeface="Candara" pitchFamily="34" charset="0"/>
              </a:rPr>
              <a:t>	</a:t>
            </a:r>
            <a:r>
              <a:rPr lang="ru-RU" sz="2400" b="1" dirty="0" smtClean="0">
                <a:latin typeface="Candara" pitchFamily="34" charset="0"/>
              </a:rPr>
              <a:t>разбору типовых ошибок </a:t>
            </a:r>
            <a:r>
              <a:rPr lang="ru-RU" sz="2400" b="1" dirty="0" smtClean="0">
                <a:latin typeface="Candara" pitchFamily="34" charset="0"/>
              </a:rPr>
              <a:t>при составлении </a:t>
            </a:r>
            <a:r>
              <a:rPr lang="ru-RU" sz="2400" b="1" dirty="0" smtClean="0">
                <a:latin typeface="Candara" pitchFamily="34" charset="0"/>
              </a:rPr>
              <a:t>договоров.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None/>
            </a:pPr>
            <a:r>
              <a:rPr lang="ru-RU" sz="500" b="1" dirty="0" smtClean="0">
                <a:latin typeface="Candara" pitchFamily="34" charset="0"/>
              </a:rPr>
              <a:t> 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2023 г. </a:t>
            </a:r>
            <a:r>
              <a:rPr lang="ru-RU" sz="2400" b="1" dirty="0" smtClean="0">
                <a:latin typeface="Candara" pitchFamily="34" charset="0"/>
              </a:rPr>
              <a:t>– 9 образовательных организаций прошли уведомительную регистрацию.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/>
          <a:srcRect l="31295" t="18554" r="50586" b="40523"/>
          <a:stretch>
            <a:fillRect/>
          </a:stretch>
        </p:blipFill>
        <p:spPr bwMode="auto">
          <a:xfrm>
            <a:off x="5715008" y="1857364"/>
            <a:ext cx="3214710" cy="408217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2628" t="65369" r="12701"/>
          <a:stretch>
            <a:fillRect/>
          </a:stretch>
        </p:blipFill>
        <p:spPr bwMode="auto">
          <a:xfrm>
            <a:off x="0" y="4500570"/>
            <a:ext cx="9144000" cy="23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0315" t="13672" r="33016" b="53125"/>
          <a:stretch>
            <a:fillRect/>
          </a:stretch>
        </p:blipFill>
        <p:spPr bwMode="auto">
          <a:xfrm flipH="1">
            <a:off x="2428860" y="-24"/>
            <a:ext cx="6715140" cy="151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Downloads\Logotip_Obshherossijskogo_Profsoyuza.jpg"/>
          <p:cNvPicPr>
            <a:picLocks noChangeAspect="1" noChangeArrowheads="1"/>
          </p:cNvPicPr>
          <p:nvPr/>
        </p:nvPicPr>
        <p:blipFill>
          <a:blip r:embed="rId4" cstate="print"/>
          <a:srcRect l="6060" t="3296" r="4545" b="7417"/>
          <a:stretch>
            <a:fillRect/>
          </a:stretch>
        </p:blipFill>
        <p:spPr bwMode="auto">
          <a:xfrm>
            <a:off x="214282" y="100498"/>
            <a:ext cx="1335319" cy="1471114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357290" y="428612"/>
            <a:ext cx="657229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Охрана труда </a:t>
            </a:r>
            <a:r>
              <a:rPr lang="ru-RU" sz="3600" b="1" dirty="0" smtClean="0">
                <a:solidFill>
                  <a:srgbClr val="001642"/>
                </a:solidFill>
                <a:latin typeface="Candara" pitchFamily="34" charset="0"/>
              </a:rPr>
              <a:t>как приоритетное направление деятельности Профсоюза </a:t>
            </a:r>
            <a:endParaRPr lang="ru-RU" sz="3600" b="1" dirty="0">
              <a:solidFill>
                <a:srgbClr val="001642"/>
              </a:solidFill>
              <a:latin typeface="Candara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42910" y="2000240"/>
            <a:ext cx="7929618" cy="371477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latin typeface="Candara" pitchFamily="34" charset="0"/>
              </a:rPr>
              <a:t>Во </a:t>
            </a:r>
            <a:r>
              <a:rPr lang="ru-RU" sz="2400" b="1" u="sng" dirty="0" smtClean="0">
                <a:solidFill>
                  <a:srgbClr val="C00000"/>
                </a:solidFill>
                <a:latin typeface="Candara" pitchFamily="34" charset="0"/>
              </a:rPr>
              <a:t>ВСЕХ</a:t>
            </a:r>
            <a:r>
              <a:rPr lang="ru-RU" sz="2400" b="1" dirty="0" smtClean="0">
                <a:latin typeface="Candara" pitchFamily="34" charset="0"/>
              </a:rPr>
              <a:t> учреждениях </a:t>
            </a:r>
            <a:r>
              <a:rPr lang="ru-RU" sz="2400" b="1" dirty="0" smtClean="0">
                <a:latin typeface="Candara" pitchFamily="34" charset="0"/>
              </a:rPr>
              <a:t>созданы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Совместные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комиссии </a:t>
            </a:r>
            <a:r>
              <a:rPr lang="ru-RU" sz="2400" b="1" dirty="0" smtClean="0">
                <a:latin typeface="Candara" pitchFamily="34" charset="0"/>
              </a:rPr>
              <a:t>по охране труда, избраны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Уполномоченные</a:t>
            </a:r>
            <a:r>
              <a:rPr lang="ru-RU" sz="2400" b="1" dirty="0" smtClean="0">
                <a:latin typeface="Candara" pitchFamily="34" charset="0"/>
              </a:rPr>
              <a:t> </a:t>
            </a:r>
            <a:r>
              <a:rPr lang="ru-RU" sz="2400" b="1" dirty="0" smtClean="0">
                <a:latin typeface="Candara" pitchFamily="34" charset="0"/>
              </a:rPr>
              <a:t>по охране труда. 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27 апреля 2024 г. </a:t>
            </a:r>
            <a:r>
              <a:rPr lang="ru-RU" sz="2400" b="1" dirty="0" smtClean="0">
                <a:latin typeface="Candara" pitchFamily="34" charset="0"/>
              </a:rPr>
              <a:t>– встреча активных первичных профсоюзных организаций по теме «Влияние изменения климата на безопасность и гигиену труда».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6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членов </a:t>
            </a:r>
            <a:r>
              <a:rPr lang="ru-RU" sz="2400" b="1" dirty="0" smtClean="0">
                <a:latin typeface="Candara" pitchFamily="34" charset="0"/>
              </a:rPr>
              <a:t>Профсоюза прошли </a:t>
            </a:r>
            <a:r>
              <a:rPr lang="ru-RU" sz="2400" b="1" dirty="0" smtClean="0">
                <a:solidFill>
                  <a:srgbClr val="C00000"/>
                </a:solidFill>
                <a:latin typeface="Candara" pitchFamily="34" charset="0"/>
              </a:rPr>
              <a:t>обучение</a:t>
            </a:r>
            <a:r>
              <a:rPr lang="ru-RU" sz="2400" b="1" dirty="0" smtClean="0">
                <a:latin typeface="Candara" pitchFamily="34" charset="0"/>
              </a:rPr>
              <a:t> в </a:t>
            </a:r>
            <a:r>
              <a:rPr lang="ru-RU" sz="2400" b="1" dirty="0" smtClean="0">
                <a:latin typeface="Candara" pitchFamily="34" charset="0"/>
              </a:rPr>
              <a:t>ООО «Учебно-аудиторский центр «Охрана труда и промышленная безопасность» по </a:t>
            </a:r>
            <a:r>
              <a:rPr lang="ru-RU" sz="2400" b="1" dirty="0" smtClean="0">
                <a:latin typeface="Candara" pitchFamily="34" charset="0"/>
              </a:rPr>
              <a:t>теме «Уполномоченный </a:t>
            </a:r>
            <a:r>
              <a:rPr lang="ru-RU" sz="2400" b="1" dirty="0" smtClean="0">
                <a:latin typeface="Candara" pitchFamily="34" charset="0"/>
              </a:rPr>
              <a:t>по охране труда».  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110000"/>
              <a:buFont typeface="Wingdings" pitchFamily="2" charset="2"/>
              <a:buChar char="ü"/>
            </a:pPr>
            <a:endParaRPr lang="ru-RU" sz="2400" b="1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1010</Words>
  <PresentationFormat>Экран (4:3)</PresentationFormat>
  <Paragraphs>179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  ОТЧЕТНО–ВЫБОРНАЯ КОНФЕРЕНЦИЯ Пермской территориальной профсоюзной организации образования и науки РФ </vt:lpstr>
      <vt:lpstr>Количественные изменения  в Пермской территориальной организации Профсоюза</vt:lpstr>
      <vt:lpstr>Количественные изменения  в Пермской территориальной организации Профсоюза</vt:lpstr>
      <vt:lpstr>Рейтинг  образовательных учреждений  по численности членов профсоюза</vt:lpstr>
      <vt:lpstr>Проект  «Цифровой профсоюз»</vt:lpstr>
      <vt:lpstr>Сотрудничество в ПМО!</vt:lpstr>
      <vt:lpstr>Социальная защита через коллективные договоры</vt:lpstr>
      <vt:lpstr>Социальная защита через коллективные договоры</vt:lpstr>
      <vt:lpstr>Охрана труда как приоритетное направление деятельности Профсоюза </vt:lpstr>
      <vt:lpstr>Роль территориальной профсоюзной организации в системе образования ПМО</vt:lpstr>
      <vt:lpstr>Роль территориальной профсоюзной организации в системе образования ПМО</vt:lpstr>
      <vt:lpstr>Роль территориальной профсоюзной организации в системе образования ПМО</vt:lpstr>
      <vt:lpstr>Роль территориальной профсоюзной организации в системе образования ПМО</vt:lpstr>
      <vt:lpstr>Текущая работа Профсоюза</vt:lpstr>
      <vt:lpstr>Семинарская деятельность</vt:lpstr>
      <vt:lpstr>Активность территориальной профсоюзной организации</vt:lpstr>
      <vt:lpstr>Активность территориальной профсоюзной организации</vt:lpstr>
      <vt:lpstr>Вовлечение в ряды Профсоюза</vt:lpstr>
      <vt:lpstr>Участие Профсоюза в краевых и окружных мероприятиях</vt:lpstr>
      <vt:lpstr>Участие Профсоюза в краевых и окружных мероприятиях</vt:lpstr>
      <vt:lpstr>Участие Профсоюза в краевых и окружных мероприятиях</vt:lpstr>
      <vt:lpstr>Участие Профсоюза в краевых и окружных мероприятиях</vt:lpstr>
      <vt:lpstr>Участие Профсоюза в краевых и окружных мероприятиях</vt:lpstr>
      <vt:lpstr>Участие Профсоюза в краевых и окружных мероприятиях</vt:lpstr>
      <vt:lpstr>Профсоюз и социально-экономические вопросы</vt:lpstr>
      <vt:lpstr>Оздоровление работников образования</vt:lpstr>
      <vt:lpstr>Текущая работа Профсоюза</vt:lpstr>
      <vt:lpstr>Награды членов Профсоюза</vt:lpstr>
      <vt:lpstr>Награды членов Профсоюза</vt:lpstr>
      <vt:lpstr>2024 – Год организационно- кадрового единства</vt:lpstr>
      <vt:lpstr>2024 – Год организационно- кадрового единства</vt:lpstr>
      <vt:lpstr>Основные направления работы территориальной профсоюзной организации</vt:lpstr>
      <vt:lpstr> Пермская  территориальная организация Общероссийского Профсоюза образования готова развиваться и соответствовать современным требованиям гражданского общества!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ОТЧЕТНО–ВЫБОРНАЯ КОНФЕРЕНЦИЯ Пермской территориальной профсоюзной организации образования и науки РФ </dc:title>
  <dc:creator>Владислав</dc:creator>
  <cp:lastModifiedBy>User</cp:lastModifiedBy>
  <cp:revision>76</cp:revision>
  <dcterms:created xsi:type="dcterms:W3CDTF">2024-10-14T11:10:12Z</dcterms:created>
  <dcterms:modified xsi:type="dcterms:W3CDTF">2024-10-14T16:45:09Z</dcterms:modified>
</cp:coreProperties>
</file>