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78" r:id="rId3"/>
    <p:sldId id="276" r:id="rId4"/>
    <p:sldId id="306" r:id="rId5"/>
    <p:sldId id="284" r:id="rId6"/>
    <p:sldId id="279" r:id="rId7"/>
    <p:sldId id="283" r:id="rId8"/>
    <p:sldId id="28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" y="-45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0D17-1082-4711-9585-9A39DD4245C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C49B-9D8D-4CB9-9140-67052AE0B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2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5C49B-9D8D-4CB9-9140-67052AE0B1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8296" b="9955"/>
          <a:stretch/>
        </p:blipFill>
        <p:spPr>
          <a:xfrm>
            <a:off x="-24167" y="0"/>
            <a:ext cx="12214933" cy="688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7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flipH="1">
            <a:off x="-1" y="-21822"/>
            <a:ext cx="4095994" cy="2155646"/>
          </a:xfrm>
          <a:custGeom>
            <a:avLst/>
            <a:gdLst>
              <a:gd name="connsiteX0" fmla="*/ 4095994 w 4095994"/>
              <a:gd name="connsiteY0" fmla="*/ 0 h 2155646"/>
              <a:gd name="connsiteX1" fmla="*/ 0 w 4095994"/>
              <a:gd name="connsiteY1" fmla="*/ 0 h 2155646"/>
              <a:gd name="connsiteX2" fmla="*/ 269776 w 4095994"/>
              <a:gd name="connsiteY2" fmla="*/ 349305 h 2155646"/>
              <a:gd name="connsiteX3" fmla="*/ 3936866 w 4095994"/>
              <a:gd name="connsiteY3" fmla="*/ 2151264 h 2155646"/>
              <a:gd name="connsiteX4" fmla="*/ 4095994 w 4095994"/>
              <a:gd name="connsiteY4" fmla="*/ 2155646 h 21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994" h="2155646">
                <a:moveTo>
                  <a:pt x="4095994" y="0"/>
                </a:moveTo>
                <a:lnTo>
                  <a:pt x="0" y="0"/>
                </a:lnTo>
                <a:lnTo>
                  <a:pt x="269776" y="349305"/>
                </a:lnTo>
                <a:cubicBezTo>
                  <a:pt x="1153159" y="1385710"/>
                  <a:pt x="2461698" y="2069801"/>
                  <a:pt x="3936866" y="2151264"/>
                </a:cubicBezTo>
                <a:lnTo>
                  <a:pt x="4095994" y="2155646"/>
                </a:lnTo>
                <a:close/>
              </a:path>
            </a:pathLst>
          </a:cu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4474" r="11423" b="26158"/>
          <a:stretch/>
        </p:blipFill>
        <p:spPr>
          <a:xfrm>
            <a:off x="0" y="6146800"/>
            <a:ext cx="12221028" cy="711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1" name="Полилиния 10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-1"/>
            <a:ext cx="12148279" cy="68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9" y="150589"/>
            <a:ext cx="1743374" cy="774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6" y="146553"/>
            <a:ext cx="778094" cy="7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8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1733-D765-4CA0-AB13-82CF957974D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A461-4FF1-46E5-80B3-AD82CBD0D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0"/>
            <a:ext cx="1210455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22208"/>
            <a:ext cx="1218706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6" y="314308"/>
            <a:ext cx="1813996" cy="1813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" y="22208"/>
            <a:ext cx="1962879" cy="19628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78337" y="4030016"/>
            <a:ext cx="10293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cap="all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Координатор СФО</a:t>
            </a:r>
          </a:p>
          <a:p>
            <a:r>
              <a:rPr lang="ru-RU" sz="2400" b="1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БАЦЕВИЧ ЛАРИСА ГЕННАДЬЕВНА</a:t>
            </a:r>
          </a:p>
          <a:p>
            <a:endParaRPr lang="ru-RU" sz="3600" b="1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Отчет за 2023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8337" y="3263826"/>
            <a:ext cx="10852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омская Область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621817" y="5373562"/>
            <a:ext cx="1142691" cy="1202077"/>
            <a:chOff x="10501747" y="5609743"/>
            <a:chExt cx="1142691" cy="1202077"/>
          </a:xfrm>
        </p:grpSpPr>
        <p:sp>
          <p:nvSpPr>
            <p:cNvPr id="14" name="TextBox 13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76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319459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КСП СФО в лицах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3810" y="2224989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На данных слайдах представляется фото и координаты представителей региональных КСП СФО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FBD48-D2DE-B9F9-D8E6-4C087BBA4339}"/>
              </a:ext>
            </a:extLst>
          </p:cNvPr>
          <p:cNvSpPr txBox="1"/>
          <p:nvPr/>
        </p:nvSpPr>
        <p:spPr>
          <a:xfrm>
            <a:off x="6240780" y="232029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B9C710-743A-CC03-F478-8390E65F7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1" y="2224989"/>
            <a:ext cx="1922212" cy="31384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0A183C-4698-3E10-7844-B15EF0A3A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34" y="2165947"/>
            <a:ext cx="2031731" cy="3197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4E12BC-1815-6790-3599-B929FCA7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4" y="2243666"/>
            <a:ext cx="2325255" cy="31411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7FDB2D-823A-D3F9-9466-62749FB09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01" y="2320290"/>
            <a:ext cx="4417165" cy="29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51301"/>
              </p:ext>
            </p:extLst>
          </p:nvPr>
        </p:nvGraphicFramePr>
        <p:xfrm>
          <a:off x="-1" y="1487939"/>
          <a:ext cx="11586117" cy="11919891"/>
        </p:xfrm>
        <a:graphic>
          <a:graphicData uri="http://schemas.openxmlformats.org/drawingml/2006/table">
            <a:tbl>
              <a:tblPr/>
              <a:tblGrid>
                <a:gridCol w="235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738">
                  <a:extLst>
                    <a:ext uri="{9D8B030D-6E8A-4147-A177-3AD203B41FA5}">
                      <a16:colId xmlns:a16="http://schemas.microsoft.com/office/drawing/2014/main" val="2160240782"/>
                    </a:ext>
                  </a:extLst>
                </a:gridCol>
                <a:gridCol w="1414379">
                  <a:extLst>
                    <a:ext uri="{9D8B030D-6E8A-4147-A177-3AD203B41FA5}">
                      <a16:colId xmlns:a16="http://schemas.microsoft.com/office/drawing/2014/main" val="3016214115"/>
                    </a:ext>
                  </a:extLst>
                </a:gridCol>
                <a:gridCol w="1555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4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Название ООВО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(образовательная организация высшего образования)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Председатель ООВО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Штатная численность работников, чел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Членов профсоюза, чел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% охвата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01.01.2023 г.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% охвата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01.01.2024 г.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Прирост/отток,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0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ПЕРВИЧНАЯ ПРОФСОЮЗНАЯ ОРГАНИЗАЦИЯ РАБОТНИКОВ ФГБОУ ВО "ОМГПУ" ПРОФЕССИОНАЛЬНОГО СОЮЗА РАБОТНИКОВ НАРОДНОГО ОБРАЗОВАНИЯ И НАУКИ РОССИЙСКОЙ ФЕДЕРАЦИИ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Супиниченко</a:t>
                      </a:r>
                      <a:r>
                        <a:rPr lang="ru-RU" sz="1400" dirty="0"/>
                        <a:t> Елена Александровна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ontserrat Ligh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ontserrat Light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ontserrat Light"/>
                        </a:rPr>
                        <a:t>31,5%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ontserrat Light"/>
                        </a:rPr>
                        <a:t>28,6%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ontserrat Light"/>
                        </a:rPr>
                        <a:t>-2,9%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28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ПЕРВИЧНАЯ ПРОФСОЮЗНАЯ ОРГАНИЗАЦИЯ РАБОТНИКОВ ФГБОУ ВО "СИБИРСКИЙ ГОСУДАРСТВЕННЫЙ АВТОМОБИЛЬНО-ДОРОЖНЫЙ УНИВЕРСИТЕТ (СИБАДИ)" ПРОФЕССИОНАЛЬНОГО СОЮЗА РАБОТНИКОВ НАРОДНОГО ОБРАЗОВАНИЯ И НАУКИ РОССИЙСКОЙ ФЕДЕРАЦИИ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Стуцаренко</a:t>
                      </a:r>
                      <a:r>
                        <a:rPr lang="ru-RU" sz="1400" dirty="0"/>
                        <a:t> Ирина Александровна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36,3%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32,6%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-3,7%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ПЕРВИЧНАЯ ПРОФСОЮЗНАЯ ОРГАНИЗАЦИЯ РАБОТНИКОВ ФГАОУ ВО "ОМГУ ИМ. Ф.М. ДОСТОЕВСКОГО" ПРОФЕССИОНАЛЬНОГО СОЮЗА РАБОТНИКОВ НАРОДНОГО ОБРАЗОВАНИЯ И НАУКИ РОССИЙСКОЙ ФЕДЕРАЦИИ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Бацевич</a:t>
                      </a:r>
                      <a:r>
                        <a:rPr lang="ru-RU" sz="1400" dirty="0"/>
                        <a:t> Лариса Геннадьевна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35,9%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-1,6%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072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22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67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22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32086" marR="32086" marT="7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32086" marR="32086" marT="7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32086" marR="32086" marT="70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293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32086" marR="32086" marT="7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32086" marR="32086" marT="7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32086" marR="32086" marT="70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072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553"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072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5573" y="416757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членства ППО ПФО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" y="1"/>
            <a:ext cx="2612571" cy="1487935"/>
            <a:chOff x="1" y="1"/>
            <a:chExt cx="2612571" cy="148793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27360" t="35043" r="42949" b="35437"/>
            <a:stretch/>
          </p:blipFill>
          <p:spPr>
            <a:xfrm>
              <a:off x="1" y="1"/>
              <a:ext cx="2585156" cy="1445752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1967069" y="740026"/>
              <a:ext cx="645503" cy="747910"/>
              <a:chOff x="10538690" y="5609743"/>
              <a:chExt cx="1105747" cy="125816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538690" y="6350155"/>
                <a:ext cx="1105747" cy="51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cap="all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anose="020B0A040201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КСП</a:t>
                </a: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0358" r="20358" b="38825"/>
              <a:stretch/>
            </p:blipFill>
            <p:spPr>
              <a:xfrm>
                <a:off x="10616044" y="5609743"/>
                <a:ext cx="835018" cy="838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1605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8BE1CD-B69C-4A2F-8E14-A0AF71EA4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64531"/>
              </p:ext>
            </p:extLst>
          </p:nvPr>
        </p:nvGraphicFramePr>
        <p:xfrm>
          <a:off x="106089" y="1654889"/>
          <a:ext cx="11869133" cy="1521774"/>
        </p:xfrm>
        <a:graphic>
          <a:graphicData uri="http://schemas.openxmlformats.org/drawingml/2006/table">
            <a:tbl>
              <a:tblPr/>
              <a:tblGrid>
                <a:gridCol w="1753603">
                  <a:extLst>
                    <a:ext uri="{9D8B030D-6E8A-4147-A177-3AD203B41FA5}">
                      <a16:colId xmlns:a16="http://schemas.microsoft.com/office/drawing/2014/main" val="28741233"/>
                    </a:ext>
                  </a:extLst>
                </a:gridCol>
                <a:gridCol w="1486701">
                  <a:extLst>
                    <a:ext uri="{9D8B030D-6E8A-4147-A177-3AD203B41FA5}">
                      <a16:colId xmlns:a16="http://schemas.microsoft.com/office/drawing/2014/main" val="887152673"/>
                    </a:ext>
                  </a:extLst>
                </a:gridCol>
                <a:gridCol w="1417461">
                  <a:extLst>
                    <a:ext uri="{9D8B030D-6E8A-4147-A177-3AD203B41FA5}">
                      <a16:colId xmlns:a16="http://schemas.microsoft.com/office/drawing/2014/main" val="3063549326"/>
                    </a:ext>
                  </a:extLst>
                </a:gridCol>
                <a:gridCol w="958297">
                  <a:extLst>
                    <a:ext uri="{9D8B030D-6E8A-4147-A177-3AD203B41FA5}">
                      <a16:colId xmlns:a16="http://schemas.microsoft.com/office/drawing/2014/main" val="2534537924"/>
                    </a:ext>
                  </a:extLst>
                </a:gridCol>
                <a:gridCol w="1235665">
                  <a:extLst>
                    <a:ext uri="{9D8B030D-6E8A-4147-A177-3AD203B41FA5}">
                      <a16:colId xmlns:a16="http://schemas.microsoft.com/office/drawing/2014/main" val="1539128872"/>
                    </a:ext>
                  </a:extLst>
                </a:gridCol>
                <a:gridCol w="1267839">
                  <a:extLst>
                    <a:ext uri="{9D8B030D-6E8A-4147-A177-3AD203B41FA5}">
                      <a16:colId xmlns:a16="http://schemas.microsoft.com/office/drawing/2014/main" val="969709647"/>
                    </a:ext>
                  </a:extLst>
                </a:gridCol>
                <a:gridCol w="1195905">
                  <a:extLst>
                    <a:ext uri="{9D8B030D-6E8A-4147-A177-3AD203B41FA5}">
                      <a16:colId xmlns:a16="http://schemas.microsoft.com/office/drawing/2014/main" val="869364440"/>
                    </a:ext>
                  </a:extLst>
                </a:gridCol>
                <a:gridCol w="1303806">
                  <a:extLst>
                    <a:ext uri="{9D8B030D-6E8A-4147-A177-3AD203B41FA5}">
                      <a16:colId xmlns:a16="http://schemas.microsoft.com/office/drawing/2014/main" val="3174048723"/>
                    </a:ext>
                  </a:extLst>
                </a:gridCol>
                <a:gridCol w="1249856">
                  <a:extLst>
                    <a:ext uri="{9D8B030D-6E8A-4147-A177-3AD203B41FA5}">
                      <a16:colId xmlns:a16="http://schemas.microsoft.com/office/drawing/2014/main" val="1277711858"/>
                    </a:ext>
                  </a:extLst>
                </a:gridCol>
              </a:tblGrid>
              <a:tr h="397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Название региона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Председатель КСП региона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Количество ППО вузов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Коллективно-договорная работа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Опрос “Нормы времени"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Всероссийский конкурс «Траектория успеха»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Публикационная активность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14621"/>
                  </a:ext>
                </a:extLst>
              </a:tr>
              <a:tr h="67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Учеба в Рязани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Действует/продлён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Кол-во "активных" вузов (анкет &gt; 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Кол-во "пассивных" вузов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(анкет &lt;=5)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06049"/>
                  </a:ext>
                </a:extLst>
              </a:tr>
              <a:tr h="446682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Омская область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Бацевич</a:t>
                      </a:r>
                      <a:r>
                        <a:rPr lang="ru-RU" sz="1400" dirty="0"/>
                        <a:t> Лариса Геннадьевна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48664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DF41F1-FDFD-4336-AFB6-8173C8D7B982}"/>
              </a:ext>
            </a:extLst>
          </p:cNvPr>
          <p:cNvSpPr/>
          <p:nvPr/>
        </p:nvSpPr>
        <p:spPr>
          <a:xfrm>
            <a:off x="4495573" y="167290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региональных КСП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47C709-5628-4691-AC68-72AA0AFC0C72}"/>
              </a:ext>
            </a:extLst>
          </p:cNvPr>
          <p:cNvSpPr/>
          <p:nvPr/>
        </p:nvSpPr>
        <p:spPr>
          <a:xfrm>
            <a:off x="4387183" y="752065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FC1120F-361D-4C64-8ACB-53CE85A13566}"/>
              </a:ext>
            </a:extLst>
          </p:cNvPr>
          <p:cNvGrpSpPr/>
          <p:nvPr/>
        </p:nvGrpSpPr>
        <p:grpSpPr>
          <a:xfrm>
            <a:off x="1" y="1"/>
            <a:ext cx="2612571" cy="1487935"/>
            <a:chOff x="1" y="1"/>
            <a:chExt cx="2612571" cy="148793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3935313-BDF7-447E-A17F-1B318BCC1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60" t="35043" r="42949" b="35437"/>
            <a:stretch/>
          </p:blipFill>
          <p:spPr>
            <a:xfrm>
              <a:off x="1" y="1"/>
              <a:ext cx="2585156" cy="1445752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A03A3E2-B4CF-4EFA-85B8-3B8AEF0F12C7}"/>
                </a:ext>
              </a:extLst>
            </p:cNvPr>
            <p:cNvGrpSpPr/>
            <p:nvPr/>
          </p:nvGrpSpPr>
          <p:grpSpPr>
            <a:xfrm>
              <a:off x="1967069" y="740026"/>
              <a:ext cx="645503" cy="747910"/>
              <a:chOff x="10538690" y="5609743"/>
              <a:chExt cx="1105747" cy="125816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BE553-DAAA-4CB6-AF54-1BC50B4CA21F}"/>
                  </a:ext>
                </a:extLst>
              </p:cNvPr>
              <p:cNvSpPr txBox="1"/>
              <p:nvPr/>
            </p:nvSpPr>
            <p:spPr>
              <a:xfrm>
                <a:off x="10538690" y="6350155"/>
                <a:ext cx="1105747" cy="51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cap="all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anose="020B0A040201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КСП</a:t>
                </a:r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FA33692-85C3-41A3-B003-C547A56998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0358" r="20358" b="38825"/>
              <a:stretch/>
            </p:blipFill>
            <p:spPr>
              <a:xfrm>
                <a:off x="10616044" y="5609743"/>
                <a:ext cx="835018" cy="838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2209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01469" y="-5503"/>
            <a:ext cx="8043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Лучшие мероприятия КСП региона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5190" y="650234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4"/>
            <a:ext cx="1142691" cy="1019664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3DE917F-E19C-4768-8F32-D5C8607BBA02}"/>
              </a:ext>
            </a:extLst>
          </p:cNvPr>
          <p:cNvGrpSpPr/>
          <p:nvPr/>
        </p:nvGrpSpPr>
        <p:grpSpPr>
          <a:xfrm>
            <a:off x="1" y="1"/>
            <a:ext cx="2612571" cy="1487935"/>
            <a:chOff x="1" y="1"/>
            <a:chExt cx="2612571" cy="148793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6567FB8-C5A0-45B9-AE08-F05E14FC8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60" t="35043" r="42949" b="35437"/>
            <a:stretch/>
          </p:blipFill>
          <p:spPr>
            <a:xfrm>
              <a:off x="1" y="1"/>
              <a:ext cx="2585156" cy="1445752"/>
            </a:xfrm>
            <a:prstGeom prst="rect">
              <a:avLst/>
            </a:prstGeom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1C10624-5DEF-4DFE-9EAC-FA778D540C00}"/>
                </a:ext>
              </a:extLst>
            </p:cNvPr>
            <p:cNvGrpSpPr/>
            <p:nvPr/>
          </p:nvGrpSpPr>
          <p:grpSpPr>
            <a:xfrm>
              <a:off x="1967069" y="740026"/>
              <a:ext cx="645503" cy="747910"/>
              <a:chOff x="10538690" y="5609743"/>
              <a:chExt cx="1105747" cy="125816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A799FD-72D3-480A-8525-D55F86937319}"/>
                  </a:ext>
                </a:extLst>
              </p:cNvPr>
              <p:cNvSpPr txBox="1"/>
              <p:nvPr/>
            </p:nvSpPr>
            <p:spPr>
              <a:xfrm>
                <a:off x="10538690" y="6350155"/>
                <a:ext cx="1105747" cy="51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cap="all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anose="020B0A040201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КСП</a:t>
                </a:r>
              </a:p>
            </p:txBody>
          </p:sp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E7A4828A-2022-4E58-8DEF-5084460BDD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0358" r="20358" b="38825"/>
              <a:stretch/>
            </p:blipFill>
            <p:spPr>
              <a:xfrm>
                <a:off x="10616044" y="5609743"/>
                <a:ext cx="835018" cy="838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19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71620" y="132299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737393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4"/>
            <a:ext cx="1142691" cy="1024522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686D77D-68D8-4B67-934E-8C33306F4A7A}"/>
              </a:ext>
            </a:extLst>
          </p:cNvPr>
          <p:cNvGrpSpPr/>
          <p:nvPr/>
        </p:nvGrpSpPr>
        <p:grpSpPr>
          <a:xfrm>
            <a:off x="1" y="1"/>
            <a:ext cx="2612571" cy="1487935"/>
            <a:chOff x="1" y="1"/>
            <a:chExt cx="2612571" cy="148793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11883FD-B2E7-4617-B2F6-6FD452B6E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60" t="35043" r="42949" b="35437"/>
            <a:stretch/>
          </p:blipFill>
          <p:spPr>
            <a:xfrm>
              <a:off x="1" y="1"/>
              <a:ext cx="2585156" cy="1445752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DE14C05-190F-4298-AEE3-14C2279C4982}"/>
                </a:ext>
              </a:extLst>
            </p:cNvPr>
            <p:cNvGrpSpPr/>
            <p:nvPr/>
          </p:nvGrpSpPr>
          <p:grpSpPr>
            <a:xfrm>
              <a:off x="1967069" y="740026"/>
              <a:ext cx="645503" cy="747910"/>
              <a:chOff x="10538690" y="5609743"/>
              <a:chExt cx="1105747" cy="125816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466B3E-CBB4-4CA9-AC2A-C3F3C94622E6}"/>
                  </a:ext>
                </a:extLst>
              </p:cNvPr>
              <p:cNvSpPr txBox="1"/>
              <p:nvPr/>
            </p:nvSpPr>
            <p:spPr>
              <a:xfrm>
                <a:off x="10538690" y="6350155"/>
                <a:ext cx="1105747" cy="51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cap="all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anose="020B0A040201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КСП</a:t>
                </a: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B103E9D6-C29E-4CA6-BFE4-5D3D60D259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0358" r="20358" b="38825"/>
              <a:stretch/>
            </p:blipFill>
            <p:spPr>
              <a:xfrm>
                <a:off x="10616044" y="5609743"/>
                <a:ext cx="835018" cy="838729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5072AE1-E6DB-3D84-133F-E3375DAB83B2}"/>
              </a:ext>
            </a:extLst>
          </p:cNvPr>
          <p:cNvSpPr txBox="1"/>
          <p:nvPr/>
        </p:nvSpPr>
        <p:spPr>
          <a:xfrm>
            <a:off x="1450109" y="2443248"/>
            <a:ext cx="10058399" cy="222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Оптимизация численности работников вузов.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Нарушение сроков трудовых договоров с ППС.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Председателей ППО не вводят в состав учёных советов вузов.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Трудности при заключении Коллективного договора. 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1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6691" y="480084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2024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4"/>
            <a:ext cx="1142691" cy="1065382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27CCDFA-CEB1-41E2-836B-CD975898E983}"/>
              </a:ext>
            </a:extLst>
          </p:cNvPr>
          <p:cNvGrpSpPr/>
          <p:nvPr/>
        </p:nvGrpSpPr>
        <p:grpSpPr>
          <a:xfrm>
            <a:off x="1" y="1"/>
            <a:ext cx="2612571" cy="1487935"/>
            <a:chOff x="1" y="1"/>
            <a:chExt cx="2612571" cy="148793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E2BA8E7-D6F4-482E-BB3B-0ABF9FDF2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60" t="35043" r="42949" b="35437"/>
            <a:stretch/>
          </p:blipFill>
          <p:spPr>
            <a:xfrm>
              <a:off x="1" y="1"/>
              <a:ext cx="2585156" cy="1445752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295142E2-B6A9-45C9-B9EA-FBCF39585CBD}"/>
                </a:ext>
              </a:extLst>
            </p:cNvPr>
            <p:cNvGrpSpPr/>
            <p:nvPr/>
          </p:nvGrpSpPr>
          <p:grpSpPr>
            <a:xfrm>
              <a:off x="1967069" y="740026"/>
              <a:ext cx="645503" cy="747910"/>
              <a:chOff x="10538690" y="5609743"/>
              <a:chExt cx="1105747" cy="125816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1179AC-FF01-4D4C-8BC7-792E0F6F401A}"/>
                  </a:ext>
                </a:extLst>
              </p:cNvPr>
              <p:cNvSpPr txBox="1"/>
              <p:nvPr/>
            </p:nvSpPr>
            <p:spPr>
              <a:xfrm>
                <a:off x="10538690" y="6350155"/>
                <a:ext cx="1105747" cy="51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cap="all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anose="020B0A040201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КСП</a:t>
                </a: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F2739E30-17DB-4795-BA4A-049ACAE58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0358" r="20358" b="38825"/>
              <a:stretch/>
            </p:blipFill>
            <p:spPr>
              <a:xfrm>
                <a:off x="10616044" y="5609743"/>
                <a:ext cx="835018" cy="838729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EAD2B2E-91C0-E8C6-115C-63C2DA5C6B18}"/>
              </a:ext>
            </a:extLst>
          </p:cNvPr>
          <p:cNvSpPr txBox="1"/>
          <p:nvPr/>
        </p:nvSpPr>
        <p:spPr>
          <a:xfrm>
            <a:off x="1246909" y="1804884"/>
            <a:ext cx="10104582" cy="3750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профсоюзного членства.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 проведении мероприятий подчеркивать роль и значимость профсоюзной организации в трудовом коллективе, по представительству и защите социально-экономических прав и профессиональных интересов членов Профсоюза, акцентируя внимание на преимуществах членов Профсоюза.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 внедрять инновационные формы работы с членами Профсоюза.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6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825" y="243819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КСП на 2024г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2825" y="905954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188E696-4F32-1B60-09C5-419C79EDE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42568"/>
              </p:ext>
            </p:extLst>
          </p:nvPr>
        </p:nvGraphicFramePr>
        <p:xfrm>
          <a:off x="9331" y="1568619"/>
          <a:ext cx="12182669" cy="6942903"/>
        </p:xfrm>
        <a:graphic>
          <a:graphicData uri="http://schemas.openxmlformats.org/drawingml/2006/table">
            <a:tbl>
              <a:tblPr/>
              <a:tblGrid>
                <a:gridCol w="359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52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Целевая аудитория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Областная Спартакиада трудящихся Омской области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Февраль-июнь 2024 г.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членов Профсоюза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вузов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Бюджет Омской областной организации Общероссийского Профсоюза образования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Бюджет 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«Литературный ковчег»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Апрель-октябрь 2024 г.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членов Профсоюза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вузов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Бюджет Омской областной организации Общероссийского Профсоюза образования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8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фотографий и видеороликов «Профсоюза наша жизнь»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Март-октябрь 2024 г.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членов Профсоюза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вузов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Бюджет Омской областной организации Общероссийского Профсоюза образования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55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Фестиваль «Профсоюзные таланты»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Март-октябрь 2024 г.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членов Профсоюза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вузов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Бюджет Омской областной организации Общероссийского Профсоюза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рисунков детей членов Профсоюза работников вузов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Март-сентябрь 2024 г.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членов Профсоюза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вузов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Консолидированный бюджет ППО вузов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124317"/>
                  </a:ext>
                </a:extLst>
              </a:tr>
              <a:tr h="446106"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963925"/>
                  </a:ext>
                </a:extLst>
              </a:tr>
              <a:tr h="604742"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776930"/>
                  </a:ext>
                </a:extLst>
              </a:tr>
            </a:tbl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67E7E7A-AA92-4319-B335-E71153D6B476}"/>
              </a:ext>
            </a:extLst>
          </p:cNvPr>
          <p:cNvGrpSpPr/>
          <p:nvPr/>
        </p:nvGrpSpPr>
        <p:grpSpPr>
          <a:xfrm>
            <a:off x="1" y="1"/>
            <a:ext cx="2612571" cy="1487935"/>
            <a:chOff x="1" y="1"/>
            <a:chExt cx="2612571" cy="148793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38AE639-28DD-4C67-B809-290B40ECD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60" t="35043" r="42949" b="35437"/>
            <a:stretch/>
          </p:blipFill>
          <p:spPr>
            <a:xfrm>
              <a:off x="1" y="1"/>
              <a:ext cx="2585156" cy="1445752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749BAB3-9A5B-415B-9D96-D7A9DA9A2F3F}"/>
                </a:ext>
              </a:extLst>
            </p:cNvPr>
            <p:cNvGrpSpPr/>
            <p:nvPr/>
          </p:nvGrpSpPr>
          <p:grpSpPr>
            <a:xfrm>
              <a:off x="1967069" y="740026"/>
              <a:ext cx="645503" cy="747910"/>
              <a:chOff x="10538690" y="5609743"/>
              <a:chExt cx="1105747" cy="125816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47705-8AAF-4032-AB43-3D3354AA90B1}"/>
                  </a:ext>
                </a:extLst>
              </p:cNvPr>
              <p:cNvSpPr txBox="1"/>
              <p:nvPr/>
            </p:nvSpPr>
            <p:spPr>
              <a:xfrm>
                <a:off x="10538690" y="6350155"/>
                <a:ext cx="1105747" cy="51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cap="all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anose="020B0A040201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КСП</a:t>
                </a: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2EE7F579-8B58-44C8-A280-8530D18FEA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0358" r="20358" b="38825"/>
              <a:stretch/>
            </p:blipFill>
            <p:spPr>
              <a:xfrm>
                <a:off x="10616044" y="5609743"/>
                <a:ext cx="835018" cy="838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0601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2668236" y="-2665767"/>
            <a:ext cx="6858001" cy="121895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lumMod val="84000"/>
                  <a:lumOff val="16000"/>
                  <a:alpha val="48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4" y="-2"/>
            <a:ext cx="12187066" cy="8445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" y="161137"/>
            <a:ext cx="1249608" cy="124960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573326" y="161137"/>
            <a:ext cx="1158585" cy="1097419"/>
            <a:chOff x="10501747" y="5609743"/>
            <a:chExt cx="1142691" cy="1202077"/>
          </a:xfrm>
        </p:grpSpPr>
        <p:sp>
          <p:nvSpPr>
            <p:cNvPr id="16" name="TextBox 15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9C1650-BA2E-4D66-8B26-3EC565D0C65B}"/>
              </a:ext>
            </a:extLst>
          </p:cNvPr>
          <p:cNvSpPr txBox="1"/>
          <p:nvPr/>
        </p:nvSpPr>
        <p:spPr>
          <a:xfrm>
            <a:off x="309842" y="22805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3F7D"/>
                </a:solidFill>
              </a:rPr>
              <a:t>СПАСИБО ЗА ВНИМАНИЕ!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F1C1B7-3C45-434C-87B2-5DEE262FD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294" y="3137944"/>
            <a:ext cx="5880374" cy="312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281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2060"/>
      </a:dk1>
      <a:lt1>
        <a:sysClr val="window" lastClr="FFFFFF"/>
      </a:lt1>
      <a:dk2>
        <a:srgbClr val="002060"/>
      </a:dk2>
      <a:lt2>
        <a:srgbClr val="E7E6E6"/>
      </a:lt2>
      <a:accent1>
        <a:srgbClr val="48A1F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468</Words>
  <Application>Microsoft Office PowerPoint</Application>
  <PresentationFormat>Широкоэкранный</PresentationFormat>
  <Paragraphs>119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Montserrat Black</vt:lpstr>
      <vt:lpstr>Montserrat Light</vt:lpstr>
      <vt:lpstr>Montserrat Medium</vt:lpstr>
      <vt:lpstr>Montserrat SemiBold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Андриевская Алла Борисовна</cp:lastModifiedBy>
  <cp:revision>48</cp:revision>
  <dcterms:created xsi:type="dcterms:W3CDTF">2023-01-22T09:51:49Z</dcterms:created>
  <dcterms:modified xsi:type="dcterms:W3CDTF">2024-03-14T08:14:11Z</dcterms:modified>
</cp:coreProperties>
</file>