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4" r:id="rId9"/>
    <p:sldId id="266" r:id="rId10"/>
    <p:sldId id="263" r:id="rId11"/>
    <p:sldId id="267" r:id="rId12"/>
    <p:sldId id="265" r:id="rId13"/>
    <p:sldId id="268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5D8"/>
    <a:srgbClr val="EE3794"/>
    <a:srgbClr val="304761"/>
    <a:srgbClr val="3C7F88"/>
    <a:srgbClr val="47B6EE"/>
    <a:srgbClr val="3EA8D0"/>
    <a:srgbClr val="FCA7DE"/>
    <a:srgbClr val="543480"/>
    <a:srgbClr val="FCA847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-1330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9D8BC-3F7A-4360-BB6D-F1FCB3470FB4}" type="datetimeFigureOut">
              <a:rPr lang="en-US" smtClean="0"/>
              <a:pPr/>
              <a:t>8/26/2020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610845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9D8BC-3F7A-4360-BB6D-F1FCB3470FB4}" type="datetimeFigureOut">
              <a:rPr lang="en-US" smtClean="0"/>
              <a:pPr/>
              <a:t>8/26/2020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406725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9D8BC-3F7A-4360-BB6D-F1FCB3470FB4}" type="datetimeFigureOut">
              <a:rPr lang="en-US" smtClean="0"/>
              <a:pPr/>
              <a:t>8/26/2020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470768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9D8BC-3F7A-4360-BB6D-F1FCB3470FB4}" type="datetimeFigureOut">
              <a:rPr lang="en-US" smtClean="0"/>
              <a:pPr/>
              <a:t>8/26/2020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174240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9D8BC-3F7A-4360-BB6D-F1FCB3470FB4}" type="datetimeFigureOut">
              <a:rPr lang="en-US" smtClean="0"/>
              <a:pPr/>
              <a:t>8/26/2020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085964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9D8BC-3F7A-4360-BB6D-F1FCB3470FB4}" type="datetimeFigureOut">
              <a:rPr lang="en-US" smtClean="0"/>
              <a:pPr/>
              <a:t>8/26/2020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59067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9D8BC-3F7A-4360-BB6D-F1FCB3470FB4}" type="datetimeFigureOut">
              <a:rPr lang="en-US" smtClean="0"/>
              <a:pPr/>
              <a:t>8/26/2020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74421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9D8BC-3F7A-4360-BB6D-F1FCB3470FB4}" type="datetimeFigureOut">
              <a:rPr lang="en-US" smtClean="0"/>
              <a:pPr/>
              <a:t>8/26/2020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997172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9D8BC-3F7A-4360-BB6D-F1FCB3470FB4}" type="datetimeFigureOut">
              <a:rPr lang="en-US" smtClean="0"/>
              <a:pPr/>
              <a:t>8/26/2020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470361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9D8BC-3F7A-4360-BB6D-F1FCB3470FB4}" type="datetimeFigureOut">
              <a:rPr lang="en-US" smtClean="0"/>
              <a:pPr/>
              <a:t>8/26/2020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925755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9D8BC-3F7A-4360-BB6D-F1FCB3470FB4}" type="datetimeFigureOut">
              <a:rPr lang="en-US" smtClean="0"/>
              <a:pPr/>
              <a:t>8/26/2020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775092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A9D8BC-3F7A-4360-BB6D-F1FCB3470FB4}" type="datetimeFigureOut">
              <a:rPr lang="en-US" smtClean="0"/>
              <a:pPr/>
              <a:t>8/26/2020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08BC49-1B67-4826-A1F3-48AF839B00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2493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5101" y="2585780"/>
            <a:ext cx="4590288" cy="1756664"/>
          </a:xfrm>
        </p:spPr>
        <p:txBody>
          <a:bodyPr>
            <a:noAutofit/>
          </a:bodyPr>
          <a:lstStyle/>
          <a:p>
            <a:pPr algn="l"/>
            <a:r>
              <a:rPr lang="ru-RU" sz="4000" b="1" dirty="0" smtClean="0">
                <a:solidFill>
                  <a:srgbClr val="0025D8"/>
                </a:solidFill>
                <a:latin typeface="+mn-lt"/>
              </a:rPr>
              <a:t>ВИРТУАЛЬНЫЙ МИР – </a:t>
            </a:r>
            <a:br>
              <a:rPr lang="ru-RU" sz="4000" b="1" dirty="0" smtClean="0">
                <a:solidFill>
                  <a:srgbClr val="0025D8"/>
                </a:solidFill>
                <a:latin typeface="+mn-lt"/>
              </a:rPr>
            </a:br>
            <a:r>
              <a:rPr lang="ru-RU" sz="4000" b="1" dirty="0" smtClean="0">
                <a:solidFill>
                  <a:srgbClr val="0025D8"/>
                </a:solidFill>
                <a:latin typeface="+mn-lt"/>
              </a:rPr>
              <a:t>РЕАЛЬНЫЕ ПРОБЛЕМЫ</a:t>
            </a:r>
            <a:endParaRPr lang="en-US" sz="4000" b="1" dirty="0">
              <a:solidFill>
                <a:srgbClr val="0025D8"/>
              </a:solidFill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8887" y="3935385"/>
            <a:ext cx="3134241" cy="1873744"/>
          </a:xfrm>
        </p:spPr>
        <p:txBody>
          <a:bodyPr>
            <a:noAutofit/>
          </a:bodyPr>
          <a:lstStyle/>
          <a:p>
            <a:pPr algn="l"/>
            <a:endParaRPr lang="ru-RU" sz="2000" b="1" dirty="0" smtClean="0">
              <a:solidFill>
                <a:srgbClr val="EE3794"/>
              </a:solidFill>
            </a:endParaRPr>
          </a:p>
          <a:p>
            <a:pPr algn="l"/>
            <a:r>
              <a:rPr lang="ru-RU" dirty="0" smtClean="0">
                <a:solidFill>
                  <a:srgbClr val="EE3794"/>
                </a:solidFill>
              </a:rPr>
              <a:t>защищая права,                                                        отстаивая интересы,                                              развивая социальное партнёрство</a:t>
            </a:r>
            <a:endParaRPr lang="en-US" dirty="0">
              <a:solidFill>
                <a:srgbClr val="EE3794"/>
              </a:solidFill>
            </a:endParaRPr>
          </a:p>
        </p:txBody>
      </p:sp>
      <p:pic>
        <p:nvPicPr>
          <p:cNvPr id="4" name="Рисунок 3" descr="Эмблема на белом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51646" y="178102"/>
            <a:ext cx="2051779" cy="179206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30306" y="5988424"/>
            <a:ext cx="37651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0025D8"/>
                </a:solidFill>
              </a:rPr>
              <a:t>Алтайская краевая организация</a:t>
            </a:r>
            <a:endParaRPr lang="ru-RU" sz="1600" dirty="0">
              <a:solidFill>
                <a:srgbClr val="0025D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77736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8408" y="113755"/>
            <a:ext cx="7815968" cy="916796"/>
          </a:xfrm>
        </p:spPr>
        <p:txBody>
          <a:bodyPr>
            <a:noAutofit/>
          </a:bodyPr>
          <a:lstStyle/>
          <a:p>
            <a:r>
              <a:rPr lang="ru-RU" sz="3000" dirty="0" smtClean="0">
                <a:solidFill>
                  <a:srgbClr val="C00000"/>
                </a:solidFill>
                <a:latin typeface="+mn-lt"/>
              </a:rPr>
              <a:t>ПРОФСОЮЗ-2020: помощь в сложное время</a:t>
            </a:r>
            <a:endParaRPr lang="en-US" sz="3000" dirty="0">
              <a:solidFill>
                <a:srgbClr val="C00000"/>
              </a:solidFill>
              <a:latin typeface="+mn-lt"/>
            </a:endParaRPr>
          </a:p>
        </p:txBody>
      </p:sp>
      <p:pic>
        <p:nvPicPr>
          <p:cNvPr id="29" name="Рисунок 28" descr="Золотая эмблема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5026" y="5697644"/>
            <a:ext cx="707078" cy="859465"/>
          </a:xfrm>
          <a:prstGeom prst="rect">
            <a:avLst/>
          </a:prstGeom>
        </p:spPr>
      </p:pic>
      <p:sp>
        <p:nvSpPr>
          <p:cNvPr id="31" name="Title 1"/>
          <p:cNvSpPr txBox="1">
            <a:spLocks/>
          </p:cNvSpPr>
          <p:nvPr/>
        </p:nvSpPr>
        <p:spPr>
          <a:xfrm>
            <a:off x="1088136" y="1536910"/>
            <a:ext cx="7777957" cy="19413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just">
              <a:lnSpc>
                <a:spcPct val="90000"/>
              </a:lnSpc>
              <a:spcBef>
                <a:spcPct val="0"/>
              </a:spcBef>
            </a:pPr>
            <a:r>
              <a:rPr lang="ru-RU" sz="2800" dirty="0" smtClean="0">
                <a:solidFill>
                  <a:srgbClr val="0025D8"/>
                </a:solidFill>
                <a:ea typeface="+mj-ea"/>
                <a:cs typeface="+mj-cs"/>
              </a:rPr>
              <a:t>В рамках борьбы с коронавирусной </a:t>
            </a:r>
            <a:r>
              <a:rPr lang="ru-RU" sz="2800" dirty="0" smtClean="0">
                <a:solidFill>
                  <a:srgbClr val="0025D8"/>
                </a:solidFill>
                <a:ea typeface="+mj-ea"/>
                <a:cs typeface="+mj-cs"/>
              </a:rPr>
              <a:t>инфекцией организованы </a:t>
            </a:r>
            <a:r>
              <a:rPr lang="ru-RU" sz="2800" dirty="0" smtClean="0">
                <a:solidFill>
                  <a:srgbClr val="0025D8"/>
                </a:solidFill>
                <a:ea typeface="+mj-ea"/>
                <a:cs typeface="+mj-cs"/>
              </a:rPr>
              <a:t>пошив и </a:t>
            </a:r>
            <a:r>
              <a:rPr lang="ru-RU" sz="2800" b="1" dirty="0" smtClean="0">
                <a:solidFill>
                  <a:srgbClr val="0025D8"/>
                </a:solidFill>
                <a:ea typeface="+mj-ea"/>
                <a:cs typeface="+mj-cs"/>
              </a:rPr>
              <a:t>обеспечение многоразовыми масками членов </a:t>
            </a:r>
            <a:r>
              <a:rPr lang="ru-RU" sz="2800" b="1" dirty="0" smtClean="0">
                <a:solidFill>
                  <a:srgbClr val="0025D8"/>
                </a:solidFill>
                <a:ea typeface="+mj-ea"/>
                <a:cs typeface="+mj-cs"/>
              </a:rPr>
              <a:t>Профсоюза и </a:t>
            </a:r>
            <a:r>
              <a:rPr lang="ru-RU" sz="2800" b="1" dirty="0" smtClean="0">
                <a:solidFill>
                  <a:srgbClr val="0025D8"/>
                </a:solidFill>
                <a:ea typeface="+mj-ea"/>
                <a:cs typeface="+mj-cs"/>
              </a:rPr>
              <a:t>членов </a:t>
            </a:r>
            <a:r>
              <a:rPr lang="ru-RU" sz="2800" b="1" dirty="0" smtClean="0">
                <a:solidFill>
                  <a:srgbClr val="0025D8"/>
                </a:solidFill>
                <a:ea typeface="+mj-ea"/>
                <a:cs typeface="+mj-cs"/>
              </a:rPr>
              <a:t>их семей</a:t>
            </a:r>
            <a:r>
              <a:rPr lang="ru-RU" sz="2800" dirty="0" smtClean="0">
                <a:solidFill>
                  <a:srgbClr val="0025D8"/>
                </a:solidFill>
                <a:ea typeface="+mj-ea"/>
                <a:cs typeface="+mj-cs"/>
              </a:rPr>
              <a:t>. </a:t>
            </a:r>
            <a:r>
              <a:rPr lang="ru-RU" sz="2800" dirty="0" smtClean="0">
                <a:solidFill>
                  <a:srgbClr val="0025D8"/>
                </a:solidFill>
                <a:ea typeface="+mj-ea"/>
                <a:cs typeface="+mj-cs"/>
              </a:rPr>
              <a:t>Передано </a:t>
            </a:r>
            <a:r>
              <a:rPr lang="ru-RU" sz="2800" dirty="0" smtClean="0">
                <a:solidFill>
                  <a:srgbClr val="0025D8"/>
                </a:solidFill>
                <a:ea typeface="+mj-ea"/>
                <a:cs typeface="+mj-cs"/>
              </a:rPr>
              <a:t>в образовательные организации края профсоюзными волонтёрами более </a:t>
            </a:r>
            <a:r>
              <a:rPr lang="ru-RU" sz="2800" b="1" dirty="0" smtClean="0">
                <a:solidFill>
                  <a:srgbClr val="0025D8"/>
                </a:solidFill>
                <a:ea typeface="+mj-ea"/>
                <a:cs typeface="+mj-cs"/>
              </a:rPr>
              <a:t>30 тысяч масок </a:t>
            </a:r>
            <a:r>
              <a:rPr lang="ru-RU" sz="2800" dirty="0" smtClean="0">
                <a:solidFill>
                  <a:srgbClr val="0025D8"/>
                </a:solidFill>
                <a:ea typeface="+mj-ea"/>
                <a:cs typeface="+mj-cs"/>
              </a:rPr>
              <a:t>на общую сумму </a:t>
            </a:r>
            <a:r>
              <a:rPr lang="ru-RU" sz="2800" dirty="0" smtClean="0">
                <a:solidFill>
                  <a:srgbClr val="0025D8"/>
                </a:solidFill>
                <a:ea typeface="+mj-ea"/>
                <a:cs typeface="+mj-cs"/>
              </a:rPr>
              <a:t>1,2 млн. </a:t>
            </a:r>
            <a:r>
              <a:rPr lang="ru-RU" sz="2800" dirty="0" smtClean="0">
                <a:solidFill>
                  <a:srgbClr val="0025D8"/>
                </a:solidFill>
                <a:ea typeface="+mj-ea"/>
                <a:cs typeface="+mj-cs"/>
              </a:rPr>
              <a:t>рублей.</a:t>
            </a:r>
          </a:p>
        </p:txBody>
      </p:sp>
      <p:cxnSp>
        <p:nvCxnSpPr>
          <p:cNvPr id="33" name="Прямая со стрелкой 32"/>
          <p:cNvCxnSpPr/>
          <p:nvPr/>
        </p:nvCxnSpPr>
        <p:spPr>
          <a:xfrm flipV="1">
            <a:off x="995082" y="860612"/>
            <a:ext cx="7745506" cy="17929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8434" name="Picture 2" descr="https://fsd.multiurok.ru/html/2020/02/06/s_5e3bb41bb3973/1343761_4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283" y="3723368"/>
            <a:ext cx="4272056" cy="2874655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398494" y="4455459"/>
            <a:ext cx="3048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EE3794"/>
                </a:solidFill>
              </a:rPr>
              <a:t>МОЙ ПРОФСОЮЗ –</a:t>
            </a:r>
          </a:p>
          <a:p>
            <a:pPr algn="ctr"/>
            <a:r>
              <a:rPr lang="ru-RU" sz="3200" b="1" dirty="0" smtClean="0">
                <a:solidFill>
                  <a:srgbClr val="EE3794"/>
                </a:solidFill>
              </a:rPr>
              <a:t> МОЯ ЗАЩИТА!</a:t>
            </a:r>
            <a:endParaRPr lang="ru-RU" sz="3200" b="1" dirty="0">
              <a:solidFill>
                <a:srgbClr val="EE379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79576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8408" y="113755"/>
            <a:ext cx="7815968" cy="916796"/>
          </a:xfrm>
        </p:spPr>
        <p:txBody>
          <a:bodyPr>
            <a:noAutofit/>
          </a:bodyPr>
          <a:lstStyle/>
          <a:p>
            <a:r>
              <a:rPr lang="ru-RU" sz="3000" dirty="0" smtClean="0">
                <a:solidFill>
                  <a:srgbClr val="C00000"/>
                </a:solidFill>
                <a:latin typeface="+mn-lt"/>
              </a:rPr>
              <a:t>ПРОФСОЮЗ-2020: помощь в сложное время</a:t>
            </a:r>
            <a:endParaRPr lang="en-US" sz="3000" dirty="0">
              <a:solidFill>
                <a:srgbClr val="C00000"/>
              </a:solidFill>
              <a:latin typeface="+mn-lt"/>
            </a:endParaRPr>
          </a:p>
        </p:txBody>
      </p:sp>
      <p:pic>
        <p:nvPicPr>
          <p:cNvPr id="29" name="Рисунок 28" descr="Золотая эмблема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5026" y="5697644"/>
            <a:ext cx="707078" cy="859465"/>
          </a:xfrm>
          <a:prstGeom prst="rect">
            <a:avLst/>
          </a:prstGeom>
        </p:spPr>
      </p:pic>
      <p:sp>
        <p:nvSpPr>
          <p:cNvPr id="31" name="Title 1"/>
          <p:cNvSpPr txBox="1">
            <a:spLocks/>
          </p:cNvSpPr>
          <p:nvPr/>
        </p:nvSpPr>
        <p:spPr>
          <a:xfrm>
            <a:off x="1088136" y="1608628"/>
            <a:ext cx="7777957" cy="19413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just">
              <a:lnSpc>
                <a:spcPct val="90000"/>
              </a:lnSpc>
              <a:spcBef>
                <a:spcPct val="0"/>
              </a:spcBef>
            </a:pPr>
            <a:r>
              <a:rPr lang="ru-RU" sz="2600" dirty="0" smtClean="0">
                <a:solidFill>
                  <a:srgbClr val="0025D8"/>
                </a:solidFill>
                <a:ea typeface="+mj-ea"/>
                <a:cs typeface="+mj-cs"/>
              </a:rPr>
              <a:t>В </a:t>
            </a:r>
            <a:r>
              <a:rPr lang="ru-RU" sz="2600" dirty="0" smtClean="0">
                <a:solidFill>
                  <a:srgbClr val="0025D8"/>
                </a:solidFill>
                <a:ea typeface="+mj-ea"/>
                <a:cs typeface="+mj-cs"/>
              </a:rPr>
              <a:t>целях поддержки в сложных текущих условиях работников </a:t>
            </a:r>
            <a:r>
              <a:rPr lang="ru-RU" sz="2600" dirty="0" smtClean="0">
                <a:solidFill>
                  <a:srgbClr val="0025D8"/>
                </a:solidFill>
                <a:ea typeface="+mj-ea"/>
                <a:cs typeface="+mj-cs"/>
              </a:rPr>
              <a:t>отрасли </a:t>
            </a:r>
            <a:r>
              <a:rPr lang="ru-RU" sz="2600" dirty="0" smtClean="0">
                <a:solidFill>
                  <a:srgbClr val="0025D8"/>
                </a:solidFill>
                <a:ea typeface="+mj-ea"/>
                <a:cs typeface="+mj-cs"/>
              </a:rPr>
              <a:t>комитетом Алтайской краевой организации Профсоюза было принято решение </a:t>
            </a:r>
            <a:r>
              <a:rPr lang="ru-RU" sz="2600" b="1" dirty="0" smtClean="0">
                <a:solidFill>
                  <a:srgbClr val="0025D8"/>
                </a:solidFill>
                <a:ea typeface="+mj-ea"/>
                <a:cs typeface="+mj-cs"/>
              </a:rPr>
              <a:t>увеличить </a:t>
            </a:r>
            <a:r>
              <a:rPr lang="ru-RU" sz="2600" b="1" dirty="0" smtClean="0">
                <a:solidFill>
                  <a:srgbClr val="0025D8"/>
                </a:solidFill>
                <a:ea typeface="+mj-ea"/>
                <a:cs typeface="+mj-cs"/>
              </a:rPr>
              <a:t>выдачу беспроцентных займов </a:t>
            </a:r>
            <a:r>
              <a:rPr lang="ru-RU" sz="2600" dirty="0" smtClean="0">
                <a:solidFill>
                  <a:srgbClr val="0025D8"/>
                </a:solidFill>
                <a:ea typeface="+mj-ea"/>
                <a:cs typeface="+mj-cs"/>
              </a:rPr>
              <a:t>членам Профсоюза. Все поступившие заявки были удовлетворены </a:t>
            </a:r>
            <a:r>
              <a:rPr lang="ru-RU" sz="2600" b="1" dirty="0" smtClean="0">
                <a:solidFill>
                  <a:srgbClr val="0025D8"/>
                </a:solidFill>
                <a:ea typeface="+mj-ea"/>
                <a:cs typeface="+mj-cs"/>
              </a:rPr>
              <a:t>в упрощенной форме </a:t>
            </a:r>
            <a:r>
              <a:rPr lang="ru-RU" sz="2600" dirty="0" smtClean="0">
                <a:solidFill>
                  <a:srgbClr val="0025D8"/>
                </a:solidFill>
                <a:ea typeface="+mj-ea"/>
                <a:cs typeface="+mj-cs"/>
              </a:rPr>
              <a:t>(через подачу в электронном виде</a:t>
            </a:r>
            <a:r>
              <a:rPr lang="ru-RU" sz="2600" dirty="0" smtClean="0">
                <a:solidFill>
                  <a:srgbClr val="0025D8"/>
                </a:solidFill>
                <a:ea typeface="+mj-ea"/>
                <a:cs typeface="+mj-cs"/>
              </a:rPr>
              <a:t>). Всего выдано </a:t>
            </a:r>
            <a:r>
              <a:rPr lang="ru-RU" sz="2600" b="1" dirty="0" smtClean="0">
                <a:solidFill>
                  <a:srgbClr val="0025D8"/>
                </a:solidFill>
                <a:ea typeface="+mj-ea"/>
                <a:cs typeface="+mj-cs"/>
              </a:rPr>
              <a:t>920 беспроцентных займов </a:t>
            </a:r>
            <a:r>
              <a:rPr lang="ru-RU" sz="2600" dirty="0" smtClean="0">
                <a:solidFill>
                  <a:srgbClr val="0025D8"/>
                </a:solidFill>
                <a:ea typeface="+mj-ea"/>
                <a:cs typeface="+mj-cs"/>
              </a:rPr>
              <a:t>на общую сумму более                   </a:t>
            </a:r>
            <a:r>
              <a:rPr lang="ru-RU" sz="2600" b="1" dirty="0" smtClean="0">
                <a:solidFill>
                  <a:srgbClr val="0025D8"/>
                </a:solidFill>
                <a:ea typeface="+mj-ea"/>
                <a:cs typeface="+mj-cs"/>
              </a:rPr>
              <a:t>9 млн. рублей</a:t>
            </a:r>
            <a:endParaRPr lang="ru-RU" sz="2600" b="1" dirty="0" smtClean="0">
              <a:solidFill>
                <a:srgbClr val="0025D8"/>
              </a:solidFill>
              <a:ea typeface="+mj-ea"/>
              <a:cs typeface="+mj-cs"/>
            </a:endParaRPr>
          </a:p>
        </p:txBody>
      </p:sp>
      <p:cxnSp>
        <p:nvCxnSpPr>
          <p:cNvPr id="33" name="Прямая со стрелкой 32"/>
          <p:cNvCxnSpPr/>
          <p:nvPr/>
        </p:nvCxnSpPr>
        <p:spPr>
          <a:xfrm flipV="1">
            <a:off x="995082" y="860612"/>
            <a:ext cx="7745506" cy="17929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335741" y="4580965"/>
            <a:ext cx="3048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EE3794"/>
                </a:solidFill>
              </a:rPr>
              <a:t>МОЙ ПРОФСОЮЗ –</a:t>
            </a:r>
          </a:p>
          <a:p>
            <a:pPr algn="ctr"/>
            <a:r>
              <a:rPr lang="ru-RU" sz="3200" b="1" dirty="0" smtClean="0">
                <a:solidFill>
                  <a:srgbClr val="EE3794"/>
                </a:solidFill>
              </a:rPr>
              <a:t> МОЯ ОПОРА!</a:t>
            </a:r>
            <a:endParaRPr lang="ru-RU" sz="3200" b="1" dirty="0">
              <a:solidFill>
                <a:srgbClr val="EE3794"/>
              </a:solidFill>
            </a:endParaRPr>
          </a:p>
        </p:txBody>
      </p:sp>
      <p:pic>
        <p:nvPicPr>
          <p:cNvPr id="24578" name="Picture 2" descr="https://creditsoviets.com/wp-content/uploads/2018/12/e1750ae670-1024x685-1024x68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73388" y="4034118"/>
            <a:ext cx="4338919" cy="25370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779576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7020" y="113755"/>
            <a:ext cx="7815968" cy="916796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rgbClr val="C00000"/>
                </a:solidFill>
                <a:latin typeface="+mn-lt"/>
              </a:rPr>
              <a:t>ПРОФСОЮЗ-2020: забота о здоровье</a:t>
            </a:r>
            <a:endParaRPr lang="en-US" sz="3600" dirty="0">
              <a:solidFill>
                <a:srgbClr val="C00000"/>
              </a:solidFill>
              <a:latin typeface="+mn-lt"/>
            </a:endParaRPr>
          </a:p>
        </p:txBody>
      </p:sp>
      <p:pic>
        <p:nvPicPr>
          <p:cNvPr id="29" name="Рисунок 28" descr="Золотая эмблема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5026" y="5697644"/>
            <a:ext cx="707078" cy="859465"/>
          </a:xfrm>
          <a:prstGeom prst="rect">
            <a:avLst/>
          </a:prstGeom>
        </p:spPr>
      </p:pic>
      <p:sp>
        <p:nvSpPr>
          <p:cNvPr id="31" name="Title 1"/>
          <p:cNvSpPr txBox="1">
            <a:spLocks/>
          </p:cNvSpPr>
          <p:nvPr/>
        </p:nvSpPr>
        <p:spPr>
          <a:xfrm>
            <a:off x="1088136" y="1536910"/>
            <a:ext cx="7777957" cy="19413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just">
              <a:lnSpc>
                <a:spcPct val="90000"/>
              </a:lnSpc>
              <a:spcBef>
                <a:spcPct val="0"/>
              </a:spcBef>
            </a:pPr>
            <a:r>
              <a:rPr lang="ru-RU" sz="2800" dirty="0" smtClean="0">
                <a:solidFill>
                  <a:srgbClr val="0025D8"/>
                </a:solidFill>
              </a:rPr>
              <a:t>27 тысяч членов Профсоюза (каждый второй) и членов их семей застрахованы по льготному тарифу </a:t>
            </a:r>
            <a:r>
              <a:rPr lang="ru-RU" sz="2800" b="1" dirty="0" smtClean="0">
                <a:solidFill>
                  <a:srgbClr val="0025D8"/>
                </a:solidFill>
              </a:rPr>
              <a:t>от клещевого энцефалита.</a:t>
            </a:r>
          </a:p>
          <a:p>
            <a:pPr lvl="0" algn="just">
              <a:lnSpc>
                <a:spcPct val="90000"/>
              </a:lnSpc>
              <a:spcBef>
                <a:spcPct val="0"/>
              </a:spcBef>
            </a:pPr>
            <a:endParaRPr lang="ru-RU" sz="1400" dirty="0" smtClean="0">
              <a:solidFill>
                <a:srgbClr val="0025D8"/>
              </a:solidFill>
              <a:ea typeface="+mj-ea"/>
              <a:cs typeface="+mj-cs"/>
            </a:endParaRPr>
          </a:p>
          <a:p>
            <a:pPr lvl="0" algn="just">
              <a:lnSpc>
                <a:spcPct val="90000"/>
              </a:lnSpc>
              <a:spcBef>
                <a:spcPct val="0"/>
              </a:spcBef>
            </a:pPr>
            <a:r>
              <a:rPr lang="ru-RU" sz="2800" dirty="0" smtClean="0">
                <a:solidFill>
                  <a:srgbClr val="0025D8"/>
                </a:solidFill>
                <a:ea typeface="+mj-ea"/>
                <a:cs typeface="+mj-cs"/>
              </a:rPr>
              <a:t>Новые программы </a:t>
            </a:r>
            <a:r>
              <a:rPr lang="ru-RU" sz="2800" b="1" dirty="0" smtClean="0">
                <a:solidFill>
                  <a:srgbClr val="0025D8"/>
                </a:solidFill>
                <a:ea typeface="+mj-ea"/>
                <a:cs typeface="+mj-cs"/>
              </a:rPr>
              <a:t>«Профсоюзная улыбка» </a:t>
            </a:r>
            <a:r>
              <a:rPr lang="ru-RU" sz="2800" dirty="0" smtClean="0">
                <a:solidFill>
                  <a:srgbClr val="0025D8"/>
                </a:solidFill>
                <a:ea typeface="+mj-ea"/>
                <a:cs typeface="+mj-cs"/>
              </a:rPr>
              <a:t>и </a:t>
            </a:r>
            <a:r>
              <a:rPr lang="ru-RU" sz="2800" b="1" dirty="0" smtClean="0">
                <a:solidFill>
                  <a:srgbClr val="0025D8"/>
                </a:solidFill>
                <a:ea typeface="+mj-ea"/>
                <a:cs typeface="+mj-cs"/>
              </a:rPr>
              <a:t>«Профсоюзная рассрочка» </a:t>
            </a:r>
            <a:r>
              <a:rPr lang="ru-RU" sz="2800" dirty="0" smtClean="0">
                <a:solidFill>
                  <a:srgbClr val="0025D8"/>
                </a:solidFill>
                <a:ea typeface="+mj-ea"/>
                <a:cs typeface="+mj-cs"/>
              </a:rPr>
              <a:t>позволяют работникам пользоваться стоматологическими услугами с беспроцентной рассрочкой и скидкой</a:t>
            </a:r>
            <a:endParaRPr lang="ru-RU" sz="2800" dirty="0" smtClean="0">
              <a:solidFill>
                <a:srgbClr val="0025D8"/>
              </a:solidFill>
              <a:ea typeface="+mj-ea"/>
              <a:cs typeface="+mj-cs"/>
            </a:endParaRPr>
          </a:p>
        </p:txBody>
      </p:sp>
      <p:cxnSp>
        <p:nvCxnSpPr>
          <p:cNvPr id="33" name="Прямая со стрелкой 32"/>
          <p:cNvCxnSpPr/>
          <p:nvPr/>
        </p:nvCxnSpPr>
        <p:spPr>
          <a:xfrm flipV="1">
            <a:off x="1174376" y="770966"/>
            <a:ext cx="7566212" cy="26893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353670" y="4338918"/>
            <a:ext cx="30480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EE3794"/>
                </a:solidFill>
              </a:rPr>
              <a:t>МОЙ ПРОФСОЮЗ –</a:t>
            </a:r>
          </a:p>
          <a:p>
            <a:pPr algn="ctr"/>
            <a:r>
              <a:rPr lang="ru-RU" sz="3200" b="1" dirty="0" smtClean="0">
                <a:solidFill>
                  <a:srgbClr val="EE3794"/>
                </a:solidFill>
              </a:rPr>
              <a:t> МОЯ НАДЕЖДА!</a:t>
            </a:r>
            <a:endParaRPr lang="ru-RU" sz="3200" b="1" dirty="0">
              <a:solidFill>
                <a:srgbClr val="EE3794"/>
              </a:solidFill>
            </a:endParaRPr>
          </a:p>
        </p:txBody>
      </p:sp>
      <p:pic>
        <p:nvPicPr>
          <p:cNvPr id="22532" name="Picture 4" descr="https://i.ytimg.com/vi/gxpQuOaxYM0/maxresdefaul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4092372"/>
            <a:ext cx="4367522" cy="245673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779576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7020" y="113755"/>
            <a:ext cx="7815968" cy="916796"/>
          </a:xfrm>
        </p:spPr>
        <p:txBody>
          <a:bodyPr>
            <a:noAutofit/>
          </a:bodyPr>
          <a:lstStyle/>
          <a:p>
            <a:r>
              <a:rPr lang="ru-RU" sz="4000" dirty="0" smtClean="0">
                <a:solidFill>
                  <a:srgbClr val="C00000"/>
                </a:solidFill>
                <a:latin typeface="+mn-lt"/>
              </a:rPr>
              <a:t>ПРОФСОЮЗ-2020: охрана труда</a:t>
            </a:r>
            <a:endParaRPr lang="en-US" sz="400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31" name="Title 1"/>
          <p:cNvSpPr txBox="1">
            <a:spLocks/>
          </p:cNvSpPr>
          <p:nvPr/>
        </p:nvSpPr>
        <p:spPr>
          <a:xfrm>
            <a:off x="1088136" y="1536910"/>
            <a:ext cx="7777957" cy="19413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just">
              <a:lnSpc>
                <a:spcPct val="90000"/>
              </a:lnSpc>
              <a:spcBef>
                <a:spcPct val="0"/>
              </a:spcBef>
            </a:pPr>
            <a:r>
              <a:rPr lang="ru-RU" sz="2800" dirty="0" smtClean="0">
                <a:solidFill>
                  <a:srgbClr val="0025D8"/>
                </a:solidFill>
              </a:rPr>
              <a:t>Обеспечено участие </a:t>
            </a:r>
            <a:r>
              <a:rPr lang="ru-RU" sz="2800" b="1" dirty="0" smtClean="0">
                <a:solidFill>
                  <a:srgbClr val="0025D8"/>
                </a:solidFill>
              </a:rPr>
              <a:t>представителей Профсоюза </a:t>
            </a:r>
            <a:r>
              <a:rPr lang="ru-RU" sz="2800" dirty="0" smtClean="0">
                <a:solidFill>
                  <a:srgbClr val="0025D8"/>
                </a:solidFill>
              </a:rPr>
              <a:t>в работе комиссий по </a:t>
            </a:r>
            <a:r>
              <a:rPr lang="ru-RU" sz="2800" b="1" dirty="0" smtClean="0">
                <a:solidFill>
                  <a:srgbClr val="0025D8"/>
                </a:solidFill>
              </a:rPr>
              <a:t>приёмке образовательных организаций к новому учебному году</a:t>
            </a:r>
            <a:r>
              <a:rPr lang="ru-RU" sz="2800" dirty="0" smtClean="0">
                <a:solidFill>
                  <a:srgbClr val="0025D8"/>
                </a:solidFill>
              </a:rPr>
              <a:t>. Задача профактивистов – определить готовность рабочих мест в соответствии с требованиями </a:t>
            </a:r>
            <a:r>
              <a:rPr lang="ru-RU" sz="2800" b="1" dirty="0" smtClean="0">
                <a:solidFill>
                  <a:srgbClr val="0025D8"/>
                </a:solidFill>
              </a:rPr>
              <a:t>охраны труда </a:t>
            </a:r>
            <a:r>
              <a:rPr lang="ru-RU" sz="2800" dirty="0" smtClean="0">
                <a:solidFill>
                  <a:srgbClr val="0025D8"/>
                </a:solidFill>
              </a:rPr>
              <a:t>(</a:t>
            </a:r>
            <a:r>
              <a:rPr lang="ru-RU" sz="2800" b="1" dirty="0" smtClean="0">
                <a:solidFill>
                  <a:srgbClr val="0025D8"/>
                </a:solidFill>
              </a:rPr>
              <a:t>чек-лист готовности</a:t>
            </a:r>
            <a:r>
              <a:rPr lang="ru-RU" sz="2800" dirty="0" smtClean="0">
                <a:solidFill>
                  <a:srgbClr val="0025D8"/>
                </a:solidFill>
              </a:rPr>
              <a:t>), выявить риски и совместно с администрацией ОУ наметить пути их устранения</a:t>
            </a:r>
            <a:endParaRPr lang="ru-RU" sz="2800" dirty="0" smtClean="0">
              <a:solidFill>
                <a:srgbClr val="0025D8"/>
              </a:solidFill>
              <a:ea typeface="+mj-ea"/>
              <a:cs typeface="+mj-cs"/>
            </a:endParaRPr>
          </a:p>
        </p:txBody>
      </p:sp>
      <p:cxnSp>
        <p:nvCxnSpPr>
          <p:cNvPr id="33" name="Прямая со стрелкой 32"/>
          <p:cNvCxnSpPr/>
          <p:nvPr/>
        </p:nvCxnSpPr>
        <p:spPr>
          <a:xfrm flipV="1">
            <a:off x="1174376" y="770966"/>
            <a:ext cx="7566212" cy="26893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389529" y="4715435"/>
            <a:ext cx="3048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EE3794"/>
                </a:solidFill>
              </a:rPr>
              <a:t>МОЙ ПРОФСОЮЗ –</a:t>
            </a:r>
          </a:p>
          <a:p>
            <a:pPr algn="ctr"/>
            <a:r>
              <a:rPr lang="ru-RU" sz="3200" b="1" dirty="0" smtClean="0">
                <a:solidFill>
                  <a:srgbClr val="EE3794"/>
                </a:solidFill>
              </a:rPr>
              <a:t> МОЯ ОХРАНА!</a:t>
            </a:r>
            <a:endParaRPr lang="ru-RU" sz="3200" b="1" dirty="0">
              <a:solidFill>
                <a:srgbClr val="EE3794"/>
              </a:solidFill>
            </a:endParaRPr>
          </a:p>
        </p:txBody>
      </p:sp>
      <p:pic>
        <p:nvPicPr>
          <p:cNvPr id="25602" name="Picture 2" descr="https://zvezdaaltaya.ru/wp-content/uploads/2020/01/450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73388" y="4113151"/>
            <a:ext cx="4521386" cy="2556590"/>
          </a:xfrm>
          <a:prstGeom prst="rect">
            <a:avLst/>
          </a:prstGeom>
          <a:noFill/>
        </p:spPr>
      </p:pic>
      <p:pic>
        <p:nvPicPr>
          <p:cNvPr id="10" name="Рисунок 9" descr="Золотая эмблема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68471" y="4814820"/>
            <a:ext cx="245962" cy="298971"/>
          </a:xfrm>
          <a:prstGeom prst="rect">
            <a:avLst/>
          </a:prstGeom>
        </p:spPr>
      </p:pic>
      <p:pic>
        <p:nvPicPr>
          <p:cNvPr id="11" name="Рисунок 10" descr="eh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131223" y="5441576"/>
            <a:ext cx="1070048" cy="1120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79576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30 лет профсоюзу.jpg"/>
          <p:cNvPicPr>
            <a:picLocks noChangeAspect="1"/>
          </p:cNvPicPr>
          <p:nvPr/>
        </p:nvPicPr>
        <p:blipFill>
          <a:blip r:embed="rId2" cstate="print"/>
          <a:srcRect l="4020" r="4804"/>
          <a:stretch>
            <a:fillRect/>
          </a:stretch>
        </p:blipFill>
        <p:spPr>
          <a:xfrm>
            <a:off x="13975" y="779929"/>
            <a:ext cx="9130025" cy="5199529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27 сентября – 30 лет </a:t>
            </a:r>
          </a:p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Общероссийскому Профсоюзу образования!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0" y="6027003"/>
            <a:ext cx="9144000" cy="830997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С новым учебным годом вас, дорогие товарищи!</a:t>
            </a:r>
          </a:p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Пусть он будет стабильным и счастливым!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79576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8408" y="113755"/>
            <a:ext cx="7815968" cy="916796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C00000"/>
                </a:solidFill>
                <a:latin typeface="+mn-lt"/>
              </a:rPr>
              <a:t>ПРОФСОЮЗ-2020: зарплата и льготы</a:t>
            </a:r>
            <a:endParaRPr lang="en-US" sz="3200" dirty="0">
              <a:solidFill>
                <a:srgbClr val="C00000"/>
              </a:solidFill>
              <a:latin typeface="+mn-lt"/>
            </a:endParaRPr>
          </a:p>
        </p:txBody>
      </p:sp>
      <p:pic>
        <p:nvPicPr>
          <p:cNvPr id="29" name="Рисунок 28" descr="Золотая эмблема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5026" y="5697644"/>
            <a:ext cx="707078" cy="859465"/>
          </a:xfrm>
          <a:prstGeom prst="rect">
            <a:avLst/>
          </a:prstGeom>
        </p:spPr>
      </p:pic>
      <p:pic>
        <p:nvPicPr>
          <p:cNvPr id="1026" name="Picture 2" descr="https://liport.ru/uploads/posts/2020-03/minobrnauki-rekomendovalo-vsem-vuzam-perejti-na-distancionnoe-obuchenie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2776" y="3254188"/>
            <a:ext cx="4338916" cy="3254188"/>
          </a:xfrm>
          <a:prstGeom prst="rect">
            <a:avLst/>
          </a:prstGeom>
          <a:noFill/>
        </p:spPr>
      </p:pic>
      <p:sp>
        <p:nvSpPr>
          <p:cNvPr id="31" name="Title 1"/>
          <p:cNvSpPr txBox="1">
            <a:spLocks/>
          </p:cNvSpPr>
          <p:nvPr/>
        </p:nvSpPr>
        <p:spPr>
          <a:xfrm>
            <a:off x="1016418" y="963168"/>
            <a:ext cx="7777957" cy="17566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just">
              <a:lnSpc>
                <a:spcPct val="90000"/>
              </a:lnSpc>
              <a:spcBef>
                <a:spcPct val="0"/>
              </a:spcBef>
            </a:pPr>
            <a:r>
              <a:rPr lang="ru-RU" sz="2800" b="1" dirty="0" smtClean="0">
                <a:solidFill>
                  <a:srgbClr val="0025D8"/>
                </a:solidFill>
                <a:ea typeface="+mj-ea"/>
                <a:cs typeface="+mj-cs"/>
              </a:rPr>
              <a:t>В</a:t>
            </a:r>
            <a:r>
              <a:rPr lang="ru-RU" sz="2800" dirty="0" smtClean="0">
                <a:solidFill>
                  <a:srgbClr val="0025D8"/>
                </a:solidFill>
                <a:ea typeface="+mj-ea"/>
                <a:cs typeface="+mj-cs"/>
              </a:rPr>
              <a:t> </a:t>
            </a:r>
            <a:r>
              <a:rPr lang="ru-RU" sz="2800" b="1" dirty="0" smtClean="0">
                <a:solidFill>
                  <a:srgbClr val="0025D8"/>
                </a:solidFill>
                <a:ea typeface="+mj-ea"/>
                <a:cs typeface="+mj-cs"/>
              </a:rPr>
              <a:t>полном объеме </a:t>
            </a:r>
            <a:r>
              <a:rPr lang="ru-RU" sz="2800" dirty="0" smtClean="0">
                <a:solidFill>
                  <a:srgbClr val="0025D8"/>
                </a:solidFill>
                <a:ea typeface="+mj-ea"/>
                <a:cs typeface="+mj-cs"/>
              </a:rPr>
              <a:t>сохранены </a:t>
            </a:r>
            <a:r>
              <a:rPr lang="ru-RU" sz="2800" b="1" dirty="0" smtClean="0">
                <a:solidFill>
                  <a:srgbClr val="0025D8"/>
                </a:solidFill>
                <a:ea typeface="+mj-ea"/>
                <a:cs typeface="+mj-cs"/>
              </a:rPr>
              <a:t>гарантии оплаты труда и профессиональные льготы </a:t>
            </a:r>
            <a:r>
              <a:rPr lang="ru-RU" sz="2800" dirty="0" smtClean="0">
                <a:solidFill>
                  <a:srgbClr val="0025D8"/>
                </a:solidFill>
                <a:ea typeface="+mj-ea"/>
                <a:cs typeface="+mj-cs"/>
              </a:rPr>
              <a:t>работникам образовательных организаций, </a:t>
            </a:r>
            <a:r>
              <a:rPr lang="ru-RU" sz="2800" dirty="0" smtClean="0">
                <a:solidFill>
                  <a:srgbClr val="0025D8"/>
                </a:solidFill>
              </a:rPr>
              <a:t>несмотря на удаленный режим </a:t>
            </a:r>
            <a:r>
              <a:rPr lang="ru-RU" sz="2800" dirty="0" smtClean="0">
                <a:solidFill>
                  <a:srgbClr val="0025D8"/>
                </a:solidFill>
              </a:rPr>
              <a:t>работы </a:t>
            </a:r>
            <a:r>
              <a:rPr lang="ru-RU" sz="2800" dirty="0" smtClean="0">
                <a:solidFill>
                  <a:srgbClr val="0025D8"/>
                </a:solidFill>
                <a:ea typeface="+mj-ea"/>
                <a:cs typeface="+mj-cs"/>
              </a:rPr>
              <a:t>и негативные тенденции в экономике в связи с </a:t>
            </a:r>
            <a:r>
              <a:rPr lang="ru-RU" sz="2800" b="1" dirty="0" smtClean="0">
                <a:solidFill>
                  <a:srgbClr val="0025D8"/>
                </a:solidFill>
                <a:ea typeface="+mj-ea"/>
                <a:cs typeface="+mj-cs"/>
              </a:rPr>
              <a:t>коронавирусом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5D8"/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cxnSp>
        <p:nvCxnSpPr>
          <p:cNvPr id="33" name="Прямая со стрелкой 32"/>
          <p:cNvCxnSpPr/>
          <p:nvPr/>
        </p:nvCxnSpPr>
        <p:spPr>
          <a:xfrm flipV="1">
            <a:off x="995082" y="770965"/>
            <a:ext cx="7745506" cy="17929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028" name="Picture 4" descr="https://barleparfum.ru/upload/media/100oplata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18748" y="5311868"/>
            <a:ext cx="2926148" cy="1546132"/>
          </a:xfrm>
          <a:prstGeom prst="rect">
            <a:avLst/>
          </a:prstGeom>
          <a:noFill/>
        </p:spPr>
      </p:pic>
      <p:sp>
        <p:nvSpPr>
          <p:cNvPr id="36" name="Title 1"/>
          <p:cNvSpPr txBox="1">
            <a:spLocks/>
          </p:cNvSpPr>
          <p:nvPr/>
        </p:nvSpPr>
        <p:spPr>
          <a:xfrm>
            <a:off x="1545337" y="3249168"/>
            <a:ext cx="2569464" cy="205793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lvl="0" algn="ctr">
              <a:lnSpc>
                <a:spcPct val="90000"/>
              </a:lnSpc>
              <a:spcBef>
                <a:spcPct val="0"/>
              </a:spcBef>
            </a:pPr>
            <a:r>
              <a:rPr lang="ru-RU" sz="1600" dirty="0" smtClean="0">
                <a:solidFill>
                  <a:srgbClr val="0025D8"/>
                </a:solidFill>
                <a:ea typeface="+mj-ea"/>
                <a:cs typeface="+mj-cs"/>
              </a:rPr>
              <a:t>Письмо-разъяснение </a:t>
            </a:r>
          </a:p>
          <a:p>
            <a:pPr lvl="0" algn="ctr">
              <a:lnSpc>
                <a:spcPct val="90000"/>
              </a:lnSpc>
              <a:spcBef>
                <a:spcPct val="0"/>
              </a:spcBef>
            </a:pPr>
            <a:r>
              <a:rPr lang="ru-RU" sz="1600" dirty="0" smtClean="0">
                <a:solidFill>
                  <a:srgbClr val="0025D8"/>
                </a:solidFill>
                <a:ea typeface="+mj-ea"/>
                <a:cs typeface="+mj-cs"/>
              </a:rPr>
              <a:t>ЦС Профсоюза  о режиме работы и времени отдыха педагогов и работников образовательных организаций в условиях коронавируса от 23.03.2020 </a:t>
            </a:r>
          </a:p>
          <a:p>
            <a:pPr lvl="0" algn="ctr">
              <a:lnSpc>
                <a:spcPct val="90000"/>
              </a:lnSpc>
              <a:spcBef>
                <a:spcPct val="0"/>
              </a:spcBef>
            </a:pPr>
            <a:r>
              <a:rPr lang="ru-RU" sz="1600" dirty="0" smtClean="0">
                <a:solidFill>
                  <a:srgbClr val="0025D8"/>
                </a:solidFill>
                <a:ea typeface="+mj-ea"/>
                <a:cs typeface="+mj-cs"/>
              </a:rPr>
              <a:t>№ 164</a:t>
            </a:r>
            <a:endParaRPr kumimoji="0" lang="en-US" sz="1600" i="0" u="none" strike="noStrike" kern="1200" cap="none" spc="0" normalizeH="0" baseline="0" noProof="0" dirty="0">
              <a:ln>
                <a:noFill/>
              </a:ln>
              <a:solidFill>
                <a:srgbClr val="0025D8"/>
              </a:solidFill>
              <a:effectLst/>
              <a:uLnTx/>
              <a:uFillTx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79576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Золотая эмблема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86014" y="614657"/>
            <a:ext cx="707078" cy="859465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281173" y="573741"/>
            <a:ext cx="4591050" cy="4643718"/>
          </a:xfrm>
        </p:spPr>
        <p:txBody>
          <a:bodyPr>
            <a:noAutofit/>
          </a:bodyPr>
          <a:lstStyle/>
          <a:p>
            <a:pPr algn="l"/>
            <a:r>
              <a:rPr lang="ru-RU" sz="2800" dirty="0" smtClean="0">
                <a:solidFill>
                  <a:srgbClr val="C00000"/>
                </a:solidFill>
                <a:latin typeface="+mn-lt"/>
              </a:rPr>
              <a:t>ПРОФСОЮЗ-2020:</a:t>
            </a:r>
            <a:br>
              <a:rPr lang="ru-RU" sz="2800" dirty="0" smtClean="0">
                <a:solidFill>
                  <a:srgbClr val="C00000"/>
                </a:solidFill>
                <a:latin typeface="+mn-lt"/>
              </a:rPr>
            </a:br>
            <a:r>
              <a:rPr lang="ru-RU" sz="2800" dirty="0" smtClean="0">
                <a:solidFill>
                  <a:srgbClr val="C00000"/>
                </a:solidFill>
                <a:latin typeface="+mn-lt"/>
              </a:rPr>
              <a:t>аттестация</a:t>
            </a:r>
            <a:r>
              <a:rPr lang="ru-RU" sz="3200" dirty="0" smtClean="0">
                <a:solidFill>
                  <a:srgbClr val="C00000"/>
                </a:solidFill>
                <a:latin typeface="+mn-lt"/>
              </a:rPr>
              <a:t/>
            </a:r>
            <a:br>
              <a:rPr lang="ru-RU" sz="3200" dirty="0" smtClean="0">
                <a:solidFill>
                  <a:srgbClr val="C00000"/>
                </a:solidFill>
                <a:latin typeface="+mn-lt"/>
              </a:rPr>
            </a:br>
            <a:r>
              <a:rPr lang="ru-RU" sz="3200" dirty="0" smtClean="0">
                <a:solidFill>
                  <a:srgbClr val="C00000"/>
                </a:solidFill>
                <a:latin typeface="+mn-lt"/>
              </a:rPr>
              <a:t/>
            </a:r>
            <a:br>
              <a:rPr lang="ru-RU" sz="3200" dirty="0" smtClean="0">
                <a:solidFill>
                  <a:srgbClr val="C00000"/>
                </a:solidFill>
                <a:latin typeface="+mn-lt"/>
              </a:rPr>
            </a:br>
            <a:r>
              <a:rPr lang="ru-RU" sz="2400" dirty="0" smtClean="0">
                <a:solidFill>
                  <a:srgbClr val="0025D8"/>
                </a:solidFill>
                <a:latin typeface="+mn-lt"/>
              </a:rPr>
              <a:t>Обеспечена возможность прохождения плановой </a:t>
            </a:r>
            <a:r>
              <a:rPr lang="ru-RU" sz="2400" b="1" dirty="0" smtClean="0">
                <a:solidFill>
                  <a:srgbClr val="0025D8"/>
                </a:solidFill>
                <a:latin typeface="+mn-lt"/>
              </a:rPr>
              <a:t>аттестации</a:t>
            </a:r>
            <a:r>
              <a:rPr lang="ru-RU" sz="2400" dirty="0" smtClean="0">
                <a:solidFill>
                  <a:srgbClr val="0025D8"/>
                </a:solidFill>
                <a:latin typeface="+mn-lt"/>
              </a:rPr>
              <a:t> педагогическим работникам в дистанционном режиме и </a:t>
            </a:r>
            <a:r>
              <a:rPr lang="ru-RU" sz="2400" b="1" dirty="0" smtClean="0">
                <a:solidFill>
                  <a:srgbClr val="0025D8"/>
                </a:solidFill>
                <a:latin typeface="+mn-lt"/>
              </a:rPr>
              <a:t>сохранение квалификационной категории </a:t>
            </a:r>
            <a:r>
              <a:rPr lang="ru-RU" sz="2400" dirty="0" smtClean="0">
                <a:solidFill>
                  <a:srgbClr val="0025D8"/>
                </a:solidFill>
                <a:latin typeface="+mn-lt"/>
              </a:rPr>
              <a:t>до конца 2020 года тем, кто не может её пройти ввиду ограничительных </a:t>
            </a:r>
            <a:br>
              <a:rPr lang="ru-RU" sz="2400" dirty="0" smtClean="0">
                <a:solidFill>
                  <a:srgbClr val="0025D8"/>
                </a:solidFill>
                <a:latin typeface="+mn-lt"/>
              </a:rPr>
            </a:br>
            <a:r>
              <a:rPr lang="ru-RU" sz="2400" dirty="0" smtClean="0">
                <a:solidFill>
                  <a:srgbClr val="0025D8"/>
                </a:solidFill>
                <a:latin typeface="+mn-lt"/>
              </a:rPr>
              <a:t>мероприятий из-за</a:t>
            </a:r>
            <a:br>
              <a:rPr lang="ru-RU" sz="2400" dirty="0" smtClean="0">
                <a:solidFill>
                  <a:srgbClr val="0025D8"/>
                </a:solidFill>
                <a:latin typeface="+mn-lt"/>
              </a:rPr>
            </a:br>
            <a:r>
              <a:rPr lang="ru-RU" sz="2400" dirty="0" smtClean="0">
                <a:solidFill>
                  <a:srgbClr val="0025D8"/>
                </a:solidFill>
                <a:latin typeface="+mn-lt"/>
              </a:rPr>
              <a:t> коронавируса</a:t>
            </a:r>
            <a:endParaRPr lang="en-US" sz="2400" dirty="0">
              <a:solidFill>
                <a:srgbClr val="0025D8"/>
              </a:solidFill>
              <a:latin typeface="+mn-lt"/>
            </a:endParaRPr>
          </a:p>
        </p:txBody>
      </p:sp>
      <p:cxnSp>
        <p:nvCxnSpPr>
          <p:cNvPr id="10" name="Прямая со стрелкой 9"/>
          <p:cNvCxnSpPr/>
          <p:nvPr/>
        </p:nvCxnSpPr>
        <p:spPr>
          <a:xfrm flipV="1">
            <a:off x="385482" y="1228165"/>
            <a:ext cx="3137647" cy="8965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1" name="Скругленный прямоугольник 10"/>
          <p:cNvSpPr/>
          <p:nvPr/>
        </p:nvSpPr>
        <p:spPr>
          <a:xfrm>
            <a:off x="394447" y="5316072"/>
            <a:ext cx="4419600" cy="1255056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5D8"/>
                </a:solidFill>
              </a:rPr>
              <a:t>Совместное письмо ЦС Профсоюза </a:t>
            </a:r>
          </a:p>
          <a:p>
            <a:pPr algn="ctr"/>
            <a:r>
              <a:rPr lang="ru-RU" dirty="0" smtClean="0">
                <a:solidFill>
                  <a:srgbClr val="0025D8"/>
                </a:solidFill>
              </a:rPr>
              <a:t>и Министерства </a:t>
            </a:r>
            <a:r>
              <a:rPr lang="ru-RU" dirty="0" smtClean="0">
                <a:solidFill>
                  <a:srgbClr val="0025D8"/>
                </a:solidFill>
              </a:rPr>
              <a:t>просвещения </a:t>
            </a:r>
            <a:r>
              <a:rPr lang="ru-RU" dirty="0" smtClean="0">
                <a:solidFill>
                  <a:srgbClr val="0025D8"/>
                </a:solidFill>
              </a:rPr>
              <a:t>России</a:t>
            </a:r>
          </a:p>
          <a:p>
            <a:pPr algn="ctr"/>
            <a:r>
              <a:rPr lang="ru-RU" dirty="0" smtClean="0">
                <a:solidFill>
                  <a:srgbClr val="0025D8"/>
                </a:solidFill>
              </a:rPr>
              <a:t> от </a:t>
            </a:r>
            <a:r>
              <a:rPr lang="ru-RU" dirty="0" smtClean="0">
                <a:solidFill>
                  <a:srgbClr val="0025D8"/>
                </a:solidFill>
              </a:rPr>
              <a:t>08.05.2020 </a:t>
            </a:r>
            <a:r>
              <a:rPr lang="ru-RU" dirty="0" smtClean="0">
                <a:solidFill>
                  <a:srgbClr val="0025D8"/>
                </a:solidFill>
              </a:rPr>
              <a:t>г. </a:t>
            </a:r>
            <a:r>
              <a:rPr lang="ru-RU" dirty="0" smtClean="0">
                <a:solidFill>
                  <a:srgbClr val="0025D8"/>
                </a:solidFill>
              </a:rPr>
              <a:t>от № ВБ-993/08/221 </a:t>
            </a:r>
            <a:endParaRPr lang="ru-RU" dirty="0">
              <a:solidFill>
                <a:srgbClr val="0025D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77736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8408" y="113755"/>
            <a:ext cx="7815968" cy="916796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C00000"/>
                </a:solidFill>
                <a:latin typeface="+mn-lt"/>
              </a:rPr>
              <a:t>ПРОФСОЮЗ-2020: гарантии отпусков</a:t>
            </a:r>
            <a:endParaRPr lang="en-US" sz="3200" dirty="0">
              <a:solidFill>
                <a:srgbClr val="C00000"/>
              </a:solidFill>
              <a:latin typeface="+mn-lt"/>
            </a:endParaRPr>
          </a:p>
        </p:txBody>
      </p:sp>
      <p:pic>
        <p:nvPicPr>
          <p:cNvPr id="29" name="Рисунок 28" descr="Золотая эмблема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5026" y="5697644"/>
            <a:ext cx="707078" cy="859465"/>
          </a:xfrm>
          <a:prstGeom prst="rect">
            <a:avLst/>
          </a:prstGeom>
        </p:spPr>
      </p:pic>
      <p:sp>
        <p:nvSpPr>
          <p:cNvPr id="31" name="Title 1"/>
          <p:cNvSpPr txBox="1">
            <a:spLocks/>
          </p:cNvSpPr>
          <p:nvPr/>
        </p:nvSpPr>
        <p:spPr>
          <a:xfrm>
            <a:off x="1025383" y="1115569"/>
            <a:ext cx="7777957" cy="17566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just">
              <a:lnSpc>
                <a:spcPct val="90000"/>
              </a:lnSpc>
              <a:spcBef>
                <a:spcPct val="0"/>
              </a:spcBef>
            </a:pPr>
            <a:r>
              <a:rPr lang="ru-RU" sz="2600" dirty="0" smtClean="0">
                <a:solidFill>
                  <a:srgbClr val="0025D8"/>
                </a:solidFill>
                <a:ea typeface="+mj-ea"/>
                <a:cs typeface="+mj-cs"/>
              </a:rPr>
              <a:t>Обеспечена </a:t>
            </a:r>
            <a:r>
              <a:rPr lang="ru-RU" sz="2600" b="1" dirty="0" smtClean="0">
                <a:solidFill>
                  <a:srgbClr val="0025D8"/>
                </a:solidFill>
                <a:ea typeface="+mj-ea"/>
                <a:cs typeface="+mj-cs"/>
              </a:rPr>
              <a:t>законность</a:t>
            </a:r>
            <a:r>
              <a:rPr lang="ru-RU" sz="2600" dirty="0" smtClean="0">
                <a:solidFill>
                  <a:srgbClr val="0025D8"/>
                </a:solidFill>
                <a:ea typeface="+mj-ea"/>
                <a:cs typeface="+mj-cs"/>
              </a:rPr>
              <a:t> в вопросах предоставления </a:t>
            </a:r>
            <a:r>
              <a:rPr lang="ru-RU" sz="2600" dirty="0" smtClean="0">
                <a:solidFill>
                  <a:srgbClr val="0025D8"/>
                </a:solidFill>
                <a:ea typeface="+mj-ea"/>
                <a:cs typeface="+mj-cs"/>
              </a:rPr>
              <a:t>ежегодных </a:t>
            </a:r>
            <a:r>
              <a:rPr lang="ru-RU" sz="2600" b="1" dirty="0" smtClean="0">
                <a:solidFill>
                  <a:srgbClr val="0025D8"/>
                </a:solidFill>
                <a:ea typeface="+mj-ea"/>
                <a:cs typeface="+mj-cs"/>
              </a:rPr>
              <a:t>отпусков педагогам </a:t>
            </a:r>
            <a:r>
              <a:rPr lang="ru-RU" sz="2600" dirty="0" smtClean="0">
                <a:solidFill>
                  <a:srgbClr val="0025D8"/>
                </a:solidFill>
                <a:ea typeface="+mj-ea"/>
                <a:cs typeface="+mj-cs"/>
              </a:rPr>
              <a:t>в </a:t>
            </a:r>
            <a:r>
              <a:rPr lang="ru-RU" sz="2600" dirty="0" smtClean="0">
                <a:solidFill>
                  <a:srgbClr val="0025D8"/>
                </a:solidFill>
                <a:ea typeface="+mj-ea"/>
                <a:cs typeface="+mj-cs"/>
              </a:rPr>
              <a:t>случаях принятия решений об изменении </a:t>
            </a:r>
            <a:r>
              <a:rPr lang="ru-RU" sz="2600" dirty="0" smtClean="0">
                <a:solidFill>
                  <a:srgbClr val="0025D8"/>
                </a:solidFill>
                <a:ea typeface="+mj-ea"/>
                <a:cs typeface="+mj-cs"/>
              </a:rPr>
              <a:t>графиков </a:t>
            </a:r>
            <a:r>
              <a:rPr lang="ru-RU" sz="2600" dirty="0" smtClean="0">
                <a:solidFill>
                  <a:srgbClr val="0025D8"/>
                </a:solidFill>
                <a:ea typeface="+mj-ea"/>
                <a:cs typeface="+mj-cs"/>
              </a:rPr>
              <a:t>предоставления отпусков и длительности нахождения в них, вызванных </a:t>
            </a:r>
            <a:r>
              <a:rPr lang="ru-RU" sz="2600" b="1" dirty="0" smtClean="0">
                <a:solidFill>
                  <a:srgbClr val="0025D8"/>
                </a:solidFill>
                <a:ea typeface="+mj-ea"/>
                <a:cs typeface="+mj-cs"/>
              </a:rPr>
              <a:t>переносом сроков ЕГЭ </a:t>
            </a:r>
            <a:r>
              <a:rPr lang="ru-RU" sz="2600" dirty="0" smtClean="0">
                <a:solidFill>
                  <a:srgbClr val="0025D8"/>
                </a:solidFill>
                <a:ea typeface="+mj-ea"/>
                <a:cs typeface="+mj-cs"/>
              </a:rPr>
              <a:t>и противовирусными мероприятиями </a:t>
            </a:r>
            <a:r>
              <a:rPr lang="en-US" sz="2600" dirty="0" smtClean="0">
                <a:solidFill>
                  <a:srgbClr val="0025D8"/>
                </a:solidFill>
                <a:ea typeface="+mj-ea"/>
                <a:cs typeface="+mj-cs"/>
              </a:rPr>
              <a:t>C</a:t>
            </a:r>
            <a:r>
              <a:rPr lang="ru-RU" sz="2600" dirty="0" smtClean="0">
                <a:solidFill>
                  <a:srgbClr val="0025D8"/>
                </a:solidFill>
                <a:ea typeface="+mj-ea"/>
                <a:cs typeface="+mj-cs"/>
              </a:rPr>
              <a:t>О</a:t>
            </a:r>
            <a:r>
              <a:rPr lang="en-US" sz="2600" dirty="0" smtClean="0">
                <a:solidFill>
                  <a:srgbClr val="0025D8"/>
                </a:solidFill>
                <a:ea typeface="+mj-ea"/>
                <a:cs typeface="+mj-cs"/>
              </a:rPr>
              <a:t>VID-19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rgbClr val="0025D8"/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cxnSp>
        <p:nvCxnSpPr>
          <p:cNvPr id="33" name="Прямая со стрелкой 32"/>
          <p:cNvCxnSpPr/>
          <p:nvPr/>
        </p:nvCxnSpPr>
        <p:spPr>
          <a:xfrm flipV="1">
            <a:off x="995082" y="770965"/>
            <a:ext cx="7745506" cy="17929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9" name="Скругленный прямоугольник 8"/>
          <p:cNvSpPr/>
          <p:nvPr/>
        </p:nvSpPr>
        <p:spPr>
          <a:xfrm>
            <a:off x="1541929" y="3478305"/>
            <a:ext cx="3370730" cy="3092823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rgbClr val="0025D8"/>
                </a:solidFill>
              </a:rPr>
              <a:t>Рекомендации Общероссийского Профсоюза образования </a:t>
            </a:r>
            <a:r>
              <a:rPr lang="ru-RU" sz="1600" dirty="0" smtClean="0">
                <a:solidFill>
                  <a:srgbClr val="0025D8"/>
                </a:solidFill>
              </a:rPr>
              <a:t>                                       по </a:t>
            </a:r>
            <a:r>
              <a:rPr lang="ru-RU" sz="1600" dirty="0" smtClean="0">
                <a:solidFill>
                  <a:srgbClr val="0025D8"/>
                </a:solidFill>
              </a:rPr>
              <a:t>вопросам регулирования ежегодных основных удлиненных оплачиваемых отпусков и ежегодных дополнительных оплачиваемых отпусков педагогических и иных работников образовательных </a:t>
            </a:r>
            <a:r>
              <a:rPr lang="ru-RU" sz="1600" dirty="0" smtClean="0">
                <a:solidFill>
                  <a:srgbClr val="0025D8"/>
                </a:solidFill>
              </a:rPr>
              <a:t>учреждений от 22.04.2020</a:t>
            </a:r>
            <a:endParaRPr lang="ru-RU" sz="1600" dirty="0">
              <a:solidFill>
                <a:srgbClr val="0025D8"/>
              </a:solidFill>
            </a:endParaRPr>
          </a:p>
        </p:txBody>
      </p:sp>
      <p:pic>
        <p:nvPicPr>
          <p:cNvPr id="16386" name="Picture 2" descr="https://www.eseur.ru/Photos/photo4867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2629" y="3460376"/>
            <a:ext cx="3712852" cy="30895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779576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8408" y="113755"/>
            <a:ext cx="7815968" cy="916796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C00000"/>
                </a:solidFill>
                <a:latin typeface="+mn-lt"/>
              </a:rPr>
              <a:t>ПРОФСОЮЗ-2020: гарантия занятости</a:t>
            </a:r>
            <a:endParaRPr lang="en-US" sz="3200" dirty="0">
              <a:solidFill>
                <a:srgbClr val="C00000"/>
              </a:solidFill>
              <a:latin typeface="+mn-lt"/>
            </a:endParaRPr>
          </a:p>
        </p:txBody>
      </p:sp>
      <p:pic>
        <p:nvPicPr>
          <p:cNvPr id="29" name="Рисунок 28" descr="Золотая эмблема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5026" y="5697644"/>
            <a:ext cx="707078" cy="859465"/>
          </a:xfrm>
          <a:prstGeom prst="rect">
            <a:avLst/>
          </a:prstGeom>
        </p:spPr>
      </p:pic>
      <p:sp>
        <p:nvSpPr>
          <p:cNvPr id="31" name="Title 1"/>
          <p:cNvSpPr txBox="1">
            <a:spLocks/>
          </p:cNvSpPr>
          <p:nvPr/>
        </p:nvSpPr>
        <p:spPr>
          <a:xfrm>
            <a:off x="1034348" y="1025922"/>
            <a:ext cx="7777957" cy="17566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just">
              <a:lnSpc>
                <a:spcPct val="90000"/>
              </a:lnSpc>
              <a:spcBef>
                <a:spcPct val="0"/>
              </a:spcBef>
            </a:pPr>
            <a:r>
              <a:rPr lang="ru-RU" sz="2600" b="1" dirty="0" smtClean="0">
                <a:solidFill>
                  <a:srgbClr val="0025D8"/>
                </a:solidFill>
                <a:ea typeface="+mj-ea"/>
                <a:cs typeface="+mj-cs"/>
              </a:rPr>
              <a:t>Не допущено сокращений </a:t>
            </a:r>
            <a:r>
              <a:rPr lang="ru-RU" sz="2600" dirty="0" smtClean="0">
                <a:solidFill>
                  <a:srgbClr val="0025D8"/>
                </a:solidFill>
                <a:ea typeface="+mj-ea"/>
                <a:cs typeface="+mj-cs"/>
              </a:rPr>
              <a:t>работников отрасли в новых сложнейших экономических условиях: все работники сферы образования края сохранили свои рабочие места, несмотря на нерабочие периоды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rgbClr val="0025D8"/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cxnSp>
        <p:nvCxnSpPr>
          <p:cNvPr id="33" name="Прямая со стрелкой 32"/>
          <p:cNvCxnSpPr/>
          <p:nvPr/>
        </p:nvCxnSpPr>
        <p:spPr>
          <a:xfrm flipV="1">
            <a:off x="995082" y="770965"/>
            <a:ext cx="7745506" cy="17929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7410" name="Picture 2" descr="https://pravo-leed.ru/images/sokrashheniy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61247" y="4419600"/>
            <a:ext cx="7351059" cy="2214282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1443316" y="2841811"/>
            <a:ext cx="7351059" cy="1477328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0025D8"/>
                </a:solidFill>
              </a:rPr>
              <a:t>Рекомендации Российской трехсторонней комиссии по регулированию социально-трудовых отношений по действиям социальных партнеров, работников и работодателей в условиях предотвращения распространения коронавирусной инфекции в Российской </a:t>
            </a:r>
            <a:r>
              <a:rPr lang="ru-RU" dirty="0" smtClean="0">
                <a:solidFill>
                  <a:srgbClr val="0025D8"/>
                </a:solidFill>
              </a:rPr>
              <a:t>Федерации </a:t>
            </a:r>
          </a:p>
          <a:p>
            <a:pPr algn="ctr"/>
            <a:r>
              <a:rPr lang="ru-RU" dirty="0" smtClean="0">
                <a:solidFill>
                  <a:srgbClr val="0025D8"/>
                </a:solidFill>
              </a:rPr>
              <a:t>от 31.03.2020</a:t>
            </a:r>
            <a:endParaRPr lang="ru-RU" dirty="0">
              <a:solidFill>
                <a:srgbClr val="0025D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79576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Золотая эмблема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86014" y="614657"/>
            <a:ext cx="707078" cy="859465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281173" y="573741"/>
            <a:ext cx="4591050" cy="4643718"/>
          </a:xfrm>
        </p:spPr>
        <p:txBody>
          <a:bodyPr>
            <a:noAutofit/>
          </a:bodyPr>
          <a:lstStyle/>
          <a:p>
            <a:pPr algn="l"/>
            <a:r>
              <a:rPr lang="ru-RU" sz="2800" dirty="0" smtClean="0">
                <a:solidFill>
                  <a:srgbClr val="C00000"/>
                </a:solidFill>
                <a:latin typeface="+mn-lt"/>
              </a:rPr>
              <a:t>ПРОФСОЮЗ-2020:</a:t>
            </a:r>
            <a:br>
              <a:rPr lang="ru-RU" sz="2800" dirty="0" smtClean="0">
                <a:solidFill>
                  <a:srgbClr val="C00000"/>
                </a:solidFill>
                <a:latin typeface="+mn-lt"/>
              </a:rPr>
            </a:br>
            <a:r>
              <a:rPr lang="ru-RU" sz="2800" dirty="0" smtClean="0">
                <a:solidFill>
                  <a:srgbClr val="C00000"/>
                </a:solidFill>
                <a:latin typeface="+mn-lt"/>
              </a:rPr>
              <a:t>права </a:t>
            </a:r>
            <a:br>
              <a:rPr lang="ru-RU" sz="2800" dirty="0" smtClean="0">
                <a:solidFill>
                  <a:srgbClr val="C00000"/>
                </a:solidFill>
                <a:latin typeface="+mn-lt"/>
              </a:rPr>
            </a:br>
            <a:r>
              <a:rPr lang="ru-RU" sz="2800" dirty="0" smtClean="0">
                <a:solidFill>
                  <a:srgbClr val="C00000"/>
                </a:solidFill>
                <a:latin typeface="+mn-lt"/>
              </a:rPr>
              <a:t>преподавателей</a:t>
            </a:r>
            <a:r>
              <a:rPr lang="ru-RU" sz="3200" dirty="0" smtClean="0">
                <a:solidFill>
                  <a:srgbClr val="C00000"/>
                </a:solidFill>
                <a:latin typeface="+mn-lt"/>
              </a:rPr>
              <a:t/>
            </a:r>
            <a:br>
              <a:rPr lang="ru-RU" sz="3200" dirty="0" smtClean="0">
                <a:solidFill>
                  <a:srgbClr val="C00000"/>
                </a:solidFill>
                <a:latin typeface="+mn-lt"/>
              </a:rPr>
            </a:br>
            <a:r>
              <a:rPr lang="ru-RU" sz="3200" dirty="0" smtClean="0">
                <a:solidFill>
                  <a:srgbClr val="C00000"/>
                </a:solidFill>
                <a:latin typeface="+mn-lt"/>
              </a:rPr>
              <a:t/>
            </a:r>
            <a:br>
              <a:rPr lang="ru-RU" sz="3200" dirty="0" smtClean="0">
                <a:solidFill>
                  <a:srgbClr val="C00000"/>
                </a:solidFill>
                <a:latin typeface="+mn-lt"/>
              </a:rPr>
            </a:br>
            <a:r>
              <a:rPr lang="ru-RU" sz="2400" dirty="0" smtClean="0">
                <a:solidFill>
                  <a:srgbClr val="0025D8"/>
                </a:solidFill>
              </a:rPr>
              <a:t>Мониторинг</a:t>
            </a:r>
            <a:r>
              <a:rPr lang="ru-RU" sz="2400" b="1" dirty="0" smtClean="0">
                <a:solidFill>
                  <a:srgbClr val="0025D8"/>
                </a:solidFill>
              </a:rPr>
              <a:t> соблюдения </a:t>
            </a:r>
            <a:r>
              <a:rPr lang="ru-RU" sz="2400" b="1" dirty="0" smtClean="0">
                <a:solidFill>
                  <a:srgbClr val="0025D8"/>
                </a:solidFill>
              </a:rPr>
              <a:t>трудовых прав работников </a:t>
            </a:r>
            <a:r>
              <a:rPr lang="ru-RU" sz="2400" b="1" dirty="0" smtClean="0">
                <a:solidFill>
                  <a:srgbClr val="0025D8"/>
                </a:solidFill>
              </a:rPr>
              <a:t/>
            </a:r>
            <a:br>
              <a:rPr lang="ru-RU" sz="2400" b="1" dirty="0" smtClean="0">
                <a:solidFill>
                  <a:srgbClr val="0025D8"/>
                </a:solidFill>
              </a:rPr>
            </a:br>
            <a:r>
              <a:rPr lang="ru-RU" sz="2400" b="1" dirty="0" smtClean="0">
                <a:solidFill>
                  <a:srgbClr val="0025D8"/>
                </a:solidFill>
              </a:rPr>
              <a:t>вузов </a:t>
            </a:r>
            <a:r>
              <a:rPr lang="ru-RU" sz="2400" dirty="0" smtClean="0">
                <a:solidFill>
                  <a:srgbClr val="0025D8"/>
                </a:solidFill>
              </a:rPr>
              <a:t>в условиях </a:t>
            </a:r>
            <a:br>
              <a:rPr lang="ru-RU" sz="2400" dirty="0" smtClean="0">
                <a:solidFill>
                  <a:srgbClr val="0025D8"/>
                </a:solidFill>
              </a:rPr>
            </a:br>
            <a:r>
              <a:rPr lang="ru-RU" sz="2400" dirty="0" smtClean="0">
                <a:solidFill>
                  <a:srgbClr val="0025D8"/>
                </a:solidFill>
              </a:rPr>
              <a:t>дистанционного </a:t>
            </a:r>
            <a:r>
              <a:rPr lang="ru-RU" sz="2400" dirty="0" smtClean="0">
                <a:solidFill>
                  <a:srgbClr val="0025D8"/>
                </a:solidFill>
              </a:rPr>
              <a:t>режима </a:t>
            </a:r>
            <a:r>
              <a:rPr lang="ru-RU" sz="2400" dirty="0" smtClean="0">
                <a:solidFill>
                  <a:srgbClr val="0025D8"/>
                </a:solidFill>
              </a:rPr>
              <a:t/>
            </a:r>
            <a:br>
              <a:rPr lang="ru-RU" sz="2400" dirty="0" smtClean="0">
                <a:solidFill>
                  <a:srgbClr val="0025D8"/>
                </a:solidFill>
              </a:rPr>
            </a:br>
            <a:r>
              <a:rPr lang="ru-RU" sz="2400" dirty="0" smtClean="0">
                <a:solidFill>
                  <a:srgbClr val="0025D8"/>
                </a:solidFill>
              </a:rPr>
              <a:t>работы </a:t>
            </a:r>
            <a:r>
              <a:rPr lang="ru-RU" sz="2400" dirty="0" smtClean="0">
                <a:solidFill>
                  <a:srgbClr val="0025D8"/>
                </a:solidFill>
              </a:rPr>
              <a:t>и проведения других мероприятий по предотвращению распространения новой коронавирусной </a:t>
            </a:r>
            <a:r>
              <a:rPr lang="ru-RU" sz="2400" dirty="0" smtClean="0">
                <a:solidFill>
                  <a:srgbClr val="0025D8"/>
                </a:solidFill>
              </a:rPr>
              <a:t>инфекции</a:t>
            </a:r>
            <a:r>
              <a:rPr lang="ru-RU" sz="2400" dirty="0" smtClean="0">
                <a:solidFill>
                  <a:srgbClr val="0025D8"/>
                </a:solidFill>
              </a:rPr>
              <a:t/>
            </a:r>
            <a:br>
              <a:rPr lang="ru-RU" sz="2400" dirty="0" smtClean="0">
                <a:solidFill>
                  <a:srgbClr val="0025D8"/>
                </a:solidFill>
              </a:rPr>
            </a:br>
            <a:r>
              <a:rPr lang="ru-RU" sz="2400" dirty="0" smtClean="0">
                <a:solidFill>
                  <a:srgbClr val="0025D8"/>
                </a:solidFill>
              </a:rPr>
              <a:t> </a:t>
            </a:r>
            <a:endParaRPr lang="en-US" sz="2400" dirty="0">
              <a:solidFill>
                <a:srgbClr val="0025D8"/>
              </a:solidFill>
              <a:latin typeface="+mn-lt"/>
            </a:endParaRPr>
          </a:p>
        </p:txBody>
      </p:sp>
      <p:cxnSp>
        <p:nvCxnSpPr>
          <p:cNvPr id="10" name="Прямая со стрелкой 9"/>
          <p:cNvCxnSpPr/>
          <p:nvPr/>
        </p:nvCxnSpPr>
        <p:spPr>
          <a:xfrm flipV="1">
            <a:off x="349623" y="1586754"/>
            <a:ext cx="3137647" cy="8965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1" name="Скругленный прямоугольник 10"/>
          <p:cNvSpPr/>
          <p:nvPr/>
        </p:nvSpPr>
        <p:spPr>
          <a:xfrm>
            <a:off x="394447" y="5316072"/>
            <a:ext cx="4419600" cy="1255056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5D8"/>
                </a:solidFill>
              </a:rPr>
              <a:t>Координационный совет председателей первичных профорганизаций вузов при Общероссийском Профсоюзе образования</a:t>
            </a:r>
            <a:endParaRPr lang="ru-RU" dirty="0">
              <a:solidFill>
                <a:srgbClr val="0025D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77736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3207" y="239261"/>
            <a:ext cx="7394627" cy="916796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C00000"/>
                </a:solidFill>
                <a:latin typeface="+mn-lt"/>
              </a:rPr>
              <a:t>ПРОФСОЮЗ-2020: </a:t>
            </a:r>
            <a:r>
              <a:rPr lang="ru-RU" sz="2800" dirty="0" smtClean="0">
                <a:solidFill>
                  <a:srgbClr val="C00000"/>
                </a:solidFill>
                <a:latin typeface="+mn-lt"/>
              </a:rPr>
              <a:t>эффективная совместная работа с властью в интересах людей</a:t>
            </a:r>
            <a:endParaRPr lang="en-US" sz="3200" dirty="0">
              <a:solidFill>
                <a:srgbClr val="C00000"/>
              </a:solidFill>
              <a:latin typeface="+mn-lt"/>
            </a:endParaRPr>
          </a:p>
        </p:txBody>
      </p:sp>
      <p:pic>
        <p:nvPicPr>
          <p:cNvPr id="29" name="Рисунок 28" descr="Золотая эмблема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5026" y="5697644"/>
            <a:ext cx="707078" cy="859465"/>
          </a:xfrm>
          <a:prstGeom prst="rect">
            <a:avLst/>
          </a:prstGeom>
        </p:spPr>
      </p:pic>
      <p:sp>
        <p:nvSpPr>
          <p:cNvPr id="31" name="Title 1"/>
          <p:cNvSpPr txBox="1">
            <a:spLocks/>
          </p:cNvSpPr>
          <p:nvPr/>
        </p:nvSpPr>
        <p:spPr>
          <a:xfrm>
            <a:off x="1545336" y="4468368"/>
            <a:ext cx="7204218" cy="19413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just">
              <a:lnSpc>
                <a:spcPct val="90000"/>
              </a:lnSpc>
              <a:spcBef>
                <a:spcPct val="0"/>
              </a:spcBef>
            </a:pPr>
            <a:r>
              <a:rPr lang="ru-RU" sz="2200" dirty="0" smtClean="0">
                <a:solidFill>
                  <a:srgbClr val="0025D8"/>
                </a:solidFill>
                <a:ea typeface="+mj-ea"/>
                <a:cs typeface="+mj-cs"/>
              </a:rPr>
              <a:t>«</a:t>
            </a:r>
            <a:r>
              <a:rPr lang="ru-RU" sz="2200" b="1" dirty="0" smtClean="0">
                <a:solidFill>
                  <a:srgbClr val="0025D8"/>
                </a:solidFill>
                <a:ea typeface="+mj-ea"/>
                <a:cs typeface="+mj-cs"/>
              </a:rPr>
              <a:t>Благодарю наш Профсоюз за очень важную работу</a:t>
            </a:r>
            <a:r>
              <a:rPr lang="ru-RU" sz="2200" b="1" dirty="0" smtClean="0">
                <a:solidFill>
                  <a:srgbClr val="0025D8"/>
                </a:solidFill>
                <a:ea typeface="+mj-ea"/>
                <a:cs typeface="+mj-cs"/>
              </a:rPr>
              <a:t>! Рекомендации Профсоюза</a:t>
            </a:r>
            <a:r>
              <a:rPr lang="ru-RU" sz="2200" dirty="0" smtClean="0">
                <a:solidFill>
                  <a:srgbClr val="0025D8"/>
                </a:solidFill>
                <a:ea typeface="+mj-ea"/>
                <a:cs typeface="+mj-cs"/>
              </a:rPr>
              <a:t>, в которых даны развернутые ответы на все возникающие вопросы, </a:t>
            </a:r>
            <a:r>
              <a:rPr lang="ru-RU" sz="2200" b="1" dirty="0" smtClean="0">
                <a:solidFill>
                  <a:srgbClr val="0025D8"/>
                </a:solidFill>
                <a:ea typeface="+mj-ea"/>
                <a:cs typeface="+mj-cs"/>
              </a:rPr>
              <a:t>очень своевременны и ценны.</a:t>
            </a:r>
            <a:r>
              <a:rPr lang="ru-RU" sz="2200" dirty="0" smtClean="0">
                <a:solidFill>
                  <a:srgbClr val="0025D8"/>
                </a:solidFill>
                <a:ea typeface="+mj-ea"/>
                <a:cs typeface="+mj-cs"/>
              </a:rPr>
              <a:t> В этой связи мы направили их совместным письмом в адрес руководителей органов управления образованием на местах для </a:t>
            </a:r>
            <a:r>
              <a:rPr lang="ru-RU" sz="2200" dirty="0" smtClean="0">
                <a:solidFill>
                  <a:srgbClr val="0025D8"/>
                </a:solidFill>
                <a:ea typeface="+mj-ea"/>
                <a:cs typeface="+mj-cs"/>
              </a:rPr>
              <a:t>руководства </a:t>
            </a:r>
            <a:r>
              <a:rPr lang="ru-RU" sz="2200" dirty="0" smtClean="0">
                <a:solidFill>
                  <a:srgbClr val="0025D8"/>
                </a:solidFill>
                <a:ea typeface="+mj-ea"/>
                <a:cs typeface="+mj-cs"/>
              </a:rPr>
              <a:t>в </a:t>
            </a:r>
            <a:r>
              <a:rPr lang="ru-RU" sz="2200" dirty="0" smtClean="0">
                <a:solidFill>
                  <a:srgbClr val="0025D8"/>
                </a:solidFill>
                <a:ea typeface="+mj-ea"/>
                <a:cs typeface="+mj-cs"/>
              </a:rPr>
              <a:t>работе».</a:t>
            </a:r>
            <a:endParaRPr lang="ru-RU" sz="2200" dirty="0" smtClean="0">
              <a:solidFill>
                <a:srgbClr val="0025D8"/>
              </a:solidFill>
              <a:ea typeface="+mj-ea"/>
              <a:cs typeface="+mj-cs"/>
            </a:endParaRPr>
          </a:p>
        </p:txBody>
      </p:sp>
      <p:pic>
        <p:nvPicPr>
          <p:cNvPr id="18436" name="Picture 4" descr="http://www.lycee6.ru/wp_li6/wp-content/uploads/2020/04/inter.krav-17420.0_73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12658" y="1251790"/>
            <a:ext cx="6195731" cy="29257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779576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8494" y="319943"/>
            <a:ext cx="7395882" cy="916796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C00000"/>
                </a:solidFill>
                <a:latin typeface="+mn-lt"/>
              </a:rPr>
              <a:t>ПРОФСОЮЗ-2020: </a:t>
            </a:r>
            <a:r>
              <a:rPr lang="ru-RU" sz="2800" dirty="0" smtClean="0">
                <a:solidFill>
                  <a:srgbClr val="C00000"/>
                </a:solidFill>
                <a:latin typeface="+mn-lt"/>
              </a:rPr>
              <a:t>эффективная совместная работа с властью в интересах людей</a:t>
            </a:r>
            <a:endParaRPr lang="en-US" sz="3200" dirty="0">
              <a:solidFill>
                <a:srgbClr val="C00000"/>
              </a:solidFill>
              <a:latin typeface="+mn-lt"/>
            </a:endParaRPr>
          </a:p>
        </p:txBody>
      </p:sp>
      <p:pic>
        <p:nvPicPr>
          <p:cNvPr id="29" name="Рисунок 28" descr="Золотая эмблема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5026" y="5697644"/>
            <a:ext cx="707078" cy="859465"/>
          </a:xfrm>
          <a:prstGeom prst="rect">
            <a:avLst/>
          </a:prstGeom>
        </p:spPr>
      </p:pic>
      <p:sp>
        <p:nvSpPr>
          <p:cNvPr id="31" name="Title 1"/>
          <p:cNvSpPr txBox="1">
            <a:spLocks/>
          </p:cNvSpPr>
          <p:nvPr/>
        </p:nvSpPr>
        <p:spPr>
          <a:xfrm>
            <a:off x="1545336" y="4531121"/>
            <a:ext cx="7204218" cy="19413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just">
              <a:lnSpc>
                <a:spcPct val="90000"/>
              </a:lnSpc>
              <a:spcBef>
                <a:spcPct val="0"/>
              </a:spcBef>
            </a:pPr>
            <a:r>
              <a:rPr lang="ru-RU" sz="2400" dirty="0" smtClean="0">
                <a:solidFill>
                  <a:srgbClr val="0025D8"/>
                </a:solidFill>
                <a:ea typeface="+mj-ea"/>
                <a:cs typeface="+mj-cs"/>
              </a:rPr>
              <a:t>По </a:t>
            </a:r>
            <a:r>
              <a:rPr lang="ru-RU" sz="2400" b="1" dirty="0" smtClean="0">
                <a:solidFill>
                  <a:srgbClr val="0025D8"/>
                </a:solidFill>
                <a:ea typeface="+mj-ea"/>
                <a:cs typeface="+mj-cs"/>
              </a:rPr>
              <a:t>обращению</a:t>
            </a:r>
            <a:r>
              <a:rPr lang="ru-RU" sz="2400" dirty="0" smtClean="0">
                <a:solidFill>
                  <a:srgbClr val="0025D8"/>
                </a:solidFill>
                <a:ea typeface="+mj-ea"/>
                <a:cs typeface="+mj-cs"/>
              </a:rPr>
              <a:t> президиума Алтайской краевой организации Профсоюза </a:t>
            </a:r>
            <a:r>
              <a:rPr lang="ru-RU" sz="2400" b="1" dirty="0" smtClean="0">
                <a:solidFill>
                  <a:srgbClr val="0025D8"/>
                </a:solidFill>
                <a:ea typeface="+mj-ea"/>
                <a:cs typeface="+mj-cs"/>
              </a:rPr>
              <a:t>Губернатором Алтайского края В.П. Томенко </a:t>
            </a:r>
            <a:r>
              <a:rPr lang="ru-RU" sz="2400" dirty="0" smtClean="0">
                <a:solidFill>
                  <a:srgbClr val="0025D8"/>
                </a:solidFill>
                <a:ea typeface="+mj-ea"/>
                <a:cs typeface="+mj-cs"/>
              </a:rPr>
              <a:t>принято решение о значительном </a:t>
            </a:r>
            <a:r>
              <a:rPr lang="ru-RU" sz="2400" b="1" dirty="0" smtClean="0">
                <a:solidFill>
                  <a:srgbClr val="0025D8"/>
                </a:solidFill>
                <a:ea typeface="+mj-ea"/>
                <a:cs typeface="+mj-cs"/>
              </a:rPr>
              <a:t>увеличении оплаты работникам, привлекаемым к организации ЕГЭ</a:t>
            </a:r>
            <a:endParaRPr lang="ru-RU" sz="2400" dirty="0" smtClean="0">
              <a:solidFill>
                <a:srgbClr val="0025D8"/>
              </a:solidFill>
              <a:ea typeface="+mj-ea"/>
              <a:cs typeface="+mj-cs"/>
            </a:endParaRPr>
          </a:p>
        </p:txBody>
      </p:sp>
      <p:pic>
        <p:nvPicPr>
          <p:cNvPr id="21506" name="Picture 2" descr="https://www.ap22.ru/netcat_files/multifile/2546/95179/eddw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52543" y="1401950"/>
            <a:ext cx="4618350" cy="3080404"/>
          </a:xfrm>
          <a:prstGeom prst="rect">
            <a:avLst/>
          </a:prstGeom>
          <a:noFill/>
        </p:spPr>
      </p:pic>
      <p:pic>
        <p:nvPicPr>
          <p:cNvPr id="21508" name="Picture 4" descr="https://vmnews.ru/img/news/d1/e4269ff27780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49798" y="1792941"/>
            <a:ext cx="2092177" cy="215153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779576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8494" y="319943"/>
            <a:ext cx="7395882" cy="916796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C00000"/>
                </a:solidFill>
                <a:latin typeface="+mn-lt"/>
              </a:rPr>
              <a:t>ПРОФСОЮЗ-2020: </a:t>
            </a:r>
            <a:r>
              <a:rPr lang="ru-RU" sz="2800" dirty="0" smtClean="0">
                <a:solidFill>
                  <a:srgbClr val="C00000"/>
                </a:solidFill>
                <a:latin typeface="+mn-lt"/>
              </a:rPr>
              <a:t>эффективная совместная работа с властью в интересах людей</a:t>
            </a:r>
            <a:endParaRPr lang="en-US" sz="3200" dirty="0">
              <a:solidFill>
                <a:srgbClr val="C00000"/>
              </a:solidFill>
              <a:latin typeface="+mn-lt"/>
            </a:endParaRPr>
          </a:p>
        </p:txBody>
      </p:sp>
      <p:pic>
        <p:nvPicPr>
          <p:cNvPr id="29" name="Рисунок 28" descr="Золотая эмблема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5026" y="5697644"/>
            <a:ext cx="707078" cy="859465"/>
          </a:xfrm>
          <a:prstGeom prst="rect">
            <a:avLst/>
          </a:prstGeom>
        </p:spPr>
      </p:pic>
      <p:sp>
        <p:nvSpPr>
          <p:cNvPr id="31" name="Title 1"/>
          <p:cNvSpPr txBox="1">
            <a:spLocks/>
          </p:cNvSpPr>
          <p:nvPr/>
        </p:nvSpPr>
        <p:spPr>
          <a:xfrm>
            <a:off x="1545336" y="4531121"/>
            <a:ext cx="7204218" cy="19413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just">
              <a:lnSpc>
                <a:spcPct val="90000"/>
              </a:lnSpc>
              <a:spcBef>
                <a:spcPct val="0"/>
              </a:spcBef>
            </a:pPr>
            <a:r>
              <a:rPr lang="ru-RU" sz="2000" dirty="0" smtClean="0">
                <a:solidFill>
                  <a:srgbClr val="0025D8"/>
                </a:solidFill>
                <a:ea typeface="+mj-ea"/>
                <a:cs typeface="+mj-cs"/>
              </a:rPr>
              <a:t>Разработано и направлено совместным письмом министра образования и науки Алтайского края М.А. Костенко и председателя Алтайской краевой организации Профсоюза                     Ю.Г. Абдуллаева в муниципалитеты </a:t>
            </a:r>
            <a:r>
              <a:rPr lang="ru-RU" sz="2000" b="1" dirty="0" smtClean="0">
                <a:solidFill>
                  <a:srgbClr val="0025D8"/>
                </a:solidFill>
                <a:ea typeface="+mj-ea"/>
                <a:cs typeface="+mj-cs"/>
              </a:rPr>
              <a:t>Примерное положение об организации работы педагогических работников, осуществляющих классное руководство. </a:t>
            </a:r>
            <a:r>
              <a:rPr lang="ru-RU" sz="2000" dirty="0" smtClean="0">
                <a:solidFill>
                  <a:srgbClr val="0025D8"/>
                </a:solidFill>
                <a:ea typeface="+mj-ea"/>
                <a:cs typeface="+mj-cs"/>
              </a:rPr>
              <a:t>В нём учтены все гарантии работникам в соответствии с трудовым законодательством</a:t>
            </a:r>
            <a:endParaRPr lang="ru-RU" sz="2000" dirty="0" smtClean="0">
              <a:solidFill>
                <a:srgbClr val="0025D8"/>
              </a:solidFill>
              <a:ea typeface="+mj-ea"/>
              <a:cs typeface="+mj-cs"/>
            </a:endParaRPr>
          </a:p>
        </p:txBody>
      </p:sp>
      <p:pic>
        <p:nvPicPr>
          <p:cNvPr id="23554" name="Picture 2" descr="http://i.mycdn.me/i?r=AzEPZsRbOZEKgBhR0XGMT1Rk3lm3xn8qc1hLzDZydEPlEKaKTM5SRkZCeTgDn6uOyi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8155" y="1316785"/>
            <a:ext cx="4549731" cy="2995240"/>
          </a:xfrm>
          <a:prstGeom prst="rect">
            <a:avLst/>
          </a:prstGeom>
          <a:noFill/>
        </p:spPr>
      </p:pic>
      <p:sp>
        <p:nvSpPr>
          <p:cNvPr id="8" name="Скругленный прямоугольник 7"/>
          <p:cNvSpPr/>
          <p:nvPr/>
        </p:nvSpPr>
        <p:spPr>
          <a:xfrm>
            <a:off x="6355976" y="1308848"/>
            <a:ext cx="2438400" cy="2985246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rgbClr val="0025D8"/>
                </a:solidFill>
              </a:rPr>
              <a:t>С 1 сентября 2020 года все классные руководители получат ежемесячное вознаграждение в размере 5 тысяч рублей. При этом гарантируется сохранение объема локальных выплат, действовавших ранее</a:t>
            </a:r>
            <a:endParaRPr lang="ru-RU" sz="1600" dirty="0">
              <a:solidFill>
                <a:srgbClr val="0025D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79576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319</TotalTime>
  <Words>617</Words>
  <Application>Microsoft Office PowerPoint</Application>
  <PresentationFormat>Экран (4:3)</PresentationFormat>
  <Paragraphs>51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Office Theme</vt:lpstr>
      <vt:lpstr>ВИРТУАЛЬНЫЙ МИР –  РЕАЛЬНЫЕ ПРОБЛЕМЫ</vt:lpstr>
      <vt:lpstr>ПРОФСОЮЗ-2020: зарплата и льготы</vt:lpstr>
      <vt:lpstr>ПРОФСОЮЗ-2020: аттестация  Обеспечена возможность прохождения плановой аттестации педагогическим работникам в дистанционном режиме и сохранение квалификационной категории до конца 2020 года тем, кто не может её пройти ввиду ограничительных  мероприятий из-за  коронавируса</vt:lpstr>
      <vt:lpstr>ПРОФСОЮЗ-2020: гарантии отпусков</vt:lpstr>
      <vt:lpstr>ПРОФСОЮЗ-2020: гарантия занятости</vt:lpstr>
      <vt:lpstr>ПРОФСОЮЗ-2020: права  преподавателей  Мониторинг соблюдения трудовых прав работников  вузов в условиях  дистанционного режима  работы и проведения других мероприятий по предотвращению распространения новой коронавирусной инфекции  </vt:lpstr>
      <vt:lpstr>ПРОФСОЮЗ-2020: эффективная совместная работа с властью в интересах людей</vt:lpstr>
      <vt:lpstr>ПРОФСОЮЗ-2020: эффективная совместная работа с властью в интересах людей</vt:lpstr>
      <vt:lpstr>ПРОФСОЮЗ-2020: эффективная совместная работа с властью в интересах людей</vt:lpstr>
      <vt:lpstr>ПРОФСОЮЗ-2020: помощь в сложное время</vt:lpstr>
      <vt:lpstr>ПРОФСОЮЗ-2020: помощь в сложное время</vt:lpstr>
      <vt:lpstr>ПРОФСОЮЗ-2020: забота о здоровье</vt:lpstr>
      <vt:lpstr>ПРОФСОЮЗ-2020: охрана труда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User</dc:creator>
  <cp:lastModifiedBy>AKO Profsouz</cp:lastModifiedBy>
  <cp:revision>23</cp:revision>
  <dcterms:created xsi:type="dcterms:W3CDTF">2019-02-21T15:01:25Z</dcterms:created>
  <dcterms:modified xsi:type="dcterms:W3CDTF">2020-08-26T06:33:55Z</dcterms:modified>
</cp:coreProperties>
</file>