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1"/>
  </p:notesMasterIdLst>
  <p:sldIdLst>
    <p:sldId id="256" r:id="rId2"/>
    <p:sldId id="257" r:id="rId3"/>
    <p:sldId id="258" r:id="rId4"/>
    <p:sldId id="334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1" r:id="rId26"/>
    <p:sldId id="279" r:id="rId27"/>
    <p:sldId id="280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23" r:id="rId8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02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presProps" Target="presProp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741C10-5666-4D04-AE04-00EB879A9D76}" type="datetimeFigureOut">
              <a:rPr lang="ru-RU" smtClean="0"/>
              <a:t>26.03.2014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293078-844B-4228-885E-845F322FD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2070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93078-844B-4228-885E-845F322FDE26}" type="slidenum">
              <a:rPr lang="ru-RU" smtClean="0"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4772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ЯЗЫК ОФИЦИАЛЬНО-ДЕЛОВОГО ОБЩЕНИЯ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Никифорова </a:t>
            </a:r>
            <a:r>
              <a:rPr lang="ru-RU" dirty="0"/>
              <a:t>Т</a:t>
            </a:r>
            <a:r>
              <a:rPr lang="ru-RU" dirty="0" smtClean="0"/>
              <a:t>атьяна Валентиновна, доцент кафедры ГОД АИПКП, </a:t>
            </a:r>
            <a:r>
              <a:rPr lang="ru-RU" dirty="0" err="1" smtClean="0"/>
              <a:t>к.п.н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62039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9906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Языковые особенности деловой документации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7. Частое использование после двоеточия прописных букв вместо строчных.</a:t>
            </a:r>
          </a:p>
          <a:p>
            <a:pPr>
              <a:buNone/>
            </a:pPr>
            <a:r>
              <a:rPr lang="ru-RU" dirty="0" smtClean="0"/>
              <a:t>8. Широкое использование профессиональной терминологии, сокращенных слов, сокращенных названий различных учреждений и документаций.</a:t>
            </a:r>
          </a:p>
          <a:p>
            <a:pPr>
              <a:buNone/>
            </a:pPr>
            <a:r>
              <a:rPr lang="ru-RU" dirty="0" smtClean="0"/>
              <a:t>9. Широкое применение отглагольных существительных, особенно на –</a:t>
            </a:r>
            <a:r>
              <a:rPr lang="ru-RU" i="1" dirty="0" err="1" smtClean="0"/>
              <a:t>ние</a:t>
            </a:r>
            <a:r>
              <a:rPr lang="ru-RU" dirty="0" smtClean="0"/>
              <a:t>: </a:t>
            </a:r>
            <a:r>
              <a:rPr lang="ru-RU" i="1" dirty="0" smtClean="0"/>
              <a:t>прошу разрешения</a:t>
            </a:r>
            <a:r>
              <a:rPr lang="ru-RU" dirty="0" smtClean="0"/>
              <a:t>, а не </a:t>
            </a:r>
            <a:r>
              <a:rPr lang="ru-RU" i="1" dirty="0" smtClean="0"/>
              <a:t>прошу разрешить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10. Употребление страдательных конструкций:  </a:t>
            </a:r>
            <a:r>
              <a:rPr lang="ru-RU" i="1" dirty="0" smtClean="0"/>
              <a:t>комиссией обнаружено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3087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Языковые особенности деловой документации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11. Использование </a:t>
            </a:r>
            <a:r>
              <a:rPr lang="ru-RU" dirty="0" err="1" smtClean="0"/>
              <a:t>безличностных</a:t>
            </a:r>
            <a:r>
              <a:rPr lang="ru-RU" dirty="0" smtClean="0"/>
              <a:t>  предложений:  </a:t>
            </a:r>
            <a:r>
              <a:rPr lang="ru-RU" i="1" dirty="0" smtClean="0"/>
              <a:t>поручить провести, необходимо рассмотреть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12. Отсутствие прямой речи.</a:t>
            </a:r>
          </a:p>
          <a:p>
            <a:pPr>
              <a:buNone/>
            </a:pPr>
            <a:r>
              <a:rPr lang="ru-RU" dirty="0" smtClean="0"/>
              <a:t>13. Частое изложение от третьего лица</a:t>
            </a:r>
            <a:r>
              <a:rPr lang="ru-RU" i="1" dirty="0" smtClean="0"/>
              <a:t>: совет решил, дирекция ходатайствует.</a:t>
            </a:r>
          </a:p>
          <a:p>
            <a:pPr>
              <a:buNone/>
            </a:pPr>
            <a:r>
              <a:rPr lang="ru-RU" i="1" dirty="0" smtClean="0"/>
              <a:t>14. </a:t>
            </a:r>
            <a:r>
              <a:rPr lang="ru-RU" dirty="0" smtClean="0"/>
              <a:t>Написание от первого лица приказов, заявлений, докладных и объяснительных записок.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4801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500042"/>
            <a:ext cx="7772400" cy="5519758"/>
          </a:xfrm>
          <a:solidFill>
            <a:schemeClr val="bg1"/>
          </a:solidFill>
        </p:spPr>
        <p:txBody>
          <a:bodyPr>
            <a:noAutofit/>
          </a:bodyPr>
          <a:lstStyle/>
          <a:p>
            <a:pPr>
              <a:buNone/>
            </a:pPr>
            <a:r>
              <a:rPr lang="ru-RU" sz="3200" dirty="0" smtClean="0"/>
              <a:t>    Унификация текстов служебных документов осуществляется на основе </a:t>
            </a:r>
            <a:r>
              <a:rPr lang="ru-RU" sz="3200" dirty="0" err="1" smtClean="0"/>
              <a:t>ГОСТов</a:t>
            </a:r>
            <a:r>
              <a:rPr lang="ru-RU" sz="3200" dirty="0" smtClean="0"/>
              <a:t> и других инструктивных материалов.</a:t>
            </a:r>
          </a:p>
          <a:p>
            <a:pPr>
              <a:buNone/>
            </a:pPr>
            <a:endParaRPr lang="ru-RU" sz="3200" dirty="0" smtClean="0"/>
          </a:p>
          <a:p>
            <a:pPr>
              <a:buNone/>
            </a:pPr>
            <a:r>
              <a:rPr lang="ru-RU" sz="3200" dirty="0" err="1" smtClean="0"/>
              <a:t>ГОСТы</a:t>
            </a:r>
            <a:r>
              <a:rPr lang="ru-RU" sz="3200" dirty="0" smtClean="0"/>
              <a:t> закрепляют требования к содержанию документа (объему,  внутренней структуре), образцы общей формы (состав реквизитов, их расположение на поле бланка), требования к языку документов.</a:t>
            </a:r>
          </a:p>
          <a:p>
            <a:pPr>
              <a:buNone/>
            </a:pPr>
            <a:endParaRPr lang="ru-RU" sz="32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4570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571480"/>
            <a:ext cx="7772400" cy="5448320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3600" dirty="0" smtClean="0"/>
              <a:t>С 1 июня 2003 г. Постановлением Госстандарта Росс от 03.03.2003 г. № 65 утвержден и введен в действие ГОСТ Р 6.30-2003 «Унифицированные системы документации. Унифицированная система организационно-распорядительной документации. Требования к оформлению документов».</a:t>
            </a:r>
            <a:endParaRPr lang="ru-RU" sz="36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36909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Унифицированная система организационно-распорядительной документации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Государственный стандарт 6.30-2003 распространяется на организационно-распорядительную документацию: постановления, распоряжения, приказы, решения, протоколы, акты, письма и др.</a:t>
            </a:r>
          </a:p>
          <a:p>
            <a:r>
              <a:rPr lang="ru-RU" dirty="0" smtClean="0"/>
              <a:t>Дата подписания документа является датой документа. Правильное написание даты словесно-цифровым способом в случае, когда день месяца состоит из одной цифры – в этом случае перед ней должен ставиться ноль</a:t>
            </a:r>
            <a:r>
              <a:rPr lang="ru-RU" i="1" dirty="0" smtClean="0"/>
              <a:t>: 01 декабря  2013 г.</a:t>
            </a:r>
            <a:endParaRPr lang="ru-RU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443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9906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Унифицированная система организационно-распорядительной документации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Государственный стандарт 6.30-2003 распространяется на организационно-распорядительную документацию: постановления, распоряжения, приказы, решения, протоколы, акты, письма и др.</a:t>
            </a:r>
          </a:p>
          <a:p>
            <a:r>
              <a:rPr lang="ru-RU" dirty="0" smtClean="0"/>
              <a:t>Дата подписания документа является датой документа. Правильное написание даты словесно-цифровым способом в случае, когда день месяца состоит из одной цифры – в этом случае перед ней должен ставиться ноль</a:t>
            </a:r>
            <a:r>
              <a:rPr lang="ru-RU" i="1" dirty="0" smtClean="0"/>
              <a:t>: 01 декабря  2013 г.</a:t>
            </a:r>
            <a:endParaRPr lang="ru-RU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4437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990600"/>
          </a:xfrm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К реквизитам относятся: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ru-RU" dirty="0" smtClean="0"/>
              <a:t>наименование документа (пишется посреди строки с прописной буквы без строчки);</a:t>
            </a:r>
          </a:p>
          <a:p>
            <a:pPr marL="514350" indent="-514350">
              <a:buAutoNum type="arabicParenR"/>
            </a:pPr>
            <a:r>
              <a:rPr lang="ru-RU" dirty="0"/>
              <a:t>а</a:t>
            </a:r>
            <a:r>
              <a:rPr lang="ru-RU" dirty="0" smtClean="0"/>
              <a:t>дресант – отправитель документа;</a:t>
            </a:r>
          </a:p>
          <a:p>
            <a:pPr marL="514350" indent="-514350">
              <a:buAutoNum type="arabicParenR"/>
            </a:pPr>
            <a:r>
              <a:rPr lang="ru-RU" dirty="0"/>
              <a:t>а</a:t>
            </a:r>
            <a:r>
              <a:rPr lang="ru-RU" dirty="0" smtClean="0"/>
              <a:t>дресат – получатель: наименование учреждения в именительном падеже (что?) или указание должности, Ф.И.О. в дательном падеже (кому?);</a:t>
            </a:r>
          </a:p>
          <a:p>
            <a:pPr marL="514350" indent="-514350">
              <a:buAutoNum type="arabicParenR"/>
            </a:pPr>
            <a:r>
              <a:rPr lang="ru-RU" dirty="0"/>
              <a:t>д</a:t>
            </a:r>
            <a:r>
              <a:rPr lang="ru-RU" dirty="0" smtClean="0"/>
              <a:t>ата записывается арабскими цифрами: число, месяц, год (</a:t>
            </a:r>
            <a:r>
              <a:rPr lang="ru-RU" i="1" dirty="0" smtClean="0"/>
              <a:t>01.06.2013</a:t>
            </a:r>
            <a:r>
              <a:rPr lang="ru-RU" dirty="0" smtClean="0"/>
              <a:t>);</a:t>
            </a:r>
          </a:p>
          <a:p>
            <a:pPr marL="514350" indent="-514350">
              <a:buAutoNum type="arabicParenR"/>
            </a:pPr>
            <a:r>
              <a:rPr lang="ru-RU" dirty="0"/>
              <a:t>р</a:t>
            </a:r>
            <a:r>
              <a:rPr lang="ru-RU" dirty="0" smtClean="0"/>
              <a:t>егистрационные номера;</a:t>
            </a:r>
          </a:p>
          <a:p>
            <a:pPr marL="514350" indent="-514350">
              <a:buAutoNum type="arabicParenR"/>
            </a:pPr>
            <a:r>
              <a:rPr lang="ru-RU" dirty="0"/>
              <a:t>п</a:t>
            </a:r>
            <a:r>
              <a:rPr lang="ru-RU" dirty="0" smtClean="0"/>
              <a:t>одпись.</a:t>
            </a:r>
          </a:p>
          <a:p>
            <a:pPr marL="514350" indent="-514350">
              <a:buAutoNum type="arabicParenR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8810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Элементы содержания документа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Элементы содержания документа – это структурные части основного текста: обращения, мотивировки, выводы, схемы, цифровые данные и т.д.</a:t>
            </a:r>
          </a:p>
          <a:p>
            <a:r>
              <a:rPr lang="ru-RU" dirty="0" smtClean="0"/>
              <a:t>В тексте документа выделяются две смысловые части: в одной излагаются причины, основания и цели составления документа, в другой – выводы, предложения, просьбы, рекомендации, распоряжения.</a:t>
            </a:r>
          </a:p>
          <a:p>
            <a:r>
              <a:rPr lang="ru-RU" dirty="0" smtClean="0"/>
              <a:t>Для облегчения восприятия информации рекомендуется начинать документ с изложения существа вопроса: просьбы, предложения и т.п., а затем подкреплять их обоснованиями.</a:t>
            </a:r>
          </a:p>
          <a:p>
            <a:r>
              <a:rPr lang="ru-RU" dirty="0"/>
              <a:t>Текст многоаспектного документа необходимо условно подразделять на разделы, подразделы, пункты, которые должны быть пронумерованы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3630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ru-RU" sz="4400" dirty="0" smtClean="0"/>
              <a:t>Классификация деловых бумаг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4000" dirty="0" smtClean="0"/>
              <a:t>Документы личного характера.</a:t>
            </a:r>
          </a:p>
          <a:p>
            <a:r>
              <a:rPr lang="ru-RU" sz="4000" dirty="0" smtClean="0"/>
              <a:t>Служебная корреспонденция.</a:t>
            </a:r>
          </a:p>
          <a:p>
            <a:r>
              <a:rPr lang="ru-RU" sz="4000" dirty="0" smtClean="0"/>
              <a:t>Производственная документация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34088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ru-RU" dirty="0" smtClean="0"/>
              <a:t>Документы личного характера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827584" y="1412776"/>
            <a:ext cx="7776864" cy="115212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u="sng" dirty="0" smtClean="0"/>
              <a:t>Виды</a:t>
            </a:r>
            <a:r>
              <a:rPr lang="ru-RU" sz="2400" dirty="0" smtClean="0"/>
              <a:t>: заявление, счет, расписка, доверенность, ходатайство, автобиография, резюме.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40787" y="2924944"/>
            <a:ext cx="3528392" cy="14401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u="sng" dirty="0" smtClean="0"/>
              <a:t>Адресант: </a:t>
            </a:r>
            <a:r>
              <a:rPr lang="ru-RU" sz="2000" dirty="0" smtClean="0"/>
              <a:t>любой гражданин независимо от его производственной, общественной и социальной принадлежности</a:t>
            </a: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220072" y="2924944"/>
            <a:ext cx="3528392" cy="14401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Адресат – разные государственные, частные и общественные организации</a:t>
            </a:r>
            <a:endParaRPr lang="ru-RU" dirty="0"/>
          </a:p>
        </p:txBody>
      </p:sp>
      <p:cxnSp>
        <p:nvCxnSpPr>
          <p:cNvPr id="8" name="Прямая со стрелкой 7"/>
          <p:cNvCxnSpPr>
            <a:stCxn id="5" idx="3"/>
            <a:endCxn id="6" idx="1"/>
          </p:cNvCxnSpPr>
          <p:nvPr/>
        </p:nvCxnSpPr>
        <p:spPr>
          <a:xfrm>
            <a:off x="4369179" y="3645024"/>
            <a:ext cx="850893" cy="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>
            <a:off x="827584" y="4653136"/>
            <a:ext cx="7920880" cy="165618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u="sng" dirty="0" smtClean="0"/>
              <a:t>Особенность: </a:t>
            </a:r>
            <a:r>
              <a:rPr lang="ru-RU" sz="2000" dirty="0" smtClean="0"/>
              <a:t>отражают интересы и потребности частного лица (адресанта) и прямо не связаны с интересами конкретного производства</a:t>
            </a:r>
            <a:endParaRPr lang="ru-RU" sz="200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143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86058"/>
            <a:ext cx="8229600" cy="3668750"/>
          </a:xfrm>
        </p:spPr>
        <p:txBody>
          <a:bodyPr/>
          <a:lstStyle/>
          <a:p>
            <a:pPr>
              <a:buNone/>
            </a:pPr>
            <a:r>
              <a:rPr lang="ru-RU" sz="4000" dirty="0" smtClean="0"/>
              <a:t> Самая большая роскошь на свете – это роскошь человеческого общения</a:t>
            </a:r>
          </a:p>
          <a:p>
            <a:pPr>
              <a:buNone/>
            </a:pPr>
            <a:r>
              <a:rPr lang="ru-RU" dirty="0" smtClean="0"/>
              <a:t>                                                                                                   </a:t>
            </a:r>
          </a:p>
          <a:p>
            <a:pPr>
              <a:buNone/>
            </a:pPr>
            <a:r>
              <a:rPr lang="ru-RU" dirty="0" smtClean="0"/>
              <a:t>                                              Антуан де </a:t>
            </a:r>
            <a:r>
              <a:rPr lang="ru-RU" dirty="0" err="1" smtClean="0"/>
              <a:t>Сент</a:t>
            </a:r>
            <a:r>
              <a:rPr lang="ru-RU" dirty="0" smtClean="0"/>
              <a:t> – Экзюпери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  <p:pic>
        <p:nvPicPr>
          <p:cNvPr id="2050" name="Picture 2" descr="C:\Documents and Settings\Admin\Рабочий стол\Рисунки\44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7" y="285728"/>
            <a:ext cx="3857653" cy="235745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943916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sz="4400" dirty="0" smtClean="0"/>
              <a:t>Заявление. Структурные элементы: 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1) наименование адресата – учреждения или должностного лица;</a:t>
            </a:r>
          </a:p>
          <a:p>
            <a:pPr marL="0" indent="0">
              <a:buNone/>
            </a:pPr>
            <a:r>
              <a:rPr lang="ru-RU" dirty="0" smtClean="0"/>
              <a:t>2) указание фамилии, имени, отчества, должности адресанта (заявителя) или его адреса;</a:t>
            </a:r>
          </a:p>
          <a:p>
            <a:pPr marL="0" indent="0">
              <a:buNone/>
            </a:pPr>
            <a:r>
              <a:rPr lang="ru-RU" dirty="0" smtClean="0"/>
              <a:t>3) наименование документа – </a:t>
            </a:r>
            <a:r>
              <a:rPr lang="ru-RU" i="1" dirty="0" smtClean="0"/>
              <a:t>Заявление;</a:t>
            </a:r>
          </a:p>
          <a:p>
            <a:pPr marL="0" indent="0">
              <a:buNone/>
            </a:pPr>
            <a:r>
              <a:rPr lang="ru-RU" dirty="0" smtClean="0"/>
              <a:t>4)текст заявления – изложение просьбы и ее аргументация;</a:t>
            </a:r>
          </a:p>
          <a:p>
            <a:pPr marL="0" indent="0">
              <a:buNone/>
            </a:pPr>
            <a:r>
              <a:rPr lang="ru-RU" dirty="0" smtClean="0"/>
              <a:t>5) приложение (в случае необходимости) – опись приложенных к заявлению документов;</a:t>
            </a:r>
          </a:p>
          <a:p>
            <a:pPr marL="0" indent="0">
              <a:buNone/>
            </a:pPr>
            <a:r>
              <a:rPr lang="ru-RU" dirty="0" smtClean="0"/>
              <a:t>6) дата;</a:t>
            </a:r>
          </a:p>
          <a:p>
            <a:pPr marL="0" indent="0">
              <a:buNone/>
            </a:pPr>
            <a:r>
              <a:rPr lang="ru-RU" dirty="0" smtClean="0"/>
              <a:t>7) подпись заявителя.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39827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78098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ru-RU" sz="4400" dirty="0" smtClean="0"/>
              <a:t>Образец заявления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755576" y="1124744"/>
            <a:ext cx="8136904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</a:t>
            </a:r>
            <a:r>
              <a:rPr lang="ru-RU" sz="2000" dirty="0" smtClean="0"/>
              <a:t>Директору школы-лицея № 413</a:t>
            </a:r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                                                    Ивановой Л.Б.</a:t>
            </a:r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                                                    от ученика 11 «а» класса</a:t>
            </a:r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                                                     Петрова Николая </a:t>
            </a:r>
            <a:r>
              <a:rPr lang="ru-RU" sz="2000" dirty="0"/>
              <a:t>Васильевича,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                                                         проживающего по адресу:</a:t>
            </a:r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                                                     г. Москва, ул. Гагарина, д.5, кв. 1.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 smtClean="0"/>
              <a:t>                                             ЗАЯВЛЕНИЕ </a:t>
            </a:r>
          </a:p>
          <a:p>
            <a:pPr marL="0" indent="0">
              <a:buNone/>
            </a:pPr>
            <a:r>
              <a:rPr lang="ru-RU" sz="2000" dirty="0"/>
              <a:t>	</a:t>
            </a:r>
            <a:r>
              <a:rPr lang="ru-RU" sz="2000" dirty="0" smtClean="0"/>
              <a:t>В связи с переездом на новое местожительство прошу (Вас) освободить меня от занятий 21 марта 2013 г.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 smtClean="0"/>
              <a:t>20 марта 2013 г.                                                                   </a:t>
            </a:r>
            <a:r>
              <a:rPr lang="ru-RU" sz="2000" i="1" dirty="0" smtClean="0"/>
              <a:t>(подпись) </a:t>
            </a: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6793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50106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ru-RU" sz="4400" dirty="0"/>
              <a:t>Образец заявления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268760"/>
            <a:ext cx="864096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            </a:t>
            </a:r>
            <a:r>
              <a:rPr lang="ru-RU" sz="2000" dirty="0" smtClean="0"/>
              <a:t>В Российскую  национальную    </a:t>
            </a:r>
          </a:p>
          <a:p>
            <a:pPr marL="0" indent="0">
              <a:buNone/>
            </a:pPr>
            <a:r>
              <a:rPr lang="ru-RU" sz="2000" dirty="0" smtClean="0"/>
              <a:t>                                                                      библиотеку</a:t>
            </a:r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                                                                  Василькова Петра Ильича,</a:t>
            </a:r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                                                                  проживающего по адресу:</a:t>
            </a:r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                                                                  г. Тула. Ул. Марата, д. 3, кв. 1.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 smtClean="0"/>
              <a:t>                                            ЗАЯВЛЕНИЕ.</a:t>
            </a:r>
          </a:p>
          <a:p>
            <a:pPr marL="0" indent="0">
              <a:buNone/>
            </a:pPr>
            <a:r>
              <a:rPr lang="ru-RU" sz="2000" dirty="0"/>
              <a:t>	</a:t>
            </a:r>
            <a:r>
              <a:rPr lang="ru-RU" sz="2000" dirty="0" smtClean="0"/>
              <a:t>Прошу выслать мне ксерокопию книги Э.В. </a:t>
            </a:r>
            <a:r>
              <a:rPr lang="ru-RU" sz="2000" dirty="0" err="1" smtClean="0"/>
              <a:t>Выкулова</a:t>
            </a:r>
            <a:r>
              <a:rPr lang="ru-RU" sz="2000" dirty="0" smtClean="0"/>
              <a:t> «Основы статистического анализа» (Москва, 2004), необходимую мне для работы над диссертацией.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 smtClean="0"/>
              <a:t>07.04.2012                                                                    </a:t>
            </a:r>
            <a:r>
              <a:rPr lang="ru-RU" sz="2000" i="1" dirty="0"/>
              <a:t>(подпись)</a:t>
            </a:r>
          </a:p>
          <a:p>
            <a:pPr marL="0" indent="0">
              <a:buNone/>
            </a:pPr>
            <a:endParaRPr lang="ru-RU" sz="2000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37016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Структурные части доверенности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ru-RU" dirty="0" smtClean="0"/>
              <a:t>наименование документа – </a:t>
            </a:r>
            <a:r>
              <a:rPr lang="ru-RU" i="1" dirty="0" smtClean="0"/>
              <a:t>Доверенность</a:t>
            </a:r>
            <a:r>
              <a:rPr lang="ru-RU" dirty="0" smtClean="0"/>
              <a:t>;</a:t>
            </a:r>
          </a:p>
          <a:p>
            <a:pPr marL="514350" indent="-514350">
              <a:buAutoNum type="arabicParenR"/>
            </a:pPr>
            <a:r>
              <a:rPr lang="ru-RU" dirty="0"/>
              <a:t>у</a:t>
            </a:r>
            <a:r>
              <a:rPr lang="ru-RU" dirty="0" smtClean="0"/>
              <a:t>казание фамилии, имени, отчества, должности или домашнего адреса доверяющего;</a:t>
            </a:r>
          </a:p>
          <a:p>
            <a:pPr marL="514350" indent="-514350">
              <a:buAutoNum type="arabicParenR"/>
            </a:pPr>
            <a:r>
              <a:rPr lang="ru-RU" dirty="0"/>
              <a:t>указание фамилии, имени, отчества, должности или домашнего </a:t>
            </a:r>
            <a:r>
              <a:rPr lang="ru-RU" dirty="0" smtClean="0"/>
              <a:t>адреса, паспортных данных того, кому даются полномочия (доверенного лица);</a:t>
            </a:r>
          </a:p>
          <a:p>
            <a:pPr marL="514350" indent="-514350">
              <a:buAutoNum type="arabicParenR"/>
            </a:pPr>
            <a:r>
              <a:rPr lang="ru-RU" dirty="0"/>
              <a:t>о</a:t>
            </a:r>
            <a:r>
              <a:rPr lang="ru-RU" dirty="0" smtClean="0"/>
              <a:t>пределение доверяемой функции;</a:t>
            </a:r>
          </a:p>
          <a:p>
            <a:pPr marL="514350" indent="-514350">
              <a:buAutoNum type="arabicParenR"/>
            </a:pPr>
            <a:r>
              <a:rPr lang="ru-RU" dirty="0"/>
              <a:t>д</a:t>
            </a:r>
            <a:r>
              <a:rPr lang="ru-RU" dirty="0" smtClean="0"/>
              <a:t>ата;</a:t>
            </a:r>
          </a:p>
          <a:p>
            <a:pPr marL="514350" indent="-514350">
              <a:buAutoNum type="arabicParenR"/>
            </a:pPr>
            <a:r>
              <a:rPr lang="ru-RU" dirty="0"/>
              <a:t>п</a:t>
            </a:r>
            <a:r>
              <a:rPr lang="ru-RU" dirty="0" smtClean="0"/>
              <a:t>одпись доверяющего лица;</a:t>
            </a:r>
          </a:p>
          <a:p>
            <a:pPr marL="514350" indent="-514350">
              <a:buAutoNum type="arabicParenR"/>
            </a:pPr>
            <a:r>
              <a:rPr lang="ru-RU" dirty="0"/>
              <a:t>п</a:t>
            </a:r>
            <a:r>
              <a:rPr lang="ru-RU" dirty="0" smtClean="0"/>
              <a:t>одтверждение подписи доверителя в нотариальной конторе ил в организации (по месту работы или жительства).</a:t>
            </a:r>
          </a:p>
          <a:p>
            <a:pPr marL="514350" indent="-514350">
              <a:buAutoNum type="arabicParenR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5904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Образец доверенности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                 </a:t>
            </a:r>
            <a:r>
              <a:rPr lang="ru-RU" sz="2000" dirty="0" smtClean="0"/>
              <a:t>ДОВЕРЕННОСТЬ</a:t>
            </a:r>
          </a:p>
          <a:p>
            <a:pPr marL="0" indent="0">
              <a:buNone/>
            </a:pPr>
            <a:r>
              <a:rPr lang="ru-RU" sz="2000" dirty="0" smtClean="0"/>
              <a:t>     г. Астрахань, шестое ноября две тысячи тринадцатого года</a:t>
            </a:r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 Я, Митина Полина Васильевна, учитель химии МБОУ «СОШ № 2», доверяю моей сестре, Соколовой  Марии Васильевне, проживающей по адресу: г. </a:t>
            </a:r>
            <a:r>
              <a:rPr lang="ru-RU" sz="2000" dirty="0"/>
              <a:t>А</a:t>
            </a:r>
            <a:r>
              <a:rPr lang="ru-RU" sz="2000" dirty="0" smtClean="0"/>
              <a:t>страхань, улица Зеленая, д.5, кв.32, паспорт 4002 № 657, 321, выдан Советским РОВД г. Астрахани, 12 марта 2002 г., получить причитающуюся мне зарплату за октябрь 2013 г.</a:t>
            </a:r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                                                                                     (</a:t>
            </a:r>
            <a:r>
              <a:rPr lang="ru-RU" sz="2000" i="1" dirty="0" smtClean="0"/>
              <a:t>подпись</a:t>
            </a:r>
            <a:r>
              <a:rPr lang="ru-RU" sz="2000" dirty="0" smtClean="0"/>
              <a:t>)</a:t>
            </a: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8878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Расписка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4000" dirty="0" smtClean="0"/>
              <a:t>Это документ, удостоверяющий получение чего-либо, а также документ, в котором могут даваться какие-то обязательства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99927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990600"/>
          </a:xfrm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Структурные части расписки: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ru-RU" dirty="0" smtClean="0"/>
              <a:t>наименование документа – </a:t>
            </a:r>
            <a:r>
              <a:rPr lang="ru-RU" i="1" dirty="0" smtClean="0"/>
              <a:t>Расписка</a:t>
            </a:r>
            <a:r>
              <a:rPr lang="ru-RU" dirty="0" smtClean="0"/>
              <a:t>;</a:t>
            </a:r>
          </a:p>
          <a:p>
            <a:pPr marL="514350" indent="-514350">
              <a:buAutoNum type="arabicParenR"/>
            </a:pPr>
            <a:r>
              <a:rPr lang="ru-RU" dirty="0"/>
              <a:t>указание фамилии, имени, отчества, должности или домашнего </a:t>
            </a:r>
            <a:r>
              <a:rPr lang="ru-RU" dirty="0" smtClean="0"/>
              <a:t>адреса получателя (того, кто дает расписку);</a:t>
            </a:r>
          </a:p>
          <a:p>
            <a:pPr marL="514350" indent="-514350">
              <a:buAutoNum type="arabicParenR"/>
            </a:pPr>
            <a:r>
              <a:rPr lang="ru-RU" dirty="0"/>
              <a:t>у</a:t>
            </a:r>
            <a:r>
              <a:rPr lang="ru-RU" dirty="0" smtClean="0"/>
              <a:t>казание передающего – организации или лица;</a:t>
            </a:r>
          </a:p>
          <a:p>
            <a:pPr marL="514350" indent="-514350">
              <a:buAutoNum type="arabicParenR"/>
            </a:pPr>
            <a:r>
              <a:rPr lang="ru-RU" dirty="0"/>
              <a:t>т</a:t>
            </a:r>
            <a:r>
              <a:rPr lang="ru-RU" dirty="0" smtClean="0"/>
              <a:t>очное наименование получаемого/передаваемого;</a:t>
            </a:r>
          </a:p>
          <a:p>
            <a:pPr marL="514350" indent="-514350">
              <a:buAutoNum type="arabicParenR"/>
            </a:pPr>
            <a:r>
              <a:rPr lang="ru-RU" dirty="0"/>
              <a:t>г</a:t>
            </a:r>
            <a:r>
              <a:rPr lang="ru-RU" dirty="0" smtClean="0"/>
              <a:t>арантийное обязательство (если оно требуется);</a:t>
            </a:r>
          </a:p>
          <a:p>
            <a:pPr marL="514350" indent="-514350">
              <a:buAutoNum type="arabicParenR"/>
            </a:pPr>
            <a:r>
              <a:rPr lang="ru-RU" dirty="0"/>
              <a:t>д</a:t>
            </a:r>
            <a:r>
              <a:rPr lang="ru-RU" dirty="0" smtClean="0"/>
              <a:t>ата;</a:t>
            </a:r>
          </a:p>
          <a:p>
            <a:pPr marL="514350" indent="-514350">
              <a:buAutoNum type="arabicParenR"/>
            </a:pPr>
            <a:r>
              <a:rPr lang="ru-RU" dirty="0"/>
              <a:t>п</a:t>
            </a:r>
            <a:r>
              <a:rPr lang="ru-RU" dirty="0" smtClean="0"/>
              <a:t>одпись получателя.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99475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990600"/>
          </a:xfrm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Образец расписки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                  РАСПИСКА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smtClean="0"/>
              <a:t>Я, Матвеева Любовь Ивановна, начальник технического отдела ЗАО «ЛИИС», получила со склада фирмы 1 (одну) микроволновую печь марки «</a:t>
            </a:r>
            <a:r>
              <a:rPr lang="en-US" dirty="0" err="1" smtClean="0"/>
              <a:t>Vitek</a:t>
            </a:r>
            <a:r>
              <a:rPr lang="ru-RU" dirty="0" smtClean="0"/>
              <a:t>» для использования в отделе в течение года.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28.09.2012 г</a:t>
            </a:r>
            <a:r>
              <a:rPr lang="ru-RU" i="1" dirty="0" smtClean="0"/>
              <a:t>.                                            (подпись)</a:t>
            </a:r>
            <a:endParaRPr lang="ru-RU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2257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Докладная записка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Докладная записка содержит описание какого-либо производственного вопроса и предложения адресата. Она всегда предполагает анализ какой-то производственного вопроса и предложения адресата. Она всегда предполагает анализ какой-то производственной деятельности, иногда в схемах, таблицах и цифрах, которые прилагаются к документу: в ней всегда представлено конкретное предложение и описываются возможные пути его реализации.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27696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докладной записки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93352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                                                                </a:t>
            </a:r>
            <a:r>
              <a:rPr lang="ru-RU" sz="2000" dirty="0" smtClean="0"/>
              <a:t>Директору МБОУ «СШ № 2»</a:t>
            </a:r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                                                                      Васильеву В.В.</a:t>
            </a:r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                                                                      от зав. библиотекой</a:t>
            </a:r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                                                                      Прохоровой Лилии Ивановны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 smtClean="0"/>
              <a:t>                                                     ДОКЛАДНАЯ  ЗАПИСКА</a:t>
            </a:r>
          </a:p>
          <a:p>
            <a:pPr marL="0" indent="0">
              <a:buNone/>
            </a:pPr>
            <a:r>
              <a:rPr lang="ru-RU" sz="2000" dirty="0"/>
              <a:t>	</a:t>
            </a:r>
            <a:r>
              <a:rPr lang="ru-RU" sz="2000" dirty="0" smtClean="0"/>
              <a:t>Мною была проведена проверка книжного фонда школьной библиотеки. На 23.09.2012 г. в библиотеке насчитывается 1245 книг. В число этих книг входит ряд устаревших  учебно-методических пособий. </a:t>
            </a:r>
          </a:p>
          <a:p>
            <a:pPr marL="0" indent="0">
              <a:buNone/>
            </a:pPr>
            <a:r>
              <a:rPr lang="ru-RU" sz="2000" dirty="0"/>
              <a:t>	</a:t>
            </a:r>
            <a:r>
              <a:rPr lang="ru-RU" sz="2000" dirty="0" smtClean="0"/>
              <a:t>Предлагаю:</a:t>
            </a:r>
          </a:p>
          <a:p>
            <a:pPr marL="0" indent="0">
              <a:buNone/>
            </a:pPr>
            <a:r>
              <a:rPr lang="ru-RU" sz="2000" dirty="0"/>
              <a:t>	</a:t>
            </a:r>
            <a:r>
              <a:rPr lang="ru-RU" sz="2000" dirty="0" smtClean="0"/>
              <a:t>1) провести повторную инвентаризацию книжного фонда библиотеки;</a:t>
            </a:r>
          </a:p>
          <a:p>
            <a:pPr marL="0" indent="0">
              <a:buNone/>
            </a:pPr>
            <a:r>
              <a:rPr lang="ru-RU" sz="2000" dirty="0"/>
              <a:t>	</a:t>
            </a:r>
            <a:r>
              <a:rPr lang="ru-RU" sz="2000" dirty="0" smtClean="0"/>
              <a:t>2) списать устаревшие издания;</a:t>
            </a:r>
          </a:p>
          <a:p>
            <a:pPr marL="0" indent="0">
              <a:buNone/>
            </a:pPr>
            <a:r>
              <a:rPr lang="ru-RU" sz="2000" dirty="0"/>
              <a:t>	</a:t>
            </a:r>
            <a:r>
              <a:rPr lang="ru-RU" sz="2000" dirty="0" smtClean="0"/>
              <a:t>3) пополнить фонд библиотеки новой учебно-методической литературой.</a:t>
            </a:r>
          </a:p>
          <a:p>
            <a:pPr marL="0" indent="0">
              <a:buNone/>
            </a:pPr>
            <a:r>
              <a:rPr lang="ru-RU" sz="2000" dirty="0" smtClean="0"/>
              <a:t> </a:t>
            </a:r>
          </a:p>
          <a:p>
            <a:pPr marL="0" indent="0">
              <a:buNone/>
            </a:pPr>
            <a:r>
              <a:rPr lang="ru-RU" sz="2000" dirty="0" smtClean="0"/>
              <a:t>24.09.2012 г</a:t>
            </a:r>
            <a:r>
              <a:rPr lang="ru-RU" sz="2000" i="1" dirty="0"/>
              <a:t>. </a:t>
            </a:r>
            <a:r>
              <a:rPr lang="ru-RU" sz="2000" i="1" dirty="0" smtClean="0"/>
              <a:t>                                                               (</a:t>
            </a:r>
            <a:r>
              <a:rPr lang="ru-RU" sz="2000" i="1" dirty="0"/>
              <a:t>подпись)</a:t>
            </a:r>
          </a:p>
          <a:p>
            <a:pPr marL="0" indent="0">
              <a:buNone/>
            </a:pPr>
            <a:r>
              <a:rPr lang="ru-RU" sz="2000" i="1" dirty="0"/>
              <a:t>                     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ru-RU" sz="2000" i="1" dirty="0" smtClean="0"/>
              <a:t>                                                                    </a:t>
            </a:r>
            <a:endParaRPr lang="ru-RU" sz="2000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2021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Деловое общение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i="1" dirty="0"/>
              <a:t>Деловое общение – </a:t>
            </a:r>
            <a:r>
              <a:rPr lang="ru-RU" dirty="0"/>
              <a:t>это сложный многоплановый процесс установления и развития профессиональных и деловых контактов между людьми, осуществляемое знаковыми средствами взаимодействие субъектов, которое порождает потребность в совместной деятельности и включает в себя обмен информацией, выработку единой стратегии взаимодействия, восприятие и понимание другого человека и оказание влияния на него.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31848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Объяснительная записка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4000" dirty="0" smtClean="0"/>
              <a:t>Объяснительная записка – краткое письменное изложение факта и причин, его вызвавших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015686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990600"/>
          </a:xfrm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Образец объяснительной записки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                                                          </a:t>
            </a:r>
            <a:r>
              <a:rPr lang="ru-RU" sz="2000" dirty="0" smtClean="0"/>
              <a:t>Заместителю директора    </a:t>
            </a:r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                                                                   МБОУ «СОШ № 2»</a:t>
            </a:r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                                                                   Петровой Н.Н.</a:t>
            </a:r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                                                                   от Смирновой А.П.,         </a:t>
            </a:r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                                                                   учителя географии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 smtClean="0"/>
              <a:t>                                 ОБЪЯСНИТЕЛЬНАЯ  ЗАПИСКА</a:t>
            </a:r>
          </a:p>
          <a:p>
            <a:pPr marL="0" indent="0" algn="just">
              <a:buNone/>
            </a:pPr>
            <a:r>
              <a:rPr lang="ru-RU" sz="2000" dirty="0"/>
              <a:t>	</a:t>
            </a:r>
            <a:r>
              <a:rPr lang="ru-RU" sz="2000" dirty="0" smtClean="0"/>
              <a:t>16 ноября 2013 г. в кабинете № 22 учащимися был сломан макет солнечных часов, инвентарный номер 344. Поломка была совершена в мое отсутствие, так как с 6 по 20 ноября 2013 г. я находилась на стационарном лечении.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21 ноября 2013 г.                                                           (</a:t>
            </a:r>
            <a:r>
              <a:rPr lang="ru-RU" sz="2000" i="1" dirty="0" smtClean="0"/>
              <a:t>подпись</a:t>
            </a:r>
            <a:r>
              <a:rPr lang="ru-RU" sz="2000" dirty="0" smtClean="0"/>
              <a:t>)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599653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990600"/>
          </a:xfrm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Автобиография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Автобиография – это документ, в котором излагается биография, или жизнеописание, человека, написанное им самим.</a:t>
            </a:r>
            <a:endParaRPr lang="ru-RU" sz="4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1936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Основные требования к оформлению автобиографии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Автобиография составляется в произвольной форме от первого лица и начинается словами: Я (фамилия, имя, отчество) родился … (обязательно указываются полностью дата и место рождения).</a:t>
            </a:r>
          </a:p>
          <a:p>
            <a:r>
              <a:rPr lang="ru-RU" dirty="0" smtClean="0"/>
              <a:t>Указывается, какое получил образование, какие учебные заведения, где и когда окончил.</a:t>
            </a:r>
          </a:p>
          <a:p>
            <a:r>
              <a:rPr lang="ru-RU" dirty="0" smtClean="0"/>
              <a:t>Указывается место работы в настоящее время, в какой должности работает.</a:t>
            </a:r>
          </a:p>
          <a:p>
            <a:r>
              <a:rPr lang="ru-RU" dirty="0" smtClean="0"/>
              <a:t>Указываются семейное положение и адрес места жительства в настоящее время.</a:t>
            </a:r>
          </a:p>
          <a:p>
            <a:r>
              <a:rPr lang="ru-RU" dirty="0" smtClean="0"/>
              <a:t>Если изменялась фамилия, то указывается предыдущая фамилия и дата ее изменения.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391323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dirty="0"/>
              <a:t>Основные требования к оформлению автобиографии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Иногда требуется указать сведения о родителях, жене (муже) и других ближайших родственниках: фамилию. Имя, отчество, год и место рождения, адрес места проживания.</a:t>
            </a:r>
          </a:p>
          <a:p>
            <a:r>
              <a:rPr lang="ru-RU" dirty="0" smtClean="0"/>
              <a:t>Дата в конце документа ставится слева, подпись – справа.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8767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dirty="0"/>
              <a:t>Основные требования к оформлению автобиографии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Иногда требуется указать сведения о родителях, жене (муже) и других ближайших родственниках: фамилию. Имя, отчество, год и место рождения, адрес места проживания.</a:t>
            </a:r>
          </a:p>
          <a:p>
            <a:r>
              <a:rPr lang="ru-RU" dirty="0" smtClean="0"/>
              <a:t>Дата в конце документа ставится слева, подпись – справа.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87679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Резюме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Резюме – краткая анкета физического лица, так называемая профессиональная </a:t>
            </a:r>
            <a:r>
              <a:rPr lang="ru-RU" sz="3200" dirty="0" err="1" smtClean="0"/>
              <a:t>самоаттестация</a:t>
            </a:r>
            <a:r>
              <a:rPr lang="ru-RU" sz="3200" dirty="0" smtClean="0"/>
              <a:t>. </a:t>
            </a:r>
          </a:p>
          <a:p>
            <a:pPr marL="0" indent="0">
              <a:buNone/>
            </a:pPr>
            <a:r>
              <a:rPr lang="ru-RU" sz="3200" dirty="0" smtClean="0"/>
              <a:t>Резюме представляется работодателю для заочного профессионального конкурсного отбора на замещение вакантной должности.</a:t>
            </a:r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4319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Обязательные сведения: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AutoNum type="arabicParenR"/>
            </a:pPr>
            <a:r>
              <a:rPr lang="ru-RU" dirty="0" smtClean="0"/>
              <a:t>фамилия, имя, отчество;</a:t>
            </a:r>
          </a:p>
          <a:p>
            <a:pPr marL="514350" indent="-514350">
              <a:buAutoNum type="arabicParenR"/>
            </a:pPr>
            <a:r>
              <a:rPr lang="ru-RU" dirty="0"/>
              <a:t>д</a:t>
            </a:r>
            <a:r>
              <a:rPr lang="ru-RU" dirty="0" smtClean="0"/>
              <a:t>омашний адрес;</a:t>
            </a:r>
          </a:p>
          <a:p>
            <a:pPr marL="514350" indent="-514350">
              <a:buAutoNum type="arabicParenR"/>
            </a:pPr>
            <a:r>
              <a:rPr lang="ru-RU" dirty="0"/>
              <a:t>д</a:t>
            </a:r>
            <a:r>
              <a:rPr lang="ru-RU" dirty="0" smtClean="0"/>
              <a:t>ата и место рождения;</a:t>
            </a:r>
          </a:p>
          <a:p>
            <a:pPr marL="514350" indent="-514350">
              <a:buAutoNum type="arabicParenR"/>
            </a:pPr>
            <a:r>
              <a:rPr lang="ru-RU" dirty="0"/>
              <a:t>к</a:t>
            </a:r>
            <a:r>
              <a:rPr lang="ru-RU" dirty="0" smtClean="0"/>
              <a:t>онтактная информация: номер телефона, факса, </a:t>
            </a:r>
            <a:r>
              <a:rPr lang="en-US" dirty="0" smtClean="0"/>
              <a:t>e-mail</a:t>
            </a:r>
            <a:r>
              <a:rPr lang="ru-RU" dirty="0" smtClean="0"/>
              <a:t>;</a:t>
            </a:r>
          </a:p>
          <a:p>
            <a:pPr marL="514350" indent="-514350">
              <a:buAutoNum type="arabicParenR"/>
            </a:pPr>
            <a:r>
              <a:rPr lang="ru-RU" dirty="0"/>
              <a:t>г</a:t>
            </a:r>
            <a:r>
              <a:rPr lang="ru-RU" dirty="0" smtClean="0"/>
              <a:t>ражданство;</a:t>
            </a:r>
          </a:p>
          <a:p>
            <a:pPr marL="514350" indent="-514350">
              <a:buAutoNum type="arabicParenR"/>
            </a:pPr>
            <a:r>
              <a:rPr lang="ru-RU" dirty="0"/>
              <a:t>с</a:t>
            </a:r>
            <a:r>
              <a:rPr lang="ru-RU" dirty="0" smtClean="0"/>
              <a:t>емейное положение; если есть дети, указать их дату рождения;</a:t>
            </a:r>
          </a:p>
          <a:p>
            <a:pPr marL="514350" indent="-514350">
              <a:buAutoNum type="arabicParenR"/>
            </a:pPr>
            <a:r>
              <a:rPr lang="ru-RU" dirty="0"/>
              <a:t>ц</a:t>
            </a:r>
            <a:r>
              <a:rPr lang="ru-RU" dirty="0" smtClean="0"/>
              <a:t>ель (должность, которую хочет получить соискатель);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ru-RU" dirty="0"/>
              <a:t>о</a:t>
            </a:r>
            <a:r>
              <a:rPr lang="ru-RU" dirty="0" smtClean="0"/>
              <a:t>бразование (сведения излагаются в обратном хронологическом порядке);</a:t>
            </a:r>
          </a:p>
          <a:p>
            <a:pPr marL="514350" indent="-514350">
              <a:buFont typeface="Wingdings 2"/>
              <a:buAutoNum type="arabicParenR"/>
            </a:pPr>
            <a:r>
              <a:rPr lang="ru-RU" dirty="0"/>
              <a:t>о</a:t>
            </a:r>
            <a:r>
              <a:rPr lang="ru-RU" dirty="0" smtClean="0"/>
              <a:t>пыт работы (где и кем работал;</a:t>
            </a:r>
            <a:r>
              <a:rPr lang="ru-RU" dirty="0"/>
              <a:t> сведения </a:t>
            </a:r>
            <a:r>
              <a:rPr lang="ru-RU" dirty="0" smtClean="0"/>
              <a:t>излагаются </a:t>
            </a:r>
            <a:r>
              <a:rPr lang="ru-RU" dirty="0"/>
              <a:t>в обратном хронологическом порядке);</a:t>
            </a:r>
          </a:p>
          <a:p>
            <a:pPr marL="514350" indent="-514350">
              <a:buAutoNum type="arabicParenR"/>
            </a:pPr>
            <a:endParaRPr lang="ru-RU" dirty="0" smtClean="0"/>
          </a:p>
          <a:p>
            <a:pPr marL="514350" indent="-514350">
              <a:buAutoNum type="arabicParenR"/>
            </a:pPr>
            <a:endParaRPr lang="ru-RU" dirty="0" smtClean="0"/>
          </a:p>
          <a:p>
            <a:pPr marL="514350" indent="-514350">
              <a:buAutoNum type="arabicParenR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20914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dirty="0"/>
              <a:t>Обязательные сведения: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10) профессиональные навыки (знание языка, владение компьютером);</a:t>
            </a:r>
          </a:p>
          <a:p>
            <a:pPr marL="0" indent="0">
              <a:buNone/>
            </a:pPr>
            <a:r>
              <a:rPr lang="ru-RU" dirty="0" smtClean="0"/>
              <a:t>11) </a:t>
            </a:r>
            <a:r>
              <a:rPr lang="ru-RU" dirty="0"/>
              <a:t>л</a:t>
            </a:r>
            <a:r>
              <a:rPr lang="ru-RU" dirty="0" smtClean="0"/>
              <a:t>ичностные качества;</a:t>
            </a:r>
          </a:p>
          <a:p>
            <a:pPr marL="0" indent="0">
              <a:buNone/>
            </a:pPr>
            <a:r>
              <a:rPr lang="ru-RU" dirty="0" smtClean="0"/>
              <a:t>12) можно указать, кто готов дать отзыв о работе соискателя;</a:t>
            </a:r>
          </a:p>
          <a:p>
            <a:pPr marL="0" indent="0">
              <a:buNone/>
            </a:pPr>
            <a:r>
              <a:rPr lang="ru-RU" dirty="0" smtClean="0"/>
              <a:t>13) Дата составления резюме.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0315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Образец резюме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                    </a:t>
            </a:r>
            <a:r>
              <a:rPr lang="ru-RU" sz="2000" dirty="0" smtClean="0"/>
              <a:t>РЕЗЮМЕ</a:t>
            </a:r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                              Жуйкова Вера Петровна</a:t>
            </a:r>
          </a:p>
          <a:p>
            <a:pPr marL="0" indent="0">
              <a:buNone/>
            </a:pPr>
            <a:r>
              <a:rPr lang="ru-RU" sz="2000" dirty="0" smtClean="0"/>
              <a:t>Сведения  о себе</a:t>
            </a:r>
          </a:p>
          <a:p>
            <a:pPr marL="0" indent="0">
              <a:buNone/>
            </a:pPr>
            <a:r>
              <a:rPr lang="ru-RU" sz="2000" dirty="0" smtClean="0"/>
              <a:t>Адрес: г. Санкт-Петербург, дом 45, кв.78.</a:t>
            </a:r>
          </a:p>
          <a:p>
            <a:pPr marL="0" indent="0">
              <a:buNone/>
            </a:pPr>
            <a:r>
              <a:rPr lang="ru-RU" sz="2000" dirty="0" smtClean="0"/>
              <a:t>Координаты для связи: тел.: 328-14-50.</a:t>
            </a:r>
          </a:p>
          <a:p>
            <a:pPr marL="0" indent="0">
              <a:buNone/>
            </a:pPr>
            <a:r>
              <a:rPr lang="ru-RU" sz="2000" dirty="0" smtClean="0"/>
              <a:t>Дата и место рождения: 18.11.1986, г. Москва.</a:t>
            </a:r>
          </a:p>
          <a:p>
            <a:pPr marL="0" indent="0">
              <a:buNone/>
            </a:pPr>
            <a:r>
              <a:rPr lang="ru-RU" sz="2000" dirty="0" smtClean="0"/>
              <a:t>Гражданство: РФ.</a:t>
            </a:r>
          </a:p>
          <a:p>
            <a:pPr marL="0" indent="0">
              <a:buNone/>
            </a:pPr>
            <a:r>
              <a:rPr lang="ru-RU" sz="2000" dirty="0" smtClean="0"/>
              <a:t>Семейное положение: в браке не состою, детей не имею.</a:t>
            </a:r>
          </a:p>
          <a:p>
            <a:pPr marL="0" indent="0">
              <a:buNone/>
            </a:pPr>
            <a:r>
              <a:rPr lang="ru-RU" sz="2000" dirty="0" smtClean="0"/>
              <a:t>Цель: получение работы на телеканале «Россия».</a:t>
            </a:r>
          </a:p>
          <a:p>
            <a:pPr marL="0" indent="0">
              <a:buNone/>
            </a:pPr>
            <a:r>
              <a:rPr lang="ru-RU" sz="2000" dirty="0" smtClean="0"/>
              <a:t>Образование: 2004 г. – </a:t>
            </a:r>
            <a:r>
              <a:rPr lang="ru-RU" sz="2000" dirty="0" err="1" smtClean="0"/>
              <a:t>СПбТУ</a:t>
            </a:r>
            <a:r>
              <a:rPr lang="ru-RU" sz="2000" dirty="0" smtClean="0"/>
              <a:t>, гуманитарный факультет, 2004 г. гимназия № 261 с углубленным изучением программирования  английского языка.</a:t>
            </a: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479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общения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Устное – письменное.</a:t>
            </a:r>
          </a:p>
          <a:p>
            <a:r>
              <a:rPr lang="ru-RU" dirty="0" smtClean="0"/>
              <a:t>Диалогическое – монологическое.</a:t>
            </a:r>
          </a:p>
          <a:p>
            <a:r>
              <a:rPr lang="ru-RU" dirty="0" smtClean="0"/>
              <a:t>Межличностное – публичное.</a:t>
            </a:r>
          </a:p>
          <a:p>
            <a:r>
              <a:rPr lang="ru-RU" dirty="0" smtClean="0"/>
              <a:t>Непосредственное – опосредованное.</a:t>
            </a:r>
          </a:p>
          <a:p>
            <a:r>
              <a:rPr lang="ru-RU" dirty="0" smtClean="0"/>
              <a:t>Контактное – </a:t>
            </a:r>
            <a:r>
              <a:rPr lang="ru-RU" dirty="0" err="1" smtClean="0"/>
              <a:t>дистантное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978369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dirty="0"/>
              <a:t>Образец резюме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Опыт работы: с апреля 2003 г. – по настоящее время : Невский канал, телеведущая программы «ТВ – </a:t>
            </a:r>
            <a:r>
              <a:rPr lang="en-US" dirty="0" smtClean="0"/>
              <a:t>Chat </a:t>
            </a:r>
            <a:r>
              <a:rPr lang="en-US" dirty="0" err="1" smtClean="0"/>
              <a:t>Infon</a:t>
            </a:r>
            <a:r>
              <a:rPr lang="ru-RU" dirty="0" smtClean="0"/>
              <a:t>».</a:t>
            </a:r>
          </a:p>
          <a:p>
            <a:pPr marL="0" indent="0">
              <a:buNone/>
            </a:pPr>
            <a:r>
              <a:rPr lang="ru-RU" dirty="0" smtClean="0"/>
              <a:t>Рабочие навыки: написание пресс-релизов; умение вести переговоры любого характера; знание английского языка; знание персонального компьютера в качестве опытного пользователя.</a:t>
            </a:r>
          </a:p>
          <a:p>
            <a:pPr marL="0" indent="0">
              <a:buNone/>
            </a:pPr>
            <a:r>
              <a:rPr lang="ru-RU" dirty="0" smtClean="0"/>
              <a:t>Дополнительные сведения: коммуникабельность, активная жизненная позиция, трудолюбие, артистизм, внутреннее обаяние.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10.11.2007 г.                                                (</a:t>
            </a:r>
            <a:r>
              <a:rPr lang="ru-RU" i="1" dirty="0"/>
              <a:t>подпись</a:t>
            </a:r>
            <a:r>
              <a:rPr lang="ru-RU" dirty="0"/>
              <a:t>)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553594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94122"/>
          </a:xfrm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Служебная корреспонденция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1196752"/>
            <a:ext cx="8640960" cy="4823048"/>
          </a:xfrm>
        </p:spPr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907441" y="1196752"/>
            <a:ext cx="7596336" cy="158417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u="sng" dirty="0" smtClean="0"/>
              <a:t>Виды:</a:t>
            </a:r>
            <a:r>
              <a:rPr lang="ru-RU" sz="2000" dirty="0" smtClean="0"/>
              <a:t> деловое письмо, коммерческая корреспонденция, производственно-технические извещения (рекламация, инструкция)</a:t>
            </a: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780928"/>
            <a:ext cx="3168352" cy="21602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u="sng" dirty="0" smtClean="0"/>
              <a:t>Адресант:</a:t>
            </a:r>
            <a:r>
              <a:rPr lang="ru-RU" dirty="0" smtClean="0"/>
              <a:t> государственные или частные предприятия, общественные организации, равные по своему служебному рангу или находящиеся в отношениях служебной субординации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508104" y="2780928"/>
            <a:ext cx="3168352" cy="21602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u="sng" dirty="0" smtClean="0"/>
              <a:t>Адресат</a:t>
            </a:r>
            <a:r>
              <a:rPr lang="ru-RU" u="sng" dirty="0"/>
              <a:t>:</a:t>
            </a:r>
            <a:r>
              <a:rPr lang="ru-RU" dirty="0"/>
              <a:t> государственные или частные предприятия, общественные организации, равные по своему служебному рангу или находящиеся в отношениях служебной субординации</a:t>
            </a:r>
          </a:p>
        </p:txBody>
      </p:sp>
      <p:cxnSp>
        <p:nvCxnSpPr>
          <p:cNvPr id="8" name="Прямая со стрелкой 7"/>
          <p:cNvCxnSpPr>
            <a:stCxn id="5" idx="3"/>
            <a:endCxn id="6" idx="1"/>
          </p:cNvCxnSpPr>
          <p:nvPr/>
        </p:nvCxnSpPr>
        <p:spPr>
          <a:xfrm>
            <a:off x="3563888" y="3861048"/>
            <a:ext cx="1944216" cy="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вал 8"/>
          <p:cNvSpPr/>
          <p:nvPr/>
        </p:nvSpPr>
        <p:spPr>
          <a:xfrm>
            <a:off x="907441" y="4977279"/>
            <a:ext cx="7596336" cy="1692081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u="sng" dirty="0" smtClean="0"/>
              <a:t>Особенность</a:t>
            </a:r>
            <a:r>
              <a:rPr lang="ru-RU" dirty="0" smtClean="0"/>
              <a:t>: постоянная служебная переписка по различным вопросам, имеющая официальный характер и предстающая как двусторонняя </a:t>
            </a:r>
          </a:p>
          <a:p>
            <a:pPr algn="ctr"/>
            <a:r>
              <a:rPr lang="ru-RU" dirty="0" smtClean="0"/>
              <a:t>( роли адресанта и адресата периодически меняются) 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789311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Деловые письма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Деловое письмо – основной документ в группе «служебная корреспонденция». Обычно отсылаются на стандартных бланках.  Искусство делового письма – в строгой функциональности. Образцом делового письма является телеграфный стиль.</a:t>
            </a:r>
          </a:p>
          <a:p>
            <a:r>
              <a:rPr lang="ru-RU" sz="2800" dirty="0" smtClean="0"/>
              <a:t>Официальное письмо является единственным документом, на котором не ставится название его вида.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452786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Типы деловых писем: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и</a:t>
            </a:r>
            <a:r>
              <a:rPr lang="ru-RU" dirty="0" smtClean="0"/>
              <a:t>нформационные письма: сообщение, извещение, уведомление, письмо-подтверждение;</a:t>
            </a:r>
          </a:p>
          <a:p>
            <a:r>
              <a:rPr lang="ru-RU" dirty="0"/>
              <a:t>р</a:t>
            </a:r>
            <a:r>
              <a:rPr lang="ru-RU" dirty="0" smtClean="0"/>
              <a:t>екомендательное письмо;</a:t>
            </a:r>
          </a:p>
          <a:p>
            <a:r>
              <a:rPr lang="ru-RU" dirty="0"/>
              <a:t>г</a:t>
            </a:r>
            <a:r>
              <a:rPr lang="ru-RU" dirty="0" smtClean="0"/>
              <a:t>арантийное письмо;</a:t>
            </a:r>
          </a:p>
          <a:p>
            <a:r>
              <a:rPr lang="ru-RU" dirty="0"/>
              <a:t>п</a:t>
            </a:r>
            <a:r>
              <a:rPr lang="ru-RU" dirty="0" smtClean="0"/>
              <a:t>исьмо-запрос;</a:t>
            </a:r>
          </a:p>
          <a:p>
            <a:r>
              <a:rPr lang="ru-RU" dirty="0"/>
              <a:t>п</a:t>
            </a:r>
            <a:r>
              <a:rPr lang="ru-RU" dirty="0" smtClean="0"/>
              <a:t>исьмо-просьба;</a:t>
            </a:r>
          </a:p>
          <a:p>
            <a:r>
              <a:rPr lang="ru-RU" dirty="0"/>
              <a:t>п</a:t>
            </a:r>
            <a:r>
              <a:rPr lang="ru-RU" dirty="0" smtClean="0"/>
              <a:t>исьмо-предложение;</a:t>
            </a:r>
          </a:p>
          <a:p>
            <a:r>
              <a:rPr lang="ru-RU" dirty="0"/>
              <a:t>п</a:t>
            </a:r>
            <a:r>
              <a:rPr lang="ru-RU" dirty="0" smtClean="0"/>
              <a:t>исьмо-приглашение;</a:t>
            </a:r>
          </a:p>
          <a:p>
            <a:r>
              <a:rPr lang="ru-RU" dirty="0"/>
              <a:t>п</a:t>
            </a:r>
            <a:r>
              <a:rPr lang="ru-RU" dirty="0" smtClean="0"/>
              <a:t>исьмо-претензия;</a:t>
            </a:r>
          </a:p>
          <a:p>
            <a:r>
              <a:rPr lang="ru-RU" dirty="0"/>
              <a:t>п</a:t>
            </a:r>
            <a:r>
              <a:rPr lang="ru-RU" dirty="0" smtClean="0"/>
              <a:t>исьмо-благодарность;</a:t>
            </a:r>
          </a:p>
          <a:p>
            <a:r>
              <a:rPr lang="ru-RU" dirty="0"/>
              <a:t>р</a:t>
            </a:r>
            <a:r>
              <a:rPr lang="ru-RU" dirty="0" smtClean="0"/>
              <a:t>екламация.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13897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9906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Структурные части делового письма: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1)Наименование учреждения-отправителя (в полном и сокращенном виде): официальное название, адрес и телефон, дата отправления, исходящий номер. Дата является обязательным реквизитом письма. Проставляется в левом верхнем углу. Датой письма считается дата его подписания. Оформляется цифровым способом: </a:t>
            </a:r>
            <a:r>
              <a:rPr lang="ru-RU" i="1" dirty="0" smtClean="0"/>
              <a:t>05.02.07 </a:t>
            </a:r>
            <a:r>
              <a:rPr lang="ru-RU" dirty="0" smtClean="0"/>
              <a:t>или </a:t>
            </a:r>
            <a:r>
              <a:rPr lang="ru-RU" i="1" dirty="0" smtClean="0"/>
              <a:t>05.02.2007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2) Наименование учреждения – получателя: официальное наименование, местонахождение, должность того, кому письмо адресуется, Ф.И.О. (может не указываться).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44267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ru-RU" dirty="0"/>
              <a:t>Структурные части делового письма: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3)Основание </a:t>
            </a:r>
            <a:r>
              <a:rPr lang="ru-RU" dirty="0"/>
              <a:t>письма или ссылка на номер запроса  (на № 456 от 09.12.2006 </a:t>
            </a:r>
            <a:r>
              <a:rPr lang="ru-RU" dirty="0" smtClean="0"/>
              <a:t>…).</a:t>
            </a:r>
          </a:p>
          <a:p>
            <a:pPr marL="0" indent="0">
              <a:buNone/>
            </a:pPr>
            <a:r>
              <a:rPr lang="ru-RU" dirty="0" smtClean="0"/>
              <a:t>4) Текст.</a:t>
            </a:r>
          </a:p>
          <a:p>
            <a:pPr marL="0" indent="0">
              <a:buNone/>
            </a:pPr>
            <a:r>
              <a:rPr lang="ru-RU" dirty="0" smtClean="0"/>
              <a:t>5) Перечень прилагаемых документов.</a:t>
            </a:r>
          </a:p>
          <a:p>
            <a:pPr marL="0" indent="0">
              <a:buNone/>
            </a:pPr>
            <a:r>
              <a:rPr lang="ru-RU" dirty="0" smtClean="0"/>
              <a:t>6) Должность, подпись составителя письма.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960356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Схема делового письма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Реквизиты отправителя                   Реквизиты адресата</a:t>
            </a:r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                                  </a:t>
            </a:r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                               ЗАГОЛОВОЧНАЯ  ЧАСТЬ</a:t>
            </a:r>
          </a:p>
          <a:p>
            <a:pPr marL="0" indent="0">
              <a:buNone/>
            </a:pPr>
            <a:r>
              <a:rPr lang="ru-RU" sz="2000" dirty="0" smtClean="0"/>
              <a:t>(предлог </a:t>
            </a:r>
            <a:r>
              <a:rPr lang="ru-RU" sz="2000" b="1" i="1" dirty="0" smtClean="0"/>
              <a:t>о</a:t>
            </a:r>
            <a:r>
              <a:rPr lang="ru-RU" sz="2000" dirty="0" smtClean="0"/>
              <a:t> + сущ. в предложном падеже)</a:t>
            </a:r>
          </a:p>
          <a:p>
            <a:pPr marL="0" indent="0">
              <a:buNone/>
            </a:pPr>
            <a:r>
              <a:rPr lang="ru-RU" sz="2000" dirty="0"/>
              <a:t>и</a:t>
            </a:r>
            <a:r>
              <a:rPr lang="ru-RU" sz="2000" dirty="0" smtClean="0"/>
              <a:t>ли (</a:t>
            </a:r>
            <a:r>
              <a:rPr lang="ru-RU" sz="2000" i="1" dirty="0" smtClean="0"/>
              <a:t>по вопросу о </a:t>
            </a:r>
            <a:r>
              <a:rPr lang="ru-RU" sz="2000" dirty="0" smtClean="0"/>
              <a:t>+ сущ. в предложном падеже)</a:t>
            </a:r>
          </a:p>
          <a:p>
            <a:pPr marL="0" indent="0">
              <a:buNone/>
            </a:pPr>
            <a:r>
              <a:rPr lang="ru-RU" sz="2000" dirty="0" smtClean="0"/>
              <a:t>(</a:t>
            </a:r>
            <a:r>
              <a:rPr lang="ru-RU" sz="2000" i="1" dirty="0" smtClean="0"/>
              <a:t>О поставке оборудования или По вопросу о поставке оборудования)</a:t>
            </a:r>
          </a:p>
          <a:p>
            <a:pPr marL="0" indent="0">
              <a:buNone/>
            </a:pPr>
            <a:r>
              <a:rPr lang="ru-RU" sz="2000" i="1" dirty="0"/>
              <a:t> </a:t>
            </a:r>
            <a:r>
              <a:rPr lang="ru-RU" sz="2000" i="1" dirty="0" smtClean="0"/>
              <a:t>                                            </a:t>
            </a:r>
            <a:r>
              <a:rPr lang="ru-RU" sz="2000" dirty="0" smtClean="0"/>
              <a:t>ТЕКСТ ПИСЬМА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 smtClean="0"/>
              <a:t>Составители письма                                                          (</a:t>
            </a:r>
            <a:r>
              <a:rPr lang="ru-RU" sz="2000" i="1" dirty="0" smtClean="0"/>
              <a:t>подпись</a:t>
            </a:r>
            <a:r>
              <a:rPr lang="ru-RU" sz="2000" dirty="0" smtClean="0"/>
              <a:t>)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67956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29600" cy="990600"/>
          </a:xfrm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Текст письма: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ru-RU" dirty="0" smtClean="0"/>
              <a:t>Стандартное обращение (должность, Ф.И.О.), возможно использование прилагательных </a:t>
            </a:r>
            <a:r>
              <a:rPr lang="ru-RU" i="1" dirty="0" smtClean="0"/>
              <a:t>уважаемый, многоуважаемый, дорогой</a:t>
            </a:r>
            <a:r>
              <a:rPr lang="ru-RU" dirty="0" smtClean="0"/>
              <a:t>.</a:t>
            </a:r>
          </a:p>
          <a:p>
            <a:pPr marL="514350" indent="-514350">
              <a:buAutoNum type="arabicParenR"/>
            </a:pPr>
            <a:r>
              <a:rPr lang="ru-RU" dirty="0" smtClean="0"/>
              <a:t>Вводная часть – излагается повод для письма.</a:t>
            </a:r>
          </a:p>
          <a:p>
            <a:pPr marL="514350" indent="-514350">
              <a:buAutoNum type="arabicParenR"/>
            </a:pPr>
            <a:r>
              <a:rPr lang="ru-RU" dirty="0" smtClean="0"/>
              <a:t>Основная часть – формулируется главная цель письма: предложение, отказ, ответ, просьба, запрос, приглашение, благодарность, гарантия, рекламация.</a:t>
            </a:r>
          </a:p>
          <a:p>
            <a:pPr marL="514350" indent="-514350">
              <a:buAutoNum type="arabicParenR"/>
            </a:pPr>
            <a:r>
              <a:rPr lang="ru-RU" dirty="0" smtClean="0"/>
              <a:t>Заключение – выражается надежда на положительное решение вопроса, на то, что переписка будет продолжена и т.п.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91035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Производственная документация: </a:t>
            </a:r>
            <a:br>
              <a:rPr lang="ru-RU" dirty="0" smtClean="0"/>
            </a:br>
            <a:r>
              <a:rPr lang="ru-RU" dirty="0" smtClean="0"/>
              <a:t>1-ый тип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1447800"/>
            <a:ext cx="8424936" cy="500553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467544" y="1484784"/>
            <a:ext cx="8136904" cy="158417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u="sng" dirty="0" smtClean="0"/>
              <a:t>Виды</a:t>
            </a:r>
            <a:r>
              <a:rPr lang="ru-RU" dirty="0" smtClean="0"/>
              <a:t>: документы об образовании, справки и удостоверения личности, инструктивные циркуляры, приказы и распоряжения, производственная характеристика, характеристика-рекомендация.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3212976"/>
            <a:ext cx="7272808" cy="100811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u="sng" dirty="0" smtClean="0"/>
              <a:t>Адресант</a:t>
            </a:r>
            <a:r>
              <a:rPr lang="ru-RU" sz="2000" dirty="0" smtClean="0"/>
              <a:t> – организация или лицо, имеющее право ее представлять.</a:t>
            </a:r>
            <a:endParaRPr lang="ru-RU" sz="2000" dirty="0"/>
          </a:p>
        </p:txBody>
      </p:sp>
      <p:sp>
        <p:nvSpPr>
          <p:cNvPr id="6" name="Овал 5"/>
          <p:cNvSpPr/>
          <p:nvPr/>
        </p:nvSpPr>
        <p:spPr>
          <a:xfrm>
            <a:off x="467544" y="4365104"/>
            <a:ext cx="8136904" cy="187220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u="sng" dirty="0" smtClean="0"/>
              <a:t>Особенность</a:t>
            </a:r>
            <a:r>
              <a:rPr lang="ru-RU" dirty="0" smtClean="0"/>
              <a:t>: составленные и выделенные для использования документы имеют строго официальный характер и вызваны производственной необходимостью. Это управленческая и организационно-распорядительная документация.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884854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9185" y="475671"/>
            <a:ext cx="8229600" cy="9906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dirty="0"/>
              <a:t>Производственная документация: </a:t>
            </a:r>
            <a:br>
              <a:rPr lang="ru-RU" dirty="0"/>
            </a:br>
            <a:r>
              <a:rPr lang="ru-RU" dirty="0" smtClean="0"/>
              <a:t>2-ой </a:t>
            </a:r>
            <a:r>
              <a:rPr lang="ru-RU" dirty="0"/>
              <a:t>тип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971600" y="1484784"/>
            <a:ext cx="7632848" cy="129614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Виды: докладные и объяснительные записки, отчеты, служебные записки, трудовые соглашения, договоры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2996952"/>
            <a:ext cx="7272808" cy="10801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u="sng" dirty="0" smtClean="0"/>
              <a:t>Адресант</a:t>
            </a:r>
            <a:r>
              <a:rPr lang="ru-RU" dirty="0" smtClean="0"/>
              <a:t> – лицо, работник данной организации или связанный с ней общественными полномочиями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1187624" y="4365104"/>
            <a:ext cx="7416824" cy="165618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Особенности: производственные обязательства, так называемые административно-деловые  (организационные ) документы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281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sz="6000" dirty="0" smtClean="0">
                <a:solidFill>
                  <a:srgbClr val="0070C0"/>
                </a:solidFill>
              </a:rPr>
              <a:t>Сфера ОДС</a:t>
            </a:r>
            <a:endParaRPr lang="ru-RU" sz="60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Сфера функционирования официально-делового стиля (ОДС) русского литературного языка – административно-правовая деятельность</a:t>
            </a:r>
            <a:endParaRPr lang="ru-RU" sz="4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6592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990600"/>
          </a:xfrm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Схема приказа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                   ПРИКАЗ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от 14.08.08 № 3881/1</a:t>
            </a:r>
          </a:p>
          <a:p>
            <a:pPr marL="0" indent="0">
              <a:buNone/>
            </a:pPr>
            <a:r>
              <a:rPr lang="ru-RU" i="1" dirty="0"/>
              <a:t> </a:t>
            </a:r>
            <a:r>
              <a:rPr lang="ru-RU" i="1" dirty="0" smtClean="0"/>
              <a:t>                      О </a:t>
            </a:r>
            <a:r>
              <a:rPr lang="ru-RU" dirty="0" smtClean="0"/>
              <a:t>+ словосочетание (тема)</a:t>
            </a:r>
          </a:p>
          <a:p>
            <a:pPr marL="0" indent="0">
              <a:buNone/>
            </a:pPr>
            <a:r>
              <a:rPr lang="ru-RU" dirty="0" smtClean="0"/>
              <a:t>           ПРИКАЗЫВАЮ: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Текст: кому … что (глагол в форме инфинитива) … 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Должность                                                          (</a:t>
            </a:r>
            <a:r>
              <a:rPr lang="ru-RU" i="1" dirty="0" smtClean="0"/>
              <a:t>подпись</a:t>
            </a:r>
            <a:r>
              <a:rPr lang="ru-RU" dirty="0" smtClean="0"/>
              <a:t>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68808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548680"/>
            <a:ext cx="8291264" cy="547112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sz="6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6000" dirty="0" smtClean="0">
                <a:solidFill>
                  <a:srgbClr val="002060"/>
                </a:solidFill>
              </a:rPr>
              <a:t>Административный речевой этикет</a:t>
            </a:r>
            <a:endParaRPr lang="ru-RU" sz="6000" dirty="0">
              <a:solidFill>
                <a:srgbClr val="00206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40242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ru-RU" dirty="0" smtClean="0"/>
              <a:t>Обращение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Наиболее распространенные формы обращения: </a:t>
            </a:r>
            <a:r>
              <a:rPr lang="ru-RU" sz="3200" i="1" dirty="0" smtClean="0"/>
              <a:t>Уважаемый</a:t>
            </a:r>
            <a:r>
              <a:rPr lang="ru-RU" sz="3200" dirty="0" smtClean="0"/>
              <a:t> …, или </a:t>
            </a:r>
            <a:r>
              <a:rPr lang="ru-RU" sz="3200" i="1" dirty="0" smtClean="0"/>
              <a:t>Уважаемый …!</a:t>
            </a:r>
          </a:p>
          <a:p>
            <a:pPr marL="0" indent="0">
              <a:buNone/>
            </a:pPr>
            <a:r>
              <a:rPr lang="ru-RU" sz="3200" dirty="0" smtClean="0"/>
              <a:t>Восклицательный знак после обращения подчеркивает значимость и официальный тип письма, а запятая  более будничный и личный характер.</a:t>
            </a:r>
          </a:p>
          <a:p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32132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ru-RU" dirty="0"/>
              <a:t>Обращение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Форма обращения по должности или фамилии носит официальный характер: </a:t>
            </a:r>
            <a:r>
              <a:rPr lang="ru-RU" i="1" dirty="0" smtClean="0"/>
              <a:t>Уважаемый господин председатель! Уважаемый господин Иванов!</a:t>
            </a:r>
          </a:p>
          <a:p>
            <a:r>
              <a:rPr lang="ru-RU" dirty="0" smtClean="0"/>
              <a:t>Если в обращении указываются имя и отчество (без фамилии), то обращение приобретает личный характер</a:t>
            </a:r>
            <a:r>
              <a:rPr lang="ru-RU" i="1" dirty="0" smtClean="0"/>
              <a:t>: Уважаемый Иван Сергеевич! Уважаемый Григорий!</a:t>
            </a:r>
          </a:p>
          <a:p>
            <a:r>
              <a:rPr lang="ru-RU" dirty="0" smtClean="0"/>
              <a:t>Включение в формулу обращения фамилии адресата придает тексту вежливо-официальный оттенок: </a:t>
            </a:r>
            <a:r>
              <a:rPr lang="ru-RU" i="1" dirty="0" smtClean="0"/>
              <a:t>Уважаемая Попова Светлана Владимировна!</a:t>
            </a:r>
            <a:endParaRPr lang="ru-RU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435705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ru-RU" dirty="0"/>
              <a:t>Обращение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При обращении к группе работников или коллективу организации используются обращения </a:t>
            </a:r>
            <a:r>
              <a:rPr lang="ru-RU" i="1" dirty="0" smtClean="0"/>
              <a:t>Уважаемые господа! Господа!</a:t>
            </a:r>
          </a:p>
          <a:p>
            <a:r>
              <a:rPr lang="ru-RU" dirty="0" smtClean="0"/>
              <a:t>Обращение </a:t>
            </a:r>
            <a:r>
              <a:rPr lang="ru-RU" i="1" dirty="0" smtClean="0"/>
              <a:t>Уважаемые коллеги! </a:t>
            </a:r>
            <a:r>
              <a:rPr lang="ru-RU" dirty="0" smtClean="0"/>
              <a:t>Применяется по отношению к лицам одной профессии.</a:t>
            </a:r>
          </a:p>
          <a:p>
            <a:r>
              <a:rPr lang="ru-RU" dirty="0" smtClean="0"/>
              <a:t>Формула </a:t>
            </a:r>
            <a:r>
              <a:rPr lang="ru-RU" i="1" dirty="0" smtClean="0"/>
              <a:t>Дорогие коллеги! </a:t>
            </a:r>
            <a:r>
              <a:rPr lang="ru-RU" dirty="0"/>
              <a:t>н</a:t>
            </a:r>
            <a:r>
              <a:rPr lang="ru-RU" dirty="0" smtClean="0"/>
              <a:t>есет более доверительный оттенок.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005381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ru-RU" dirty="0" smtClean="0"/>
              <a:t>Заключительные этикетные формулы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Могут выражать приглашение к сотрудничеству или сожаление в случае ограниченных возможностей адресата: </a:t>
            </a:r>
            <a:r>
              <a:rPr lang="ru-RU" i="1" dirty="0" smtClean="0"/>
              <a:t>Надеемся на взаимовыгодное сотрудничество. Сожалеем, что не можем воспользоваться вашим предложением.</a:t>
            </a:r>
          </a:p>
          <a:p>
            <a:r>
              <a:rPr lang="ru-RU" dirty="0" smtClean="0"/>
              <a:t>Если текст документа начинается с формулы личного обращения к адресату, то в конце текста, перед подписью, должна быть заключительная форма вежливости: </a:t>
            </a:r>
            <a:r>
              <a:rPr lang="ru-RU" i="1" dirty="0" smtClean="0"/>
              <a:t>С уважением Нина Леонидовна.</a:t>
            </a:r>
            <a:endParaRPr lang="ru-RU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198835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ru-RU" dirty="0" smtClean="0"/>
              <a:t>Заключительные этикетные формулы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Могут выражать приглашение к сотрудничеству или сожаление в случае ограниченных возможностей адресата: </a:t>
            </a:r>
            <a:r>
              <a:rPr lang="ru-RU" i="1" dirty="0" smtClean="0"/>
              <a:t>Надеемся на взаимовыгодное сотрудничество. Сожалеем, что не можем воспользоваться вашим предложением.</a:t>
            </a:r>
          </a:p>
          <a:p>
            <a:r>
              <a:rPr lang="ru-RU" dirty="0" smtClean="0"/>
              <a:t>Если текст документа начинается с формулы личного обращения к адресату, то в конце текста, перед подписью, должна быть заключительная форма вежливости: </a:t>
            </a:r>
            <a:r>
              <a:rPr lang="ru-RU" i="1" dirty="0" smtClean="0"/>
              <a:t>С уважением Нина Леонидовна.</a:t>
            </a:r>
            <a:endParaRPr lang="ru-RU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198835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ru-RU" dirty="0" smtClean="0"/>
              <a:t>Употребление местоимений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Как правило, не принято употреблять местоимение </a:t>
            </a:r>
            <a:r>
              <a:rPr lang="ru-RU" i="1" dirty="0" smtClean="0"/>
              <a:t>я. </a:t>
            </a:r>
            <a:r>
              <a:rPr lang="ru-RU" dirty="0" smtClean="0"/>
              <a:t>Вместо</a:t>
            </a:r>
            <a:r>
              <a:rPr lang="ru-RU" i="1" dirty="0" smtClean="0"/>
              <a:t> я прошу – прошу, </a:t>
            </a:r>
            <a:r>
              <a:rPr lang="ru-RU" dirty="0" smtClean="0"/>
              <a:t>вместо </a:t>
            </a:r>
            <a:r>
              <a:rPr lang="ru-RU" i="1" dirty="0" smtClean="0"/>
              <a:t>я выполнил – мной выполнено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Форма</a:t>
            </a:r>
            <a:r>
              <a:rPr lang="ru-RU" i="1" dirty="0" smtClean="0"/>
              <a:t> мной решено </a:t>
            </a:r>
            <a:r>
              <a:rPr lang="ru-RU" dirty="0" smtClean="0"/>
              <a:t>неправильна</a:t>
            </a:r>
            <a:r>
              <a:rPr lang="ru-RU" i="1" dirty="0" smtClean="0"/>
              <a:t>, </a:t>
            </a:r>
            <a:r>
              <a:rPr lang="ru-RU" dirty="0" smtClean="0"/>
              <a:t>следует писать</a:t>
            </a:r>
            <a:r>
              <a:rPr lang="ru-RU" i="1" dirty="0" smtClean="0"/>
              <a:t> я решил.</a:t>
            </a:r>
          </a:p>
          <a:p>
            <a:r>
              <a:rPr lang="ru-RU" dirty="0" smtClean="0"/>
              <a:t>Местоимение</a:t>
            </a:r>
            <a:r>
              <a:rPr lang="ru-RU" i="1" dirty="0" smtClean="0"/>
              <a:t> я </a:t>
            </a:r>
            <a:r>
              <a:rPr lang="ru-RU" dirty="0" smtClean="0"/>
              <a:t>употребляется только в докладных и объяснительных записках.</a:t>
            </a:r>
          </a:p>
          <a:p>
            <a:r>
              <a:rPr lang="ru-RU" dirty="0" smtClean="0"/>
              <a:t>При формулировке просьб, запросов, предложений, мнений и т.п. принята форма выражения от первого лица множественного числа </a:t>
            </a:r>
            <a:r>
              <a:rPr lang="ru-RU" i="1" dirty="0" smtClean="0"/>
              <a:t>мы ( Просим) </a:t>
            </a:r>
            <a:r>
              <a:rPr lang="ru-RU" dirty="0" smtClean="0"/>
              <a:t>или указывается название организации.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47087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ru-RU" dirty="0" smtClean="0"/>
              <a:t>Местоимение </a:t>
            </a:r>
            <a:r>
              <a:rPr lang="ru-RU" i="1" dirty="0" smtClean="0"/>
              <a:t>ОН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В приказе, постановлении, решении, распоряжении, характеристике следует указывать фамилию лица и его инициалы.</a:t>
            </a:r>
          </a:p>
          <a:p>
            <a:r>
              <a:rPr lang="ru-RU" dirty="0" smtClean="0"/>
              <a:t>В характеристике в каждом абзаце повторяются фамилия и инициалы лица, на которого она составляется.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24038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ru-RU" dirty="0" smtClean="0"/>
              <a:t>Тон изложения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Нейтральный доброжелательный тон.</a:t>
            </a:r>
          </a:p>
          <a:p>
            <a:r>
              <a:rPr lang="ru-RU" dirty="0" smtClean="0"/>
              <a:t>Недопустимость </a:t>
            </a:r>
            <a:r>
              <a:rPr lang="ru-RU" dirty="0" err="1" smtClean="0"/>
              <a:t>иронизирования</a:t>
            </a:r>
            <a:r>
              <a:rPr lang="ru-RU" dirty="0" smtClean="0"/>
              <a:t>, подобострастия, фамильярности, грубости, использования неуместных оборотов с выражением преувеличенной вежливости: </a:t>
            </a:r>
            <a:r>
              <a:rPr lang="ru-RU" i="1" dirty="0" smtClean="0"/>
              <a:t>Многоуважаемый господин … не откажите в любезности … С наилучшими пожеланиями…</a:t>
            </a:r>
            <a:endParaRPr lang="ru-RU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349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9906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ru-RU" sz="4800" dirty="0" smtClean="0"/>
              <a:t>Функции ОДС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Служить инструментом делового общения, языковым средством фиксации управленческой, деловой и служебной информации</a:t>
            </a:r>
            <a:endParaRPr lang="ru-RU" sz="4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29536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ru-RU" dirty="0" smtClean="0"/>
              <a:t>Вводные конструкции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Смягчение категоричности изложения: </a:t>
            </a:r>
            <a:r>
              <a:rPr lang="ru-RU" i="1" dirty="0" smtClean="0"/>
              <a:t>Школа просит, </a:t>
            </a:r>
            <a:r>
              <a:rPr lang="ru-RU" i="1" u="sng" dirty="0" smtClean="0"/>
              <a:t>если это возможно</a:t>
            </a:r>
            <a:r>
              <a:rPr lang="ru-RU" i="1" dirty="0" smtClean="0"/>
              <a:t>, выслать программу конференции.</a:t>
            </a:r>
          </a:p>
          <a:p>
            <a:r>
              <a:rPr lang="ru-RU" dirty="0" smtClean="0"/>
              <a:t>Формула речевого этикета: </a:t>
            </a:r>
            <a:r>
              <a:rPr lang="ru-RU" i="1" u="sng" dirty="0" smtClean="0"/>
              <a:t>К сожалению</a:t>
            </a:r>
            <a:r>
              <a:rPr lang="ru-RU" i="1" dirty="0" smtClean="0"/>
              <a:t>, Ваши требования не могут быть удовлетворены.</a:t>
            </a:r>
          </a:p>
          <a:p>
            <a:r>
              <a:rPr lang="ru-RU" dirty="0" smtClean="0"/>
              <a:t>Связь с предшествующей перепиской</a:t>
            </a:r>
            <a:r>
              <a:rPr lang="ru-RU" i="1" dirty="0" smtClean="0"/>
              <a:t>: </a:t>
            </a:r>
            <a:r>
              <a:rPr lang="ru-RU" i="1" u="sng" dirty="0" smtClean="0"/>
              <a:t>Как Вам уже известно,</a:t>
            </a:r>
            <a:r>
              <a:rPr lang="ru-RU" i="1" dirty="0" smtClean="0"/>
              <a:t> мы взяли на себя определенные обязательства …</a:t>
            </a:r>
            <a:endParaRPr lang="ru-RU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722172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Формулы заключительной части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Не рекомендуется употреблять слова, побуждающие адресата к спешке при вынесении решений: </a:t>
            </a:r>
            <a:r>
              <a:rPr lang="ru-RU" i="1" dirty="0" smtClean="0"/>
              <a:t>срочно, незамедлительно</a:t>
            </a:r>
            <a:r>
              <a:rPr lang="ru-RU" dirty="0" smtClean="0"/>
              <a:t>; навязывать адресату ожидаемый исход освещаемого в письме вопроса: </a:t>
            </a:r>
            <a:r>
              <a:rPr lang="ru-RU" i="1" dirty="0" smtClean="0"/>
              <a:t>Прошу изучить и решить вопрос положительно.</a:t>
            </a:r>
          </a:p>
          <a:p>
            <a:r>
              <a:rPr lang="ru-RU" dirty="0" smtClean="0"/>
              <a:t>Признаком хорошего тона является выражение благодарности за точность. своевременный ответ, внимание : </a:t>
            </a:r>
            <a:r>
              <a:rPr lang="ru-RU" i="1" dirty="0" smtClean="0"/>
              <a:t>Благодарим Вас за … Позвольте выразить признательность за …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69283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ru-RU" dirty="0" smtClean="0"/>
              <a:t>Подписание деловых бумаг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Ответ на письмо директора должен также подписать директор и только в крайнем случае его заместитель.</a:t>
            </a:r>
          </a:p>
          <a:p>
            <a:r>
              <a:rPr lang="ru-RU" dirty="0" smtClean="0"/>
              <a:t>Ответ на письмо, подписанное заместителем директора, может быть подписан директором.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44762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14400" y="548680"/>
            <a:ext cx="7772400" cy="547112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sz="4800" dirty="0" smtClean="0"/>
          </a:p>
          <a:p>
            <a:pPr marL="0" indent="0">
              <a:buNone/>
            </a:pPr>
            <a:r>
              <a:rPr lang="ru-RU" sz="4800" dirty="0" smtClean="0"/>
              <a:t>Языковые особенности официально-делового стиля</a:t>
            </a:r>
            <a:endParaRPr lang="ru-RU" sz="4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065394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Практикум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Исправьте ошибки, свидетельствующие о неточности словоупотребления,  в словосочетаниях: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i="1" dirty="0" smtClean="0"/>
              <a:t>Предоставить отчет, гарантированный талон, производить совещание, сего года, заплатить за расходы по командировке, соблюдать законы, провести контроль, достичь порядка.</a:t>
            </a:r>
            <a:endParaRPr lang="ru-RU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54616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Практикум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Вставьте предлоги </a:t>
            </a:r>
            <a:r>
              <a:rPr lang="ru-RU" i="1" dirty="0" smtClean="0"/>
              <a:t>благодаря, ввиду, вследствие </a:t>
            </a:r>
            <a:r>
              <a:rPr lang="ru-RU" dirty="0" smtClean="0"/>
              <a:t>с учетом их лексического значения:</a:t>
            </a:r>
          </a:p>
          <a:p>
            <a:r>
              <a:rPr lang="ru-RU" i="1" dirty="0" smtClean="0"/>
              <a:t>… ожидаемых заморозков принять меры предосторожности и провести профилактику оборудования.</a:t>
            </a:r>
          </a:p>
          <a:p>
            <a:r>
              <a:rPr lang="ru-RU" i="1" dirty="0" smtClean="0"/>
              <a:t>… ремонта железнодорожного полотна пассажирский поезд пришел с опозданием.</a:t>
            </a:r>
          </a:p>
          <a:p>
            <a:r>
              <a:rPr lang="ru-RU" i="1" dirty="0" smtClean="0"/>
              <a:t>… повышения цен на энергоносители решения об изменении оптовых и розничных цен на товары и услуги будут согласовываться с членами комиссии.</a:t>
            </a:r>
          </a:p>
          <a:p>
            <a:r>
              <a:rPr lang="ru-RU" i="1" dirty="0" smtClean="0"/>
              <a:t>… активной деятельности экологических служб города экологическая обстановка в городе и его окрестностях начала улучшаться.</a:t>
            </a:r>
          </a:p>
          <a:p>
            <a:r>
              <a:rPr lang="ru-RU" i="1" dirty="0" smtClean="0"/>
              <a:t>… большого наплыва посетителей время работы выставки  увеличено с 10 д 19 часов.</a:t>
            </a:r>
            <a:endParaRPr lang="ru-RU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691662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Практикум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Исправьте,  грамматические ошибки в употреблении предлога </a:t>
            </a:r>
            <a:r>
              <a:rPr lang="ru-RU" i="1" dirty="0" smtClean="0"/>
              <a:t>по:</a:t>
            </a:r>
          </a:p>
          <a:p>
            <a:pPr marL="0" indent="0">
              <a:buNone/>
            </a:pPr>
            <a:r>
              <a:rPr lang="ru-RU" i="1" dirty="0" smtClean="0"/>
              <a:t>Департамент по транспорту, сведения по успеваемости, налоговая инспекция по Ленинскому району, обязательства по договору, приказ  по переводу обучающихся, подрядчики по обслуживанию жилищного фонда.</a:t>
            </a:r>
            <a:endParaRPr lang="ru-RU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356222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Практикум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Отредактируйте предложения, устранив ошибки в порядке слов в предложении:</a:t>
            </a:r>
          </a:p>
          <a:p>
            <a:r>
              <a:rPr lang="ru-RU" i="1" dirty="0" smtClean="0"/>
              <a:t>В связи с передачей объекта в ведение ООО «</a:t>
            </a:r>
            <a:r>
              <a:rPr lang="ru-RU" i="1" dirty="0" err="1" smtClean="0"/>
              <a:t>Волгопроммаш</a:t>
            </a:r>
            <a:r>
              <a:rPr lang="ru-RU" i="1" dirty="0" smtClean="0"/>
              <a:t>» и предоставленных расчетов прошу выделить 200 млн. рублей.</a:t>
            </a:r>
          </a:p>
          <a:p>
            <a:r>
              <a:rPr lang="ru-RU" i="1" dirty="0" smtClean="0"/>
              <a:t>Каждая из сторон имеет право прекратить действие Договора, уведомив не менее чем за 20 рабочих дней другую сторону в письменном виде.</a:t>
            </a:r>
          </a:p>
          <a:p>
            <a:r>
              <a:rPr lang="ru-RU" i="1" dirty="0" smtClean="0"/>
              <a:t>В свою очередь Подрядчик несет материальную ответственность за повреждения энергосистемы, находящейся в ведении Заказчика в полном объеме.</a:t>
            </a:r>
            <a:endParaRPr lang="ru-RU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24722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Практикум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Отредактируйте предложения, устранив ошибки в порядке слов в предложении:</a:t>
            </a:r>
          </a:p>
          <a:p>
            <a:r>
              <a:rPr lang="ru-RU" i="1" dirty="0" smtClean="0"/>
              <a:t>В связи с передачей объекта в ведение ООО «</a:t>
            </a:r>
            <a:r>
              <a:rPr lang="ru-RU" i="1" dirty="0" err="1" smtClean="0"/>
              <a:t>Волгопроммаш</a:t>
            </a:r>
            <a:r>
              <a:rPr lang="ru-RU" i="1" dirty="0" smtClean="0"/>
              <a:t>» и предоставленных расчетов прошу выделить 200 млн. рублей.</a:t>
            </a:r>
          </a:p>
          <a:p>
            <a:r>
              <a:rPr lang="ru-RU" i="1" dirty="0" smtClean="0"/>
              <a:t>Каждая из сторон имеет право прекратить действие Договора, уведомив не менее чем за 20 рабочих дней другую сторону в письменном виде.</a:t>
            </a:r>
          </a:p>
          <a:p>
            <a:r>
              <a:rPr lang="ru-RU" i="1" dirty="0" smtClean="0"/>
              <a:t>В свою очередь Подрядчик несет материальную ответственность за повреждения энергосистемы, находящейся в ведении Заказчика в полном объеме.</a:t>
            </a:r>
            <a:endParaRPr lang="ru-RU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24722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Образцы деловых бумаг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6000" b="1" dirty="0" smtClean="0">
                <a:solidFill>
                  <a:srgbClr val="00B0F0"/>
                </a:solidFill>
              </a:rPr>
              <a:t>         </a:t>
            </a:r>
          </a:p>
          <a:p>
            <a:pPr marL="0" indent="0">
              <a:buNone/>
            </a:pPr>
            <a:r>
              <a:rPr lang="en-US" sz="6000" b="1" dirty="0" smtClean="0">
                <a:solidFill>
                  <a:srgbClr val="00B0F0"/>
                </a:solidFill>
              </a:rPr>
              <a:t>          gramma.ru</a:t>
            </a:r>
          </a:p>
          <a:p>
            <a:endParaRPr lang="en-US" sz="60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3398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Языковые особенности деловой документации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1. Наличие специфических словоупотреблений:</a:t>
            </a:r>
          </a:p>
          <a:p>
            <a:r>
              <a:rPr lang="ru-RU" dirty="0" smtClean="0"/>
              <a:t>Обозначение человека с учетом роли, которую выполняет в указанной в документе ситуации: </a:t>
            </a:r>
            <a:r>
              <a:rPr lang="ru-RU" i="1" dirty="0" smtClean="0"/>
              <a:t>работодатель, поставщик, получатель, истец </a:t>
            </a:r>
            <a:r>
              <a:rPr lang="ru-RU" dirty="0" smtClean="0"/>
              <a:t>и т.п.</a:t>
            </a:r>
          </a:p>
          <a:p>
            <a:r>
              <a:rPr lang="ru-RU" dirty="0" smtClean="0"/>
              <a:t>Употребление слов со специальным значением: </a:t>
            </a:r>
            <a:r>
              <a:rPr lang="ru-RU" i="1" dirty="0" smtClean="0"/>
              <a:t>лицо – человек, реализация – продажа, сторона – человек или учреждение, дело – документ.</a:t>
            </a:r>
          </a:p>
          <a:p>
            <a:r>
              <a:rPr lang="ru-RU" dirty="0" smtClean="0"/>
              <a:t>Частая употребительность некоторых слов в составе словосочетаний: </a:t>
            </a:r>
            <a:r>
              <a:rPr lang="ru-RU" i="1" dirty="0" smtClean="0"/>
              <a:t>показатель (успеваемости, качества, посещаемости и т.д.), способ (реализации,  применения и т.д.), уровень (технический, производительный, образовательный и т.п.).</a:t>
            </a:r>
          </a:p>
          <a:p>
            <a:endParaRPr lang="ru-RU" i="1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328069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Коммуникативная компетентность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Р</a:t>
            </a:r>
            <a:r>
              <a:rPr lang="ru-RU" sz="2800" dirty="0" smtClean="0"/>
              <a:t>азвитие </a:t>
            </a:r>
            <a:r>
              <a:rPr lang="ru-RU" sz="2800" dirty="0"/>
              <a:t>адекватной ориентации человека в самом себе – собственном психологическом потенциале, потенциале партнера, в ситуации и задаче и выражается в успешности решения коммуникативных задач в процессе совместной деятельности.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58792978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Умения строить речевое общение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ru-RU" sz="1800" dirty="0"/>
              <a:t>умение формулировать цели и задачи делового общения, анализировать предмет общения, организовывать обсуждение, управлять общением, регламентировать его;</a:t>
            </a:r>
          </a:p>
          <a:p>
            <a:r>
              <a:rPr lang="ru-RU" sz="1800" dirty="0"/>
              <a:t>- использование этикетных средств для достижения коммуникативных целей;</a:t>
            </a:r>
          </a:p>
          <a:p>
            <a:r>
              <a:rPr lang="ru-RU" sz="1800" dirty="0"/>
              <a:t>- умение вести беседу, собеседование, деловой разговор, спор, полемику, дискуссию, диалог, деловое совещание, переговоры;</a:t>
            </a:r>
          </a:p>
          <a:p>
            <a:r>
              <a:rPr lang="ru-RU" sz="1800" dirty="0"/>
              <a:t>- умение анализировать конфликты, кризисные ситуации, разрешать их;</a:t>
            </a:r>
          </a:p>
          <a:p>
            <a:r>
              <a:rPr lang="ru-RU" sz="1800" dirty="0"/>
              <a:t>- умение доказывать и обосновывать, аргументировать, опровергать, делать оценки;</a:t>
            </a:r>
          </a:p>
          <a:p>
            <a:r>
              <a:rPr lang="ru-RU" sz="1800" dirty="0"/>
              <a:t>- умение переводить устную информацию в письменную и наоборот;</a:t>
            </a:r>
          </a:p>
          <a:p>
            <a:r>
              <a:rPr lang="ru-RU" sz="1800" dirty="0"/>
              <a:t>- грамотность как в письменной речи, так и в устной;</a:t>
            </a:r>
          </a:p>
          <a:p>
            <a:r>
              <a:rPr lang="ru-RU" sz="1800" dirty="0"/>
              <a:t>- владение техникой речи, умение адекватно использовать тропы и риторические фигуры;</a:t>
            </a:r>
          </a:p>
          <a:p>
            <a:r>
              <a:rPr lang="ru-RU" sz="1800" dirty="0"/>
              <a:t>- умение использовать слова для корректировки поведения собеседника.</a:t>
            </a:r>
          </a:p>
          <a:p>
            <a:r>
              <a:rPr lang="ru-RU" sz="1800" dirty="0"/>
              <a:t> 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82344611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Приемы установления обратной связи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-расспрашивание;</a:t>
            </a:r>
          </a:p>
          <a:p>
            <a:r>
              <a:rPr lang="ru-RU" dirty="0"/>
              <a:t>- перефразирование;</a:t>
            </a:r>
          </a:p>
          <a:p>
            <a:r>
              <a:rPr lang="ru-RU" dirty="0"/>
              <a:t>- отражение чувств;</a:t>
            </a:r>
          </a:p>
          <a:p>
            <a:r>
              <a:rPr lang="ru-RU" dirty="0"/>
              <a:t>- </a:t>
            </a:r>
            <a:r>
              <a:rPr lang="ru-RU" dirty="0" err="1"/>
              <a:t>резюмирование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612835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Расспрашивание 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Расспрашивание осуществляется с целью уточнения, получения новой информации, выяснения отношения к кому-н. или чему-н. (</a:t>
            </a:r>
            <a:r>
              <a:rPr lang="ru-RU" i="1" dirty="0"/>
              <a:t>Уточните, пожалуйста… Правильно ли я Вас услышал… Повторите, пожалуйста… Не могли бы Вы сообщить, пояснить, прокомментировать… Как Вы относитесь к… Что вы думаете о …</a:t>
            </a:r>
            <a:r>
              <a:rPr lang="ru-RU" dirty="0"/>
              <a:t>и т.д.)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400678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Перефразирование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Перефразирование представляет повторение  высказывания собеседника другими словами с целью уточнения, проверки правильности своего понимания, для акцентирования наиболее существенной, ключевой информации (</a:t>
            </a:r>
            <a:r>
              <a:rPr lang="ru-RU" i="1" dirty="0"/>
              <a:t>Насколько я мог  Вас понять… Итак, Вы полагаете … Иными словами, Вы считаете … Значит, с Вашей точки зрения, если я правильно Вас понял …)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88359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Отражение чувств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Отражение чувств предполагает реакцию на эмоциональное состояние говорящего, причем, даже если говорящий не разделяет чувства партнера, целесообразно проявить сочувствие (</a:t>
            </a:r>
            <a:r>
              <a:rPr lang="ru-RU" i="1" dirty="0"/>
              <a:t>Я Вам искренне сочувствую, но…)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7762729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solidFill>
                  <a:srgbClr val="7030A0"/>
                </a:solidFill>
              </a:rPr>
              <a:t>Резюмирование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/>
              <a:t>Резюмирование</a:t>
            </a:r>
            <a:r>
              <a:rPr lang="ru-RU" dirty="0"/>
              <a:t> предполагает обобщение всего сообщения и направлено на подведение итогов, на выделение сути сказанного (</a:t>
            </a:r>
            <a:r>
              <a:rPr lang="ru-RU" i="1" dirty="0"/>
              <a:t>Если подвести итог … то… Обобщая то, что Вы сказали … Итак, вы считаете … Резюмируя сказанное Вами</a:t>
            </a:r>
            <a:r>
              <a:rPr lang="ru-RU" dirty="0"/>
              <a:t>…)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720447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Советы по осуществлению эффективной связи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- отвечать партнеру на языке «Я-сообщений» (</a:t>
            </a:r>
            <a:r>
              <a:rPr lang="ru-RU" i="1" dirty="0"/>
              <a:t>Я думаю.. Мне кажется…)</a:t>
            </a:r>
          </a:p>
          <a:p>
            <a:r>
              <a:rPr lang="ru-RU" dirty="0"/>
              <a:t>- осуществлять обратную связь непосредственно в процессе диалога, не откладывать выяснение на какой-то срок;</a:t>
            </a:r>
          </a:p>
          <a:p>
            <a:r>
              <a:rPr lang="ru-RU" dirty="0"/>
              <a:t>- соблюдать точность и конкретность;</a:t>
            </a:r>
          </a:p>
          <a:p>
            <a:r>
              <a:rPr lang="ru-RU" dirty="0"/>
              <a:t>- быть корректным и доброжелательным;</a:t>
            </a:r>
          </a:p>
          <a:p>
            <a:r>
              <a:rPr lang="ru-RU" dirty="0"/>
              <a:t>-осознавать уместность и целесообразность осуществления обратной связи.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911045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Советы по осуществлению эффективной связи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- отвечать партнеру на языке «Я-сообщений» (</a:t>
            </a:r>
            <a:r>
              <a:rPr lang="ru-RU" i="1" dirty="0"/>
              <a:t>Я думаю.. Мне кажется…)</a:t>
            </a:r>
          </a:p>
          <a:p>
            <a:r>
              <a:rPr lang="ru-RU" dirty="0"/>
              <a:t>- осуществлять обратную связь непосредственно в процессе диалога, не откладывать выяснение на какой-то срок;</a:t>
            </a:r>
          </a:p>
          <a:p>
            <a:r>
              <a:rPr lang="ru-RU" dirty="0"/>
              <a:t>- соблюдать точность и конкретность;</a:t>
            </a:r>
          </a:p>
          <a:p>
            <a:r>
              <a:rPr lang="ru-RU" dirty="0"/>
              <a:t>- быть корректным и доброжелательным;</a:t>
            </a:r>
          </a:p>
          <a:p>
            <a:r>
              <a:rPr lang="ru-RU" dirty="0"/>
              <a:t>-осознавать уместность и целесообразность осуществления обратной связи.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911045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>
            <a:prstTxWarp prst="textCanUp">
              <a:avLst/>
            </a:prstTxWarp>
            <a:normAutofit/>
          </a:bodyPr>
          <a:lstStyle/>
          <a:p>
            <a:pPr>
              <a:buNone/>
            </a:pPr>
            <a:r>
              <a:rPr lang="ru-RU" sz="6000" b="1" dirty="0" smtClean="0">
                <a:solidFill>
                  <a:srgbClr val="00B0F0"/>
                </a:solidFill>
              </a:rPr>
              <a:t>Спасибо за внимание!</a:t>
            </a:r>
            <a:endParaRPr lang="ru-RU" sz="60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05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ru-RU" sz="4400" dirty="0" smtClean="0">
                <a:solidFill>
                  <a:srgbClr val="0070C0"/>
                </a:solidFill>
              </a:rPr>
              <a:t>Языковые особенности деловой документации</a:t>
            </a:r>
            <a:endParaRPr lang="ru-RU" sz="44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Однотипные формулы: </a:t>
            </a:r>
            <a:r>
              <a:rPr lang="ru-RU" i="1" dirty="0" smtClean="0"/>
              <a:t>имея в виду, учитывая сказанное выше, принимая во внимание, с одной стороны … с другой стороны, договаривающиеся стороны и т.п.</a:t>
            </a:r>
          </a:p>
          <a:p>
            <a:r>
              <a:rPr lang="ru-RU" i="1" dirty="0" smtClean="0"/>
              <a:t>2</a:t>
            </a:r>
            <a:r>
              <a:rPr lang="ru-RU" dirty="0" smtClean="0"/>
              <a:t>. Написание числительных цифрами, за исключением сумм денежных документов; написание порядковых числительных, обозначенных арабскими цифрами, через дефис, исключая римские цифры, после которых окончания не пишутся.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4403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9906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Языковые особенности деловой документации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3. Употребление для указания какого-либо временного значения предлогов </a:t>
            </a:r>
            <a:r>
              <a:rPr lang="ru-RU" i="1" dirty="0" smtClean="0"/>
              <a:t>с – по</a:t>
            </a:r>
            <a:r>
              <a:rPr lang="ru-RU" dirty="0" smtClean="0"/>
              <a:t>, а не </a:t>
            </a:r>
            <a:r>
              <a:rPr lang="ru-RU" i="1" dirty="0" smtClean="0"/>
              <a:t>с – до.</a:t>
            </a:r>
          </a:p>
          <a:p>
            <a:pPr>
              <a:buNone/>
            </a:pPr>
            <a:r>
              <a:rPr lang="ru-RU" i="1" dirty="0" smtClean="0"/>
              <a:t>4</a:t>
            </a:r>
            <a:r>
              <a:rPr lang="ru-RU" dirty="0" smtClean="0"/>
              <a:t>. Написание названий месяцев словами</a:t>
            </a:r>
            <a:r>
              <a:rPr lang="ru-RU" i="1" dirty="0" smtClean="0"/>
              <a:t>.</a:t>
            </a:r>
          </a:p>
          <a:p>
            <a:pPr>
              <a:buNone/>
            </a:pPr>
            <a:r>
              <a:rPr lang="ru-RU" i="1" dirty="0" smtClean="0"/>
              <a:t>5. </a:t>
            </a:r>
            <a:r>
              <a:rPr lang="ru-RU" dirty="0" smtClean="0"/>
              <a:t>Использование личного местоимения </a:t>
            </a:r>
            <a:r>
              <a:rPr lang="ru-RU" i="1" dirty="0" smtClean="0"/>
              <a:t>ВЫ и </a:t>
            </a:r>
            <a:r>
              <a:rPr lang="ru-RU" dirty="0" smtClean="0"/>
              <a:t>притяжательного</a:t>
            </a:r>
            <a:r>
              <a:rPr lang="ru-RU" i="1" dirty="0" smtClean="0"/>
              <a:t> Ваш </a:t>
            </a:r>
            <a:r>
              <a:rPr lang="ru-RU" dirty="0" smtClean="0"/>
              <a:t>как формы вежливого официального обращения.</a:t>
            </a:r>
          </a:p>
          <a:p>
            <a:pPr>
              <a:buNone/>
            </a:pPr>
            <a:r>
              <a:rPr lang="ru-RU" dirty="0" smtClean="0"/>
              <a:t>6. Выделение перечисленных наименований, перед которыми ставится двоеточие даже при отсутствии обобщающего слова: </a:t>
            </a:r>
            <a:r>
              <a:rPr lang="ru-RU" i="1" dirty="0" smtClean="0"/>
              <a:t>Прилагаю к докладной записке: а) ведомость оценок; б) медицинскую справку.</a:t>
            </a:r>
            <a:endParaRPr lang="ru-RU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5449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141</TotalTime>
  <Words>3871</Words>
  <Application>Microsoft Office PowerPoint</Application>
  <PresentationFormat>Экран (4:3)</PresentationFormat>
  <Paragraphs>447</Paragraphs>
  <Slides>79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79</vt:i4>
      </vt:variant>
    </vt:vector>
  </HeadingPairs>
  <TitlesOfParts>
    <vt:vector size="80" baseType="lpstr">
      <vt:lpstr>Ясность</vt:lpstr>
      <vt:lpstr>ЯЗЫК ОФИЦИАЛЬНО-ДЕЛОВОГО ОБЩЕНИЯ</vt:lpstr>
      <vt:lpstr>Презентация PowerPoint</vt:lpstr>
      <vt:lpstr>Деловое общение</vt:lpstr>
      <vt:lpstr>Виды общения</vt:lpstr>
      <vt:lpstr>Сфера ОДС</vt:lpstr>
      <vt:lpstr>Функции ОДС</vt:lpstr>
      <vt:lpstr>Языковые особенности деловой документации</vt:lpstr>
      <vt:lpstr>Языковые особенности деловой документации</vt:lpstr>
      <vt:lpstr>Языковые особенности деловой документации</vt:lpstr>
      <vt:lpstr>Языковые особенности деловой документации</vt:lpstr>
      <vt:lpstr>Языковые особенности деловой документации</vt:lpstr>
      <vt:lpstr>Презентация PowerPoint</vt:lpstr>
      <vt:lpstr>Презентация PowerPoint</vt:lpstr>
      <vt:lpstr>Унифицированная система организационно-распорядительной документации</vt:lpstr>
      <vt:lpstr>Унифицированная система организационно-распорядительной документации</vt:lpstr>
      <vt:lpstr>К реквизитам относятся:</vt:lpstr>
      <vt:lpstr>Элементы содержания документа</vt:lpstr>
      <vt:lpstr>Классификация деловых бумаг</vt:lpstr>
      <vt:lpstr>Документы личного характера</vt:lpstr>
      <vt:lpstr>Заявление. Структурные элементы: </vt:lpstr>
      <vt:lpstr>Образец заявления</vt:lpstr>
      <vt:lpstr>Образец заявления</vt:lpstr>
      <vt:lpstr>Структурные части доверенности</vt:lpstr>
      <vt:lpstr>Образец доверенности</vt:lpstr>
      <vt:lpstr>Расписка</vt:lpstr>
      <vt:lpstr>Структурные части расписки:</vt:lpstr>
      <vt:lpstr>Образец расписки</vt:lpstr>
      <vt:lpstr>Докладная записка</vt:lpstr>
      <vt:lpstr>Образец докладной записки</vt:lpstr>
      <vt:lpstr>Объяснительная записка</vt:lpstr>
      <vt:lpstr>Образец объяснительной записки</vt:lpstr>
      <vt:lpstr>Автобиография</vt:lpstr>
      <vt:lpstr>Основные требования к оформлению автобиографии</vt:lpstr>
      <vt:lpstr>Основные требования к оформлению автобиографии</vt:lpstr>
      <vt:lpstr>Основные требования к оформлению автобиографии</vt:lpstr>
      <vt:lpstr>Резюме</vt:lpstr>
      <vt:lpstr>Обязательные сведения:</vt:lpstr>
      <vt:lpstr>Обязательные сведения:</vt:lpstr>
      <vt:lpstr>Образец резюме</vt:lpstr>
      <vt:lpstr>Образец резюме</vt:lpstr>
      <vt:lpstr>Служебная корреспонденция</vt:lpstr>
      <vt:lpstr>Деловые письма</vt:lpstr>
      <vt:lpstr>Типы деловых писем:</vt:lpstr>
      <vt:lpstr>Структурные части делового письма:</vt:lpstr>
      <vt:lpstr>Структурные части делового письма:</vt:lpstr>
      <vt:lpstr>Схема делового письма</vt:lpstr>
      <vt:lpstr>Текст письма:</vt:lpstr>
      <vt:lpstr>Производственная документация:  1-ый тип</vt:lpstr>
      <vt:lpstr>Производственная документация:  2-ой тип</vt:lpstr>
      <vt:lpstr>Схема приказа</vt:lpstr>
      <vt:lpstr>Презентация PowerPoint</vt:lpstr>
      <vt:lpstr>Обращение</vt:lpstr>
      <vt:lpstr>Обращение</vt:lpstr>
      <vt:lpstr>Обращение</vt:lpstr>
      <vt:lpstr>Заключительные этикетные формулы</vt:lpstr>
      <vt:lpstr>Заключительные этикетные формулы</vt:lpstr>
      <vt:lpstr>Употребление местоимений</vt:lpstr>
      <vt:lpstr>Местоимение ОН</vt:lpstr>
      <vt:lpstr>Тон изложения</vt:lpstr>
      <vt:lpstr>Вводные конструкции</vt:lpstr>
      <vt:lpstr>Формулы заключительной части</vt:lpstr>
      <vt:lpstr>Подписание деловых бумаг</vt:lpstr>
      <vt:lpstr>Презентация PowerPoint</vt:lpstr>
      <vt:lpstr>Практикум</vt:lpstr>
      <vt:lpstr>Практикум</vt:lpstr>
      <vt:lpstr>Практикум</vt:lpstr>
      <vt:lpstr>Практикум</vt:lpstr>
      <vt:lpstr>Практикум</vt:lpstr>
      <vt:lpstr>Образцы деловых бумаг</vt:lpstr>
      <vt:lpstr>Коммуникативная компетентность</vt:lpstr>
      <vt:lpstr>Умения строить речевое общение</vt:lpstr>
      <vt:lpstr>Приемы установления обратной связи</vt:lpstr>
      <vt:lpstr>Расспрашивание </vt:lpstr>
      <vt:lpstr>Перефразирование</vt:lpstr>
      <vt:lpstr>Отражение чувств</vt:lpstr>
      <vt:lpstr>Резюмирование</vt:lpstr>
      <vt:lpstr>Советы по осуществлению эффективной связи</vt:lpstr>
      <vt:lpstr>Советы по осуществлению эффективной связи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ЯЗЫК ОФИЦИАЛЬНО-ДЕЛОВОГО ОБЩЕНИЯ</dc:title>
  <cp:lastModifiedBy>Comp</cp:lastModifiedBy>
  <cp:revision>75</cp:revision>
  <dcterms:modified xsi:type="dcterms:W3CDTF">2014-03-26T04:09:04Z</dcterms:modified>
</cp:coreProperties>
</file>