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3" r:id="rId2"/>
  </p:sldMasterIdLst>
  <p:notesMasterIdLst>
    <p:notesMasterId r:id="rId15"/>
  </p:notesMasterIdLst>
  <p:sldIdLst>
    <p:sldId id="582" r:id="rId3"/>
    <p:sldId id="563" r:id="rId4"/>
    <p:sldId id="559" r:id="rId5"/>
    <p:sldId id="575" r:id="rId6"/>
    <p:sldId id="578" r:id="rId7"/>
    <p:sldId id="573" r:id="rId8"/>
    <p:sldId id="574" r:id="rId9"/>
    <p:sldId id="568" r:id="rId10"/>
    <p:sldId id="571" r:id="rId11"/>
    <p:sldId id="566" r:id="rId12"/>
    <p:sldId id="572" r:id="rId13"/>
    <p:sldId id="577" r:id="rId14"/>
  </p:sldIdLst>
  <p:sldSz cx="10693400" cy="7561263"/>
  <p:notesSz cx="6718300" cy="9867900"/>
  <p:defaultTextStyle>
    <a:defPPr>
      <a:defRPr lang="ru-RU"/>
    </a:defPPr>
    <a:lvl1pPr algn="l" defTabSz="10414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20700" indent="-63500" algn="l" defTabSz="10414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41400" indent="-127000" algn="l" defTabSz="10414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63688" indent="-192088" algn="l" defTabSz="10414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84388" indent="-255588" algn="l" defTabSz="1041400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BCE"/>
    <a:srgbClr val="376092"/>
    <a:srgbClr val="D0D8E8"/>
    <a:srgbClr val="4F81BD"/>
    <a:srgbClr val="0066CC"/>
    <a:srgbClr val="035DC9"/>
    <a:srgbClr val="E4CECE"/>
    <a:srgbClr val="0074B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37" autoAdjust="0"/>
    <p:restoredTop sz="94775" autoAdjust="0"/>
  </p:normalViewPr>
  <p:slideViewPr>
    <p:cSldViewPr>
      <p:cViewPr varScale="1">
        <p:scale>
          <a:sx n="67" d="100"/>
          <a:sy n="67" d="100"/>
        </p:scale>
        <p:origin x="-1278" y="-102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132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08"/>
        <p:guide pos="21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475" cy="493713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l" defTabSz="1042688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5238" y="0"/>
            <a:ext cx="2911475" cy="493713"/>
          </a:xfrm>
          <a:prstGeom prst="rect">
            <a:avLst/>
          </a:prstGeom>
        </p:spPr>
        <p:txBody>
          <a:bodyPr vert="horz" lIns="91188" tIns="45594" rIns="91188" bIns="45594" rtlCol="0"/>
          <a:lstStyle>
            <a:lvl1pPr algn="r" defTabSz="1042688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7426A7C-C9C5-4692-8538-9CD77ACCAD0E}" type="datetimeFigureOut">
              <a:rPr lang="ru-RU"/>
              <a:pPr>
                <a:defRPr/>
              </a:pPr>
              <a:t>03.03.2017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39775" y="741363"/>
            <a:ext cx="5238750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188" tIns="45594" rIns="91188" bIns="45594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1513" y="4687888"/>
            <a:ext cx="5375275" cy="4440237"/>
          </a:xfrm>
          <a:prstGeom prst="rect">
            <a:avLst/>
          </a:prstGeom>
        </p:spPr>
        <p:txBody>
          <a:bodyPr vert="horz" lIns="91188" tIns="45594" rIns="91188" bIns="45594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1475" cy="493713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l" defTabSz="1042688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5238" y="9372600"/>
            <a:ext cx="2911475" cy="493713"/>
          </a:xfrm>
          <a:prstGeom prst="rect">
            <a:avLst/>
          </a:prstGeom>
        </p:spPr>
        <p:txBody>
          <a:bodyPr vert="horz" lIns="91188" tIns="45594" rIns="91188" bIns="45594" rtlCol="0" anchor="b"/>
          <a:lstStyle>
            <a:lvl1pPr algn="r" defTabSz="1042688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C0D683C-62CC-4F07-BB8D-F016EDFA34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041400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1400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1400" algn="l" defTabSz="1041400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1400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4388" algn="l" defTabSz="1041400" rtl="0" fontAlgn="base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A8B73979-737E-4F2B-8332-1B3FA6859D3E}" type="slidenum">
              <a:rPr lang="ru-RU"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C3EB97DE-D06C-40DC-9E5C-8D850FDE9B4D}" type="slidenum">
              <a:rPr lang="ru-RU"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3686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1331F876-D464-4F08-9E7B-B75EFD0BCC50}" type="slidenum">
              <a:rPr lang="ru-RU"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6896E-25A6-4D7F-A9A6-9146258A68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695FB-811E-4F9E-86B6-A0824FA526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093F2-A789-4627-B74F-5EA6ADEFD0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 userDrawn="1"/>
        </p:nvSpPr>
        <p:spPr>
          <a:xfrm>
            <a:off x="6931025" y="5653088"/>
            <a:ext cx="1079500" cy="415925"/>
          </a:xfrm>
          <a:prstGeom prst="rect">
            <a:avLst/>
          </a:prstGeom>
          <a:noFill/>
        </p:spPr>
        <p:txBody>
          <a:bodyPr lIns="91408" tIns="45704" rIns="91408" bIns="45704"/>
          <a:lstStyle/>
          <a:p>
            <a:pPr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prstClr val="black"/>
              </a:solidFill>
              <a:latin typeface="+mn-lt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41E33-7497-41F6-B0FB-72AD4C0BE4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531B0-8BAD-4459-813D-0E50C433DE9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F68CD-8EB1-465C-B442-7185CF84D7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B97C4-B92E-4B5A-8930-A19C6E68CF9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BD06B-C54B-498F-8BB1-7F0C0B162C8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2050E-29F0-4625-A298-F5AED50551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 userDrawn="1"/>
        </p:nvSpPr>
        <p:spPr>
          <a:xfrm>
            <a:off x="6931025" y="5653088"/>
            <a:ext cx="1079500" cy="415925"/>
          </a:xfrm>
          <a:prstGeom prst="rect">
            <a:avLst/>
          </a:prstGeom>
          <a:noFill/>
        </p:spPr>
        <p:txBody>
          <a:bodyPr lIns="91408" tIns="45704" rIns="91408" bIns="45704"/>
          <a:lstStyle/>
          <a:p>
            <a:pPr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3BDDB-B2DE-4DDF-8364-3AE3E54E7A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5" cy="719137"/>
          </a:xfrm>
        </p:spPr>
        <p:txBody>
          <a:bodyPr/>
          <a:lstStyle>
            <a:lvl1pPr algn="ctr">
              <a:defRPr sz="2700" i="0" smtClean="0">
                <a:solidFill>
                  <a:prstClr val="white"/>
                </a:solidFill>
                <a:latin typeface="+mj-lt"/>
              </a:defRPr>
            </a:lvl1pPr>
          </a:lstStyle>
          <a:p>
            <a:pPr>
              <a:defRPr/>
            </a:pPr>
            <a:fld id="{6AD323A9-6A69-4715-83B8-4EB1831E08B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2BE69-AF22-4E91-901E-4550AB4D6C1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0516F-91C4-427B-AF74-B7A7FE8F60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E3441-B039-4838-AE19-F8CFECDB42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E2006B-DFE7-4615-980B-100833F9BD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ru-RU" noProof="0" dirty="0" smtClean="0"/>
              <a:t>Образец заголовка</a:t>
            </a:r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7A66F-DE41-4681-B4DB-A8AEFB46BE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6F07B-7B5B-4103-BF00-7C52ABE04C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45A7D-93CE-4CE2-97D9-62C2EE7791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2CD3D-17FE-4E31-AA1D-3D6D6BBDC08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9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CA234-F87E-4EFB-AB28-EC7F7EEB2BA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5" cy="719137"/>
          </a:xfrm>
        </p:spPr>
        <p:txBody>
          <a:bodyPr/>
          <a:lstStyle>
            <a:lvl1pPr algn="ctr">
              <a:defRPr sz="27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66ADE15D-01F2-435F-8113-B637A9CC39F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BE26C-FE50-4CA5-AC0B-342F8A5562F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8" y="539750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8" y="1763713"/>
            <a:ext cx="8588375" cy="533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69" tIns="52135" rIns="104269" bIns="52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 defTabSz="1042688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 defTabSz="1042688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1150"/>
            <a:ext cx="725488" cy="696913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 defTabSz="1042688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700" smtClean="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F98724-7479-49AE-ADA2-5A426219371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 dt="0"/>
  <p:txStyles>
    <p:titleStyle>
      <a:lvl1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7200"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4400"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1600"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8800"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1950" algn="l" defTabSz="1041400" rtl="0" fontAlgn="base">
        <a:spcBef>
          <a:spcPct val="20000"/>
        </a:spcBef>
        <a:spcAft>
          <a:spcPct val="0"/>
        </a:spcAft>
        <a:buFont typeface="+mj-lt"/>
        <a:defRPr sz="3700" kern="1200">
          <a:solidFill>
            <a:srgbClr val="005AA9"/>
          </a:solidFill>
          <a:latin typeface="+mj-lt"/>
          <a:ea typeface="+mn-ea"/>
          <a:cs typeface="+mn-cs"/>
        </a:defRPr>
      </a:lvl1pPr>
      <a:lvl2pPr marL="361950" algn="l" defTabSz="1041400" rtl="0" fontAlgn="base">
        <a:spcBef>
          <a:spcPct val="20000"/>
        </a:spcBef>
        <a:spcAft>
          <a:spcPct val="0"/>
        </a:spcAft>
        <a:buFont typeface="Arial" charset="0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1200" indent="-258763" algn="l" defTabSz="10414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58775" algn="just" defTabSz="1041400" rtl="0" fontAlgn="base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3513" algn="l" defTabSz="1041400" rtl="0" fontAlgn="base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8" y="539750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69" tIns="52135" rIns="104269" bIns="5213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8" y="1763713"/>
            <a:ext cx="8588375" cy="533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69" tIns="52135" rIns="104269" bIns="521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 defTabSz="1042688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 defTabSz="1042688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1150"/>
            <a:ext cx="725488" cy="696913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 defTabSz="1042688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700" smtClean="0">
                <a:solidFill>
                  <a:prstClr val="white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002CA0-BD3F-4E97-96E6-8FB838D5FE1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7200"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4400"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1600"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8800" algn="l" defTabSz="1041400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1950" algn="l" defTabSz="1041400" rtl="0" fontAlgn="base">
        <a:spcBef>
          <a:spcPct val="20000"/>
        </a:spcBef>
        <a:spcAft>
          <a:spcPct val="0"/>
        </a:spcAft>
        <a:buFont typeface="+mj-lt"/>
        <a:defRPr sz="3700" kern="1200">
          <a:solidFill>
            <a:srgbClr val="005AA9"/>
          </a:solidFill>
          <a:latin typeface="+mj-lt"/>
          <a:ea typeface="+mn-ea"/>
          <a:cs typeface="+mn-cs"/>
        </a:defRPr>
      </a:lvl1pPr>
      <a:lvl2pPr marL="361950" algn="l" defTabSz="1041400" rtl="0" fontAlgn="base">
        <a:spcBef>
          <a:spcPct val="20000"/>
        </a:spcBef>
        <a:spcAft>
          <a:spcPct val="0"/>
        </a:spcAft>
        <a:buFont typeface="Arial" charset="0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1200" indent="-258763" algn="l" defTabSz="10414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58775" algn="just" defTabSz="1041400" rtl="0" fontAlgn="base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3513" algn="l" defTabSz="1041400" rtl="0" fontAlgn="base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850" y="468313"/>
            <a:ext cx="9575800" cy="1223962"/>
          </a:xfrm>
        </p:spPr>
        <p:txBody>
          <a:bodyPr rtlCol="0">
            <a:normAutofit/>
          </a:bodyPr>
          <a:lstStyle/>
          <a:p>
            <a:pPr algn="ctr" defTabSz="1042688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Памятка  для плательщиков страховых взносом по администрированию налоговыми органами страховых взносов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4" name="Текст 2"/>
          <p:cNvSpPr>
            <a:spLocks noGrp="1"/>
          </p:cNvSpPr>
          <p:nvPr>
            <p:ph type="body" idx="1"/>
          </p:nvPr>
        </p:nvSpPr>
        <p:spPr>
          <a:xfrm>
            <a:off x="522288" y="2700338"/>
            <a:ext cx="9504362" cy="2376487"/>
          </a:xfrm>
        </p:spPr>
        <p:txBody>
          <a:bodyPr/>
          <a:lstStyle/>
          <a:p>
            <a:pPr algn="ctr"/>
            <a:r>
              <a:rPr lang="ru-RU" sz="2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плательщики страховых взносов!</a:t>
            </a:r>
          </a:p>
          <a:p>
            <a:pPr algn="ctr">
              <a:lnSpc>
                <a:spcPct val="150000"/>
              </a:lnSpc>
            </a:pPr>
            <a:r>
              <a:rPr lang="ru-RU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связи с передачей полномочий по администрированию страховых взносов ФНС России, направляем Вам информационный материал для использования в работе.</a:t>
            </a:r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2F32F8BC-F122-4C25-B9F1-D057AAF087D6}" type="slidenum">
              <a:rPr lang="ru-RU">
                <a:solidFill>
                  <a:srgbClr val="FFFFFF"/>
                </a:solidFill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60B5F968-1904-4F5C-9415-8F0D7D7117E4}" type="slidenum">
              <a:rPr lang="ru-RU"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>
              <a:cs typeface="Arial" charset="0"/>
            </a:endParaRPr>
          </a:p>
        </p:txBody>
      </p:sp>
      <p:sp>
        <p:nvSpPr>
          <p:cNvPr id="40962" name="Заголовок 2"/>
          <p:cNvSpPr>
            <a:spLocks noGrp="1"/>
          </p:cNvSpPr>
          <p:nvPr>
            <p:ph type="title"/>
          </p:nvPr>
        </p:nvSpPr>
        <p:spPr>
          <a:xfrm>
            <a:off x="1746250" y="252413"/>
            <a:ext cx="6624638" cy="1219200"/>
          </a:xfrm>
        </p:spPr>
        <p:txBody>
          <a:bodyPr/>
          <a:lstStyle/>
          <a:p>
            <a:pPr algn="ctr" defTabSz="1041400" fontAlgn="base">
              <a:spcAft>
                <a:spcPct val="0"/>
              </a:spcAft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Уплата страховых взносов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38200" y="1331913"/>
            <a:ext cx="9188450" cy="15843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2017 года уплата страховых взносов должна производиться на КБК, закрепленные за ФНС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4863" y="5489575"/>
            <a:ext cx="9221787" cy="11525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Сопоставительная таблица по КБК</a:t>
            </a: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размещена на сайте ФНС России (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https://www.nalog.ru/rn77/taxation/insprem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04863" y="3252788"/>
            <a:ext cx="9221787" cy="15827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Старые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КБК государственных внебюджетных фондов закрыты и  уплата страховых взносов по ним не осуществляется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1169988" y="468313"/>
            <a:ext cx="8580437" cy="1079500"/>
          </a:xfrm>
        </p:spPr>
        <p:txBody>
          <a:bodyPr/>
          <a:lstStyle/>
          <a:p>
            <a:pPr algn="ctr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Сроки уплаты страховых взносов:</a:t>
            </a:r>
          </a:p>
        </p:txBody>
      </p:sp>
      <p:graphicFrame>
        <p:nvGraphicFramePr>
          <p:cNvPr id="2128" name="Object 80"/>
          <p:cNvGraphicFramePr>
            <a:graphicFrameLocks noChangeAspect="1"/>
          </p:cNvGraphicFramePr>
          <p:nvPr/>
        </p:nvGraphicFramePr>
        <p:xfrm>
          <a:off x="822325" y="1763713"/>
          <a:ext cx="8928100" cy="3889375"/>
        </p:xfrm>
        <a:graphic>
          <a:graphicData uri="http://schemas.openxmlformats.org/presentationml/2006/ole">
            <p:oleObj spid="_x0000_s2128" name="Лист" r:id="rId3" imgW="6181722" imgH="24478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0"/>
            <a:ext cx="8580438" cy="1219200"/>
          </a:xfrm>
        </p:spPr>
        <p:txBody>
          <a:bodyPr rtlCol="0">
            <a:noAutofit/>
          </a:bodyPr>
          <a:lstStyle/>
          <a:p>
            <a:pPr defTabSz="1042688" fontAlgn="auto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справок о состоянии расчетов и актов совместной сверки расчетов по страховым взносам</a:t>
            </a:r>
            <a:endParaRPr lang="ru-RU" sz="2400" dirty="0"/>
          </a:p>
        </p:txBody>
      </p:sp>
      <p:sp>
        <p:nvSpPr>
          <p:cNvPr id="44034" name="Номер слайда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BEB329DB-B525-4BBC-B279-9CE29AA8AC04}" type="slidenum">
              <a:rPr lang="ru-RU"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6750" y="2052638"/>
            <a:ext cx="8875713" cy="35274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 февраля 2017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представление справок о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состоянии расчетов по страховым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взносам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осуществление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совместной сверки расчетов по страховым взносам за период до 1 января 2017 года производится территориальными органами ПФР и ФСС России.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февраля 2017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справки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отсутствии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задолженности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 состоянии расчетов и акты совместной сверки будут представляться налоговыми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сведений о страховых взносах.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377825" y="1516063"/>
          <a:ext cx="10082213" cy="5848350"/>
        </p:xfrm>
        <a:graphic>
          <a:graphicData uri="http://schemas.openxmlformats.org/drawingml/2006/table">
            <a:tbl>
              <a:tblPr/>
              <a:tblGrid>
                <a:gridCol w="5040313"/>
                <a:gridCol w="5041900"/>
              </a:tblGrid>
              <a:tr h="1184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ФНС России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(глава 34 НК РФ)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ФСС РФ</a:t>
                      </a:r>
                    </a:p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(Федеральный закон от 24.07.1998 </a:t>
                      </a:r>
                    </a:p>
                    <a:p>
                      <a:pPr marL="0" marR="0" lvl="0" indent="0" algn="ctr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125-ФЗ)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463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обязательное пенсионное страхование,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 числе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страховые взносы на дополнительное социальное обеспечение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членов летных экипажей воздушных судов гражданской авиации и отдельных категорий работников угольной промышленности и страховые взносы, уплачиваемые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дополнительным тарифам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177800" marR="0" lvl="0" indent="0" algn="just" defTabSz="1041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обязательное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страхование от несчастных случаев на производстве и профессиональных заболеваний</a:t>
                      </a:r>
                    </a:p>
                    <a:p>
                      <a:pPr marL="177800" marR="0" lvl="0" indent="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2525">
                <a:tc>
                  <a:txBody>
                    <a:bodyPr/>
                    <a:lstStyle/>
                    <a:p>
                      <a:pPr marL="0" marR="0" lvl="0" indent="0" algn="just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обязательное социальное страхование по временной нетрудоспособности и в связи с материнством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just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Страховые взносы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обязательное медицинское страхование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1975">
                <a:tc gridSpan="2">
                  <a:txBody>
                    <a:bodyPr/>
                    <a:lstStyle/>
                    <a:p>
                      <a:pPr marL="0" marR="0" lvl="0" indent="0" algn="l" defTabSz="1041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Федеральный закон от 24.07.2009 № 212-ФЗ с 1 января 2017 года признан утратившим силу.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714" name="Заголовок 2"/>
          <p:cNvSpPr>
            <a:spLocks noGrp="1"/>
          </p:cNvSpPr>
          <p:nvPr>
            <p:ph type="title"/>
          </p:nvPr>
        </p:nvSpPr>
        <p:spPr>
          <a:xfrm>
            <a:off x="1025525" y="252413"/>
            <a:ext cx="8580438" cy="863600"/>
          </a:xfrm>
        </p:spPr>
        <p:txBody>
          <a:bodyPr/>
          <a:lstStyle/>
          <a:p>
            <a:pPr algn="ctr" defTabSz="1041400" fontAlgn="base">
              <a:spcAft>
                <a:spcPct val="0"/>
              </a:spcAft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Администрирование страховых взносов с 1 января 2017</a:t>
            </a:r>
            <a:endParaRPr lang="ru-RU" sz="2400" smtClean="0">
              <a:solidFill>
                <a:schemeClr val="tx2"/>
              </a:solidFill>
            </a:endParaRPr>
          </a:p>
        </p:txBody>
      </p:sp>
      <p:sp>
        <p:nvSpPr>
          <p:cNvPr id="29715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657E61B4-29ED-4C87-BE61-B78CE5E3AEC2}" type="slidenum">
              <a:rPr lang="ru-RU">
                <a:solidFill>
                  <a:srgbClr val="FFFFFF"/>
                </a:solidFill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Прямоугольник 4"/>
          <p:cNvSpPr>
            <a:spLocks noChangeArrowheads="1"/>
          </p:cNvSpPr>
          <p:nvPr/>
        </p:nvSpPr>
        <p:spPr bwMode="auto">
          <a:xfrm>
            <a:off x="593725" y="180975"/>
            <a:ext cx="9931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Разграничение полномочий между налоговыми органами и государственными  внебюджетными фондами при передаче администрирования страховых взносов</a:t>
            </a:r>
          </a:p>
        </p:txBody>
      </p:sp>
      <p:sp>
        <p:nvSpPr>
          <p:cNvPr id="30722" name="Содержимое 2"/>
          <p:cNvSpPr txBox="1">
            <a:spLocks/>
          </p:cNvSpPr>
          <p:nvPr/>
        </p:nvSpPr>
        <p:spPr bwMode="auto">
          <a:xfrm>
            <a:off x="450850" y="2147888"/>
            <a:ext cx="4389438" cy="580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defTabSz="914400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контроль за правильностью исчисления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, полнотой и своевременностью уплаты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страховых взносов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в соответствии с положениями НК РФ; </a:t>
            </a:r>
          </a:p>
          <a:p>
            <a:pPr marL="319088" indent="-319088" defTabSz="914400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ru-RU" sz="1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прием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 от плательщиков страховых взносов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расчетов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 по страховым взносам,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начиная с представления расчета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по страховым взносам за отчетный период -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1 квартал 2017 года;</a:t>
            </a:r>
          </a:p>
          <a:p>
            <a:pPr marL="319088" indent="-319088" defTabSz="914400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ru-RU" sz="1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осуществление зачета/возврата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сумм страховых взносов, в том числе за периоды, истекшие до 1 января 2017 г., по решениям ПФР и ФСС РФ;</a:t>
            </a:r>
          </a:p>
          <a:p>
            <a:pPr marL="319088" indent="-319088" defTabSz="914400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ru-RU" sz="1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предоставление отсрочки (рассрочки)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по страховым взносам;</a:t>
            </a:r>
          </a:p>
          <a:p>
            <a:pPr marL="319088" indent="-319088" defTabSz="914400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ru-RU" sz="1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взыскание недоимки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по страховым взносам и задолженности по пеням и штрафам,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в том числе возникшей до 1 января 2017 года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, начиная с меры по взысканию, следующей за мерой, примененной органами ПФР и ФСС РФ. </a:t>
            </a:r>
            <a:endParaRPr lang="ru-RU" sz="1400" b="1">
              <a:latin typeface="Times New Roman" pitchFamily="18" charset="0"/>
              <a:cs typeface="Times New Roman" pitchFamily="18" charset="0"/>
            </a:endParaRPr>
          </a:p>
          <a:p>
            <a:pPr marL="319088" indent="-319088" defTabSz="9144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ru-RU" sz="1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Содержимое 3"/>
          <p:cNvSpPr txBox="1">
            <a:spLocks/>
          </p:cNvSpPr>
          <p:nvPr/>
        </p:nvSpPr>
        <p:spPr bwMode="auto">
          <a:xfrm>
            <a:off x="5200650" y="2147888"/>
            <a:ext cx="5114925" cy="541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defTabSz="914400">
              <a:lnSpc>
                <a:spcPct val="11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ru-RU" sz="1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прием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 от плательщиков страховых взносов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расчетов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 (уточненных расчетов) по страховым взносам за отчетные (расчетные) периоды, истекшие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до 1 января 2017 года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19088" indent="-319088" defTabSz="914400">
              <a:lnSpc>
                <a:spcPct val="11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ru-RU" sz="1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контроль за правильностью исчисления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, полнотой и своевременностью уплаты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страховых взносов за периоды до 1 января 2017 года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(камеральные и выездные проверки);</a:t>
            </a:r>
          </a:p>
          <a:p>
            <a:pPr marL="319088" indent="-319088" defTabSz="914400">
              <a:lnSpc>
                <a:spcPct val="11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ru-RU" sz="1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прием заявлений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от плательщиков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о возврате сумм страховых взносов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, пеней, штрафов за отчетные периоды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до 1 января 2017 года,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принятие  решений  по данным заявлениям и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направление указанных решений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в налоговые органы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для исполнения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19088" indent="-319088" defTabSz="914400">
              <a:lnSpc>
                <a:spcPct val="11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ru-RU" sz="1400" b="1">
                <a:latin typeface="Times New Roman" pitchFamily="18" charset="0"/>
                <a:cs typeface="Times New Roman" pitchFamily="18" charset="0"/>
              </a:rPr>
              <a:t>- за органами ФСС РФ сохранены функции по проверке расходов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, понесенных плательщиками на цели социального страхования в связи с временной нетрудоспособностью и в связи с материнством и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возмещение сумм превышения понесенных расходов над исчисленными взносами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19088" indent="-319088" defTabSz="914400">
              <a:lnSpc>
                <a:spcPct val="110000"/>
              </a:lnSpc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ru-RU" sz="1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за органами ПФР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сохранены функции по ведению персонифицированного учета и контроля за уплатой страховых взносов </a:t>
            </a:r>
            <a:r>
              <a:rPr lang="ru-RU" sz="1400" b="1">
                <a:latin typeface="Times New Roman" pitchFamily="18" charset="0"/>
                <a:cs typeface="Times New Roman" pitchFamily="18" charset="0"/>
              </a:rPr>
              <a:t>по добровольному пенсионному страхованию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19088" indent="-319088" defTabSz="9144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4" name="Текст 4"/>
          <p:cNvSpPr txBox="1">
            <a:spLocks/>
          </p:cNvSpPr>
          <p:nvPr/>
        </p:nvSpPr>
        <p:spPr bwMode="auto">
          <a:xfrm>
            <a:off x="593725" y="1381125"/>
            <a:ext cx="4248150" cy="52705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Налоговые органы</a:t>
            </a:r>
          </a:p>
        </p:txBody>
      </p:sp>
      <p:sp>
        <p:nvSpPr>
          <p:cNvPr id="30725" name="Текст 5"/>
          <p:cNvSpPr txBox="1">
            <a:spLocks/>
          </p:cNvSpPr>
          <p:nvPr/>
        </p:nvSpPr>
        <p:spPr bwMode="auto">
          <a:xfrm>
            <a:off x="5280025" y="1381125"/>
            <a:ext cx="4746625" cy="5270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ru-RU" sz="2400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ПФР и ФСС РФ</a:t>
            </a:r>
          </a:p>
        </p:txBody>
      </p:sp>
      <p:sp>
        <p:nvSpPr>
          <p:cNvPr id="30726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cs typeface="Arial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Прямоугольник 4"/>
          <p:cNvSpPr>
            <a:spLocks noChangeArrowheads="1"/>
          </p:cNvSpPr>
          <p:nvPr/>
        </p:nvSpPr>
        <p:spPr bwMode="auto">
          <a:xfrm>
            <a:off x="512763" y="434975"/>
            <a:ext cx="993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Тарифы страховых взносов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5613" y="1408113"/>
            <a:ext cx="671512" cy="558800"/>
          </a:xfrm>
          <a:prstGeom prst="rect">
            <a:avLst/>
          </a:prstGeom>
        </p:spPr>
        <p:txBody>
          <a:bodyPr lIns="104306" tIns="52153" rIns="104306" bIns="52153" anchor="ctr"/>
          <a:lstStyle/>
          <a:p>
            <a:pPr defTabSz="1043056" fontAlgn="auto">
              <a:spcAft>
                <a:spcPts val="0"/>
              </a:spcAft>
              <a:defRPr/>
            </a:pPr>
            <a:endParaRPr lang="ru-RU" sz="2000" dirty="0">
              <a:latin typeface="+mj-lt"/>
              <a:ea typeface="+mj-ea"/>
              <a:cs typeface="+mj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792163" y="958850"/>
            <a:ext cx="9018587" cy="5126038"/>
          </a:xfrm>
          <a:prstGeom prst="rect">
            <a:avLst/>
          </a:prstGeom>
          <a:noFill/>
        </p:spPr>
        <p:txBody>
          <a:bodyPr>
            <a:normAutofit fontScale="6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Тарифы страховых взносов для основной  категории налогоплательщиков установлены статьей 426 Налогового кодекса Российской Федерации :</a:t>
            </a:r>
          </a:p>
          <a:p>
            <a:pPr marL="266700" indent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endParaRPr lang="ru-RU" sz="2600" b="1" dirty="0" smtClean="0">
              <a:solidFill>
                <a:srgbClr val="4F81BD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обязательное пенсионное страхование:</a:t>
            </a: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22 % 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 пределах установленной величины </a:t>
            </a:r>
            <a:r>
              <a:rPr lang="ru-RU" sz="26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взносооблагаемой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базы</a:t>
            </a: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sz="2600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2017 году – 876 000 руб.)</a:t>
            </a: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10 %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сверх предельной величины;</a:t>
            </a: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endParaRPr lang="ru-RU" sz="2300" b="1" dirty="0" smtClean="0">
              <a:solidFill>
                <a:srgbClr val="4F81BD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обязательное социальное страхование на случай временной нетрудоспособности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 </a:t>
            </a: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связи с материнством: </a:t>
            </a: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2,9 %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с сумм выплат в пределах установленной величины </a:t>
            </a:r>
            <a:r>
              <a:rPr lang="ru-RU" sz="26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взносооблагаемой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базы  (</a:t>
            </a: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 2017 году – 755 000 руб.)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sz="2600" b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1,8 %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 выплат в пользу иностранных граждан, временно пребывающих в РФ, в пределах </a:t>
            </a:r>
            <a:r>
              <a:rPr lang="ru-RU" sz="26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взносооблагаемой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базы;</a:t>
            </a: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endParaRPr lang="ru-RU" sz="2300" b="1" dirty="0" smtClean="0">
              <a:solidFill>
                <a:srgbClr val="4F81BD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0" defTabSz="914400" fontAlgn="auto">
              <a:lnSpc>
                <a:spcPct val="120000"/>
              </a:lnSpc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обязательное медицинское страхование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5,1 % со всех выплат в год независимо </a:t>
            </a:r>
            <a:r>
              <a:rPr lang="ru-RU" sz="2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2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размера</a:t>
            </a:r>
            <a:r>
              <a:rPr lang="ru-RU" sz="26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66700" indent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endParaRPr lang="ru-RU" sz="64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DD8047"/>
              </a:buClr>
              <a:buFont typeface="Wingdings"/>
              <a:buNone/>
              <a:defRPr/>
            </a:pPr>
            <a:endParaRPr lang="ru-RU" sz="6400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914400" fontAlgn="auto">
              <a:spcAft>
                <a:spcPts val="0"/>
              </a:spcAft>
              <a:buClr>
                <a:srgbClr val="DD8047"/>
              </a:buClr>
              <a:defRPr/>
            </a:pPr>
            <a:endParaRPr lang="ru-RU" dirty="0">
              <a:solidFill>
                <a:sysClr val="windowText" lastClr="000000"/>
              </a:solidFill>
            </a:endParaRPr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r>
              <a:rPr lang="ru-RU">
                <a:solidFill>
                  <a:srgbClr val="FFFFFF"/>
                </a:solidFill>
                <a:cs typeface="Arial" charset="0"/>
              </a:rPr>
              <a:t>3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62038" y="1687513"/>
            <a:ext cx="8535987" cy="13731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058863" y="3276600"/>
            <a:ext cx="8535987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058863" y="5326063"/>
            <a:ext cx="8535987" cy="7540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058863" y="1116013"/>
            <a:ext cx="8535987" cy="407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058863" y="6229350"/>
            <a:ext cx="8535987" cy="9350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2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Категории плательщиков, имеющие право на применение пониженных тарифов страховых взносов, и условия применения пониженных тарифов, установлены статьей 427 НК РФ</a:t>
            </a:r>
          </a:p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0850" y="396875"/>
            <a:ext cx="9575800" cy="6264275"/>
          </a:xfrm>
        </p:spPr>
        <p:txBody>
          <a:bodyPr>
            <a:noAutofit/>
          </a:bodyPr>
          <a:lstStyle/>
          <a:p>
            <a:pPr marL="361950" algn="ctr" defTabSz="1076325"/>
            <a:r>
              <a:rPr lang="ru-RU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Предельная величина базы для исчисления страховых взносов</a:t>
            </a:r>
          </a:p>
          <a:p>
            <a:pPr marL="361950" defTabSz="1076325"/>
            <a:endParaRPr lang="ru-RU" sz="10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defTabSz="1076325"/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Постановлением Правительства Российской Федерации от 29.11.2016 № 1255</a:t>
            </a:r>
            <a:r>
              <a:rPr lang="ru-RU" sz="18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утверждена предельная величина базы для исчисления страховых взносов для плательщиков, производящих выплаты в пользу физических лиц, указанных в подпункте 1 пункта 1 статьи 419 НК РФ главы 34 НК РФ. </a:t>
            </a:r>
          </a:p>
          <a:p>
            <a:pPr marL="361950" defTabSz="1076325"/>
            <a:endParaRPr lang="ru-RU" sz="1000" smtClean="0"/>
          </a:p>
          <a:p>
            <a:pPr marL="361950" defTabSz="1076325"/>
            <a:r>
              <a:rPr lang="ru-RU" sz="2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2017 год установлена в следующих размерах:</a:t>
            </a:r>
          </a:p>
          <a:p>
            <a:pPr marL="361950" defTabSz="1076325"/>
            <a:endParaRPr lang="ru-RU" sz="14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defTabSz="1076325">
              <a:buFontTx/>
              <a:buChar char="-"/>
            </a:pPr>
            <a:r>
              <a:rPr lang="ru-RU" sz="2000" b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обязательное социальное страхование на случай временной нетрудоспособности и в связи с материнством -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755 000 рублей </a:t>
            </a:r>
          </a:p>
          <a:p>
            <a:pPr marL="361950" defTabSz="1076325"/>
            <a:r>
              <a:rPr lang="ru-RU" sz="2000" b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нарастающим итогом с начала года;</a:t>
            </a:r>
          </a:p>
          <a:p>
            <a:pPr marL="361950" defTabSz="1076325"/>
            <a:endParaRPr lang="ru-RU" sz="2000" b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defTabSz="1076325"/>
            <a:endParaRPr lang="ru-RU" sz="2000" b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1950" defTabSz="1076325">
              <a:buFontTx/>
              <a:buChar char="-"/>
            </a:pPr>
            <a:r>
              <a:rPr lang="ru-RU" sz="2000" b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обязательное пенсионное страхование -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876 000 рублей </a:t>
            </a:r>
          </a:p>
          <a:p>
            <a:pPr marL="361950" defTabSz="1076325"/>
            <a:r>
              <a:rPr lang="ru-RU" sz="2000" b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нарастающим итогом с начала года.</a:t>
            </a:r>
          </a:p>
          <a:p>
            <a:pPr marL="361950" defTabSz="1076325"/>
            <a:r>
              <a:rPr lang="ru-RU" sz="2400" b="0" smtClean="0"/>
              <a:t> </a:t>
            </a:r>
          </a:p>
          <a:p>
            <a:pPr marL="361950" defTabSz="1076325"/>
            <a:endParaRPr lang="ru-RU" sz="2400" smtClean="0"/>
          </a:p>
          <a:p>
            <a:pPr marL="361950" defTabSz="1076325"/>
            <a:endParaRPr lang="ru-RU" sz="2400" smtClean="0"/>
          </a:p>
          <a:p>
            <a:pPr marL="361950" defTabSz="1076325"/>
            <a:endParaRPr lang="ru-RU" sz="2400" smtClean="0"/>
          </a:p>
          <a:p>
            <a:pPr marL="361950" defTabSz="1076325"/>
            <a:endParaRPr lang="ru-RU" sz="2400" smtClean="0"/>
          </a:p>
        </p:txBody>
      </p:sp>
      <p:sp>
        <p:nvSpPr>
          <p:cNvPr id="34818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CFCC88AC-39A7-4932-B2D7-6800D336B16C}" type="slidenum">
              <a:rPr lang="ru-RU"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09625" y="2989263"/>
            <a:ext cx="8934450" cy="1295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09625" y="4789488"/>
            <a:ext cx="8934450" cy="10795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1674813" y="468313"/>
            <a:ext cx="7859712" cy="576262"/>
          </a:xfrm>
        </p:spPr>
        <p:txBody>
          <a:bodyPr/>
          <a:lstStyle/>
          <a:p>
            <a:pPr algn="ctr"/>
            <a:r>
              <a:rPr lang="ru-RU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Представление расчетов по страховых взносам</a:t>
            </a:r>
          </a:p>
        </p:txBody>
      </p:sp>
      <p:sp>
        <p:nvSpPr>
          <p:cNvPr id="35842" name="Номер слайда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75CA1737-856E-4E0E-B794-7C976097AE80}" type="slidenum">
              <a:rPr lang="ru-RU"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85888" y="1260475"/>
            <a:ext cx="8353425" cy="18002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по страховым взносам представляются начиная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расчета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отчетный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1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квартал 2017 года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налоговый орган по месту учета плательщиков страховых взносов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85888" y="3276600"/>
            <a:ext cx="8353425" cy="23034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страховым взносам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организациями, имеющими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обособленные подразделения,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представляются как по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месту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нахождения организаций, так и по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месту нахождения обособленных подразделений, которые начисляют выплаты и иные вознаграждения в пользу физических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85888" y="5940425"/>
            <a:ext cx="8353425" cy="7207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По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обособленным подразделениям за рубежом представление отчетности происходит централизовано по месту нахождения головной организации.</a:t>
            </a:r>
          </a:p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9215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1343025" y="219075"/>
            <a:ext cx="8580438" cy="1168400"/>
          </a:xfrm>
        </p:spPr>
        <p:txBody>
          <a:bodyPr/>
          <a:lstStyle/>
          <a:p>
            <a:pPr algn="ctr"/>
            <a:r>
              <a:rPr lang="ru-RU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Способы представления расчетов по страховых взносам</a:t>
            </a:r>
            <a:endParaRPr lang="ru-RU" sz="2400" smtClean="0"/>
          </a:p>
        </p:txBody>
      </p:sp>
      <p:sp>
        <p:nvSpPr>
          <p:cNvPr id="37891" name="Номер слайда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15E1C559-117B-4E1C-8F89-625CB2B5E5F4}" type="slidenum">
              <a:rPr lang="ru-RU"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>
              <a:cs typeface="Arial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9588" y="1260475"/>
            <a:ext cx="4662487" cy="22685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rgbClr val="C00000"/>
              </a:solidFill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Плательщики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вновь созданные организации (в том числе при реорганизации), у которых среднесписочная численность физических лиц, в пользу которых производятся выплаты и иные вознаграждения</a:t>
            </a:r>
            <a:r>
              <a:rPr lang="ru-RU" sz="1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25 человек</a:t>
            </a: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rgbClr val="C00000"/>
              </a:solidFill>
            </a:endParaRPr>
          </a:p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09588" y="3862388"/>
            <a:ext cx="4670425" cy="25511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Плательщики и вновь созданные организации (в том числе при реорганизации), у которых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среднесписочная численность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физических лиц, в пользу которых производятся выплаты и иные вознаграждения,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человек и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</a:t>
            </a:r>
            <a:endParaRPr lang="ru-RU" sz="1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6200000" flipH="1">
            <a:off x="5644356" y="2207419"/>
            <a:ext cx="576263" cy="98742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 rot="19391538">
            <a:off x="5360988" y="3654425"/>
            <a:ext cx="742950" cy="415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740525" y="2317750"/>
            <a:ext cx="3411538" cy="7048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электронном виде</a:t>
            </a:r>
            <a:endParaRPr lang="ru-RU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 flipV="1">
            <a:off x="6745288" y="4402138"/>
            <a:ext cx="3449637" cy="67468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7898" name="Прямоугольник 3"/>
          <p:cNvSpPr>
            <a:spLocks noChangeArrowheads="1"/>
          </p:cNvSpPr>
          <p:nvPr/>
        </p:nvSpPr>
        <p:spPr bwMode="auto">
          <a:xfrm>
            <a:off x="6905625" y="4191000"/>
            <a:ext cx="32702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выбору плательщика:</a:t>
            </a:r>
          </a:p>
          <a:p>
            <a:endParaRPr lang="ru-RU" sz="2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 rot="10800000" flipV="1">
            <a:off x="6283325" y="5757863"/>
            <a:ext cx="1801813" cy="7175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электронном виде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 rot="10800000" flipV="1">
            <a:off x="8445500" y="5757863"/>
            <a:ext cx="2014538" cy="7175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бумажном носителе</a:t>
            </a:r>
            <a:endParaRPr lang="ru-RU" sz="1800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7185025" y="5181600"/>
            <a:ext cx="1177925" cy="447675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8521700" y="5192713"/>
            <a:ext cx="1044575" cy="425450"/>
          </a:xfrm>
          <a:prstGeom prst="straightConnector1">
            <a:avLst/>
          </a:prstGeom>
          <a:ln w="285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трелка вниз 19"/>
          <p:cNvSpPr/>
          <p:nvPr/>
        </p:nvSpPr>
        <p:spPr>
          <a:xfrm rot="16200000" flipH="1">
            <a:off x="5642769" y="4272756"/>
            <a:ext cx="574675" cy="989013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 noChangeAspect="1"/>
          </p:cNvSpPr>
          <p:nvPr>
            <p:ph type="title"/>
          </p:nvPr>
        </p:nvSpPr>
        <p:spPr>
          <a:xfrm>
            <a:off x="1293813" y="819150"/>
            <a:ext cx="8580437" cy="296863"/>
          </a:xfrm>
        </p:spPr>
        <p:txBody>
          <a:bodyPr rtlCol="0">
            <a:normAutofit fontScale="90000"/>
          </a:bodyPr>
          <a:lstStyle/>
          <a:p>
            <a:pPr algn="ctr" defTabSz="1042688" fontAlgn="auto">
              <a:lnSpc>
                <a:spcPts val="5198"/>
              </a:lnSpc>
              <a:spcAft>
                <a:spcPts val="0"/>
              </a:spcAft>
              <a:defRPr/>
            </a:pPr>
            <a:r>
              <a:rPr lang="ru-RU" sz="2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</a:t>
            </a:r>
            <a:r>
              <a:rPr lang="ru-RU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 расчета по страховым взносам </a:t>
            </a:r>
            <a:r>
              <a:rPr lang="ru-RU" sz="3100" dirty="0">
                <a:solidFill>
                  <a:schemeClr val="tx2"/>
                </a:solidFill>
              </a:rPr>
              <a:t/>
            </a:r>
            <a:br>
              <a:rPr lang="ru-RU" sz="3100" dirty="0">
                <a:solidFill>
                  <a:schemeClr val="tx2"/>
                </a:solidFill>
              </a:rPr>
            </a:b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288" y="2052638"/>
            <a:ext cx="9145587" cy="4316412"/>
          </a:xfrm>
          <a:prstGeom prst="rect">
            <a:avLst/>
          </a:prstGeom>
        </p:spPr>
        <p:txBody>
          <a:bodyPr lIns="116824" tIns="58412" rIns="116824" bIns="58412">
            <a:spAutoFit/>
          </a:bodyPr>
          <a:lstStyle/>
          <a:p>
            <a:pPr marL="365074" indent="-365074" defTabSz="1042688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плательщиков страховых взносов – работодателей расчетным периодом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признается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год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 отчетными периодами 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квартал, полугодие, девять месяцев календарного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1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defTabSz="1042688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defTabSz="1042688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defTabSz="1042688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defTabSz="1042688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defTabSz="1042688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defTabSz="1042688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defTabSz="1042688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  <a:p>
            <a:pPr marL="365074" indent="-365074" defTabSz="1042688" fontAlgn="auto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Главы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крестьянских (фермерских) хозяйств представляют в налоговый орган по месту учета расчет по страховым взносам </a:t>
            </a:r>
            <a:r>
              <a:rPr lang="ru-RU" sz="1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 до 30 января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календарного года, следующего за истекшим расчетным периодом.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01788" y="1116013"/>
            <a:ext cx="7332662" cy="6477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824" tIns="58412" rIns="116824" bIns="58412"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30-е число месяца, следующего за отчетным периодом</a:t>
            </a:r>
            <a:endParaRPr lang="ru-RU" sz="20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636713" y="3178175"/>
          <a:ext cx="6673850" cy="16605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4195"/>
                <a:gridCol w="3449686"/>
              </a:tblGrid>
              <a:tr h="354460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(2017 год)</a:t>
                      </a: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представления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 2017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мая 2017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 2017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июля 2017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месяцев 2017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октября 2017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расчетный период -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 2018 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9883775" y="6661150"/>
            <a:ext cx="431800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0426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700" dirty="0">
                <a:solidFill>
                  <a:schemeClr val="bg1"/>
                </a:solidFill>
              </a:rPr>
              <a:t>7</a:t>
            </a:r>
            <a:endParaRPr lang="ru-RU" sz="2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666750" y="1260475"/>
          <a:ext cx="9288463" cy="5545138"/>
        </p:xfrm>
        <a:graphic>
          <a:graphicData uri="http://schemas.openxmlformats.org/drawingml/2006/table">
            <a:tbl>
              <a:tblPr/>
              <a:tblGrid>
                <a:gridCol w="9288463"/>
              </a:tblGrid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130550">
                <a:tc>
                  <a:txBody>
                    <a:bodyPr/>
                    <a:lstStyle/>
                    <a:p>
                      <a:pPr marL="514350" marR="0" lvl="0" indent="-514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Сведения о совокупной сумме страховых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взносов на обязательное пенсионное страхование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не соответствуют сведениям о сумме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исчисленных страховых взносов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по каждому застрахованному лицу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за указанный период:</a:t>
                      </a:r>
                    </a:p>
                    <a:p>
                      <a:pPr marL="514350" marR="0" lvl="0" indent="-514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  <a:p>
                      <a:pPr marL="514350" marR="0" lvl="0" indent="-51435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Строка 061 по графам 3, 4, 5 приложения 1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Раздела 1 Расчета должна совпадать с суммами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строк 240 Раздела 3 Расчета за каждый месяц </a:t>
                      </a: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соответственно.</a:t>
                      </a:r>
                    </a:p>
                    <a:p>
                      <a:pPr marL="514350" marR="0" lvl="0" indent="-514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700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2.    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947" name="Заголовок 2"/>
          <p:cNvSpPr>
            <a:spLocks noGrp="1"/>
          </p:cNvSpPr>
          <p:nvPr>
            <p:ph type="title"/>
          </p:nvPr>
        </p:nvSpPr>
        <p:spPr>
          <a:xfrm>
            <a:off x="809625" y="323850"/>
            <a:ext cx="9650413" cy="936625"/>
          </a:xfrm>
        </p:spPr>
        <p:txBody>
          <a:bodyPr/>
          <a:lstStyle/>
          <a:p>
            <a:pPr defTabSz="1041400" fontAlgn="base">
              <a:spcAft>
                <a:spcPct val="0"/>
              </a:spcAft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Расчет считается непредставленным в случае:</a:t>
            </a:r>
          </a:p>
        </p:txBody>
      </p:sp>
      <p:sp>
        <p:nvSpPr>
          <p:cNvPr id="39948" name="Номер слайда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041400" fontAlgn="base">
              <a:spcBef>
                <a:spcPct val="0"/>
              </a:spcBef>
              <a:spcAft>
                <a:spcPct val="0"/>
              </a:spcAft>
            </a:pPr>
            <a:fld id="{C5A9401B-8D8E-4657-97DD-3CB0092C4AD9}" type="slidenum">
              <a:rPr lang="ru-RU">
                <a:cs typeface="Arial" charset="0"/>
              </a:rPr>
              <a:pPr defTabSz="1041400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ru-RU">
              <a:cs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8188" y="1836738"/>
            <a:ext cx="9217025" cy="25923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>
              <a:buFontTx/>
              <a:buAutoNum type="arabicPeriod"/>
            </a:pPr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Сведения о совокупной сумме страховых взносов </a:t>
            </a:r>
            <a:r>
              <a:rPr lang="ru-RU" sz="20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на обязательное пенсионное страхование </a:t>
            </a:r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не соответствуют сведениям о сумме</a:t>
            </a:r>
            <a:r>
              <a:rPr lang="ru-RU" sz="20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исчисленных страховых взносов </a:t>
            </a:r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по каждому застрахованному лицу </a:t>
            </a:r>
            <a:r>
              <a:rPr lang="ru-RU" sz="20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за указанный период:</a:t>
            </a:r>
          </a:p>
          <a:p>
            <a:pPr marL="514350" indent="-514350"/>
            <a:endParaRPr lang="ru-RU" sz="1000" b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Строка 061 по графам 3, 4, 5 приложения 1</a:t>
            </a:r>
            <a:r>
              <a:rPr lang="ru-RU" sz="20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Раздела 1 Расчета должна совпадать с суммами </a:t>
            </a:r>
            <a:r>
              <a:rPr lang="ru-RU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строк 240 Раздела 3 Расчета за каждый месяц </a:t>
            </a:r>
            <a:r>
              <a:rPr lang="ru-RU" sz="2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соответственно.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38188" y="4860925"/>
            <a:ext cx="9217025" cy="15843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ru-RU" sz="2400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.   </a:t>
            </a:r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Указаны недостоверные персональные данные,</a:t>
            </a:r>
          </a:p>
          <a:p>
            <a:pPr algn="just"/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  идентифицирующие застрахованных физических лиц:</a:t>
            </a:r>
          </a:p>
          <a:p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  </a:t>
            </a:r>
            <a:r>
              <a:rPr lang="ru-RU" sz="2400" b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ФИО – СНИЛС – ИНН</a:t>
            </a:r>
          </a:p>
          <a:p>
            <a:r>
              <a:rPr lang="ru-RU" sz="2000" b="1">
                <a:solidFill>
                  <a:schemeClr val="tx1"/>
                </a:solidFill>
                <a:latin typeface="Times New Roman" pitchFamily="18" charset="0"/>
                <a:cs typeface="Arial" charset="0"/>
              </a:rPr>
              <a:t>                                         (при наличии)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21579</TotalTime>
  <Words>1082</Words>
  <Application>Microsoft Office PowerPoint</Application>
  <PresentationFormat>Произвольный</PresentationFormat>
  <Paragraphs>138</Paragraphs>
  <Slides>12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26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44" baseType="lpstr">
      <vt:lpstr>Calibri</vt:lpstr>
      <vt:lpstr>Arial</vt:lpstr>
      <vt:lpstr>+mj-lt</vt:lpstr>
      <vt:lpstr>Times New Roman</vt:lpstr>
      <vt:lpstr>Wingdings</vt:lpstr>
      <vt:lpstr>Present_FNS2012_A4</vt:lpstr>
      <vt:lpstr>1_Present_FNS2012_A4</vt:lpstr>
      <vt:lpstr>Present_FNS2012_A4</vt:lpstr>
      <vt:lpstr>Present_FNS2012_A4</vt:lpstr>
      <vt:lpstr>Present_FNS2012_A4</vt:lpstr>
      <vt:lpstr>Present_FNS2012_A4</vt:lpstr>
      <vt:lpstr>Present_FNS2012_A4</vt:lpstr>
      <vt:lpstr>Present_FNS2012_A4</vt:lpstr>
      <vt:lpstr>Present_FNS2012_A4</vt:lpstr>
      <vt:lpstr>Present_FNS2012_A4</vt:lpstr>
      <vt:lpstr>Present_FNS2012_A4</vt:lpstr>
      <vt:lpstr>Present_FNS2012_A4</vt:lpstr>
      <vt:lpstr>Present_FNS2012_A4</vt:lpstr>
      <vt:lpstr>Present_FNS2012_A4</vt:lpstr>
      <vt:lpstr>1_Present_FNS2012_A4</vt:lpstr>
      <vt:lpstr>1_Present_FNS2012_A4</vt:lpstr>
      <vt:lpstr>1_Present_FNS2012_A4</vt:lpstr>
      <vt:lpstr>1_Present_FNS2012_A4</vt:lpstr>
      <vt:lpstr>1_Present_FNS2012_A4</vt:lpstr>
      <vt:lpstr>1_Present_FNS2012_A4</vt:lpstr>
      <vt:lpstr>1_Present_FNS2012_A4</vt:lpstr>
      <vt:lpstr>1_Present_FNS2012_A4</vt:lpstr>
      <vt:lpstr>1_Present_FNS2012_A4</vt:lpstr>
      <vt:lpstr>1_Present_FNS2012_A4</vt:lpstr>
      <vt:lpstr>1_Present_FNS2012_A4</vt:lpstr>
      <vt:lpstr>1_Present_FNS2012_A4</vt:lpstr>
      <vt:lpstr>Лист</vt:lpstr>
      <vt:lpstr>ПАМЯТКА  ДЛЯ ПЛАТЕЛЬЩИКОВ СТРАХОВЫХ ВЗНОСОМ ПО АДМИНИСТРИРОВАНИЮ НАЛОГОВЫМИ ОРГАНАМИ СТРАХОВЫХ ВЗНОСОВ</vt:lpstr>
      <vt:lpstr>Администрирование страховых взносов с 1 января 2017</vt:lpstr>
      <vt:lpstr>Слайд 3</vt:lpstr>
      <vt:lpstr>Слайд 4</vt:lpstr>
      <vt:lpstr>Слайд 5</vt:lpstr>
      <vt:lpstr>Представление расчетов по страховых взносам</vt:lpstr>
      <vt:lpstr>Способы представления расчетов по страховых взносам</vt:lpstr>
      <vt:lpstr>Сроки представления расчета по страховым взносам  </vt:lpstr>
      <vt:lpstr>Расчет считается непредставленным в случае:</vt:lpstr>
      <vt:lpstr>Уплата страховых взносов </vt:lpstr>
      <vt:lpstr>Сроки уплаты страховых взносов:</vt:lpstr>
      <vt:lpstr>Получение справок о состоянии расчетов и актов совместной сверки расчетов по страховым взносам</vt:lpstr>
    </vt:vector>
  </TitlesOfParts>
  <Company>Kraftway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user</cp:lastModifiedBy>
  <cp:revision>1776</cp:revision>
  <cp:lastPrinted>2017-01-18T08:25:17Z</cp:lastPrinted>
  <dcterms:created xsi:type="dcterms:W3CDTF">2013-04-18T07:19:29Z</dcterms:created>
  <dcterms:modified xsi:type="dcterms:W3CDTF">2017-03-03T09:21:31Z</dcterms:modified>
</cp:coreProperties>
</file>