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434" autoAdjust="0"/>
  </p:normalViewPr>
  <p:slideViewPr>
    <p:cSldViewPr snapToGrid="0">
      <p:cViewPr>
        <p:scale>
          <a:sx n="58" d="100"/>
          <a:sy n="58" d="100"/>
        </p:scale>
        <p:origin x="13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2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0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139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8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2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4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5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5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3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65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5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6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20AA1F-8101-4FCC-BF3C-27DFE837D480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23ABC50-5F65-43BB-91BA-7AEA3230D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600" b="1" dirty="0" smtClean="0"/>
              <a:t>Отчёт</a:t>
            </a:r>
            <a:r>
              <a:rPr lang="ru-RU" sz="5600" b="1" dirty="0" smtClean="0"/>
              <a:t> </a:t>
            </a:r>
            <a:r>
              <a:rPr lang="ru-RU" sz="5600" b="1" dirty="0" smtClean="0"/>
              <a:t>председателя </a:t>
            </a:r>
            <a:r>
              <a:rPr lang="ru-RU" sz="5600" b="1" dirty="0" smtClean="0"/>
              <a:t>Пермской РТО 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sz="5600" b="1" dirty="0" smtClean="0"/>
              <a:t>на </a:t>
            </a:r>
            <a:r>
              <a:rPr lang="ru-RU" sz="5600" b="1" dirty="0" smtClean="0"/>
              <a:t>президиуме</a:t>
            </a:r>
            <a:r>
              <a:rPr lang="ru-RU" sz="5600" b="1" dirty="0" smtClean="0"/>
              <a:t> крайкома</a:t>
            </a:r>
            <a:br>
              <a:rPr lang="ru-RU" sz="5600" b="1" dirty="0" smtClean="0"/>
            </a:br>
            <a:endParaRPr lang="ru-RU" sz="5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 Виктор Георгиевич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3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96" y="0"/>
            <a:ext cx="10018713" cy="175259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первой очереди роста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профчленства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403131"/>
              </p:ext>
            </p:extLst>
          </p:nvPr>
        </p:nvGraphicFramePr>
        <p:xfrm>
          <a:off x="1796144" y="1523999"/>
          <a:ext cx="10134599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676"/>
                <a:gridCol w="3164948"/>
                <a:gridCol w="2186750"/>
                <a:gridCol w="2436758"/>
                <a:gridCol w="1814467"/>
              </a:tblGrid>
              <a:tr h="130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работающих в организации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членов Профсоюза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%)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Бабкинская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школа» 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человека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«Усть-Качкинская средняя школа»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четыре человека          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«Пальниковская основная школа»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человека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«Фроловская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школа»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шесть </a:t>
                      </a:r>
                      <a:r>
                        <a:rPr lang="ru-RU" sz="1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41.5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«Култаевская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школа»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девять</a:t>
                      </a:r>
                      <a:r>
                        <a:rPr lang="ru-RU" sz="19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человек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38.6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  <a:tr h="653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«Бершетский детский сад «Умка» 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человека</a:t>
                      </a:r>
                      <a:endParaRPr lang="ru-RU" sz="19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38.5</a:t>
                      </a:r>
                      <a:endParaRPr lang="ru-RU" sz="19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7" marR="650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282" y="0"/>
            <a:ext cx="10018713" cy="175259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очереди роста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профчленства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46981"/>
              </p:ext>
            </p:extLst>
          </p:nvPr>
        </p:nvGraphicFramePr>
        <p:xfrm>
          <a:off x="1915886" y="1502230"/>
          <a:ext cx="9949544" cy="5203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970"/>
                <a:gridCol w="3107155"/>
                <a:gridCol w="2146821"/>
                <a:gridCol w="2392263"/>
                <a:gridCol w="1781335"/>
              </a:tblGrid>
              <a:tr h="1652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работающих в организации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членов Профсоюза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Лядовская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основная школа»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человек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«Курашимская средняя школа»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шесть человек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«Заболотская основная школа»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шесть человек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«Сылвенский детский сад «Журавлик»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восемь человек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36.53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168" y="0"/>
            <a:ext cx="10018713" cy="175259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– лидеры по росту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профчленства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40190"/>
              </p:ext>
            </p:extLst>
          </p:nvPr>
        </p:nvGraphicFramePr>
        <p:xfrm>
          <a:off x="1850570" y="1534884"/>
          <a:ext cx="10123714" cy="5295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739"/>
                <a:gridCol w="3161004"/>
                <a:gridCol w="2184699"/>
                <a:gridCol w="2434224"/>
                <a:gridCol w="1812048"/>
              </a:tblGrid>
              <a:tr h="130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охвата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профчленством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2016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членов Профсоюза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%)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«Фроловская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«Култаевская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девять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«Пальниковская основная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623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«Хохловская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67.7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«Лядовская основная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пять 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«Усть-Качкинская средняя школа»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четыре человека     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  <a:tr h="54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«Бабкинская средняя школа»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95" marR="526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8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054" y="0"/>
            <a:ext cx="10018713" cy="175259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требующие особого внимания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922849"/>
              </p:ext>
            </p:extLst>
          </p:nvPr>
        </p:nvGraphicFramePr>
        <p:xfrm>
          <a:off x="1904999" y="1497081"/>
          <a:ext cx="10003973" cy="5275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823"/>
                <a:gridCol w="3124154"/>
                <a:gridCol w="2158565"/>
                <a:gridCol w="2405350"/>
                <a:gridCol w="1791081"/>
              </a:tblGrid>
              <a:tr h="140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охвата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профчленством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2016 году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членов Профсоюза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%)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  <a:tr h="70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«Сылвенский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сад «Рябинка»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30.6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  <a:tr h="70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«Гамовский детский сад «Радуга»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  <a:tr h="70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«Бершетская средняя школа»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  <a:tr h="70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«Конзаводская средняя школа»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  <a:tr h="1016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Двуреченский детский сад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«Семицветик»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Вводные замеры после 03.04.2015.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081464"/>
            <a:ext cx="10018713" cy="3914273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Профсоюза, стоящих на учёте в 22 первичных организациях образовательных организаций Пермского муниципального района 349 человек, при 2726 работающих в 46 организациях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отрасли.?!?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низкий охват профсоюзным членством.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укрепление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авторитета Профсоюза в отрасли, в краткосрочной перспективе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профсоюзное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500 человек при хорошей динамике.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563" y="0"/>
            <a:ext cx="10018713" cy="1203158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4941" y="1888959"/>
            <a:ext cx="10018713" cy="4848725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нятная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результативная деятельность вышестоящих профсоюзных органов, наличие специалистов, готовых всегда прийти на помощь;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предшественников;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работоспособного, мотивированного профсоюзного актива;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работоспособный, квалифицированный районный педагогический коллектив;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молодых, амбициозных педагогов, с которыми перспективно работать;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образовательных организаций, поддерживающих Профсоюз;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района, его команды.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8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964" y="0"/>
            <a:ext cx="10018713" cy="2249905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организационных условий для работы РТО: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профсоюзной структуры района;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социального партнёрства на территориальном и институциональном уровне;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Представительские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 различных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7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04536"/>
            <a:ext cx="10018713" cy="147587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работы: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95663"/>
            <a:ext cx="10018713" cy="439553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профактивистов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профсоюзного актива;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молодых педагогов;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информирования работников о деятельности Профсоюза;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правозащитная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здоровьесбережению членов Профсоюза;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профсоюзных активистов.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2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563" y="252662"/>
            <a:ext cx="10018713" cy="1816769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(восстановление) первичных организаций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247" y="1921041"/>
            <a:ext cx="10018713" cy="312420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запросу работников;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соглашению с руководителем;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году были созданы 3 новых организации;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– 4 новых организации.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20316"/>
            <a:ext cx="10018713" cy="1804737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профсоюзного членства в существующих до (50%+1)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32547"/>
            <a:ext cx="10018713" cy="40586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совещании с председателями подвожу итоги движения организаций в рейтинге по охвату профсоюзным членством;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провожу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беседы по мотивации профсоюзного членства;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приём, рост профсоюзного членства, рост охвата профсоюзным членством . главные показатели в смотре на лучшую первичную профсоюзную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56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681532"/>
              </p:ext>
            </p:extLst>
          </p:nvPr>
        </p:nvGraphicFramePr>
        <p:xfrm>
          <a:off x="1287379" y="1540042"/>
          <a:ext cx="10587789" cy="5113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937"/>
                <a:gridCol w="2117558"/>
                <a:gridCol w="1864894"/>
                <a:gridCol w="1528011"/>
                <a:gridCol w="1194701"/>
                <a:gridCol w="1620688"/>
              </a:tblGrid>
              <a:tr h="314285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первичных организаций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членов Профсоюза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 вновь (восстановлено)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 ( % 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до 35 лет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</a:tr>
              <a:tr h="16724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03.04.2015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</a:tr>
              <a:tr h="6689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390/16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</a:tr>
              <a:tr h="6689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469/15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38.7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62" marR="411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1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168" y="0"/>
            <a:ext cx="10018713" cy="175259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 охватом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профчленства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(50% +1)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917544"/>
              </p:ext>
            </p:extLst>
          </p:nvPr>
        </p:nvGraphicFramePr>
        <p:xfrm>
          <a:off x="1948544" y="1600199"/>
          <a:ext cx="10047513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108"/>
                <a:gridCol w="3489719"/>
                <a:gridCol w="1981200"/>
                <a:gridCol w="1605781"/>
                <a:gridCol w="2443705"/>
              </a:tblGrid>
              <a:tr h="1331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работающих в организации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членов Профсоюза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профсоюзным членством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%)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8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«Баш-Култаевская основная школа»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81.25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8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«Платошинская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4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51</TotalTime>
  <Words>728</Words>
  <Application>Microsoft Office PowerPoint</Application>
  <PresentationFormat>Произвольный</PresentationFormat>
  <Paragraphs>250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Параллакс</vt:lpstr>
      <vt:lpstr>Отчёт председателя Пермской РТО  на президиуме крайкома </vt:lpstr>
      <vt:lpstr>Вводные замеры после 03.04.2015. </vt:lpstr>
      <vt:lpstr>Ресурсы:</vt:lpstr>
      <vt:lpstr>Создание организационных условий для работы РТО: </vt:lpstr>
      <vt:lpstr>Приоритетные направления работы: </vt:lpstr>
      <vt:lpstr>Создание (восстановление) первичных организаций Профсоюза </vt:lpstr>
      <vt:lpstr>Рост профсоюзного членства в существующих до (50%+1) </vt:lpstr>
      <vt:lpstr>Результаты работы:</vt:lpstr>
      <vt:lpstr>Организация с охватом профчленства  (50% +1)</vt:lpstr>
      <vt:lpstr>Организации первой очереди роста профчленства </vt:lpstr>
      <vt:lpstr>Организации второй очереди роста профчленства </vt:lpstr>
      <vt:lpstr>Организации – лидеры по росту профчленства</vt:lpstr>
      <vt:lpstr>Организации, требующие особого внимания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председателя РТО  на президиуме крайкома</dc:title>
  <dc:creator>PC-002</dc:creator>
  <cp:lastModifiedBy>User</cp:lastModifiedBy>
  <cp:revision>15</cp:revision>
  <dcterms:created xsi:type="dcterms:W3CDTF">2017-01-26T06:42:57Z</dcterms:created>
  <dcterms:modified xsi:type="dcterms:W3CDTF">2017-03-03T09:22:59Z</dcterms:modified>
</cp:coreProperties>
</file>