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57" r:id="rId10"/>
    <p:sldId id="258" r:id="rId11"/>
    <p:sldId id="259" r:id="rId12"/>
    <p:sldId id="260" r:id="rId13"/>
    <p:sldId id="26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434" autoAdjust="0"/>
  </p:normalViewPr>
  <p:slideViewPr>
    <p:cSldViewPr snapToGrid="0">
      <p:cViewPr>
        <p:scale>
          <a:sx n="58" d="100"/>
          <a:sy n="58" d="100"/>
        </p:scale>
        <p:origin x="136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28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922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005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1395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3825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928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3493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35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093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25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432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598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19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65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054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461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845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820AA1F-8101-4FCC-BF3C-27DFE837D480}" type="datetimeFigureOut">
              <a:rPr lang="ru-RU" smtClean="0"/>
              <a:t>03.03.2017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23ABC50-5F65-43BB-91BA-7AEA3230D3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29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600" b="1" dirty="0" smtClean="0"/>
              <a:t>Отчёт</a:t>
            </a:r>
            <a:r>
              <a:rPr lang="ru-RU" sz="5600" b="1" dirty="0" smtClean="0"/>
              <a:t> </a:t>
            </a:r>
            <a:r>
              <a:rPr lang="ru-RU" sz="5600" b="1" dirty="0" smtClean="0"/>
              <a:t>председателя </a:t>
            </a:r>
            <a:r>
              <a:rPr lang="ru-RU" sz="5600" b="1" dirty="0" smtClean="0"/>
              <a:t>Пермской РТО </a:t>
            </a:r>
            <a:r>
              <a:rPr lang="ru-RU" sz="5600" b="1" dirty="0" smtClean="0"/>
              <a:t/>
            </a:r>
            <a:br>
              <a:rPr lang="ru-RU" sz="5600" b="1" dirty="0" smtClean="0"/>
            </a:br>
            <a:r>
              <a:rPr lang="ru-RU" sz="5600" b="1" dirty="0" smtClean="0"/>
              <a:t>на </a:t>
            </a:r>
            <a:r>
              <a:rPr lang="ru-RU" sz="5600" b="1" dirty="0" smtClean="0"/>
              <a:t>президиуме</a:t>
            </a:r>
            <a:r>
              <a:rPr lang="ru-RU" sz="5600" b="1" dirty="0" smtClean="0"/>
              <a:t> крайкома</a:t>
            </a:r>
            <a:br>
              <a:rPr lang="ru-RU" sz="5600" b="1" dirty="0" smtClean="0"/>
            </a:br>
            <a:endParaRPr lang="ru-RU" sz="5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Гагарин Виктор Георгиевич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232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396" y="0"/>
            <a:ext cx="10018713" cy="1752599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первой очереди роста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профчленства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9403131"/>
              </p:ext>
            </p:extLst>
          </p:nvPr>
        </p:nvGraphicFramePr>
        <p:xfrm>
          <a:off x="1796144" y="1523999"/>
          <a:ext cx="10134599" cy="5327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1676"/>
                <a:gridCol w="3164948"/>
                <a:gridCol w="2186750"/>
                <a:gridCol w="2436758"/>
                <a:gridCol w="1814467"/>
              </a:tblGrid>
              <a:tr h="1306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работающих в организации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членов Профсоюза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Охват профсоюзным членством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в %)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</a:tr>
              <a:tr h="653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МАОУ «</a:t>
                      </a:r>
                      <a:r>
                        <a:rPr lang="ru-RU" sz="1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Бабкинская</a:t>
                      </a: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средняя школа» 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два человека</a:t>
                      </a:r>
                      <a:endParaRPr lang="ru-RU" sz="19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48.6</a:t>
                      </a:r>
                      <a:endParaRPr lang="ru-RU" sz="19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</a:tr>
              <a:tr h="653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МАОУ «Усть-Качкинская средняя школа»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 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четыре человека          </a:t>
                      </a:r>
                      <a:endParaRPr lang="ru-RU" sz="19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47.2</a:t>
                      </a:r>
                      <a:endParaRPr lang="ru-RU" sz="19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</a:tr>
              <a:tr h="653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«Пальниковская основная школа»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 человека</a:t>
                      </a:r>
                      <a:endParaRPr lang="ru-RU" sz="19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43.2</a:t>
                      </a:r>
                      <a:endParaRPr lang="ru-RU" sz="19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</a:tr>
              <a:tr h="653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МАОУ «Фроловская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школа»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</a:t>
                      </a:r>
                      <a:endParaRPr lang="ru-RU" sz="19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шесть </a:t>
                      </a:r>
                      <a:r>
                        <a:rPr lang="ru-RU" sz="19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</a:t>
                      </a:r>
                      <a:endParaRPr lang="ru-RU" sz="19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41.5</a:t>
                      </a:r>
                      <a:endParaRPr lang="ru-RU" sz="19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</a:tr>
              <a:tr h="653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МАОУ «Култаевская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школа»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9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девять</a:t>
                      </a:r>
                      <a:r>
                        <a:rPr lang="ru-RU" sz="1900" b="1" baseline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человек</a:t>
                      </a:r>
                      <a:endParaRPr lang="ru-RU" sz="19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38.6</a:t>
                      </a:r>
                      <a:endParaRPr lang="ru-RU" sz="19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</a:tr>
              <a:tr h="653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МАДОУ «Бершетский детский сад «Умка» </a:t>
                      </a:r>
                      <a:endParaRPr lang="ru-RU" sz="1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9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 человека</a:t>
                      </a:r>
                      <a:endParaRPr lang="ru-RU" sz="19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38.5</a:t>
                      </a:r>
                      <a:endParaRPr lang="ru-RU" sz="19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027" marR="6502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008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2282" y="0"/>
            <a:ext cx="10018713" cy="1752599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очереди роста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профчленства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846981"/>
              </p:ext>
            </p:extLst>
          </p:nvPr>
        </p:nvGraphicFramePr>
        <p:xfrm>
          <a:off x="1915886" y="1502230"/>
          <a:ext cx="9949544" cy="52033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1970"/>
                <a:gridCol w="3107155"/>
                <a:gridCol w="2146821"/>
                <a:gridCol w="2392263"/>
                <a:gridCol w="1781335"/>
              </a:tblGrid>
              <a:tr h="1652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работающих в организации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членов Профсоюза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Охват профсоюзным членством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в %)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87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«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Лядовская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основная школа»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пять человек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40.0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87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МАОУ «Курашимская средняя школа»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шесть человек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38.1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87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«Заболотская основная школа»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шесть человек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37.5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87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МБДОУ «Сылвенский детский сад «Журавлик»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восемь человек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36.53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99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168" y="0"/>
            <a:ext cx="10018713" cy="1752599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– лидеры по росту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профчленства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740190"/>
              </p:ext>
            </p:extLst>
          </p:nvPr>
        </p:nvGraphicFramePr>
        <p:xfrm>
          <a:off x="1850570" y="1534884"/>
          <a:ext cx="10123714" cy="52957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1739"/>
                <a:gridCol w="3161004"/>
                <a:gridCol w="2184699"/>
                <a:gridCol w="2434224"/>
                <a:gridCol w="1812048"/>
              </a:tblGrid>
              <a:tr h="1307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охвата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профчленством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2016 год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% 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членов Профсоюза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Охват профсоюзным членством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в %)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</a:tr>
              <a:tr h="5473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МАОУ «Фроловская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школа»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29.8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шесть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41.5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</a:tr>
              <a:tr h="5473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МАОУ «Култаевская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школа»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7.9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девять</a:t>
                      </a:r>
                      <a:r>
                        <a:rPr lang="ru-RU" sz="1600" baseline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человек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38.6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</a:tr>
              <a:tr h="5473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«Пальниковская основная школа»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 человека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43.2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</a:tr>
              <a:tr h="6237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«Хохловская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 школа»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67.7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</a:tr>
              <a:tr h="5473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«Лядовская основная школа»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пять человек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40.0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</a:tr>
              <a:tr h="5473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МАОУ «Усть-Качкинская средняя школа»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 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четыре человека         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47.2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</a:tr>
              <a:tr h="5473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МАОУ «Бабкинская средняя школа»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два человека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48.6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95" marR="5269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686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4054" y="0"/>
            <a:ext cx="10018713" cy="1752599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 требующие особого внимания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5922849"/>
              </p:ext>
            </p:extLst>
          </p:nvPr>
        </p:nvGraphicFramePr>
        <p:xfrm>
          <a:off x="1904999" y="1497081"/>
          <a:ext cx="10003973" cy="52757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4823"/>
                <a:gridCol w="3124154"/>
                <a:gridCol w="2158565"/>
                <a:gridCol w="2405350"/>
                <a:gridCol w="1791081"/>
              </a:tblGrid>
              <a:tr h="14080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Уменьшение охвата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профчленством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2016 году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членов Профсоюза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Охват профсоюзным членством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в %)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</a:tr>
              <a:tr h="704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МАДОУ «Сылвенский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детский сад «Рябинка»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-6.9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30.6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</a:tr>
              <a:tr h="704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МАДОУ «Гамовский детский сад «Радуга»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-4.5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6.7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</a:tr>
              <a:tr h="704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МАОУ «Бершетская средняя школа»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</a:tr>
              <a:tr h="704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«Конзаводская средняя школа»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</a:tr>
              <a:tr h="10164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МАДОУ Двуреченский детский сад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«Семицветик»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17" marR="6791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859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752599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Вводные замеры после 03.04.2015.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1" y="2081464"/>
            <a:ext cx="10018713" cy="3914273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оличество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членов Профсоюза, стоящих на учёте в 22 первичных организациях образовательных организаций Пермского муниципального района 349 человек, при 2726 работающих в 46 организациях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отрасли.?!?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Выводы: низкий охват профсоюзным членством.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укрепление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авторитета Профсоюза в отрасли, в краткосрочной перспективе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профсоюзное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членство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менее 500 человек при хорошей динамике.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15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0563" y="0"/>
            <a:ext cx="10018713" cy="1203158"/>
          </a:xfrm>
        </p:spPr>
        <p:txBody>
          <a:bodyPr>
            <a:normAutofit/>
          </a:bodyPr>
          <a:lstStyle/>
          <a:p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4941" y="1888959"/>
            <a:ext cx="10018713" cy="4848725"/>
          </a:xfrm>
        </p:spPr>
        <p:txBody>
          <a:bodyPr>
            <a:normAutofit fontScale="92500" lnSpcReduction="20000"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нятная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результативная деятельность вышестоящих профсоюзных органов, наличие специалистов, готовых всегда прийти на помощь;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былые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предшественников;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работоспособного, мотивированного профсоюзного актива;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опытный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работоспособный, квалифицированный районный педагогический коллектив;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молодых, амбициозных педагогов, с которыми перспективно работать;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руководителей образовательных организаций, поддерживающих Профсоюз;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авторитет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председателя;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Главы района, его команды.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0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1964" y="0"/>
            <a:ext cx="10018713" cy="2249905"/>
          </a:xfrm>
        </p:spPr>
        <p:txBody>
          <a:bodyPr>
            <a:normAutofit/>
          </a:bodyPr>
          <a:lstStyle/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организационных условий для работы РТО:</a:t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профсоюзной структуры района;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социального партнёрства на территориальном и институциональном уровне;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Представительские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на различных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уровнях.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776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204536"/>
            <a:ext cx="10018713" cy="1475873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Приоритетные направления работы: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395663"/>
            <a:ext cx="10018713" cy="4395537"/>
          </a:xfrm>
        </p:spPr>
        <p:txBody>
          <a:bodyPr>
            <a:normAutofit lnSpcReduction="10000"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оздание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команды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профактивистов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профсоюзного актива;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опора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молодых педагогов;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выстраивание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информирования работников о деятельности Профсоюза;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правозащитная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здоровьесбережению членов Профсоюза;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поощрение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профсоюзных активистов.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329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0563" y="252662"/>
            <a:ext cx="10018713" cy="1816769"/>
          </a:xfrm>
        </p:spPr>
        <p:txBody>
          <a:bodyPr>
            <a:noAutofit/>
          </a:bodyPr>
          <a:lstStyle/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(восстановление) первичных организаций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Профсоюза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0247" y="1921041"/>
            <a:ext cx="10018713" cy="3124201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запросу работников;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соглашению с руководителем;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2015 году были созданы 3 новых организации;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2016 – 4 новых организации.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57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20316"/>
            <a:ext cx="10018713" cy="1804737"/>
          </a:xfrm>
        </p:spPr>
        <p:txBody>
          <a:bodyPr>
            <a:no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профсоюзного членства в существующих до (50%+1)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732547"/>
            <a:ext cx="10018713" cy="4058653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каждом совещании с председателями подвожу итоги движения организаций в рейтинге по охвату профсоюзным членством;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провожу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беседы по мотивации профсоюзного членства;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приём, рост профсоюзного членства, рост охвата профсоюзным членством . главные показатели в смотре на лучшую первичную профсоюзную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7566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752599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работы: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7681532"/>
              </p:ext>
            </p:extLst>
          </p:nvPr>
        </p:nvGraphicFramePr>
        <p:xfrm>
          <a:off x="1287379" y="1540042"/>
          <a:ext cx="10587789" cy="51135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1937"/>
                <a:gridCol w="2117558"/>
                <a:gridCol w="1864894"/>
                <a:gridCol w="1528011"/>
                <a:gridCol w="1194701"/>
                <a:gridCol w="1620688"/>
              </a:tblGrid>
              <a:tr h="314285"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Год,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первичных организаций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 rowSpan="2"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членов Профсоюза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 rowSpan="2"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Принято вновь (восстановлено)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Охват профсоюзным членством ( % 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98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Педагогов до 35 лет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</a:tr>
              <a:tr h="167247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03.04.2015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349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</a:tr>
              <a:tr h="66898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390/16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26.1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19.5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</a:tr>
              <a:tr h="66898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469/15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27.4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38.7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162" marR="4116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13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168" y="0"/>
            <a:ext cx="10018713" cy="1752599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с охватом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профчленства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(50% +1)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7917544"/>
              </p:ext>
            </p:extLst>
          </p:nvPr>
        </p:nvGraphicFramePr>
        <p:xfrm>
          <a:off x="1948544" y="1600199"/>
          <a:ext cx="10047513" cy="5327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7108"/>
                <a:gridCol w="3489719"/>
                <a:gridCol w="1981200"/>
                <a:gridCol w="1605781"/>
                <a:gridCol w="2443705"/>
              </a:tblGrid>
              <a:tr h="13317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работающих в организации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членов Профсоюза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Охват профсоюзным членством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в %)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887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«Баш-Култаевская основная школа»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81.25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319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«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Хохловская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 школа»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67.7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887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МАОУ «Платошинская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школа»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53.7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145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51</TotalTime>
  <Words>728</Words>
  <Application>Microsoft Office PowerPoint</Application>
  <PresentationFormat>Произвольный</PresentationFormat>
  <Paragraphs>250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Параллакс</vt:lpstr>
      <vt:lpstr>Отчёт председателя Пермской РТО  на президиуме крайкома </vt:lpstr>
      <vt:lpstr>Вводные замеры после 03.04.2015. </vt:lpstr>
      <vt:lpstr>Ресурсы:</vt:lpstr>
      <vt:lpstr>Создание организационных условий для работы РТО: </vt:lpstr>
      <vt:lpstr>Приоритетные направления работы: </vt:lpstr>
      <vt:lpstr>Создание (восстановление) первичных организаций Профсоюза </vt:lpstr>
      <vt:lpstr>Рост профсоюзного членства в существующих до (50%+1) </vt:lpstr>
      <vt:lpstr>Результаты работы:</vt:lpstr>
      <vt:lpstr>Организация с охватом профчленства  (50% +1)</vt:lpstr>
      <vt:lpstr>Организации первой очереди роста профчленства </vt:lpstr>
      <vt:lpstr>Организации второй очереди роста профчленства </vt:lpstr>
      <vt:lpstr>Организации – лидеры по росту профчленства</vt:lpstr>
      <vt:lpstr>Организации, требующие особого внимания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председателя РТО  на президиуме крайкома</dc:title>
  <dc:creator>PC-002</dc:creator>
  <cp:lastModifiedBy>User</cp:lastModifiedBy>
  <cp:revision>15</cp:revision>
  <dcterms:created xsi:type="dcterms:W3CDTF">2017-01-26T06:42:57Z</dcterms:created>
  <dcterms:modified xsi:type="dcterms:W3CDTF">2017-03-03T09:22:59Z</dcterms:modified>
</cp:coreProperties>
</file>