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7" r:id="rId2"/>
    <p:sldId id="372" r:id="rId3"/>
    <p:sldId id="282" r:id="rId4"/>
    <p:sldId id="344" r:id="rId5"/>
    <p:sldId id="355" r:id="rId6"/>
    <p:sldId id="345" r:id="rId7"/>
    <p:sldId id="356" r:id="rId8"/>
    <p:sldId id="357" r:id="rId9"/>
    <p:sldId id="358" r:id="rId10"/>
    <p:sldId id="359" r:id="rId11"/>
    <p:sldId id="360" r:id="rId12"/>
    <p:sldId id="361" r:id="rId13"/>
    <p:sldId id="362" r:id="rId14"/>
    <p:sldId id="364" r:id="rId15"/>
    <p:sldId id="365" r:id="rId16"/>
    <p:sldId id="373" r:id="rId17"/>
    <p:sldId id="374" r:id="rId18"/>
    <p:sldId id="363" r:id="rId19"/>
    <p:sldId id="370" r:id="rId20"/>
    <p:sldId id="347" r:id="rId21"/>
    <p:sldId id="348" r:id="rId22"/>
    <p:sldId id="349" r:id="rId23"/>
    <p:sldId id="350" r:id="rId24"/>
    <p:sldId id="351" r:id="rId25"/>
    <p:sldId id="376" r:id="rId26"/>
    <p:sldId id="366" r:id="rId27"/>
    <p:sldId id="367" r:id="rId28"/>
    <p:sldId id="375" r:id="rId29"/>
    <p:sldId id="369" r:id="rId30"/>
    <p:sldId id="352" r:id="rId31"/>
    <p:sldId id="368" r:id="rId32"/>
    <p:sldId id="353" r:id="rId33"/>
    <p:sldId id="311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2CBB"/>
    <a:srgbClr val="2466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5" autoAdjust="0"/>
    <p:restoredTop sz="94717" autoAdjust="0"/>
  </p:normalViewPr>
  <p:slideViewPr>
    <p:cSldViewPr>
      <p:cViewPr varScale="1">
        <p:scale>
          <a:sx n="105" d="100"/>
          <a:sy n="105" d="100"/>
        </p:scale>
        <p:origin x="-1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11E450-E89C-4F93-8964-949EF1CFE54D}" type="doc">
      <dgm:prSet loTypeId="urn:microsoft.com/office/officeart/2005/8/layout/radial3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6A84D84-2A3E-47E2-8C6B-4E264CF4DADE}">
      <dgm:prSet phldrT="[Текст]" custT="1"/>
      <dgm:spPr/>
      <dgm:t>
        <a:bodyPr/>
        <a:lstStyle/>
        <a:p>
          <a:r>
            <a:rPr lang="ru-RU" sz="30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Система льготного санаторно-курортного лечения</a:t>
          </a:r>
          <a:endParaRPr lang="ru-RU" sz="3000" b="1" dirty="0">
            <a:solidFill>
              <a:schemeClr val="bg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371AA913-C235-446A-9BF9-F87FF871A4B3}" type="parTrans" cxnId="{81168D67-189A-4010-914A-3BB4A3F22219}">
      <dgm:prSet/>
      <dgm:spPr/>
      <dgm:t>
        <a:bodyPr/>
        <a:lstStyle/>
        <a:p>
          <a:endParaRPr lang="ru-RU"/>
        </a:p>
      </dgm:t>
    </dgm:pt>
    <dgm:pt modelId="{4782C6AC-119A-43B8-80A3-29AF25C89C06}" type="sibTrans" cxnId="{81168D67-189A-4010-914A-3BB4A3F22219}">
      <dgm:prSet/>
      <dgm:spPr/>
      <dgm:t>
        <a:bodyPr/>
        <a:lstStyle/>
        <a:p>
          <a:endParaRPr lang="ru-RU"/>
        </a:p>
      </dgm:t>
    </dgm:pt>
    <dgm:pt modelId="{EF0E169E-8FC0-4C77-A5CD-865F004288BC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«- 30%»</a:t>
          </a:r>
          <a:endParaRPr lang="ru-RU" sz="2800" b="1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7664BEF7-8FBE-4B52-8EAC-00654A1CA51E}" type="parTrans" cxnId="{8D56C496-F38B-4576-BA06-7215A5AF8CD6}">
      <dgm:prSet/>
      <dgm:spPr/>
      <dgm:t>
        <a:bodyPr/>
        <a:lstStyle/>
        <a:p>
          <a:endParaRPr lang="ru-RU"/>
        </a:p>
      </dgm:t>
    </dgm:pt>
    <dgm:pt modelId="{78C2964E-F575-498C-8D96-74D0994DBA72}" type="sibTrans" cxnId="{8D56C496-F38B-4576-BA06-7215A5AF8CD6}">
      <dgm:prSet/>
      <dgm:spPr/>
      <dgm:t>
        <a:bodyPr/>
        <a:lstStyle/>
        <a:p>
          <a:endParaRPr lang="ru-RU"/>
        </a:p>
      </dgm:t>
    </dgm:pt>
    <dgm:pt modelId="{8BB4EA93-9981-4EFF-8068-F5FDC053A82B}">
      <dgm:prSet phldrT="[Текст]" custT="1"/>
      <dgm:spPr/>
      <dgm:t>
        <a:bodyPr/>
        <a:lstStyle/>
        <a:p>
          <a:r>
            <a:rPr lang="ru-RU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«Губернаторская»</a:t>
          </a:r>
          <a:endParaRPr lang="ru-RU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C460099D-D5AC-4E20-8F29-A82114A459E3}" type="parTrans" cxnId="{B677FB97-4306-436D-BD90-1AA7033DB264}">
      <dgm:prSet/>
      <dgm:spPr/>
      <dgm:t>
        <a:bodyPr/>
        <a:lstStyle/>
        <a:p>
          <a:endParaRPr lang="ru-RU"/>
        </a:p>
      </dgm:t>
    </dgm:pt>
    <dgm:pt modelId="{32CB0A7D-D06B-4C7F-A3B3-DE832A492DD0}" type="sibTrans" cxnId="{B677FB97-4306-436D-BD90-1AA7033DB264}">
      <dgm:prSet/>
      <dgm:spPr/>
      <dgm:t>
        <a:bodyPr/>
        <a:lstStyle/>
        <a:p>
          <a:endParaRPr lang="ru-RU"/>
        </a:p>
      </dgm:t>
    </dgm:pt>
    <dgm:pt modelId="{D4C042C8-B380-4334-A089-33C17E5BAB20}">
      <dgm:prSet phldrT="[Текст]" custT="1"/>
      <dgm:spPr/>
      <dgm:t>
        <a:bodyPr/>
        <a:lstStyle/>
        <a:p>
          <a:r>
            <a:rPr lang="ru-RU" sz="19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«</a:t>
          </a:r>
          <a:r>
            <a:rPr lang="ru-RU" sz="1900" b="1" dirty="0" err="1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Профкурорт</a:t>
          </a:r>
          <a:r>
            <a:rPr lang="ru-RU" sz="19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»</a:t>
          </a:r>
          <a:endParaRPr lang="ru-RU" sz="1900" b="1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222BE774-B763-4783-971A-33725BED0BAD}" type="parTrans" cxnId="{4000C865-6590-4D98-947E-4B19BC697085}">
      <dgm:prSet/>
      <dgm:spPr/>
      <dgm:t>
        <a:bodyPr/>
        <a:lstStyle/>
        <a:p>
          <a:endParaRPr lang="ru-RU"/>
        </a:p>
      </dgm:t>
    </dgm:pt>
    <dgm:pt modelId="{56E46E01-BCBB-485B-8C80-72A4E7937B5F}" type="sibTrans" cxnId="{4000C865-6590-4D98-947E-4B19BC697085}">
      <dgm:prSet/>
      <dgm:spPr/>
      <dgm:t>
        <a:bodyPr/>
        <a:lstStyle/>
        <a:p>
          <a:endParaRPr lang="ru-RU"/>
        </a:p>
      </dgm:t>
    </dgm:pt>
    <dgm:pt modelId="{D51C6BE5-75E5-428E-9C43-9BE29D6F2ABF}" type="pres">
      <dgm:prSet presAssocID="{4311E450-E89C-4F93-8964-949EF1CFE54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56A34A-1FAE-443F-8FEE-CBEE7D8D6F32}" type="pres">
      <dgm:prSet presAssocID="{4311E450-E89C-4F93-8964-949EF1CFE54D}" presName="radial" presStyleCnt="0">
        <dgm:presLayoutVars>
          <dgm:animLvl val="ctr"/>
        </dgm:presLayoutVars>
      </dgm:prSet>
      <dgm:spPr/>
    </dgm:pt>
    <dgm:pt modelId="{354736EA-56D3-4176-84A6-5004759508D0}" type="pres">
      <dgm:prSet presAssocID="{F6A84D84-2A3E-47E2-8C6B-4E264CF4DADE}" presName="centerShape" presStyleLbl="vennNode1" presStyleIdx="0" presStyleCnt="4" custScaleX="108613" custScaleY="107978" custLinFactNeighborX="-1999" custLinFactNeighborY="2388"/>
      <dgm:spPr/>
      <dgm:t>
        <a:bodyPr/>
        <a:lstStyle/>
        <a:p>
          <a:endParaRPr lang="ru-RU"/>
        </a:p>
      </dgm:t>
    </dgm:pt>
    <dgm:pt modelId="{8ACD7899-E1EE-4AFF-A1F7-1C93F4336830}" type="pres">
      <dgm:prSet presAssocID="{EF0E169E-8FC0-4C77-A5CD-865F004288BC}" presName="node" presStyleLbl="vennNode1" presStyleIdx="1" presStyleCnt="4" custScaleX="152714" custScaleY="143569" custRadScaleRad="105483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C2EA1B-54E8-400B-909E-A52A8A496DBB}" type="pres">
      <dgm:prSet presAssocID="{D4C042C8-B380-4334-A089-33C17E5BAB20}" presName="node" presStyleLbl="vennNode1" presStyleIdx="2" presStyleCnt="4" custScaleX="168780" custScaleY="157210" custRadScaleRad="136012" custRadScaleInc="7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D15B00-B3F3-4CAE-B90A-DC30D39EE962}" type="pres">
      <dgm:prSet presAssocID="{8BB4EA93-9981-4EFF-8068-F5FDC053A82B}" presName="node" presStyleLbl="vennNode1" presStyleIdx="3" presStyleCnt="4" custScaleX="178732" custScaleY="159472" custRadScaleRad="132575" custRadScaleInc="6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77FB97-4306-436D-BD90-1AA7033DB264}" srcId="{F6A84D84-2A3E-47E2-8C6B-4E264CF4DADE}" destId="{8BB4EA93-9981-4EFF-8068-F5FDC053A82B}" srcOrd="2" destOrd="0" parTransId="{C460099D-D5AC-4E20-8F29-A82114A459E3}" sibTransId="{32CB0A7D-D06B-4C7F-A3B3-DE832A492DD0}"/>
    <dgm:cxn modelId="{9C025977-6E96-48AB-84AA-88A4F52D1189}" type="presOf" srcId="{EF0E169E-8FC0-4C77-A5CD-865F004288BC}" destId="{8ACD7899-E1EE-4AFF-A1F7-1C93F4336830}" srcOrd="0" destOrd="0" presId="urn:microsoft.com/office/officeart/2005/8/layout/radial3"/>
    <dgm:cxn modelId="{BBC02697-4AE6-4641-988A-D2F4EB23ABB4}" type="presOf" srcId="{8BB4EA93-9981-4EFF-8068-F5FDC053A82B}" destId="{31D15B00-B3F3-4CAE-B90A-DC30D39EE962}" srcOrd="0" destOrd="0" presId="urn:microsoft.com/office/officeart/2005/8/layout/radial3"/>
    <dgm:cxn modelId="{4000C865-6590-4D98-947E-4B19BC697085}" srcId="{F6A84D84-2A3E-47E2-8C6B-4E264CF4DADE}" destId="{D4C042C8-B380-4334-A089-33C17E5BAB20}" srcOrd="1" destOrd="0" parTransId="{222BE774-B763-4783-971A-33725BED0BAD}" sibTransId="{56E46E01-BCBB-485B-8C80-72A4E7937B5F}"/>
    <dgm:cxn modelId="{81168D67-189A-4010-914A-3BB4A3F22219}" srcId="{4311E450-E89C-4F93-8964-949EF1CFE54D}" destId="{F6A84D84-2A3E-47E2-8C6B-4E264CF4DADE}" srcOrd="0" destOrd="0" parTransId="{371AA913-C235-446A-9BF9-F87FF871A4B3}" sibTransId="{4782C6AC-119A-43B8-80A3-29AF25C89C06}"/>
    <dgm:cxn modelId="{B16B7D9E-8B6A-4C46-B6B0-2EDA055A00B6}" type="presOf" srcId="{4311E450-E89C-4F93-8964-949EF1CFE54D}" destId="{D51C6BE5-75E5-428E-9C43-9BE29D6F2ABF}" srcOrd="0" destOrd="0" presId="urn:microsoft.com/office/officeart/2005/8/layout/radial3"/>
    <dgm:cxn modelId="{8D56C496-F38B-4576-BA06-7215A5AF8CD6}" srcId="{F6A84D84-2A3E-47E2-8C6B-4E264CF4DADE}" destId="{EF0E169E-8FC0-4C77-A5CD-865F004288BC}" srcOrd="0" destOrd="0" parTransId="{7664BEF7-8FBE-4B52-8EAC-00654A1CA51E}" sibTransId="{78C2964E-F575-498C-8D96-74D0994DBA72}"/>
    <dgm:cxn modelId="{3DB4E024-A2C4-467F-B0DF-1BA4398EB5AA}" type="presOf" srcId="{F6A84D84-2A3E-47E2-8C6B-4E264CF4DADE}" destId="{354736EA-56D3-4176-84A6-5004759508D0}" srcOrd="0" destOrd="0" presId="urn:microsoft.com/office/officeart/2005/8/layout/radial3"/>
    <dgm:cxn modelId="{74581206-31A9-4A75-B38E-B9B6BFE10820}" type="presOf" srcId="{D4C042C8-B380-4334-A089-33C17E5BAB20}" destId="{50C2EA1B-54E8-400B-909E-A52A8A496DBB}" srcOrd="0" destOrd="0" presId="urn:microsoft.com/office/officeart/2005/8/layout/radial3"/>
    <dgm:cxn modelId="{6F742074-91D1-4107-8BFA-BC4A2270B259}" type="presParOf" srcId="{D51C6BE5-75E5-428E-9C43-9BE29D6F2ABF}" destId="{DA56A34A-1FAE-443F-8FEE-CBEE7D8D6F32}" srcOrd="0" destOrd="0" presId="urn:microsoft.com/office/officeart/2005/8/layout/radial3"/>
    <dgm:cxn modelId="{F60122E7-FD63-4FEE-8759-554377A53323}" type="presParOf" srcId="{DA56A34A-1FAE-443F-8FEE-CBEE7D8D6F32}" destId="{354736EA-56D3-4176-84A6-5004759508D0}" srcOrd="0" destOrd="0" presId="urn:microsoft.com/office/officeart/2005/8/layout/radial3"/>
    <dgm:cxn modelId="{DFAB814E-1C5B-4633-A36D-4D28701B7BE3}" type="presParOf" srcId="{DA56A34A-1FAE-443F-8FEE-CBEE7D8D6F32}" destId="{8ACD7899-E1EE-4AFF-A1F7-1C93F4336830}" srcOrd="1" destOrd="0" presId="urn:microsoft.com/office/officeart/2005/8/layout/radial3"/>
    <dgm:cxn modelId="{7F594FAE-9F39-48EB-9225-8BA42B2530C1}" type="presParOf" srcId="{DA56A34A-1FAE-443F-8FEE-CBEE7D8D6F32}" destId="{50C2EA1B-54E8-400B-909E-A52A8A496DBB}" srcOrd="2" destOrd="0" presId="urn:microsoft.com/office/officeart/2005/8/layout/radial3"/>
    <dgm:cxn modelId="{D1BD11D5-62E9-422A-8A13-9768D5161B94}" type="presParOf" srcId="{DA56A34A-1FAE-443F-8FEE-CBEE7D8D6F32}" destId="{31D15B00-B3F3-4CAE-B90A-DC30D39EE962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FF5CEC-AEC5-42AF-AA0C-D59038862710}" type="doc">
      <dgm:prSet loTypeId="urn:microsoft.com/office/officeart/2008/layout/VerticalCurvedList" loCatId="list" qsTypeId="urn:microsoft.com/office/officeart/2009/2/quickstyle/3d8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2658B78-2082-4FBE-BB39-CD447F24CB9F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Book Antiqua" pitchFamily="18" charset="0"/>
            </a:rPr>
            <a:t>скидка для членов профсоюзов на санаторно-курортное лечение в 9 здравницах Ульяновской области</a:t>
          </a:r>
          <a:endParaRPr lang="ru-RU" b="1" dirty="0">
            <a:solidFill>
              <a:srgbClr val="002060"/>
            </a:solidFill>
            <a:latin typeface="Book Antiqua" pitchFamily="18" charset="0"/>
          </a:endParaRPr>
        </a:p>
      </dgm:t>
    </dgm:pt>
    <dgm:pt modelId="{8876422C-0196-4959-9EA8-BDECE631F548}" type="parTrans" cxnId="{7318BFE5-F93C-4645-8FFC-90CFB2943ED8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23DCAEF3-A15C-4E85-9E2B-0A2EBC3495A6}" type="sibTrans" cxnId="{7318BFE5-F93C-4645-8FFC-90CFB2943ED8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950E4A3D-FC63-4D1F-996E-40E1FC75768A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Book Antiqua" pitchFamily="18" charset="0"/>
            </a:rPr>
            <a:t>скидка для членов семей профактива на санаторно-курортное лечение в 9 областных санаториях</a:t>
          </a:r>
          <a:endParaRPr lang="ru-RU" b="1" dirty="0">
            <a:solidFill>
              <a:srgbClr val="002060"/>
            </a:solidFill>
            <a:latin typeface="Book Antiqua" pitchFamily="18" charset="0"/>
          </a:endParaRPr>
        </a:p>
      </dgm:t>
    </dgm:pt>
    <dgm:pt modelId="{8BEF480E-E97E-4D18-82CA-550999945167}" type="parTrans" cxnId="{DC82208F-7FCE-4323-B260-2276A5E59762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B413AB86-C50F-4B27-908B-7FF99DCB36CB}" type="sibTrans" cxnId="{DC82208F-7FCE-4323-B260-2276A5E59762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8F03470D-0C4A-46DA-905A-F7D65B486921}" type="pres">
      <dgm:prSet presAssocID="{51FF5CEC-AEC5-42AF-AA0C-D5903886271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8DCC81B-6197-4DE4-BD2C-17DEB8870E2B}" type="pres">
      <dgm:prSet presAssocID="{51FF5CEC-AEC5-42AF-AA0C-D59038862710}" presName="Name1" presStyleCnt="0"/>
      <dgm:spPr/>
      <dgm:t>
        <a:bodyPr/>
        <a:lstStyle/>
        <a:p>
          <a:endParaRPr lang="ru-RU"/>
        </a:p>
      </dgm:t>
    </dgm:pt>
    <dgm:pt modelId="{46BF5210-77D6-48AA-A440-E35C738FC317}" type="pres">
      <dgm:prSet presAssocID="{51FF5CEC-AEC5-42AF-AA0C-D59038862710}" presName="cycle" presStyleCnt="0"/>
      <dgm:spPr/>
      <dgm:t>
        <a:bodyPr/>
        <a:lstStyle/>
        <a:p>
          <a:endParaRPr lang="ru-RU"/>
        </a:p>
      </dgm:t>
    </dgm:pt>
    <dgm:pt modelId="{04B833FE-2043-4F1B-A45F-59F30172315D}" type="pres">
      <dgm:prSet presAssocID="{51FF5CEC-AEC5-42AF-AA0C-D59038862710}" presName="srcNode" presStyleLbl="node1" presStyleIdx="0" presStyleCnt="2"/>
      <dgm:spPr/>
      <dgm:t>
        <a:bodyPr/>
        <a:lstStyle/>
        <a:p>
          <a:endParaRPr lang="ru-RU"/>
        </a:p>
      </dgm:t>
    </dgm:pt>
    <dgm:pt modelId="{626F4328-4229-4E9B-BB76-EE4E6A73F5E6}" type="pres">
      <dgm:prSet presAssocID="{51FF5CEC-AEC5-42AF-AA0C-D59038862710}" presName="conn" presStyleLbl="parChTrans1D2" presStyleIdx="0" presStyleCnt="1"/>
      <dgm:spPr/>
      <dgm:t>
        <a:bodyPr/>
        <a:lstStyle/>
        <a:p>
          <a:endParaRPr lang="ru-RU"/>
        </a:p>
      </dgm:t>
    </dgm:pt>
    <dgm:pt modelId="{BB82509A-50B7-4223-B494-0CE731DE94DF}" type="pres">
      <dgm:prSet presAssocID="{51FF5CEC-AEC5-42AF-AA0C-D59038862710}" presName="extraNode" presStyleLbl="node1" presStyleIdx="0" presStyleCnt="2"/>
      <dgm:spPr/>
      <dgm:t>
        <a:bodyPr/>
        <a:lstStyle/>
        <a:p>
          <a:endParaRPr lang="ru-RU"/>
        </a:p>
      </dgm:t>
    </dgm:pt>
    <dgm:pt modelId="{D34CD5F1-E4C1-4765-BAA9-6822CA26430A}" type="pres">
      <dgm:prSet presAssocID="{51FF5CEC-AEC5-42AF-AA0C-D59038862710}" presName="dstNode" presStyleLbl="node1" presStyleIdx="0" presStyleCnt="2"/>
      <dgm:spPr/>
      <dgm:t>
        <a:bodyPr/>
        <a:lstStyle/>
        <a:p>
          <a:endParaRPr lang="ru-RU"/>
        </a:p>
      </dgm:t>
    </dgm:pt>
    <dgm:pt modelId="{5B8A30AB-60B4-4194-B65A-452645F9DC2A}" type="pres">
      <dgm:prSet presAssocID="{D2658B78-2082-4FBE-BB39-CD447F24CB9F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0FAFCD-BBDC-4DE0-954B-63B6BDC29BF8}" type="pres">
      <dgm:prSet presAssocID="{D2658B78-2082-4FBE-BB39-CD447F24CB9F}" presName="accent_1" presStyleCnt="0"/>
      <dgm:spPr/>
      <dgm:t>
        <a:bodyPr/>
        <a:lstStyle/>
        <a:p>
          <a:endParaRPr lang="ru-RU"/>
        </a:p>
      </dgm:t>
    </dgm:pt>
    <dgm:pt modelId="{B670CEC5-417F-432F-9A8C-AE53EE926414}" type="pres">
      <dgm:prSet presAssocID="{D2658B78-2082-4FBE-BB39-CD447F24CB9F}" presName="accentRepeatNode" presStyleLbl="solidFgAcc1" presStyleIdx="0" presStyleCnt="2"/>
      <dgm:spPr/>
      <dgm:t>
        <a:bodyPr/>
        <a:lstStyle/>
        <a:p>
          <a:endParaRPr lang="ru-RU"/>
        </a:p>
      </dgm:t>
    </dgm:pt>
    <dgm:pt modelId="{3B96B2FE-65D7-4848-9DDD-F1D3A1AC859B}" type="pres">
      <dgm:prSet presAssocID="{950E4A3D-FC63-4D1F-996E-40E1FC75768A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4263AD-D7FC-46AC-8879-EFC3925BDA31}" type="pres">
      <dgm:prSet presAssocID="{950E4A3D-FC63-4D1F-996E-40E1FC75768A}" presName="accent_2" presStyleCnt="0"/>
      <dgm:spPr/>
      <dgm:t>
        <a:bodyPr/>
        <a:lstStyle/>
        <a:p>
          <a:endParaRPr lang="ru-RU"/>
        </a:p>
      </dgm:t>
    </dgm:pt>
    <dgm:pt modelId="{D47BD60A-56DE-4C5E-81C8-C4F0B2C42862}" type="pres">
      <dgm:prSet presAssocID="{950E4A3D-FC63-4D1F-996E-40E1FC75768A}" presName="accentRepeatNode" presStyleLbl="solidFgAcc1" presStyleIdx="1" presStyleCnt="2"/>
      <dgm:spPr/>
      <dgm:t>
        <a:bodyPr/>
        <a:lstStyle/>
        <a:p>
          <a:endParaRPr lang="ru-RU"/>
        </a:p>
      </dgm:t>
    </dgm:pt>
  </dgm:ptLst>
  <dgm:cxnLst>
    <dgm:cxn modelId="{C50079CB-00B5-4B23-9DFE-168D005B4759}" type="presOf" srcId="{D2658B78-2082-4FBE-BB39-CD447F24CB9F}" destId="{5B8A30AB-60B4-4194-B65A-452645F9DC2A}" srcOrd="0" destOrd="0" presId="urn:microsoft.com/office/officeart/2008/layout/VerticalCurvedList"/>
    <dgm:cxn modelId="{B67F8E85-62C5-4794-AA88-528188219737}" type="presOf" srcId="{950E4A3D-FC63-4D1F-996E-40E1FC75768A}" destId="{3B96B2FE-65D7-4848-9DDD-F1D3A1AC859B}" srcOrd="0" destOrd="0" presId="urn:microsoft.com/office/officeart/2008/layout/VerticalCurvedList"/>
    <dgm:cxn modelId="{DC82208F-7FCE-4323-B260-2276A5E59762}" srcId="{51FF5CEC-AEC5-42AF-AA0C-D59038862710}" destId="{950E4A3D-FC63-4D1F-996E-40E1FC75768A}" srcOrd="1" destOrd="0" parTransId="{8BEF480E-E97E-4D18-82CA-550999945167}" sibTransId="{B413AB86-C50F-4B27-908B-7FF99DCB36CB}"/>
    <dgm:cxn modelId="{8256045B-147A-4B8D-9431-80A99EA97177}" type="presOf" srcId="{23DCAEF3-A15C-4E85-9E2B-0A2EBC3495A6}" destId="{626F4328-4229-4E9B-BB76-EE4E6A73F5E6}" srcOrd="0" destOrd="0" presId="urn:microsoft.com/office/officeart/2008/layout/VerticalCurvedList"/>
    <dgm:cxn modelId="{C94E729E-94ED-4262-947C-65DDA4401C42}" type="presOf" srcId="{51FF5CEC-AEC5-42AF-AA0C-D59038862710}" destId="{8F03470D-0C4A-46DA-905A-F7D65B486921}" srcOrd="0" destOrd="0" presId="urn:microsoft.com/office/officeart/2008/layout/VerticalCurvedList"/>
    <dgm:cxn modelId="{7318BFE5-F93C-4645-8FFC-90CFB2943ED8}" srcId="{51FF5CEC-AEC5-42AF-AA0C-D59038862710}" destId="{D2658B78-2082-4FBE-BB39-CD447F24CB9F}" srcOrd="0" destOrd="0" parTransId="{8876422C-0196-4959-9EA8-BDECE631F548}" sibTransId="{23DCAEF3-A15C-4E85-9E2B-0A2EBC3495A6}"/>
    <dgm:cxn modelId="{0DA73C33-1EF1-4265-BAAD-40A9229ACCAC}" type="presParOf" srcId="{8F03470D-0C4A-46DA-905A-F7D65B486921}" destId="{78DCC81B-6197-4DE4-BD2C-17DEB8870E2B}" srcOrd="0" destOrd="0" presId="urn:microsoft.com/office/officeart/2008/layout/VerticalCurvedList"/>
    <dgm:cxn modelId="{E63C2AC4-4715-4224-A383-0FD86D76B2A8}" type="presParOf" srcId="{78DCC81B-6197-4DE4-BD2C-17DEB8870E2B}" destId="{46BF5210-77D6-48AA-A440-E35C738FC317}" srcOrd="0" destOrd="0" presId="urn:microsoft.com/office/officeart/2008/layout/VerticalCurvedList"/>
    <dgm:cxn modelId="{20F4D989-3684-48EF-931A-361BA7F96265}" type="presParOf" srcId="{46BF5210-77D6-48AA-A440-E35C738FC317}" destId="{04B833FE-2043-4F1B-A45F-59F30172315D}" srcOrd="0" destOrd="0" presId="urn:microsoft.com/office/officeart/2008/layout/VerticalCurvedList"/>
    <dgm:cxn modelId="{FF8BB80D-9D5B-4C63-A300-86CCB0094420}" type="presParOf" srcId="{46BF5210-77D6-48AA-A440-E35C738FC317}" destId="{626F4328-4229-4E9B-BB76-EE4E6A73F5E6}" srcOrd="1" destOrd="0" presId="urn:microsoft.com/office/officeart/2008/layout/VerticalCurvedList"/>
    <dgm:cxn modelId="{9EE124E0-F8BF-4205-A7EF-6FBE33D50C92}" type="presParOf" srcId="{46BF5210-77D6-48AA-A440-E35C738FC317}" destId="{BB82509A-50B7-4223-B494-0CE731DE94DF}" srcOrd="2" destOrd="0" presId="urn:microsoft.com/office/officeart/2008/layout/VerticalCurvedList"/>
    <dgm:cxn modelId="{62646B4A-D53A-4563-AEE3-9C6E8C4AA0CB}" type="presParOf" srcId="{46BF5210-77D6-48AA-A440-E35C738FC317}" destId="{D34CD5F1-E4C1-4765-BAA9-6822CA26430A}" srcOrd="3" destOrd="0" presId="urn:microsoft.com/office/officeart/2008/layout/VerticalCurvedList"/>
    <dgm:cxn modelId="{3E2C54B2-B598-4782-84B3-5EB3F02B167E}" type="presParOf" srcId="{78DCC81B-6197-4DE4-BD2C-17DEB8870E2B}" destId="{5B8A30AB-60B4-4194-B65A-452645F9DC2A}" srcOrd="1" destOrd="0" presId="urn:microsoft.com/office/officeart/2008/layout/VerticalCurvedList"/>
    <dgm:cxn modelId="{B5B896B4-874B-4190-94FB-D34EB0E8AE3D}" type="presParOf" srcId="{78DCC81B-6197-4DE4-BD2C-17DEB8870E2B}" destId="{700FAFCD-BBDC-4DE0-954B-63B6BDC29BF8}" srcOrd="2" destOrd="0" presId="urn:microsoft.com/office/officeart/2008/layout/VerticalCurvedList"/>
    <dgm:cxn modelId="{1144A277-1170-4F84-80F0-2C1A5677C196}" type="presParOf" srcId="{700FAFCD-BBDC-4DE0-954B-63B6BDC29BF8}" destId="{B670CEC5-417F-432F-9A8C-AE53EE926414}" srcOrd="0" destOrd="0" presId="urn:microsoft.com/office/officeart/2008/layout/VerticalCurvedList"/>
    <dgm:cxn modelId="{D1D0F5AA-94F4-4F60-8C73-F73DC84645AF}" type="presParOf" srcId="{78DCC81B-6197-4DE4-BD2C-17DEB8870E2B}" destId="{3B96B2FE-65D7-4848-9DDD-F1D3A1AC859B}" srcOrd="3" destOrd="0" presId="urn:microsoft.com/office/officeart/2008/layout/VerticalCurvedList"/>
    <dgm:cxn modelId="{4BD8BB7B-C3A2-418E-AEA1-5247EA0C7A10}" type="presParOf" srcId="{78DCC81B-6197-4DE4-BD2C-17DEB8870E2B}" destId="{5A4263AD-D7FC-46AC-8879-EFC3925BDA31}" srcOrd="4" destOrd="0" presId="urn:microsoft.com/office/officeart/2008/layout/VerticalCurvedList"/>
    <dgm:cxn modelId="{4E67264E-F8AF-446F-A55A-3FB103A7CC5C}" type="presParOf" srcId="{5A4263AD-D7FC-46AC-8879-EFC3925BDA31}" destId="{D47BD60A-56DE-4C5E-81C8-C4F0B2C4286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45DFCC-B26F-416F-931A-08BDCFFDE7C6}" type="doc">
      <dgm:prSet loTypeId="urn:microsoft.com/office/officeart/2005/8/layout/cycle3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8AE66ED-5E98-48BE-A0C4-14883E812E24}">
      <dgm:prSet phldrT="[Текст]" custT="1"/>
      <dgm:spPr/>
      <dgm:t>
        <a:bodyPr/>
        <a:lstStyle/>
        <a:p>
          <a:r>
            <a:rPr lang="ru-RU" sz="2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Член профсоюза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AAA3F459-5D88-4400-AF56-3AFF115D2FC4}" type="parTrans" cxnId="{4ABB1882-C2E9-4EEB-B9FF-68CC6F93DEC4}">
      <dgm:prSet/>
      <dgm:spPr/>
      <dgm:t>
        <a:bodyPr/>
        <a:lstStyle/>
        <a:p>
          <a:endParaRPr lang="ru-RU"/>
        </a:p>
      </dgm:t>
    </dgm:pt>
    <dgm:pt modelId="{A933AA19-5796-48EE-96F9-7EF5A42FB471}" type="sibTrans" cxnId="{4ABB1882-C2E9-4EEB-B9FF-68CC6F93DEC4}">
      <dgm:prSet/>
      <dgm:spPr/>
      <dgm:t>
        <a:bodyPr/>
        <a:lstStyle/>
        <a:p>
          <a:endParaRPr lang="ru-RU"/>
        </a:p>
      </dgm:t>
    </dgm:pt>
    <dgm:pt modelId="{7515F163-239F-492D-9549-72EF48EF64B3}">
      <dgm:prSet phldrT="[Текст]" custT="1"/>
      <dgm:spPr/>
      <dgm:t>
        <a:bodyPr/>
        <a:lstStyle/>
        <a:p>
          <a:r>
            <a:rPr lang="ru-RU" sz="2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Членская организация </a:t>
          </a:r>
        </a:p>
        <a:p>
          <a:r>
            <a:rPr lang="ru-RU" sz="2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ОС ФПУО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44EAB144-420B-45ED-94FA-94B0F42992F2}" type="parTrans" cxnId="{55B729C0-20AB-4173-A973-239DC3DED717}">
      <dgm:prSet/>
      <dgm:spPr/>
      <dgm:t>
        <a:bodyPr/>
        <a:lstStyle/>
        <a:p>
          <a:endParaRPr lang="ru-RU"/>
        </a:p>
      </dgm:t>
    </dgm:pt>
    <dgm:pt modelId="{B0FC6BE8-424D-48DB-9981-6DC602AE834F}" type="sibTrans" cxnId="{55B729C0-20AB-4173-A973-239DC3DED717}">
      <dgm:prSet/>
      <dgm:spPr/>
      <dgm:t>
        <a:bodyPr/>
        <a:lstStyle/>
        <a:p>
          <a:endParaRPr lang="ru-RU"/>
        </a:p>
      </dgm:t>
    </dgm:pt>
    <dgm:pt modelId="{A2429E04-BC9E-431D-830C-CE438A15C4AE}">
      <dgm:prSet phldrT="[Текст]" custT="1"/>
      <dgm:spPr/>
      <dgm:t>
        <a:bodyPr/>
        <a:lstStyle/>
        <a:p>
          <a:r>
            <a:rPr lang="ru-RU" sz="2400" b="1" smtClean="0">
              <a:latin typeface="Book Antiqua" pitchFamily="18" charset="0"/>
            </a:rPr>
            <a:t>Федерация профсоюзов</a:t>
          </a:r>
          <a:endParaRPr lang="ru-RU" sz="2400" b="1" dirty="0">
            <a:latin typeface="Book Antiqua" pitchFamily="18" charset="0"/>
          </a:endParaRPr>
        </a:p>
      </dgm:t>
    </dgm:pt>
    <dgm:pt modelId="{5B07BA48-7EA4-4FBF-919F-41B07BC6DB32}" type="parTrans" cxnId="{D40192F3-79DA-429D-BD24-6ABE3F66EBAB}">
      <dgm:prSet/>
      <dgm:spPr/>
      <dgm:t>
        <a:bodyPr/>
        <a:lstStyle/>
        <a:p>
          <a:endParaRPr lang="ru-RU"/>
        </a:p>
      </dgm:t>
    </dgm:pt>
    <dgm:pt modelId="{BB1DDEFE-3C20-4577-9D54-3FC21E3F40E0}" type="sibTrans" cxnId="{D40192F3-79DA-429D-BD24-6ABE3F66EBAB}">
      <dgm:prSet/>
      <dgm:spPr/>
      <dgm:t>
        <a:bodyPr/>
        <a:lstStyle/>
        <a:p>
          <a:endParaRPr lang="ru-RU"/>
        </a:p>
      </dgm:t>
    </dgm:pt>
    <dgm:pt modelId="{8F359CDE-17C3-4244-ABF7-D8C38E9CE4A9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Санаторий 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50FDA798-6C2D-45A8-AC88-A6EF7D7A406D}" type="sibTrans" cxnId="{01551B68-8026-4FB6-A917-DB06660A171E}">
      <dgm:prSet/>
      <dgm:spPr/>
      <dgm:t>
        <a:bodyPr/>
        <a:lstStyle/>
        <a:p>
          <a:endParaRPr lang="ru-RU"/>
        </a:p>
      </dgm:t>
    </dgm:pt>
    <dgm:pt modelId="{0EE369B0-9611-4D2B-ABC7-31DE78D9D6E4}" type="parTrans" cxnId="{01551B68-8026-4FB6-A917-DB06660A171E}">
      <dgm:prSet/>
      <dgm:spPr/>
      <dgm:t>
        <a:bodyPr/>
        <a:lstStyle/>
        <a:p>
          <a:endParaRPr lang="ru-RU"/>
        </a:p>
      </dgm:t>
    </dgm:pt>
    <dgm:pt modelId="{06C9DC3D-73D5-465D-B72B-C12C5E669454}" type="pres">
      <dgm:prSet presAssocID="{0845DFCC-B26F-416F-931A-08BDCFFDE7C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B97A59-FE0F-4C3E-A120-F7076604492D}" type="pres">
      <dgm:prSet presAssocID="{0845DFCC-B26F-416F-931A-08BDCFFDE7C6}" presName="cycle" presStyleCnt="0"/>
      <dgm:spPr/>
      <dgm:t>
        <a:bodyPr/>
        <a:lstStyle/>
        <a:p>
          <a:endParaRPr lang="ru-RU"/>
        </a:p>
      </dgm:t>
    </dgm:pt>
    <dgm:pt modelId="{87475F84-1719-41A4-8B7A-466175A10D19}" type="pres">
      <dgm:prSet presAssocID="{D8AE66ED-5E98-48BE-A0C4-14883E812E24}" presName="nodeFirstNode" presStyleLbl="node1" presStyleIdx="0" presStyleCnt="4" custScaleX="84046" custScaleY="60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53D396-6020-474C-9ED2-E248E50B99CB}" type="pres">
      <dgm:prSet presAssocID="{A933AA19-5796-48EE-96F9-7EF5A42FB471}" presName="sibTransFirstNode" presStyleLbl="bgShp" presStyleIdx="0" presStyleCnt="1" custLinFactNeighborX="-675" custLinFactNeighborY="-2625"/>
      <dgm:spPr/>
      <dgm:t>
        <a:bodyPr/>
        <a:lstStyle/>
        <a:p>
          <a:endParaRPr lang="ru-RU"/>
        </a:p>
      </dgm:t>
    </dgm:pt>
    <dgm:pt modelId="{E51B4278-9F5A-4A41-89DC-3060780207EB}" type="pres">
      <dgm:prSet presAssocID="{7515F163-239F-492D-9549-72EF48EF64B3}" presName="nodeFollowingNodes" presStyleLbl="node1" presStyleIdx="1" presStyleCnt="4" custScaleX="99330" custScaleY="735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3184E0-F013-40B1-8FFD-EF28DF9DE7A7}" type="pres">
      <dgm:prSet presAssocID="{A2429E04-BC9E-431D-830C-CE438A15C4AE}" presName="nodeFollowingNodes" presStyleLbl="node1" presStyleIdx="2" presStyleCnt="4" custScaleX="87618" custScaleY="74367" custRadScaleRad="110182" custRadScaleInc="-32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C81284-1F14-4431-BB4D-F69C1ED4C130}" type="pres">
      <dgm:prSet presAssocID="{8F359CDE-17C3-4244-ABF7-D8C38E9CE4A9}" presName="nodeFollowingNodes" presStyleLbl="node1" presStyleIdx="3" presStyleCnt="4" custScaleX="99330" custScaleY="735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166656-4F44-427B-BBA5-B4050C65C7D9}" type="presOf" srcId="{A2429E04-BC9E-431D-830C-CE438A15C4AE}" destId="{153184E0-F013-40B1-8FFD-EF28DF9DE7A7}" srcOrd="0" destOrd="0" presId="urn:microsoft.com/office/officeart/2005/8/layout/cycle3"/>
    <dgm:cxn modelId="{E5381345-6424-45A9-B622-750434350DCB}" type="presOf" srcId="{0845DFCC-B26F-416F-931A-08BDCFFDE7C6}" destId="{06C9DC3D-73D5-465D-B72B-C12C5E669454}" srcOrd="0" destOrd="0" presId="urn:microsoft.com/office/officeart/2005/8/layout/cycle3"/>
    <dgm:cxn modelId="{D40192F3-79DA-429D-BD24-6ABE3F66EBAB}" srcId="{0845DFCC-B26F-416F-931A-08BDCFFDE7C6}" destId="{A2429E04-BC9E-431D-830C-CE438A15C4AE}" srcOrd="2" destOrd="0" parTransId="{5B07BA48-7EA4-4FBF-919F-41B07BC6DB32}" sibTransId="{BB1DDEFE-3C20-4577-9D54-3FC21E3F40E0}"/>
    <dgm:cxn modelId="{4ABB1882-C2E9-4EEB-B9FF-68CC6F93DEC4}" srcId="{0845DFCC-B26F-416F-931A-08BDCFFDE7C6}" destId="{D8AE66ED-5E98-48BE-A0C4-14883E812E24}" srcOrd="0" destOrd="0" parTransId="{AAA3F459-5D88-4400-AF56-3AFF115D2FC4}" sibTransId="{A933AA19-5796-48EE-96F9-7EF5A42FB471}"/>
    <dgm:cxn modelId="{D4B980F8-1568-4359-A98C-0591F0B64274}" type="presOf" srcId="{7515F163-239F-492D-9549-72EF48EF64B3}" destId="{E51B4278-9F5A-4A41-89DC-3060780207EB}" srcOrd="0" destOrd="0" presId="urn:microsoft.com/office/officeart/2005/8/layout/cycle3"/>
    <dgm:cxn modelId="{EEFC4C83-3BA3-4859-A1CD-8331222D070E}" type="presOf" srcId="{A933AA19-5796-48EE-96F9-7EF5A42FB471}" destId="{8F53D396-6020-474C-9ED2-E248E50B99CB}" srcOrd="0" destOrd="0" presId="urn:microsoft.com/office/officeart/2005/8/layout/cycle3"/>
    <dgm:cxn modelId="{C25743A5-92A1-4504-BC22-42E3F1CC274C}" type="presOf" srcId="{8F359CDE-17C3-4244-ABF7-D8C38E9CE4A9}" destId="{6AC81284-1F14-4431-BB4D-F69C1ED4C130}" srcOrd="0" destOrd="0" presId="urn:microsoft.com/office/officeart/2005/8/layout/cycle3"/>
    <dgm:cxn modelId="{55B729C0-20AB-4173-A973-239DC3DED717}" srcId="{0845DFCC-B26F-416F-931A-08BDCFFDE7C6}" destId="{7515F163-239F-492D-9549-72EF48EF64B3}" srcOrd="1" destOrd="0" parTransId="{44EAB144-420B-45ED-94FA-94B0F42992F2}" sibTransId="{B0FC6BE8-424D-48DB-9981-6DC602AE834F}"/>
    <dgm:cxn modelId="{6668E626-60BD-4198-8198-F9B9E4E37DB9}" type="presOf" srcId="{D8AE66ED-5E98-48BE-A0C4-14883E812E24}" destId="{87475F84-1719-41A4-8B7A-466175A10D19}" srcOrd="0" destOrd="0" presId="urn:microsoft.com/office/officeart/2005/8/layout/cycle3"/>
    <dgm:cxn modelId="{01551B68-8026-4FB6-A917-DB06660A171E}" srcId="{0845DFCC-B26F-416F-931A-08BDCFFDE7C6}" destId="{8F359CDE-17C3-4244-ABF7-D8C38E9CE4A9}" srcOrd="3" destOrd="0" parTransId="{0EE369B0-9611-4D2B-ABC7-31DE78D9D6E4}" sibTransId="{50FDA798-6C2D-45A8-AC88-A6EF7D7A406D}"/>
    <dgm:cxn modelId="{1AC4472F-F982-4566-A18B-283EA0C10439}" type="presParOf" srcId="{06C9DC3D-73D5-465D-B72B-C12C5E669454}" destId="{34B97A59-FE0F-4C3E-A120-F7076604492D}" srcOrd="0" destOrd="0" presId="urn:microsoft.com/office/officeart/2005/8/layout/cycle3"/>
    <dgm:cxn modelId="{25BE0D08-4B3A-4FC8-988F-C0BBC370CD4A}" type="presParOf" srcId="{34B97A59-FE0F-4C3E-A120-F7076604492D}" destId="{87475F84-1719-41A4-8B7A-466175A10D19}" srcOrd="0" destOrd="0" presId="urn:microsoft.com/office/officeart/2005/8/layout/cycle3"/>
    <dgm:cxn modelId="{047937F5-2721-4432-8C98-3D704C623C62}" type="presParOf" srcId="{34B97A59-FE0F-4C3E-A120-F7076604492D}" destId="{8F53D396-6020-474C-9ED2-E248E50B99CB}" srcOrd="1" destOrd="0" presId="urn:microsoft.com/office/officeart/2005/8/layout/cycle3"/>
    <dgm:cxn modelId="{445F7441-7355-47ED-B714-A26F065024E2}" type="presParOf" srcId="{34B97A59-FE0F-4C3E-A120-F7076604492D}" destId="{E51B4278-9F5A-4A41-89DC-3060780207EB}" srcOrd="2" destOrd="0" presId="urn:microsoft.com/office/officeart/2005/8/layout/cycle3"/>
    <dgm:cxn modelId="{A58A48D3-1941-4B69-ACCD-7A826DCDB574}" type="presParOf" srcId="{34B97A59-FE0F-4C3E-A120-F7076604492D}" destId="{153184E0-F013-40B1-8FFD-EF28DF9DE7A7}" srcOrd="3" destOrd="0" presId="urn:microsoft.com/office/officeart/2005/8/layout/cycle3"/>
    <dgm:cxn modelId="{7C7AEBF6-72A9-4F0D-8B29-AE70561B5B38}" type="presParOf" srcId="{34B97A59-FE0F-4C3E-A120-F7076604492D}" destId="{6AC81284-1F14-4431-BB4D-F69C1ED4C130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6A957F-9822-4198-AEDD-31A3312D92E5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332E267-D0E2-4513-AC76-77E166E11622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800" b="1" dirty="0" smtClean="0">
              <a:solidFill>
                <a:schemeClr val="bg2">
                  <a:lumMod val="25000"/>
                </a:schemeClr>
              </a:solidFill>
              <a:effectLst/>
              <a:latin typeface="Book Antiqua" pitchFamily="18" charset="0"/>
            </a:rPr>
            <a:t>Член профсоюзной организации Ульяновской области</a:t>
          </a:r>
          <a:endParaRPr lang="ru-RU" sz="2800" b="1" dirty="0">
            <a:solidFill>
              <a:schemeClr val="bg2">
                <a:lumMod val="25000"/>
              </a:schemeClr>
            </a:solidFill>
            <a:effectLst/>
            <a:latin typeface="Book Antiqua" pitchFamily="18" charset="0"/>
          </a:endParaRPr>
        </a:p>
      </dgm:t>
    </dgm:pt>
    <dgm:pt modelId="{5E7FD49A-78F3-4966-BA4C-1D7E20CC88B0}" type="parTrans" cxnId="{1853A740-87BC-47D9-8F48-2C5BACAAEEBB}">
      <dgm:prSet/>
      <dgm:spPr/>
      <dgm:t>
        <a:bodyPr/>
        <a:lstStyle/>
        <a:p>
          <a:endParaRPr lang="ru-RU" sz="2000">
            <a:latin typeface="Book Antiqua" pitchFamily="18" charset="0"/>
          </a:endParaRPr>
        </a:p>
      </dgm:t>
    </dgm:pt>
    <dgm:pt modelId="{E9D297FC-D8E3-438A-91FD-0A8106F3E65A}" type="sibTrans" cxnId="{1853A740-87BC-47D9-8F48-2C5BACAAEEBB}">
      <dgm:prSet/>
      <dgm:spPr/>
      <dgm:t>
        <a:bodyPr/>
        <a:lstStyle/>
        <a:p>
          <a:endParaRPr lang="ru-RU" sz="2000">
            <a:latin typeface="Book Antiqua" pitchFamily="18" charset="0"/>
          </a:endParaRPr>
        </a:p>
      </dgm:t>
    </dgm:pt>
    <dgm:pt modelId="{D9659561-4F7D-4D16-A03C-21FD4709ADF6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800" b="1" dirty="0" smtClean="0">
              <a:solidFill>
                <a:schemeClr val="bg2">
                  <a:lumMod val="25000"/>
                </a:schemeClr>
              </a:solidFill>
              <a:effectLst/>
              <a:latin typeface="Book Antiqua" pitchFamily="18" charset="0"/>
            </a:rPr>
            <a:t>Профсоюзный стаж –                                    не менее </a:t>
          </a:r>
          <a:r>
            <a:rPr lang="ru-RU" sz="3200" b="1" dirty="0" smtClean="0">
              <a:solidFill>
                <a:schemeClr val="bg2">
                  <a:lumMod val="25000"/>
                </a:schemeClr>
              </a:solidFill>
              <a:effectLst/>
              <a:latin typeface="Book Antiqua" pitchFamily="18" charset="0"/>
            </a:rPr>
            <a:t>3</a:t>
          </a:r>
          <a:r>
            <a:rPr lang="ru-RU" sz="2800" b="1" dirty="0" smtClean="0">
              <a:solidFill>
                <a:schemeClr val="bg2">
                  <a:lumMod val="25000"/>
                </a:schemeClr>
              </a:solidFill>
              <a:effectLst/>
              <a:latin typeface="Book Antiqua" pitchFamily="18" charset="0"/>
            </a:rPr>
            <a:t> лет</a:t>
          </a:r>
          <a:endParaRPr lang="ru-RU" sz="2800" b="1" dirty="0">
            <a:solidFill>
              <a:schemeClr val="bg2">
                <a:lumMod val="25000"/>
              </a:schemeClr>
            </a:solidFill>
            <a:effectLst/>
            <a:latin typeface="Book Antiqua" pitchFamily="18" charset="0"/>
          </a:endParaRPr>
        </a:p>
      </dgm:t>
    </dgm:pt>
    <dgm:pt modelId="{AAD64161-2F34-41F2-81C4-3B60E6B9A56A}" type="parTrans" cxnId="{470C3A3A-1D91-4393-B9A2-7060EA3D4F7D}">
      <dgm:prSet/>
      <dgm:spPr/>
      <dgm:t>
        <a:bodyPr/>
        <a:lstStyle/>
        <a:p>
          <a:endParaRPr lang="ru-RU" sz="2000">
            <a:latin typeface="Book Antiqua" pitchFamily="18" charset="0"/>
          </a:endParaRPr>
        </a:p>
      </dgm:t>
    </dgm:pt>
    <dgm:pt modelId="{9FFE95AF-E090-4EB2-8A98-8D859F2CA9BA}" type="sibTrans" cxnId="{470C3A3A-1D91-4393-B9A2-7060EA3D4F7D}">
      <dgm:prSet/>
      <dgm:spPr/>
      <dgm:t>
        <a:bodyPr/>
        <a:lstStyle/>
        <a:p>
          <a:endParaRPr lang="ru-RU" sz="2000">
            <a:latin typeface="Book Antiqua" pitchFamily="18" charset="0"/>
          </a:endParaRPr>
        </a:p>
      </dgm:t>
    </dgm:pt>
    <dgm:pt modelId="{FB0923B5-1D70-4AD7-A2FC-F679A20A65F7}">
      <dgm:prSet phldrT="[Текст]" custT="1"/>
      <dgm:spPr/>
      <dgm:t>
        <a:bodyPr/>
        <a:lstStyle/>
        <a:p>
          <a:r>
            <a:rPr lang="ru-RU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2</a:t>
          </a:r>
          <a:endParaRPr lang="ru-RU" sz="4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82B39D4B-84E0-493E-A7A6-C9DF61A59DAE}" type="sibTrans" cxnId="{DE931F73-ADE1-44E6-80E0-5B162E583661}">
      <dgm:prSet/>
      <dgm:spPr/>
      <dgm:t>
        <a:bodyPr/>
        <a:lstStyle/>
        <a:p>
          <a:endParaRPr lang="ru-RU" sz="2000">
            <a:latin typeface="Book Antiqua" pitchFamily="18" charset="0"/>
          </a:endParaRPr>
        </a:p>
      </dgm:t>
    </dgm:pt>
    <dgm:pt modelId="{07C66200-F696-4BF9-BC75-F78474019E16}" type="parTrans" cxnId="{DE931F73-ADE1-44E6-80E0-5B162E583661}">
      <dgm:prSet/>
      <dgm:spPr/>
      <dgm:t>
        <a:bodyPr/>
        <a:lstStyle/>
        <a:p>
          <a:endParaRPr lang="ru-RU" sz="2000">
            <a:latin typeface="Book Antiqua" pitchFamily="18" charset="0"/>
          </a:endParaRPr>
        </a:p>
      </dgm:t>
    </dgm:pt>
    <dgm:pt modelId="{23410B42-4DC0-4195-9E9E-0C8580B0A721}">
      <dgm:prSet phldrT="[Текст]" custT="1"/>
      <dgm:spPr/>
      <dgm:t>
        <a:bodyPr/>
        <a:lstStyle/>
        <a:p>
          <a:r>
            <a:rPr lang="ru-RU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3</a:t>
          </a:r>
          <a:endParaRPr lang="ru-RU" sz="4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A4886B36-B928-47AF-94F8-8A5DE6A31874}" type="sibTrans" cxnId="{9B922753-4AA8-4339-8878-DC25D422E80D}">
      <dgm:prSet/>
      <dgm:spPr/>
      <dgm:t>
        <a:bodyPr/>
        <a:lstStyle/>
        <a:p>
          <a:endParaRPr lang="ru-RU" sz="2000">
            <a:latin typeface="Book Antiqua" pitchFamily="18" charset="0"/>
          </a:endParaRPr>
        </a:p>
      </dgm:t>
    </dgm:pt>
    <dgm:pt modelId="{7AF8DA5F-1126-4836-8458-8CA8D5843061}" type="parTrans" cxnId="{9B922753-4AA8-4339-8878-DC25D422E80D}">
      <dgm:prSet/>
      <dgm:spPr/>
      <dgm:t>
        <a:bodyPr/>
        <a:lstStyle/>
        <a:p>
          <a:endParaRPr lang="ru-RU" sz="2000">
            <a:latin typeface="Book Antiqua" pitchFamily="18" charset="0"/>
          </a:endParaRPr>
        </a:p>
      </dgm:t>
    </dgm:pt>
    <dgm:pt modelId="{E98FBD3E-3D9C-42D9-BA7D-82BA03D903D7}">
      <dgm:prSet phldrT="[Текст]" custT="1"/>
      <dgm:spPr/>
      <dgm:t>
        <a:bodyPr/>
        <a:lstStyle/>
        <a:p>
          <a:r>
            <a:rPr lang="ru-RU" sz="4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1</a:t>
          </a:r>
          <a:endParaRPr lang="ru-RU" sz="4400" b="1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914D7992-ED9D-4600-A51A-B7F8EA82744D}" type="sibTrans" cxnId="{1124D1EE-82ED-42E2-B065-44ED3012CD60}">
      <dgm:prSet/>
      <dgm:spPr/>
      <dgm:t>
        <a:bodyPr/>
        <a:lstStyle/>
        <a:p>
          <a:endParaRPr lang="ru-RU" sz="2000">
            <a:latin typeface="Book Antiqua" pitchFamily="18" charset="0"/>
          </a:endParaRPr>
        </a:p>
      </dgm:t>
    </dgm:pt>
    <dgm:pt modelId="{498F1726-5C99-4171-B981-F3841415D114}" type="parTrans" cxnId="{1124D1EE-82ED-42E2-B065-44ED3012CD60}">
      <dgm:prSet/>
      <dgm:spPr/>
      <dgm:t>
        <a:bodyPr/>
        <a:lstStyle/>
        <a:p>
          <a:endParaRPr lang="ru-RU" sz="2000">
            <a:latin typeface="Book Antiqua" pitchFamily="18" charset="0"/>
          </a:endParaRPr>
        </a:p>
      </dgm:t>
    </dgm:pt>
    <dgm:pt modelId="{E3F4B6BF-F06F-4CB4-8214-1EDEAB045B26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800" b="1" dirty="0" smtClean="0">
              <a:solidFill>
                <a:schemeClr val="bg2">
                  <a:lumMod val="25000"/>
                </a:schemeClr>
              </a:solidFill>
              <a:latin typeface="Book Antiqua" pitchFamily="18" charset="0"/>
            </a:rPr>
            <a:t>Право на оздоровление –                                 не чаще </a:t>
          </a:r>
          <a:r>
            <a:rPr lang="ru-RU" sz="32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1</a:t>
          </a:r>
          <a:r>
            <a:rPr lang="ru-RU" sz="2800" b="1" dirty="0" smtClean="0">
              <a:solidFill>
                <a:schemeClr val="bg2">
                  <a:lumMod val="25000"/>
                </a:schemeClr>
              </a:solidFill>
              <a:latin typeface="Book Antiqua" pitchFamily="18" charset="0"/>
            </a:rPr>
            <a:t> раза в </a:t>
          </a:r>
          <a:r>
            <a:rPr lang="ru-RU" sz="32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3</a:t>
          </a:r>
          <a:r>
            <a:rPr lang="ru-RU" sz="2800" b="1" dirty="0" smtClean="0">
              <a:solidFill>
                <a:schemeClr val="bg2">
                  <a:lumMod val="25000"/>
                </a:schemeClr>
              </a:solidFill>
              <a:latin typeface="Book Antiqua" pitchFamily="18" charset="0"/>
            </a:rPr>
            <a:t> года</a:t>
          </a:r>
          <a:endParaRPr lang="ru-RU" sz="2800" b="1" dirty="0">
            <a:solidFill>
              <a:schemeClr val="bg2">
                <a:lumMod val="25000"/>
              </a:schemeClr>
            </a:solidFill>
            <a:latin typeface="Book Antiqua" pitchFamily="18" charset="0"/>
          </a:endParaRPr>
        </a:p>
      </dgm:t>
    </dgm:pt>
    <dgm:pt modelId="{5172A335-A38E-4CA4-9496-E19EB72EAF2C}" type="parTrans" cxnId="{7BD5BBC4-4E92-4544-9060-981F02D3D6A9}">
      <dgm:prSet/>
      <dgm:spPr/>
      <dgm:t>
        <a:bodyPr/>
        <a:lstStyle/>
        <a:p>
          <a:endParaRPr lang="ru-RU"/>
        </a:p>
      </dgm:t>
    </dgm:pt>
    <dgm:pt modelId="{EEF2E1BE-BA9D-410D-B34E-B7B1ABA335AE}" type="sibTrans" cxnId="{7BD5BBC4-4E92-4544-9060-981F02D3D6A9}">
      <dgm:prSet/>
      <dgm:spPr/>
      <dgm:t>
        <a:bodyPr/>
        <a:lstStyle/>
        <a:p>
          <a:endParaRPr lang="ru-RU"/>
        </a:p>
      </dgm:t>
    </dgm:pt>
    <dgm:pt modelId="{589B3231-55CA-4107-93D2-572553CA2352}" type="pres">
      <dgm:prSet presAssocID="{026A957F-9822-4198-AEDD-31A3312D92E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016739-32E8-48CA-9554-D756B8F94313}" type="pres">
      <dgm:prSet presAssocID="{E98FBD3E-3D9C-42D9-BA7D-82BA03D903D7}" presName="composite" presStyleCnt="0"/>
      <dgm:spPr/>
    </dgm:pt>
    <dgm:pt modelId="{E37F8DC5-741B-42F8-8E1C-E62105D5841E}" type="pres">
      <dgm:prSet presAssocID="{E98FBD3E-3D9C-42D9-BA7D-82BA03D903D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53F8FE-ED5F-465B-8819-9B841C8AE793}" type="pres">
      <dgm:prSet presAssocID="{E98FBD3E-3D9C-42D9-BA7D-82BA03D903D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A62162-9F23-4FD7-8758-979AC9059B33}" type="pres">
      <dgm:prSet presAssocID="{914D7992-ED9D-4600-A51A-B7F8EA82744D}" presName="sp" presStyleCnt="0"/>
      <dgm:spPr/>
    </dgm:pt>
    <dgm:pt modelId="{84B02A06-0749-41D2-BD35-3441BCD4E6A8}" type="pres">
      <dgm:prSet presAssocID="{FB0923B5-1D70-4AD7-A2FC-F679A20A65F7}" presName="composite" presStyleCnt="0"/>
      <dgm:spPr/>
    </dgm:pt>
    <dgm:pt modelId="{DFFFE80B-575F-42B1-8D9A-B288ABE40598}" type="pres">
      <dgm:prSet presAssocID="{FB0923B5-1D70-4AD7-A2FC-F679A20A65F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A3EF91-70FC-4636-9316-2A7E6ABD5978}" type="pres">
      <dgm:prSet presAssocID="{FB0923B5-1D70-4AD7-A2FC-F679A20A65F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CAA64-1D13-4CCF-A055-F1EC4DE66D4C}" type="pres">
      <dgm:prSet presAssocID="{82B39D4B-84E0-493E-A7A6-C9DF61A59DAE}" presName="sp" presStyleCnt="0"/>
      <dgm:spPr/>
    </dgm:pt>
    <dgm:pt modelId="{B3BC35E3-9E26-4E7E-91D4-124388E61946}" type="pres">
      <dgm:prSet presAssocID="{23410B42-4DC0-4195-9E9E-0C8580B0A721}" presName="composite" presStyleCnt="0"/>
      <dgm:spPr/>
    </dgm:pt>
    <dgm:pt modelId="{011AD34C-42D2-4C5E-B477-03837F240FA7}" type="pres">
      <dgm:prSet presAssocID="{23410B42-4DC0-4195-9E9E-0C8580B0A72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FC94C9-3280-4D48-89B8-46C4128E8978}" type="pres">
      <dgm:prSet presAssocID="{23410B42-4DC0-4195-9E9E-0C8580B0A72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24D1EE-82ED-42E2-B065-44ED3012CD60}" srcId="{026A957F-9822-4198-AEDD-31A3312D92E5}" destId="{E98FBD3E-3D9C-42D9-BA7D-82BA03D903D7}" srcOrd="0" destOrd="0" parTransId="{498F1726-5C99-4171-B981-F3841415D114}" sibTransId="{914D7992-ED9D-4600-A51A-B7F8EA82744D}"/>
    <dgm:cxn modelId="{561C8CA9-A45E-4775-A553-AB96FB2EB39F}" type="presOf" srcId="{FB0923B5-1D70-4AD7-A2FC-F679A20A65F7}" destId="{DFFFE80B-575F-42B1-8D9A-B288ABE40598}" srcOrd="0" destOrd="0" presId="urn:microsoft.com/office/officeart/2005/8/layout/chevron2"/>
    <dgm:cxn modelId="{DFADCBFC-1D24-436C-9B20-7EC3B56836BC}" type="presOf" srcId="{23410B42-4DC0-4195-9E9E-0C8580B0A721}" destId="{011AD34C-42D2-4C5E-B477-03837F240FA7}" srcOrd="0" destOrd="0" presId="urn:microsoft.com/office/officeart/2005/8/layout/chevron2"/>
    <dgm:cxn modelId="{E53A87D2-77A4-4D7F-B0C7-CDD7C2031E88}" type="presOf" srcId="{026A957F-9822-4198-AEDD-31A3312D92E5}" destId="{589B3231-55CA-4107-93D2-572553CA2352}" srcOrd="0" destOrd="0" presId="urn:microsoft.com/office/officeart/2005/8/layout/chevron2"/>
    <dgm:cxn modelId="{272B3B12-C275-470E-BB8E-003290A92CC3}" type="presOf" srcId="{B332E267-D0E2-4513-AC76-77E166E11622}" destId="{C453F8FE-ED5F-465B-8819-9B841C8AE793}" srcOrd="0" destOrd="0" presId="urn:microsoft.com/office/officeart/2005/8/layout/chevron2"/>
    <dgm:cxn modelId="{D15F7226-51D5-4553-A2B4-39DE13A3E6ED}" type="presOf" srcId="{D9659561-4F7D-4D16-A03C-21FD4709ADF6}" destId="{94A3EF91-70FC-4636-9316-2A7E6ABD5978}" srcOrd="0" destOrd="0" presId="urn:microsoft.com/office/officeart/2005/8/layout/chevron2"/>
    <dgm:cxn modelId="{470C3A3A-1D91-4393-B9A2-7060EA3D4F7D}" srcId="{FB0923B5-1D70-4AD7-A2FC-F679A20A65F7}" destId="{D9659561-4F7D-4D16-A03C-21FD4709ADF6}" srcOrd="0" destOrd="0" parTransId="{AAD64161-2F34-41F2-81C4-3B60E6B9A56A}" sibTransId="{9FFE95AF-E090-4EB2-8A98-8D859F2CA9BA}"/>
    <dgm:cxn modelId="{DE931F73-ADE1-44E6-80E0-5B162E583661}" srcId="{026A957F-9822-4198-AEDD-31A3312D92E5}" destId="{FB0923B5-1D70-4AD7-A2FC-F679A20A65F7}" srcOrd="1" destOrd="0" parTransId="{07C66200-F696-4BF9-BC75-F78474019E16}" sibTransId="{82B39D4B-84E0-493E-A7A6-C9DF61A59DAE}"/>
    <dgm:cxn modelId="{99210712-39E6-4A89-AD76-38D7340F20A6}" type="presOf" srcId="{E98FBD3E-3D9C-42D9-BA7D-82BA03D903D7}" destId="{E37F8DC5-741B-42F8-8E1C-E62105D5841E}" srcOrd="0" destOrd="0" presId="urn:microsoft.com/office/officeart/2005/8/layout/chevron2"/>
    <dgm:cxn modelId="{5C409AD9-B48D-4BA2-912A-4478173ECE54}" type="presOf" srcId="{E3F4B6BF-F06F-4CB4-8214-1EDEAB045B26}" destId="{8CFC94C9-3280-4D48-89B8-46C4128E8978}" srcOrd="0" destOrd="0" presId="urn:microsoft.com/office/officeart/2005/8/layout/chevron2"/>
    <dgm:cxn modelId="{7BD5BBC4-4E92-4544-9060-981F02D3D6A9}" srcId="{23410B42-4DC0-4195-9E9E-0C8580B0A721}" destId="{E3F4B6BF-F06F-4CB4-8214-1EDEAB045B26}" srcOrd="0" destOrd="0" parTransId="{5172A335-A38E-4CA4-9496-E19EB72EAF2C}" sibTransId="{EEF2E1BE-BA9D-410D-B34E-B7B1ABA335AE}"/>
    <dgm:cxn modelId="{9B922753-4AA8-4339-8878-DC25D422E80D}" srcId="{026A957F-9822-4198-AEDD-31A3312D92E5}" destId="{23410B42-4DC0-4195-9E9E-0C8580B0A721}" srcOrd="2" destOrd="0" parTransId="{7AF8DA5F-1126-4836-8458-8CA8D5843061}" sibTransId="{A4886B36-B928-47AF-94F8-8A5DE6A31874}"/>
    <dgm:cxn modelId="{1853A740-87BC-47D9-8F48-2C5BACAAEEBB}" srcId="{E98FBD3E-3D9C-42D9-BA7D-82BA03D903D7}" destId="{B332E267-D0E2-4513-AC76-77E166E11622}" srcOrd="0" destOrd="0" parTransId="{5E7FD49A-78F3-4966-BA4C-1D7E20CC88B0}" sibTransId="{E9D297FC-D8E3-438A-91FD-0A8106F3E65A}"/>
    <dgm:cxn modelId="{1E0C737B-F4D2-49F4-B3A6-3C20C249B409}" type="presParOf" srcId="{589B3231-55CA-4107-93D2-572553CA2352}" destId="{54016739-32E8-48CA-9554-D756B8F94313}" srcOrd="0" destOrd="0" presId="urn:microsoft.com/office/officeart/2005/8/layout/chevron2"/>
    <dgm:cxn modelId="{3DC9D952-4276-4B1C-926A-B0A5E959B279}" type="presParOf" srcId="{54016739-32E8-48CA-9554-D756B8F94313}" destId="{E37F8DC5-741B-42F8-8E1C-E62105D5841E}" srcOrd="0" destOrd="0" presId="urn:microsoft.com/office/officeart/2005/8/layout/chevron2"/>
    <dgm:cxn modelId="{EF8FFD30-F877-48E3-B2AA-F11DD3DC469B}" type="presParOf" srcId="{54016739-32E8-48CA-9554-D756B8F94313}" destId="{C453F8FE-ED5F-465B-8819-9B841C8AE793}" srcOrd="1" destOrd="0" presId="urn:microsoft.com/office/officeart/2005/8/layout/chevron2"/>
    <dgm:cxn modelId="{EA1E7088-9644-4AAC-98DA-D4B435FD1797}" type="presParOf" srcId="{589B3231-55CA-4107-93D2-572553CA2352}" destId="{31A62162-9F23-4FD7-8758-979AC9059B33}" srcOrd="1" destOrd="0" presId="urn:microsoft.com/office/officeart/2005/8/layout/chevron2"/>
    <dgm:cxn modelId="{DFFB0BC1-29FB-41DB-B309-6B1031253DBF}" type="presParOf" srcId="{589B3231-55CA-4107-93D2-572553CA2352}" destId="{84B02A06-0749-41D2-BD35-3441BCD4E6A8}" srcOrd="2" destOrd="0" presId="urn:microsoft.com/office/officeart/2005/8/layout/chevron2"/>
    <dgm:cxn modelId="{8CC4C950-5CF1-4E43-943A-5A78C00A60ED}" type="presParOf" srcId="{84B02A06-0749-41D2-BD35-3441BCD4E6A8}" destId="{DFFFE80B-575F-42B1-8D9A-B288ABE40598}" srcOrd="0" destOrd="0" presId="urn:microsoft.com/office/officeart/2005/8/layout/chevron2"/>
    <dgm:cxn modelId="{6A3CFCFA-93BC-458C-973E-C5EE3B319253}" type="presParOf" srcId="{84B02A06-0749-41D2-BD35-3441BCD4E6A8}" destId="{94A3EF91-70FC-4636-9316-2A7E6ABD5978}" srcOrd="1" destOrd="0" presId="urn:microsoft.com/office/officeart/2005/8/layout/chevron2"/>
    <dgm:cxn modelId="{4D604155-9761-447C-9E68-DA58FEFC17F7}" type="presParOf" srcId="{589B3231-55CA-4107-93D2-572553CA2352}" destId="{76FCAA64-1D13-4CCF-A055-F1EC4DE66D4C}" srcOrd="3" destOrd="0" presId="urn:microsoft.com/office/officeart/2005/8/layout/chevron2"/>
    <dgm:cxn modelId="{A5F730DF-4C71-41C7-8996-8269EB85753D}" type="presParOf" srcId="{589B3231-55CA-4107-93D2-572553CA2352}" destId="{B3BC35E3-9E26-4E7E-91D4-124388E61946}" srcOrd="4" destOrd="0" presId="urn:microsoft.com/office/officeart/2005/8/layout/chevron2"/>
    <dgm:cxn modelId="{DAA7CB3A-A5B8-47FC-A8FD-6175D896BD6E}" type="presParOf" srcId="{B3BC35E3-9E26-4E7E-91D4-124388E61946}" destId="{011AD34C-42D2-4C5E-B477-03837F240FA7}" srcOrd="0" destOrd="0" presId="urn:microsoft.com/office/officeart/2005/8/layout/chevron2"/>
    <dgm:cxn modelId="{34D72490-B9C3-4DBA-A681-6260BA6736A0}" type="presParOf" srcId="{B3BC35E3-9E26-4E7E-91D4-124388E61946}" destId="{8CFC94C9-3280-4D48-89B8-46C4128E897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7B77E8-E809-4349-BC00-D4ACB46EEBBB}" type="doc">
      <dgm:prSet loTypeId="urn:microsoft.com/office/officeart/2005/8/layout/radial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109C319-7581-4646-8ABD-44CA5C50A9C1}">
      <dgm:prSet phldrT="[Текст]" custT="1"/>
      <dgm:spPr/>
      <dgm:t>
        <a:bodyPr/>
        <a:lstStyle/>
        <a:p>
          <a:r>
            <a:rPr lang="ru-RU" sz="3000" b="1" u="sng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Условия оздоровления</a:t>
          </a:r>
          <a:endParaRPr lang="ru-RU" sz="3000" b="1" u="sng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3DAB6DBB-F750-495F-80B4-5A640086F180}" type="parTrans" cxnId="{B4409D44-85EA-4E4B-92E4-790E6251AD79}">
      <dgm:prSet/>
      <dgm:spPr/>
      <dgm:t>
        <a:bodyPr/>
        <a:lstStyle/>
        <a:p>
          <a:endParaRPr lang="ru-RU"/>
        </a:p>
      </dgm:t>
    </dgm:pt>
    <dgm:pt modelId="{0BC558C1-AD1D-4111-A0BC-7372E2813493}" type="sibTrans" cxnId="{B4409D44-85EA-4E4B-92E4-790E6251AD79}">
      <dgm:prSet/>
      <dgm:spPr/>
      <dgm:t>
        <a:bodyPr/>
        <a:lstStyle/>
        <a:p>
          <a:endParaRPr lang="ru-RU"/>
        </a:p>
      </dgm:t>
    </dgm:pt>
    <dgm:pt modelId="{4F7958CE-8E47-47DE-A748-299DD443B693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latin typeface="Book Antiqua" pitchFamily="18" charset="0"/>
            </a:rPr>
            <a:t>Санатории Ульяновской области</a:t>
          </a:r>
          <a:endParaRPr lang="ru-RU" b="1" dirty="0">
            <a:solidFill>
              <a:schemeClr val="accent1">
                <a:lumMod val="50000"/>
              </a:schemeClr>
            </a:solidFill>
            <a:latin typeface="Book Antiqua" pitchFamily="18" charset="0"/>
          </a:endParaRPr>
        </a:p>
      </dgm:t>
    </dgm:pt>
    <dgm:pt modelId="{C975A56D-2931-4192-8348-F89399D92319}" type="parTrans" cxnId="{B74056E9-36C2-407C-8D3F-F289E050F9A3}">
      <dgm:prSet/>
      <dgm:spPr/>
      <dgm:t>
        <a:bodyPr/>
        <a:lstStyle/>
        <a:p>
          <a:endParaRPr lang="ru-RU"/>
        </a:p>
      </dgm:t>
    </dgm:pt>
    <dgm:pt modelId="{4190F53F-D590-485F-B012-21B643F5C591}" type="sibTrans" cxnId="{B74056E9-36C2-407C-8D3F-F289E050F9A3}">
      <dgm:prSet/>
      <dgm:spPr/>
      <dgm:t>
        <a:bodyPr/>
        <a:lstStyle/>
        <a:p>
          <a:endParaRPr lang="ru-RU"/>
        </a:p>
      </dgm:t>
    </dgm:pt>
    <dgm:pt modelId="{AD1F01ED-F1BA-4F9A-B34F-D175C5FDC709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latin typeface="Book Antiqua" pitchFamily="18" charset="0"/>
            </a:rPr>
            <a:t>Категория номера: </a:t>
          </a:r>
          <a:r>
            <a:rPr lang="ru-RU" b="1" i="0" dirty="0" smtClean="0">
              <a:solidFill>
                <a:schemeClr val="accent1">
                  <a:lumMod val="50000"/>
                </a:schemeClr>
              </a:solidFill>
              <a:latin typeface="Book Antiqua" pitchFamily="18" charset="0"/>
            </a:rPr>
            <a:t>«стандарт»</a:t>
          </a:r>
          <a:endParaRPr lang="ru-RU" b="1" i="0" dirty="0">
            <a:solidFill>
              <a:schemeClr val="accent1">
                <a:lumMod val="50000"/>
              </a:schemeClr>
            </a:solidFill>
            <a:latin typeface="Book Antiqua" pitchFamily="18" charset="0"/>
          </a:endParaRPr>
        </a:p>
      </dgm:t>
    </dgm:pt>
    <dgm:pt modelId="{82EEDBD2-B853-4969-8FAE-0B9C613928DB}" type="parTrans" cxnId="{69FAA6B7-E20F-4663-AF56-5CEA64B06ABE}">
      <dgm:prSet/>
      <dgm:spPr/>
      <dgm:t>
        <a:bodyPr/>
        <a:lstStyle/>
        <a:p>
          <a:endParaRPr lang="ru-RU"/>
        </a:p>
      </dgm:t>
    </dgm:pt>
    <dgm:pt modelId="{5C3F3E06-4C7F-400A-AEF8-94012BFE73B2}" type="sibTrans" cxnId="{69FAA6B7-E20F-4663-AF56-5CEA64B06ABE}">
      <dgm:prSet/>
      <dgm:spPr/>
      <dgm:t>
        <a:bodyPr/>
        <a:lstStyle/>
        <a:p>
          <a:endParaRPr lang="ru-RU"/>
        </a:p>
      </dgm:t>
    </dgm:pt>
    <dgm:pt modelId="{521756F3-2949-4B4F-B90B-8855A92EDCDB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latin typeface="Book Antiqua" pitchFamily="18" charset="0"/>
            </a:rPr>
            <a:t>Время пребывания: 12 дней</a:t>
          </a:r>
          <a:endParaRPr lang="ru-RU" b="1" dirty="0">
            <a:solidFill>
              <a:schemeClr val="accent1">
                <a:lumMod val="50000"/>
              </a:schemeClr>
            </a:solidFill>
            <a:latin typeface="Book Antiqua" pitchFamily="18" charset="0"/>
          </a:endParaRPr>
        </a:p>
      </dgm:t>
    </dgm:pt>
    <dgm:pt modelId="{EDC901D5-8DD5-4834-B4E5-0D6FC33B10EE}" type="parTrans" cxnId="{9C345E5C-1A45-4120-A9B0-5E3AC23BE3B5}">
      <dgm:prSet/>
      <dgm:spPr/>
      <dgm:t>
        <a:bodyPr/>
        <a:lstStyle/>
        <a:p>
          <a:endParaRPr lang="ru-RU"/>
        </a:p>
      </dgm:t>
    </dgm:pt>
    <dgm:pt modelId="{16F7BFD0-6C61-4082-A335-BF0927ED1BAC}" type="sibTrans" cxnId="{9C345E5C-1A45-4120-A9B0-5E3AC23BE3B5}">
      <dgm:prSet/>
      <dgm:spPr/>
      <dgm:t>
        <a:bodyPr/>
        <a:lstStyle/>
        <a:p>
          <a:endParaRPr lang="ru-RU"/>
        </a:p>
      </dgm:t>
    </dgm:pt>
    <dgm:pt modelId="{755B84A3-868E-4FF1-AFD3-B1559AF4ABD5}" type="pres">
      <dgm:prSet presAssocID="{C57B77E8-E809-4349-BC00-D4ACB46EEBB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079D5D-509B-47A8-8A33-96DFC2760897}" type="pres">
      <dgm:prSet presAssocID="{A109C319-7581-4646-8ABD-44CA5C50A9C1}" presName="centerShape" presStyleLbl="node0" presStyleIdx="0" presStyleCnt="1" custScaleX="165613"/>
      <dgm:spPr/>
      <dgm:t>
        <a:bodyPr/>
        <a:lstStyle/>
        <a:p>
          <a:endParaRPr lang="ru-RU"/>
        </a:p>
      </dgm:t>
    </dgm:pt>
    <dgm:pt modelId="{75E4F3E5-B1B0-4513-8EB3-55BBCF216C56}" type="pres">
      <dgm:prSet presAssocID="{C975A56D-2931-4192-8348-F89399D92319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DE240AF3-EA31-4F49-833A-667CC4A8A053}" type="pres">
      <dgm:prSet presAssocID="{4F7958CE-8E47-47DE-A748-299DD443B69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E08D82-23BD-4FAF-AB83-E7C64D795027}" type="pres">
      <dgm:prSet presAssocID="{82EEDBD2-B853-4969-8FAE-0B9C613928DB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50AD11ED-7535-4D2B-A501-DD13C6F804BA}" type="pres">
      <dgm:prSet presAssocID="{AD1F01ED-F1BA-4F9A-B34F-D175C5FDC70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2C4DFC-9FB8-4B10-9035-3A819FE2E0DC}" type="pres">
      <dgm:prSet presAssocID="{EDC901D5-8DD5-4834-B4E5-0D6FC33B10EE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23E5D4CC-670D-4AE7-905D-5A94126021E6}" type="pres">
      <dgm:prSet presAssocID="{521756F3-2949-4B4F-B90B-8855A92EDCD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BFF0BD-DD5A-4129-9599-850E4367F9FB}" type="presOf" srcId="{A109C319-7581-4646-8ABD-44CA5C50A9C1}" destId="{F2079D5D-509B-47A8-8A33-96DFC2760897}" srcOrd="0" destOrd="0" presId="urn:microsoft.com/office/officeart/2005/8/layout/radial4"/>
    <dgm:cxn modelId="{CC45A5BD-18D2-44C3-8689-D371BA410F14}" type="presOf" srcId="{4F7958CE-8E47-47DE-A748-299DD443B693}" destId="{DE240AF3-EA31-4F49-833A-667CC4A8A053}" srcOrd="0" destOrd="0" presId="urn:microsoft.com/office/officeart/2005/8/layout/radial4"/>
    <dgm:cxn modelId="{FF0A0279-4E92-4127-A039-2BAA175B116F}" type="presOf" srcId="{C57B77E8-E809-4349-BC00-D4ACB46EEBBB}" destId="{755B84A3-868E-4FF1-AFD3-B1559AF4ABD5}" srcOrd="0" destOrd="0" presId="urn:microsoft.com/office/officeart/2005/8/layout/radial4"/>
    <dgm:cxn modelId="{D78869EA-A2E1-40C6-8C29-C93E8BE877CC}" type="presOf" srcId="{AD1F01ED-F1BA-4F9A-B34F-D175C5FDC709}" destId="{50AD11ED-7535-4D2B-A501-DD13C6F804BA}" srcOrd="0" destOrd="0" presId="urn:microsoft.com/office/officeart/2005/8/layout/radial4"/>
    <dgm:cxn modelId="{69FAA6B7-E20F-4663-AF56-5CEA64B06ABE}" srcId="{A109C319-7581-4646-8ABD-44CA5C50A9C1}" destId="{AD1F01ED-F1BA-4F9A-B34F-D175C5FDC709}" srcOrd="1" destOrd="0" parTransId="{82EEDBD2-B853-4969-8FAE-0B9C613928DB}" sibTransId="{5C3F3E06-4C7F-400A-AEF8-94012BFE73B2}"/>
    <dgm:cxn modelId="{B74056E9-36C2-407C-8D3F-F289E050F9A3}" srcId="{A109C319-7581-4646-8ABD-44CA5C50A9C1}" destId="{4F7958CE-8E47-47DE-A748-299DD443B693}" srcOrd="0" destOrd="0" parTransId="{C975A56D-2931-4192-8348-F89399D92319}" sibTransId="{4190F53F-D590-485F-B012-21B643F5C591}"/>
    <dgm:cxn modelId="{80CCCAF0-4DD5-4221-A7EF-71E89F690FB4}" type="presOf" srcId="{EDC901D5-8DD5-4834-B4E5-0D6FC33B10EE}" destId="{072C4DFC-9FB8-4B10-9035-3A819FE2E0DC}" srcOrd="0" destOrd="0" presId="urn:microsoft.com/office/officeart/2005/8/layout/radial4"/>
    <dgm:cxn modelId="{FB028DEC-8278-4BF0-9BA7-A8B1F30ABAB7}" type="presOf" srcId="{82EEDBD2-B853-4969-8FAE-0B9C613928DB}" destId="{87E08D82-23BD-4FAF-AB83-E7C64D795027}" srcOrd="0" destOrd="0" presId="urn:microsoft.com/office/officeart/2005/8/layout/radial4"/>
    <dgm:cxn modelId="{9C345E5C-1A45-4120-A9B0-5E3AC23BE3B5}" srcId="{A109C319-7581-4646-8ABD-44CA5C50A9C1}" destId="{521756F3-2949-4B4F-B90B-8855A92EDCDB}" srcOrd="2" destOrd="0" parTransId="{EDC901D5-8DD5-4834-B4E5-0D6FC33B10EE}" sibTransId="{16F7BFD0-6C61-4082-A335-BF0927ED1BAC}"/>
    <dgm:cxn modelId="{3F73C700-6B92-4D13-86EE-FB58CC3C5EBF}" type="presOf" srcId="{C975A56D-2931-4192-8348-F89399D92319}" destId="{75E4F3E5-B1B0-4513-8EB3-55BBCF216C56}" srcOrd="0" destOrd="0" presId="urn:microsoft.com/office/officeart/2005/8/layout/radial4"/>
    <dgm:cxn modelId="{B4409D44-85EA-4E4B-92E4-790E6251AD79}" srcId="{C57B77E8-E809-4349-BC00-D4ACB46EEBBB}" destId="{A109C319-7581-4646-8ABD-44CA5C50A9C1}" srcOrd="0" destOrd="0" parTransId="{3DAB6DBB-F750-495F-80B4-5A640086F180}" sibTransId="{0BC558C1-AD1D-4111-A0BC-7372E2813493}"/>
    <dgm:cxn modelId="{5B423762-21E7-40F4-8DB0-6C77FEA8FCF5}" type="presOf" srcId="{521756F3-2949-4B4F-B90B-8855A92EDCDB}" destId="{23E5D4CC-670D-4AE7-905D-5A94126021E6}" srcOrd="0" destOrd="0" presId="urn:microsoft.com/office/officeart/2005/8/layout/radial4"/>
    <dgm:cxn modelId="{30D7604D-5E2B-4DD1-9941-0330129D6D0A}" type="presParOf" srcId="{755B84A3-868E-4FF1-AFD3-B1559AF4ABD5}" destId="{F2079D5D-509B-47A8-8A33-96DFC2760897}" srcOrd="0" destOrd="0" presId="urn:microsoft.com/office/officeart/2005/8/layout/radial4"/>
    <dgm:cxn modelId="{DD4DA834-B8FB-4222-9B87-C3D4C51AD6D6}" type="presParOf" srcId="{755B84A3-868E-4FF1-AFD3-B1559AF4ABD5}" destId="{75E4F3E5-B1B0-4513-8EB3-55BBCF216C56}" srcOrd="1" destOrd="0" presId="urn:microsoft.com/office/officeart/2005/8/layout/radial4"/>
    <dgm:cxn modelId="{AE71F0FF-F4D6-4CB7-8D99-34AA0885B259}" type="presParOf" srcId="{755B84A3-868E-4FF1-AFD3-B1559AF4ABD5}" destId="{DE240AF3-EA31-4F49-833A-667CC4A8A053}" srcOrd="2" destOrd="0" presId="urn:microsoft.com/office/officeart/2005/8/layout/radial4"/>
    <dgm:cxn modelId="{C0D91CBE-4C49-47FF-8BDA-526FE24912D6}" type="presParOf" srcId="{755B84A3-868E-4FF1-AFD3-B1559AF4ABD5}" destId="{87E08D82-23BD-4FAF-AB83-E7C64D795027}" srcOrd="3" destOrd="0" presId="urn:microsoft.com/office/officeart/2005/8/layout/radial4"/>
    <dgm:cxn modelId="{E9742FB2-45FE-4076-8ADA-7E55E59B49B4}" type="presParOf" srcId="{755B84A3-868E-4FF1-AFD3-B1559AF4ABD5}" destId="{50AD11ED-7535-4D2B-A501-DD13C6F804BA}" srcOrd="4" destOrd="0" presId="urn:microsoft.com/office/officeart/2005/8/layout/radial4"/>
    <dgm:cxn modelId="{A7173577-9060-4133-BA25-EF2A35F15FE6}" type="presParOf" srcId="{755B84A3-868E-4FF1-AFD3-B1559AF4ABD5}" destId="{072C4DFC-9FB8-4B10-9035-3A819FE2E0DC}" srcOrd="5" destOrd="0" presId="urn:microsoft.com/office/officeart/2005/8/layout/radial4"/>
    <dgm:cxn modelId="{746B197C-F707-446E-8946-88B138D5173D}" type="presParOf" srcId="{755B84A3-868E-4FF1-AFD3-B1559AF4ABD5}" destId="{23E5D4CC-670D-4AE7-905D-5A94126021E6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845DFCC-B26F-416F-931A-08BDCFFDE7C6}" type="doc">
      <dgm:prSet loTypeId="urn:microsoft.com/office/officeart/2005/8/layout/cycle3" loCatId="cycle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D8AE66ED-5E98-48BE-A0C4-14883E812E24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Член профсоюза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AAA3F459-5D88-4400-AF56-3AFF115D2FC4}" type="parTrans" cxnId="{4ABB1882-C2E9-4EEB-B9FF-68CC6F93DEC4}">
      <dgm:prSet/>
      <dgm:spPr/>
      <dgm:t>
        <a:bodyPr/>
        <a:lstStyle/>
        <a:p>
          <a:endParaRPr lang="ru-RU"/>
        </a:p>
      </dgm:t>
    </dgm:pt>
    <dgm:pt modelId="{A933AA19-5796-48EE-96F9-7EF5A42FB471}" type="sibTrans" cxnId="{4ABB1882-C2E9-4EEB-B9FF-68CC6F93DEC4}">
      <dgm:prSet/>
      <dgm:spPr/>
      <dgm:t>
        <a:bodyPr/>
        <a:lstStyle/>
        <a:p>
          <a:endParaRPr lang="ru-RU"/>
        </a:p>
      </dgm:t>
    </dgm:pt>
    <dgm:pt modelId="{7515F163-239F-492D-9549-72EF48EF64B3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Членская организация </a:t>
          </a:r>
        </a:p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ОС ФПУО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44EAB144-420B-45ED-94FA-94B0F42992F2}" type="parTrans" cxnId="{55B729C0-20AB-4173-A973-239DC3DED717}">
      <dgm:prSet/>
      <dgm:spPr/>
      <dgm:t>
        <a:bodyPr/>
        <a:lstStyle/>
        <a:p>
          <a:endParaRPr lang="ru-RU"/>
        </a:p>
      </dgm:t>
    </dgm:pt>
    <dgm:pt modelId="{B0FC6BE8-424D-48DB-9981-6DC602AE834F}" type="sibTrans" cxnId="{55B729C0-20AB-4173-A973-239DC3DED717}">
      <dgm:prSet/>
      <dgm:spPr/>
      <dgm:t>
        <a:bodyPr/>
        <a:lstStyle/>
        <a:p>
          <a:endParaRPr lang="ru-RU"/>
        </a:p>
      </dgm:t>
    </dgm:pt>
    <dgm:pt modelId="{A2429E04-BC9E-431D-830C-CE438A15C4AE}">
      <dgm:prSet phldrT="[Текст]" custT="1"/>
      <dgm:spPr/>
      <dgm:t>
        <a:bodyPr/>
        <a:lstStyle/>
        <a:p>
          <a:r>
            <a:rPr lang="ru-RU" sz="2400" b="1" dirty="0" smtClean="0">
              <a:latin typeface="Book Antiqua" pitchFamily="18" charset="0"/>
            </a:rPr>
            <a:t>Федерация профсоюзов</a:t>
          </a:r>
          <a:endParaRPr lang="ru-RU" sz="2400" b="1" dirty="0">
            <a:latin typeface="Book Antiqua" pitchFamily="18" charset="0"/>
          </a:endParaRPr>
        </a:p>
      </dgm:t>
    </dgm:pt>
    <dgm:pt modelId="{5B07BA48-7EA4-4FBF-919F-41B07BC6DB32}" type="parTrans" cxnId="{D40192F3-79DA-429D-BD24-6ABE3F66EBAB}">
      <dgm:prSet/>
      <dgm:spPr/>
      <dgm:t>
        <a:bodyPr/>
        <a:lstStyle/>
        <a:p>
          <a:endParaRPr lang="ru-RU"/>
        </a:p>
      </dgm:t>
    </dgm:pt>
    <dgm:pt modelId="{BB1DDEFE-3C20-4577-9D54-3FC21E3F40E0}" type="sibTrans" cxnId="{D40192F3-79DA-429D-BD24-6ABE3F66EBAB}">
      <dgm:prSet/>
      <dgm:spPr/>
      <dgm:t>
        <a:bodyPr/>
        <a:lstStyle/>
        <a:p>
          <a:endParaRPr lang="ru-RU"/>
        </a:p>
      </dgm:t>
    </dgm:pt>
    <dgm:pt modelId="{8F359CDE-17C3-4244-ABF7-D8C38E9CE4A9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Членская организация </a:t>
          </a:r>
        </a:p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ОС ФПУО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0EE369B0-9611-4D2B-ABC7-31DE78D9D6E4}" type="parTrans" cxnId="{01551B68-8026-4FB6-A917-DB06660A171E}">
      <dgm:prSet/>
      <dgm:spPr/>
      <dgm:t>
        <a:bodyPr/>
        <a:lstStyle/>
        <a:p>
          <a:endParaRPr lang="ru-RU"/>
        </a:p>
      </dgm:t>
    </dgm:pt>
    <dgm:pt modelId="{50FDA798-6C2D-45A8-AC88-A6EF7D7A406D}" type="sibTrans" cxnId="{01551B68-8026-4FB6-A917-DB06660A171E}">
      <dgm:prSet/>
      <dgm:spPr/>
      <dgm:t>
        <a:bodyPr/>
        <a:lstStyle/>
        <a:p>
          <a:endParaRPr lang="ru-RU"/>
        </a:p>
      </dgm:t>
    </dgm:pt>
    <dgm:pt modelId="{06C9DC3D-73D5-465D-B72B-C12C5E669454}" type="pres">
      <dgm:prSet presAssocID="{0845DFCC-B26F-416F-931A-08BDCFFDE7C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B97A59-FE0F-4C3E-A120-F7076604492D}" type="pres">
      <dgm:prSet presAssocID="{0845DFCC-B26F-416F-931A-08BDCFFDE7C6}" presName="cycle" presStyleCnt="0"/>
      <dgm:spPr/>
    </dgm:pt>
    <dgm:pt modelId="{87475F84-1719-41A4-8B7A-466175A10D19}" type="pres">
      <dgm:prSet presAssocID="{D8AE66ED-5E98-48BE-A0C4-14883E812E24}" presName="nodeFirstNode" presStyleLbl="node1" presStyleIdx="0" presStyleCnt="4" custScaleX="84046" custScaleY="60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53D396-6020-474C-9ED2-E248E50B99CB}" type="pres">
      <dgm:prSet presAssocID="{A933AA19-5796-48EE-96F9-7EF5A42FB471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E51B4278-9F5A-4A41-89DC-3060780207EB}" type="pres">
      <dgm:prSet presAssocID="{7515F163-239F-492D-9549-72EF48EF64B3}" presName="nodeFollowingNodes" presStyleLbl="node1" presStyleIdx="1" presStyleCnt="4" custScaleX="99330" custScaleY="735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3184E0-F013-40B1-8FFD-EF28DF9DE7A7}" type="pres">
      <dgm:prSet presAssocID="{A2429E04-BC9E-431D-830C-CE438A15C4AE}" presName="nodeFollowingNodes" presStyleLbl="node1" presStyleIdx="2" presStyleCnt="4" custScaleX="87618" custScaleY="74367" custRadScaleRad="110182" custRadScaleInc="-32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C81284-1F14-4431-BB4D-F69C1ED4C130}" type="pres">
      <dgm:prSet presAssocID="{8F359CDE-17C3-4244-ABF7-D8C38E9CE4A9}" presName="nodeFollowingNodes" presStyleLbl="node1" presStyleIdx="3" presStyleCnt="4" custScaleX="99330" custScaleY="735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7591BA-ACA7-4CFB-BBCC-D23A08C43954}" type="presOf" srcId="{8F359CDE-17C3-4244-ABF7-D8C38E9CE4A9}" destId="{6AC81284-1F14-4431-BB4D-F69C1ED4C130}" srcOrd="0" destOrd="0" presId="urn:microsoft.com/office/officeart/2005/8/layout/cycle3"/>
    <dgm:cxn modelId="{3F70B1D3-6C17-4B73-A5A9-03DE8B4DFE2B}" type="presOf" srcId="{0845DFCC-B26F-416F-931A-08BDCFFDE7C6}" destId="{06C9DC3D-73D5-465D-B72B-C12C5E669454}" srcOrd="0" destOrd="0" presId="urn:microsoft.com/office/officeart/2005/8/layout/cycle3"/>
    <dgm:cxn modelId="{D40192F3-79DA-429D-BD24-6ABE3F66EBAB}" srcId="{0845DFCC-B26F-416F-931A-08BDCFFDE7C6}" destId="{A2429E04-BC9E-431D-830C-CE438A15C4AE}" srcOrd="2" destOrd="0" parTransId="{5B07BA48-7EA4-4FBF-919F-41B07BC6DB32}" sibTransId="{BB1DDEFE-3C20-4577-9D54-3FC21E3F40E0}"/>
    <dgm:cxn modelId="{4ABB1882-C2E9-4EEB-B9FF-68CC6F93DEC4}" srcId="{0845DFCC-B26F-416F-931A-08BDCFFDE7C6}" destId="{D8AE66ED-5E98-48BE-A0C4-14883E812E24}" srcOrd="0" destOrd="0" parTransId="{AAA3F459-5D88-4400-AF56-3AFF115D2FC4}" sibTransId="{A933AA19-5796-48EE-96F9-7EF5A42FB471}"/>
    <dgm:cxn modelId="{24A498E0-0027-4DFD-9DDB-91761C3C4C6B}" type="presOf" srcId="{A933AA19-5796-48EE-96F9-7EF5A42FB471}" destId="{8F53D396-6020-474C-9ED2-E248E50B99CB}" srcOrd="0" destOrd="0" presId="urn:microsoft.com/office/officeart/2005/8/layout/cycle3"/>
    <dgm:cxn modelId="{4426A9F7-D783-42B0-A3C0-EC4946A36E94}" type="presOf" srcId="{7515F163-239F-492D-9549-72EF48EF64B3}" destId="{E51B4278-9F5A-4A41-89DC-3060780207EB}" srcOrd="0" destOrd="0" presId="urn:microsoft.com/office/officeart/2005/8/layout/cycle3"/>
    <dgm:cxn modelId="{55B729C0-20AB-4173-A973-239DC3DED717}" srcId="{0845DFCC-B26F-416F-931A-08BDCFFDE7C6}" destId="{7515F163-239F-492D-9549-72EF48EF64B3}" srcOrd="1" destOrd="0" parTransId="{44EAB144-420B-45ED-94FA-94B0F42992F2}" sibTransId="{B0FC6BE8-424D-48DB-9981-6DC602AE834F}"/>
    <dgm:cxn modelId="{BD42E89A-45B6-4AC9-9D85-259277B9B186}" type="presOf" srcId="{D8AE66ED-5E98-48BE-A0C4-14883E812E24}" destId="{87475F84-1719-41A4-8B7A-466175A10D19}" srcOrd="0" destOrd="0" presId="urn:microsoft.com/office/officeart/2005/8/layout/cycle3"/>
    <dgm:cxn modelId="{01551B68-8026-4FB6-A917-DB06660A171E}" srcId="{0845DFCC-B26F-416F-931A-08BDCFFDE7C6}" destId="{8F359CDE-17C3-4244-ABF7-D8C38E9CE4A9}" srcOrd="3" destOrd="0" parTransId="{0EE369B0-9611-4D2B-ABC7-31DE78D9D6E4}" sibTransId="{50FDA798-6C2D-45A8-AC88-A6EF7D7A406D}"/>
    <dgm:cxn modelId="{3F3E1F65-E979-4853-9276-DD1AD71B6F56}" type="presOf" srcId="{A2429E04-BC9E-431D-830C-CE438A15C4AE}" destId="{153184E0-F013-40B1-8FFD-EF28DF9DE7A7}" srcOrd="0" destOrd="0" presId="urn:microsoft.com/office/officeart/2005/8/layout/cycle3"/>
    <dgm:cxn modelId="{4EC588C0-33F4-447B-9876-1822749806BF}" type="presParOf" srcId="{06C9DC3D-73D5-465D-B72B-C12C5E669454}" destId="{34B97A59-FE0F-4C3E-A120-F7076604492D}" srcOrd="0" destOrd="0" presId="urn:microsoft.com/office/officeart/2005/8/layout/cycle3"/>
    <dgm:cxn modelId="{BD82473D-CEB3-4365-B371-49B623DDF491}" type="presParOf" srcId="{34B97A59-FE0F-4C3E-A120-F7076604492D}" destId="{87475F84-1719-41A4-8B7A-466175A10D19}" srcOrd="0" destOrd="0" presId="urn:microsoft.com/office/officeart/2005/8/layout/cycle3"/>
    <dgm:cxn modelId="{3ECC9878-C88A-40E4-A744-7B0BE66446ED}" type="presParOf" srcId="{34B97A59-FE0F-4C3E-A120-F7076604492D}" destId="{8F53D396-6020-474C-9ED2-E248E50B99CB}" srcOrd="1" destOrd="0" presId="urn:microsoft.com/office/officeart/2005/8/layout/cycle3"/>
    <dgm:cxn modelId="{2EFEB625-2C76-44BE-91D0-C3E6E3041310}" type="presParOf" srcId="{34B97A59-FE0F-4C3E-A120-F7076604492D}" destId="{E51B4278-9F5A-4A41-89DC-3060780207EB}" srcOrd="2" destOrd="0" presId="urn:microsoft.com/office/officeart/2005/8/layout/cycle3"/>
    <dgm:cxn modelId="{B5795594-751E-44DC-BCC0-D658EFA2750C}" type="presParOf" srcId="{34B97A59-FE0F-4C3E-A120-F7076604492D}" destId="{153184E0-F013-40B1-8FFD-EF28DF9DE7A7}" srcOrd="3" destOrd="0" presId="urn:microsoft.com/office/officeart/2005/8/layout/cycle3"/>
    <dgm:cxn modelId="{EFF285A9-20A8-470A-82ED-F7B3CB46AC4B}" type="presParOf" srcId="{34B97A59-FE0F-4C3E-A120-F7076604492D}" destId="{6AC81284-1F14-4431-BB4D-F69C1ED4C130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845DFCC-B26F-416F-931A-08BDCFFDE7C6}" type="doc">
      <dgm:prSet loTypeId="urn:microsoft.com/office/officeart/2005/8/layout/cycle3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8AE66ED-5E98-48BE-A0C4-14883E812E24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Член профсоюза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AAA3F459-5D88-4400-AF56-3AFF115D2FC4}" type="parTrans" cxnId="{4ABB1882-C2E9-4EEB-B9FF-68CC6F93DEC4}">
      <dgm:prSet/>
      <dgm:spPr/>
      <dgm:t>
        <a:bodyPr/>
        <a:lstStyle/>
        <a:p>
          <a:endParaRPr lang="ru-RU"/>
        </a:p>
      </dgm:t>
    </dgm:pt>
    <dgm:pt modelId="{A933AA19-5796-48EE-96F9-7EF5A42FB471}" type="sibTrans" cxnId="{4ABB1882-C2E9-4EEB-B9FF-68CC6F93DEC4}">
      <dgm:prSet/>
      <dgm:spPr/>
      <dgm:t>
        <a:bodyPr/>
        <a:lstStyle/>
        <a:p>
          <a:endParaRPr lang="ru-RU"/>
        </a:p>
      </dgm:t>
    </dgm:pt>
    <dgm:pt modelId="{7515F163-239F-492D-9549-72EF48EF64B3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Членская организация </a:t>
          </a:r>
        </a:p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ОС ФПУО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44EAB144-420B-45ED-94FA-94B0F42992F2}" type="parTrans" cxnId="{55B729C0-20AB-4173-A973-239DC3DED717}">
      <dgm:prSet/>
      <dgm:spPr/>
      <dgm:t>
        <a:bodyPr/>
        <a:lstStyle/>
        <a:p>
          <a:endParaRPr lang="ru-RU"/>
        </a:p>
      </dgm:t>
    </dgm:pt>
    <dgm:pt modelId="{B0FC6BE8-424D-48DB-9981-6DC602AE834F}" type="sibTrans" cxnId="{55B729C0-20AB-4173-A973-239DC3DED717}">
      <dgm:prSet/>
      <dgm:spPr/>
      <dgm:t>
        <a:bodyPr/>
        <a:lstStyle/>
        <a:p>
          <a:endParaRPr lang="ru-RU"/>
        </a:p>
      </dgm:t>
    </dgm:pt>
    <dgm:pt modelId="{A2429E04-BC9E-431D-830C-CE438A15C4AE}">
      <dgm:prSet phldrT="[Текст]" custT="1"/>
      <dgm:spPr/>
      <dgm:t>
        <a:bodyPr/>
        <a:lstStyle/>
        <a:p>
          <a:r>
            <a:rPr lang="ru-RU" sz="2400" b="1" dirty="0" smtClean="0">
              <a:latin typeface="Book Antiqua" pitchFamily="18" charset="0"/>
            </a:rPr>
            <a:t>Федерация профсоюзов</a:t>
          </a:r>
          <a:endParaRPr lang="ru-RU" sz="2400" b="1" dirty="0">
            <a:latin typeface="Book Antiqua" pitchFamily="18" charset="0"/>
          </a:endParaRPr>
        </a:p>
      </dgm:t>
    </dgm:pt>
    <dgm:pt modelId="{5B07BA48-7EA4-4FBF-919F-41B07BC6DB32}" type="parTrans" cxnId="{D40192F3-79DA-429D-BD24-6ABE3F66EBAB}">
      <dgm:prSet/>
      <dgm:spPr/>
      <dgm:t>
        <a:bodyPr/>
        <a:lstStyle/>
        <a:p>
          <a:endParaRPr lang="ru-RU"/>
        </a:p>
      </dgm:t>
    </dgm:pt>
    <dgm:pt modelId="{BB1DDEFE-3C20-4577-9D54-3FC21E3F40E0}" type="sibTrans" cxnId="{D40192F3-79DA-429D-BD24-6ABE3F66EBAB}">
      <dgm:prSet/>
      <dgm:spPr/>
      <dgm:t>
        <a:bodyPr/>
        <a:lstStyle/>
        <a:p>
          <a:endParaRPr lang="ru-RU"/>
        </a:p>
      </dgm:t>
    </dgm:pt>
    <dgm:pt modelId="{8F359CDE-17C3-4244-ABF7-D8C38E9CE4A9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«</a:t>
          </a:r>
          <a:r>
            <a:rPr lang="ru-RU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Профкурорт</a:t>
          </a: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» 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50FDA798-6C2D-45A8-AC88-A6EF7D7A406D}" type="sibTrans" cxnId="{01551B68-8026-4FB6-A917-DB06660A171E}">
      <dgm:prSet/>
      <dgm:spPr/>
      <dgm:t>
        <a:bodyPr/>
        <a:lstStyle/>
        <a:p>
          <a:endParaRPr lang="ru-RU"/>
        </a:p>
      </dgm:t>
    </dgm:pt>
    <dgm:pt modelId="{0EE369B0-9611-4D2B-ABC7-31DE78D9D6E4}" type="parTrans" cxnId="{01551B68-8026-4FB6-A917-DB06660A171E}">
      <dgm:prSet/>
      <dgm:spPr/>
      <dgm:t>
        <a:bodyPr/>
        <a:lstStyle/>
        <a:p>
          <a:endParaRPr lang="ru-RU"/>
        </a:p>
      </dgm:t>
    </dgm:pt>
    <dgm:pt modelId="{06C9DC3D-73D5-465D-B72B-C12C5E669454}" type="pres">
      <dgm:prSet presAssocID="{0845DFCC-B26F-416F-931A-08BDCFFDE7C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B97A59-FE0F-4C3E-A120-F7076604492D}" type="pres">
      <dgm:prSet presAssocID="{0845DFCC-B26F-416F-931A-08BDCFFDE7C6}" presName="cycle" presStyleCnt="0"/>
      <dgm:spPr/>
      <dgm:t>
        <a:bodyPr/>
        <a:lstStyle/>
        <a:p>
          <a:endParaRPr lang="ru-RU"/>
        </a:p>
      </dgm:t>
    </dgm:pt>
    <dgm:pt modelId="{87475F84-1719-41A4-8B7A-466175A10D19}" type="pres">
      <dgm:prSet presAssocID="{D8AE66ED-5E98-48BE-A0C4-14883E812E24}" presName="nodeFirstNode" presStyleLbl="node1" presStyleIdx="0" presStyleCnt="4" custScaleX="84046" custScaleY="60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53D396-6020-474C-9ED2-E248E50B99CB}" type="pres">
      <dgm:prSet presAssocID="{A933AA19-5796-48EE-96F9-7EF5A42FB471}" presName="sibTransFirstNode" presStyleLbl="bgShp" presStyleIdx="0" presStyleCnt="1" custLinFactNeighborX="-675" custLinFactNeighborY="-2625"/>
      <dgm:spPr/>
      <dgm:t>
        <a:bodyPr/>
        <a:lstStyle/>
        <a:p>
          <a:endParaRPr lang="ru-RU"/>
        </a:p>
      </dgm:t>
    </dgm:pt>
    <dgm:pt modelId="{E51B4278-9F5A-4A41-89DC-3060780207EB}" type="pres">
      <dgm:prSet presAssocID="{7515F163-239F-492D-9549-72EF48EF64B3}" presName="nodeFollowingNodes" presStyleLbl="node1" presStyleIdx="1" presStyleCnt="4" custScaleX="99330" custScaleY="735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3184E0-F013-40B1-8FFD-EF28DF9DE7A7}" type="pres">
      <dgm:prSet presAssocID="{A2429E04-BC9E-431D-830C-CE438A15C4AE}" presName="nodeFollowingNodes" presStyleLbl="node1" presStyleIdx="2" presStyleCnt="4" custScaleX="87618" custScaleY="74367" custRadScaleRad="110182" custRadScaleInc="-32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C81284-1F14-4431-BB4D-F69C1ED4C130}" type="pres">
      <dgm:prSet presAssocID="{8F359CDE-17C3-4244-ABF7-D8C38E9CE4A9}" presName="nodeFollowingNodes" presStyleLbl="node1" presStyleIdx="3" presStyleCnt="4" custScaleX="99330" custScaleY="735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908ABC-D3D6-4A1C-983A-A5032210CB86}" type="presOf" srcId="{7515F163-239F-492D-9549-72EF48EF64B3}" destId="{E51B4278-9F5A-4A41-89DC-3060780207EB}" srcOrd="0" destOrd="0" presId="urn:microsoft.com/office/officeart/2005/8/layout/cycle3"/>
    <dgm:cxn modelId="{057EDBE1-EC5F-460F-AF8A-D406E84C0846}" type="presOf" srcId="{8F359CDE-17C3-4244-ABF7-D8C38E9CE4A9}" destId="{6AC81284-1F14-4431-BB4D-F69C1ED4C130}" srcOrd="0" destOrd="0" presId="urn:microsoft.com/office/officeart/2005/8/layout/cycle3"/>
    <dgm:cxn modelId="{D40192F3-79DA-429D-BD24-6ABE3F66EBAB}" srcId="{0845DFCC-B26F-416F-931A-08BDCFFDE7C6}" destId="{A2429E04-BC9E-431D-830C-CE438A15C4AE}" srcOrd="2" destOrd="0" parTransId="{5B07BA48-7EA4-4FBF-919F-41B07BC6DB32}" sibTransId="{BB1DDEFE-3C20-4577-9D54-3FC21E3F40E0}"/>
    <dgm:cxn modelId="{C8E30FF4-E9A7-444D-AF80-1DF55C93185C}" type="presOf" srcId="{A2429E04-BC9E-431D-830C-CE438A15C4AE}" destId="{153184E0-F013-40B1-8FFD-EF28DF9DE7A7}" srcOrd="0" destOrd="0" presId="urn:microsoft.com/office/officeart/2005/8/layout/cycle3"/>
    <dgm:cxn modelId="{4ABB1882-C2E9-4EEB-B9FF-68CC6F93DEC4}" srcId="{0845DFCC-B26F-416F-931A-08BDCFFDE7C6}" destId="{D8AE66ED-5E98-48BE-A0C4-14883E812E24}" srcOrd="0" destOrd="0" parTransId="{AAA3F459-5D88-4400-AF56-3AFF115D2FC4}" sibTransId="{A933AA19-5796-48EE-96F9-7EF5A42FB471}"/>
    <dgm:cxn modelId="{D3CB0040-36CB-4D48-A719-66161A189E29}" type="presOf" srcId="{0845DFCC-B26F-416F-931A-08BDCFFDE7C6}" destId="{06C9DC3D-73D5-465D-B72B-C12C5E669454}" srcOrd="0" destOrd="0" presId="urn:microsoft.com/office/officeart/2005/8/layout/cycle3"/>
    <dgm:cxn modelId="{FA5D7733-572A-4E8D-982F-805341A9F27F}" type="presOf" srcId="{A933AA19-5796-48EE-96F9-7EF5A42FB471}" destId="{8F53D396-6020-474C-9ED2-E248E50B99CB}" srcOrd="0" destOrd="0" presId="urn:microsoft.com/office/officeart/2005/8/layout/cycle3"/>
    <dgm:cxn modelId="{A11CDC87-2CBA-4535-BBE9-2FB71F4D6658}" type="presOf" srcId="{D8AE66ED-5E98-48BE-A0C4-14883E812E24}" destId="{87475F84-1719-41A4-8B7A-466175A10D19}" srcOrd="0" destOrd="0" presId="urn:microsoft.com/office/officeart/2005/8/layout/cycle3"/>
    <dgm:cxn modelId="{01551B68-8026-4FB6-A917-DB06660A171E}" srcId="{0845DFCC-B26F-416F-931A-08BDCFFDE7C6}" destId="{8F359CDE-17C3-4244-ABF7-D8C38E9CE4A9}" srcOrd="3" destOrd="0" parTransId="{0EE369B0-9611-4D2B-ABC7-31DE78D9D6E4}" sibTransId="{50FDA798-6C2D-45A8-AC88-A6EF7D7A406D}"/>
    <dgm:cxn modelId="{55B729C0-20AB-4173-A973-239DC3DED717}" srcId="{0845DFCC-B26F-416F-931A-08BDCFFDE7C6}" destId="{7515F163-239F-492D-9549-72EF48EF64B3}" srcOrd="1" destOrd="0" parTransId="{44EAB144-420B-45ED-94FA-94B0F42992F2}" sibTransId="{B0FC6BE8-424D-48DB-9981-6DC602AE834F}"/>
    <dgm:cxn modelId="{A70323A2-688C-4C61-A8EF-3ABB2AAE7397}" type="presParOf" srcId="{06C9DC3D-73D5-465D-B72B-C12C5E669454}" destId="{34B97A59-FE0F-4C3E-A120-F7076604492D}" srcOrd="0" destOrd="0" presId="urn:microsoft.com/office/officeart/2005/8/layout/cycle3"/>
    <dgm:cxn modelId="{1E568464-279B-4B4F-86E6-903EE1CA9BA3}" type="presParOf" srcId="{34B97A59-FE0F-4C3E-A120-F7076604492D}" destId="{87475F84-1719-41A4-8B7A-466175A10D19}" srcOrd="0" destOrd="0" presId="urn:microsoft.com/office/officeart/2005/8/layout/cycle3"/>
    <dgm:cxn modelId="{52899D5C-0B66-405D-81DD-295AE685D8E5}" type="presParOf" srcId="{34B97A59-FE0F-4C3E-A120-F7076604492D}" destId="{8F53D396-6020-474C-9ED2-E248E50B99CB}" srcOrd="1" destOrd="0" presId="urn:microsoft.com/office/officeart/2005/8/layout/cycle3"/>
    <dgm:cxn modelId="{C4902425-7199-4C3B-9BEC-416BD8E5F4D8}" type="presParOf" srcId="{34B97A59-FE0F-4C3E-A120-F7076604492D}" destId="{E51B4278-9F5A-4A41-89DC-3060780207EB}" srcOrd="2" destOrd="0" presId="urn:microsoft.com/office/officeart/2005/8/layout/cycle3"/>
    <dgm:cxn modelId="{7CFEC9CC-6FD7-4083-B98A-8EBECDD9EB36}" type="presParOf" srcId="{34B97A59-FE0F-4C3E-A120-F7076604492D}" destId="{153184E0-F013-40B1-8FFD-EF28DF9DE7A7}" srcOrd="3" destOrd="0" presId="urn:microsoft.com/office/officeart/2005/8/layout/cycle3"/>
    <dgm:cxn modelId="{2C55A116-8D75-40D5-945C-404DD57F1938}" type="presParOf" srcId="{34B97A59-FE0F-4C3E-A120-F7076604492D}" destId="{6AC81284-1F14-4431-BB4D-F69C1ED4C130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736EA-56D3-4176-84A6-5004759508D0}">
      <dsp:nvSpPr>
        <dsp:cNvPr id="0" name=""/>
        <dsp:cNvSpPr/>
      </dsp:nvSpPr>
      <dsp:spPr>
        <a:xfrm>
          <a:off x="2267194" y="1565423"/>
          <a:ext cx="3795695" cy="3773503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Система льготного санаторно-курортного лечения</a:t>
          </a:r>
          <a:endParaRPr lang="ru-RU" sz="3000" b="1" kern="1200" dirty="0">
            <a:solidFill>
              <a:schemeClr val="bg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sp:txBody>
      <dsp:txXfrm>
        <a:off x="2823061" y="2118040"/>
        <a:ext cx="2683961" cy="2668269"/>
      </dsp:txXfrm>
    </dsp:sp>
    <dsp:sp modelId="{8ACD7899-E1EE-4AFF-A1F7-1C93F4336830}">
      <dsp:nvSpPr>
        <dsp:cNvPr id="0" name=""/>
        <dsp:cNvSpPr/>
      </dsp:nvSpPr>
      <dsp:spPr>
        <a:xfrm>
          <a:off x="2921719" y="-184365"/>
          <a:ext cx="2668445" cy="2508650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«- 30%»</a:t>
          </a:r>
          <a:endParaRPr lang="ru-RU" sz="2800" b="1" kern="1200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sp:txBody>
      <dsp:txXfrm>
        <a:off x="3312504" y="183018"/>
        <a:ext cx="1886875" cy="1773884"/>
      </dsp:txXfrm>
    </dsp:sp>
    <dsp:sp modelId="{50C2EA1B-54E8-400B-909E-A52A8A496DBB}">
      <dsp:nvSpPr>
        <dsp:cNvPr id="0" name=""/>
        <dsp:cNvSpPr/>
      </dsp:nvSpPr>
      <dsp:spPr>
        <a:xfrm>
          <a:off x="5184115" y="3106896"/>
          <a:ext cx="2949174" cy="2747006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«</a:t>
          </a:r>
          <a:r>
            <a:rPr lang="ru-RU" sz="1900" b="1" kern="1200" dirty="0" err="1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Профкурорт</a:t>
          </a:r>
          <a:r>
            <a:rPr lang="ru-RU" sz="1900" b="1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»</a:t>
          </a:r>
          <a:endParaRPr lang="ru-RU" sz="1900" b="1" kern="1200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sp:txBody>
      <dsp:txXfrm>
        <a:off x="5616012" y="3509186"/>
        <a:ext cx="2085380" cy="1942426"/>
      </dsp:txXfrm>
    </dsp:sp>
    <dsp:sp modelId="{31D15B00-B3F3-4CAE-B90A-DC30D39EE962}">
      <dsp:nvSpPr>
        <dsp:cNvPr id="0" name=""/>
        <dsp:cNvSpPr/>
      </dsp:nvSpPr>
      <dsp:spPr>
        <a:xfrm>
          <a:off x="0" y="3087134"/>
          <a:ext cx="3123070" cy="2786531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«Губернаторская»</a:t>
          </a:r>
          <a:endParaRPr lang="ru-RU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sp:txBody>
      <dsp:txXfrm>
        <a:off x="457363" y="3495212"/>
        <a:ext cx="2208344" cy="19703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F4328-4229-4E9B-BB76-EE4E6A73F5E6}">
      <dsp:nvSpPr>
        <dsp:cNvPr id="0" name=""/>
        <dsp:cNvSpPr/>
      </dsp:nvSpPr>
      <dsp:spPr>
        <a:xfrm>
          <a:off x="-5463060" y="-842895"/>
          <a:ext cx="6554951" cy="6554951"/>
        </a:xfrm>
        <a:prstGeom prst="blockArc">
          <a:avLst>
            <a:gd name="adj1" fmla="val 18900000"/>
            <a:gd name="adj2" fmla="val 2700000"/>
            <a:gd name="adj3" fmla="val 330"/>
          </a:avLst>
        </a:pr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8A30AB-60B4-4194-B65A-452645F9DC2A}">
      <dsp:nvSpPr>
        <dsp:cNvPr id="0" name=""/>
        <dsp:cNvSpPr/>
      </dsp:nvSpPr>
      <dsp:spPr>
        <a:xfrm>
          <a:off x="895073" y="695608"/>
          <a:ext cx="7504177" cy="139102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123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rgbClr val="002060"/>
              </a:solidFill>
              <a:latin typeface="Book Antiqua" pitchFamily="18" charset="0"/>
            </a:rPr>
            <a:t>скидка для членов профсоюзов на санаторно-курортное лечение в 9 здравницах Ульяновской области</a:t>
          </a:r>
          <a:endParaRPr lang="ru-RU" sz="2700" b="1" kern="1200" dirty="0">
            <a:solidFill>
              <a:srgbClr val="002060"/>
            </a:solidFill>
            <a:latin typeface="Book Antiqua" pitchFamily="18" charset="0"/>
          </a:endParaRPr>
        </a:p>
      </dsp:txBody>
      <dsp:txXfrm>
        <a:off x="895073" y="695608"/>
        <a:ext cx="7504177" cy="1391021"/>
      </dsp:txXfrm>
    </dsp:sp>
    <dsp:sp modelId="{B670CEC5-417F-432F-9A8C-AE53EE926414}">
      <dsp:nvSpPr>
        <dsp:cNvPr id="0" name=""/>
        <dsp:cNvSpPr/>
      </dsp:nvSpPr>
      <dsp:spPr>
        <a:xfrm>
          <a:off x="25684" y="521730"/>
          <a:ext cx="1738777" cy="17387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B96B2FE-65D7-4848-9DDD-F1D3A1AC859B}">
      <dsp:nvSpPr>
        <dsp:cNvPr id="0" name=""/>
        <dsp:cNvSpPr/>
      </dsp:nvSpPr>
      <dsp:spPr>
        <a:xfrm>
          <a:off x="895073" y="2782530"/>
          <a:ext cx="7504177" cy="1391021"/>
        </a:xfrm>
        <a:prstGeom prst="rect">
          <a:avLst/>
        </a:prstGeom>
        <a:solidFill>
          <a:schemeClr val="accent3">
            <a:hueOff val="4625516"/>
            <a:satOff val="-24796"/>
            <a:lumOff val="-3334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123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rgbClr val="002060"/>
              </a:solidFill>
              <a:latin typeface="Book Antiqua" pitchFamily="18" charset="0"/>
            </a:rPr>
            <a:t>скидка для членов семей профактива на санаторно-курортное лечение в 9 областных санаториях</a:t>
          </a:r>
          <a:endParaRPr lang="ru-RU" sz="2700" b="1" kern="1200" dirty="0">
            <a:solidFill>
              <a:srgbClr val="002060"/>
            </a:solidFill>
            <a:latin typeface="Book Antiqua" pitchFamily="18" charset="0"/>
          </a:endParaRPr>
        </a:p>
      </dsp:txBody>
      <dsp:txXfrm>
        <a:off x="895073" y="2782530"/>
        <a:ext cx="7504177" cy="1391021"/>
      </dsp:txXfrm>
    </dsp:sp>
    <dsp:sp modelId="{D47BD60A-56DE-4C5E-81C8-C4F0B2C42862}">
      <dsp:nvSpPr>
        <dsp:cNvPr id="0" name=""/>
        <dsp:cNvSpPr/>
      </dsp:nvSpPr>
      <dsp:spPr>
        <a:xfrm>
          <a:off x="25684" y="2608652"/>
          <a:ext cx="1738777" cy="17387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53D396-6020-474C-9ED2-E248E50B99CB}">
      <dsp:nvSpPr>
        <dsp:cNvPr id="0" name=""/>
        <dsp:cNvSpPr/>
      </dsp:nvSpPr>
      <dsp:spPr>
        <a:xfrm>
          <a:off x="1584174" y="-71987"/>
          <a:ext cx="4969069" cy="4969069"/>
        </a:xfrm>
        <a:prstGeom prst="circularArrow">
          <a:avLst>
            <a:gd name="adj1" fmla="val 4668"/>
            <a:gd name="adj2" fmla="val 272909"/>
            <a:gd name="adj3" fmla="val 13464100"/>
            <a:gd name="adj4" fmla="val 17615243"/>
            <a:gd name="adj5" fmla="val 4847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7475F84-1719-41A4-8B7A-466175A10D19}">
      <dsp:nvSpPr>
        <dsp:cNvPr id="0" name=""/>
        <dsp:cNvSpPr/>
      </dsp:nvSpPr>
      <dsp:spPr>
        <a:xfrm>
          <a:off x="2731893" y="264830"/>
          <a:ext cx="2740713" cy="99193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Член профсоюза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sp:txBody>
      <dsp:txXfrm>
        <a:off x="2780315" y="313252"/>
        <a:ext cx="2643869" cy="895093"/>
      </dsp:txXfrm>
    </dsp:sp>
    <dsp:sp modelId="{E51B4278-9F5A-4A41-89DC-3060780207EB}">
      <dsp:nvSpPr>
        <dsp:cNvPr id="0" name=""/>
        <dsp:cNvSpPr/>
      </dsp:nvSpPr>
      <dsp:spPr>
        <a:xfrm>
          <a:off x="4266916" y="1945446"/>
          <a:ext cx="3239119" cy="119915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Членская организация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ОС ФПУО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sp:txBody>
      <dsp:txXfrm>
        <a:off x="4325454" y="2003984"/>
        <a:ext cx="3122043" cy="1082079"/>
      </dsp:txXfrm>
    </dsp:sp>
    <dsp:sp modelId="{153184E0-F013-40B1-8FFD-EF28DF9DE7A7}">
      <dsp:nvSpPr>
        <dsp:cNvPr id="0" name=""/>
        <dsp:cNvSpPr/>
      </dsp:nvSpPr>
      <dsp:spPr>
        <a:xfrm>
          <a:off x="2753499" y="3903027"/>
          <a:ext cx="2857195" cy="121254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latin typeface="Book Antiqua" pitchFamily="18" charset="0"/>
            </a:rPr>
            <a:t>Федерация профсоюзов</a:t>
          </a:r>
          <a:endParaRPr lang="ru-RU" sz="2400" b="1" kern="1200" dirty="0">
            <a:latin typeface="Book Antiqua" pitchFamily="18" charset="0"/>
          </a:endParaRPr>
        </a:p>
      </dsp:txBody>
      <dsp:txXfrm>
        <a:off x="2812690" y="3962218"/>
        <a:ext cx="2738813" cy="1094160"/>
      </dsp:txXfrm>
    </dsp:sp>
    <dsp:sp modelId="{6AC81284-1F14-4431-BB4D-F69C1ED4C130}">
      <dsp:nvSpPr>
        <dsp:cNvPr id="0" name=""/>
        <dsp:cNvSpPr/>
      </dsp:nvSpPr>
      <dsp:spPr>
        <a:xfrm>
          <a:off x="698464" y="1945446"/>
          <a:ext cx="3239119" cy="119915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Санаторий 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sp:txBody>
      <dsp:txXfrm>
        <a:off x="757002" y="2003984"/>
        <a:ext cx="3122043" cy="10820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78680-8296-4EF4-84C1-A60BE2D52A48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D3BEA-A180-41B0-B5CF-E24A518EA3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251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D3BEA-A180-41B0-B5CF-E24A518EA3A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4007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D3BEA-A180-41B0-B5CF-E24A518EA3A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891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D3BEA-A180-41B0-B5CF-E24A518EA3A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4007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D3BEA-A180-41B0-B5CF-E24A518EA3A8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8916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D3BEA-A180-41B0-B5CF-E24A518EA3A8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8916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D3BEA-A180-41B0-B5CF-E24A518EA3A8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400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D3BEA-A180-41B0-B5CF-E24A518EA3A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891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D3BEA-A180-41B0-B5CF-E24A518EA3A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891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D3BEA-A180-41B0-B5CF-E24A518EA3A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891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D3BEA-A180-41B0-B5CF-E24A518EA3A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891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D3BEA-A180-41B0-B5CF-E24A518EA3A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891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D3BEA-A180-41B0-B5CF-E24A518EA3A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891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D3BEA-A180-41B0-B5CF-E24A518EA3A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891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D3BEA-A180-41B0-B5CF-E24A518EA3A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891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3A55-0BD9-4B29-A97F-EE8A3D274244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3CFF-0AA5-4C42-AAF3-218AD3DCED0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3A55-0BD9-4B29-A97F-EE8A3D274244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3CFF-0AA5-4C42-AAF3-218AD3DCED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3A55-0BD9-4B29-A97F-EE8A3D274244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3CFF-0AA5-4C42-AAF3-218AD3DCED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3A55-0BD9-4B29-A97F-EE8A3D274244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3CFF-0AA5-4C42-AAF3-218AD3DCED0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3A55-0BD9-4B29-A97F-EE8A3D274244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3CFF-0AA5-4C42-AAF3-218AD3DCED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3A55-0BD9-4B29-A97F-EE8A3D274244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3CFF-0AA5-4C42-AAF3-218AD3DCED0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3A55-0BD9-4B29-A97F-EE8A3D274244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3CFF-0AA5-4C42-AAF3-218AD3DCED0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3A55-0BD9-4B29-A97F-EE8A3D274244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3CFF-0AA5-4C42-AAF3-218AD3DCED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3A55-0BD9-4B29-A97F-EE8A3D274244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3CFF-0AA5-4C42-AAF3-218AD3DCED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3A55-0BD9-4B29-A97F-EE8A3D274244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3CFF-0AA5-4C42-AAF3-218AD3DCED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3A55-0BD9-4B29-A97F-EE8A3D274244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3CFF-0AA5-4C42-AAF3-218AD3DCED0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00B3A55-0BD9-4B29-A97F-EE8A3D274244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A363CFF-0AA5-4C42-AAF3-218AD3DCED0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320700"/>
            <a:ext cx="6131580" cy="1812156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ОБЛАСТНОЙ СОЮЗ  «ФЕДЕРАЦИЯ ПРОФСОЮЗОВ УЛЬЯНОВСКОЙ ОБЛАСТИ»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506" y="2564904"/>
            <a:ext cx="870259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ЛЬГОТНОЕ </a:t>
            </a:r>
            <a:r>
              <a:rPr lang="ru-RU" sz="4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САНАТОРНО-КУРОРТНОЕ </a:t>
            </a: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ЛЕЧЕНИЕ И ОЗДОРОВЛЕНИЕ</a:t>
            </a:r>
          </a:p>
          <a:p>
            <a:pPr algn="ctr"/>
            <a:endParaRPr lang="ru-RU" sz="3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Отдел организационной работы</a:t>
            </a:r>
          </a:p>
          <a:p>
            <a:pPr algn="ctr"/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ОС ФПУО</a:t>
            </a:r>
            <a:endParaRPr lang="ru-RU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99792" y="6381328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Book Antiqua" pitchFamily="18" charset="0"/>
              </a:rPr>
              <a:t>2016 г.</a:t>
            </a:r>
            <a:endParaRPr lang="ru-RU" sz="20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1026" name="Picture 2" descr="C:\Users\user\AppData\Local\Temp\Rar$DR00.302\НОВЫЙ ЛОГО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1520952" cy="152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16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AppData\Local\Temp\Rar$DR00.302\НОВЫЙ ЛОГО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48" y="116632"/>
            <a:ext cx="863429" cy="86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9512" y="5445224"/>
            <a:ext cx="4896544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Book Antiqua" pitchFamily="18" charset="0"/>
              </a:rPr>
              <a:t>Адрес</a:t>
            </a:r>
            <a:r>
              <a:rPr lang="ru-RU" dirty="0" smtClean="0">
                <a:latin typeface="Book Antiqua" pitchFamily="18" charset="0"/>
              </a:rPr>
              <a:t>: г. Ульяновск, ул. Оренбургская, д. 5А</a:t>
            </a:r>
          </a:p>
          <a:p>
            <a:r>
              <a:rPr lang="ru-RU" b="1" i="1" dirty="0" smtClean="0">
                <a:latin typeface="Book Antiqua" pitchFamily="18" charset="0"/>
              </a:rPr>
              <a:t>Контакты</a:t>
            </a:r>
            <a:r>
              <a:rPr lang="ru-RU" dirty="0" smtClean="0">
                <a:latin typeface="Book Antiqua" pitchFamily="18" charset="0"/>
              </a:rPr>
              <a:t>: (8422) 52-02-02</a:t>
            </a:r>
          </a:p>
          <a:p>
            <a:r>
              <a:rPr lang="ru-RU" b="1" i="1" dirty="0" smtClean="0">
                <a:latin typeface="Book Antiqua" pitchFamily="18" charset="0"/>
              </a:rPr>
              <a:t>Сайт</a:t>
            </a:r>
            <a:r>
              <a:rPr lang="ru-RU" dirty="0" smtClean="0">
                <a:latin typeface="Book Antiqua" pitchFamily="18" charset="0"/>
              </a:rPr>
              <a:t>: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www.radon-nt.com</a:t>
            </a:r>
            <a:endParaRPr lang="ru-RU" dirty="0">
              <a:solidFill>
                <a:schemeClr val="bg2">
                  <a:lumMod val="2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05928" y="1484784"/>
            <a:ext cx="3502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Многопрофильный лечебный 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профиль</a:t>
            </a:r>
            <a:r>
              <a:rPr lang="en-US" sz="2400" b="1" i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 </a:t>
            </a:r>
            <a:endParaRPr lang="ru-RU" sz="2400" b="1" i="1" dirty="0" smtClean="0">
              <a:solidFill>
                <a:schemeClr val="bg2">
                  <a:lumMod val="2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97534" y="2132856"/>
            <a:ext cx="390633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b="1" dirty="0">
              <a:latin typeface="Book Antiqua" pitchFamily="18" charset="0"/>
            </a:endParaRPr>
          </a:p>
          <a:p>
            <a:r>
              <a:rPr lang="ru-RU" sz="2000" b="1" i="1" dirty="0" smtClean="0">
                <a:latin typeface="Book Antiqua" pitchFamily="18" charset="0"/>
              </a:rPr>
              <a:t>Методы лечения: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err="1" smtClean="0">
                <a:latin typeface="Book Antiqua" pitchFamily="18" charset="0"/>
              </a:rPr>
              <a:t>Радонолечение</a:t>
            </a:r>
            <a:r>
              <a:rPr lang="ru-RU" sz="2000" dirty="0" smtClean="0">
                <a:latin typeface="Book Antiqua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err="1" smtClean="0">
                <a:latin typeface="Book Antiqua" pitchFamily="18" charset="0"/>
              </a:rPr>
              <a:t>Бальнеолечение</a:t>
            </a:r>
            <a:r>
              <a:rPr lang="ru-RU" sz="2000" dirty="0" smtClean="0">
                <a:latin typeface="Book Antiqua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latin typeface="Book Antiqua" pitchFamily="18" charset="0"/>
              </a:rPr>
              <a:t>Аппаратная физиотерапия;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err="1" smtClean="0">
                <a:latin typeface="Book Antiqua" pitchFamily="18" charset="0"/>
              </a:rPr>
              <a:t>Спелеотерапия</a:t>
            </a:r>
            <a:r>
              <a:rPr lang="ru-RU" sz="2000" dirty="0" smtClean="0">
                <a:latin typeface="Book Antiqua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err="1" smtClean="0">
                <a:latin typeface="Book Antiqua" pitchFamily="18" charset="0"/>
              </a:rPr>
              <a:t>Галокамера</a:t>
            </a:r>
            <a:r>
              <a:rPr lang="ru-RU" sz="2000" dirty="0" smtClean="0">
                <a:latin typeface="Book Antiqua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latin typeface="Book Antiqua" pitchFamily="18" charset="0"/>
              </a:rPr>
              <a:t>Массаж;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err="1" smtClean="0">
                <a:latin typeface="Book Antiqua" pitchFamily="18" charset="0"/>
              </a:rPr>
              <a:t>Пневмомассажная</a:t>
            </a:r>
            <a:r>
              <a:rPr lang="ru-RU" sz="2000" dirty="0" smtClean="0">
                <a:latin typeface="Book Antiqua" pitchFamily="18" charset="0"/>
              </a:rPr>
              <a:t> камера;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err="1" smtClean="0">
                <a:latin typeface="Book Antiqua" pitchFamily="18" charset="0"/>
              </a:rPr>
              <a:t>Криосауна</a:t>
            </a:r>
            <a:r>
              <a:rPr lang="ru-RU" sz="2000" dirty="0" smtClean="0">
                <a:latin typeface="Book Antiqua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latin typeface="Book Antiqua" pitchFamily="18" charset="0"/>
              </a:rPr>
              <a:t>Гирудотерапия;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latin typeface="Book Antiqua" pitchFamily="18" charset="0"/>
              </a:rPr>
              <a:t>Иглорефлексотерапия;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latin typeface="Book Antiqua" pitchFamily="18" charset="0"/>
              </a:rPr>
              <a:t>Подводное вытяжение позвоночника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4896544" cy="3067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263377" y="116631"/>
            <a:ext cx="75391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Областной союз «Федерация профсоюзов Ульяновской области»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1015875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РАДОН</a:t>
            </a:r>
            <a:endParaRPr lang="ru-RU" sz="72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1257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AppData\Local\Temp\Rar$DR00.302\НОВЫЙ ЛОГО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48" y="116632"/>
            <a:ext cx="863429" cy="86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88840"/>
            <a:ext cx="4968552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79512" y="5445224"/>
            <a:ext cx="4896544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Book Antiqua" pitchFamily="18" charset="0"/>
              </a:rPr>
              <a:t>Адрес</a:t>
            </a:r>
            <a:r>
              <a:rPr lang="ru-RU" dirty="0" smtClean="0">
                <a:latin typeface="Book Antiqua" pitchFamily="18" charset="0"/>
              </a:rPr>
              <a:t>: г. Димитровград, ул. Куйбышева, </a:t>
            </a:r>
          </a:p>
          <a:p>
            <a:r>
              <a:rPr lang="ru-RU" dirty="0" smtClean="0">
                <a:latin typeface="Book Antiqua" pitchFamily="18" charset="0"/>
              </a:rPr>
              <a:t>д. 335</a:t>
            </a:r>
          </a:p>
          <a:p>
            <a:r>
              <a:rPr lang="ru-RU" b="1" i="1" dirty="0" smtClean="0">
                <a:latin typeface="Book Antiqua" pitchFamily="18" charset="0"/>
              </a:rPr>
              <a:t>Контакты</a:t>
            </a:r>
            <a:r>
              <a:rPr lang="ru-RU" dirty="0" smtClean="0">
                <a:latin typeface="Book Antiqua" pitchFamily="18" charset="0"/>
              </a:rPr>
              <a:t>: (84235) 48-0-48</a:t>
            </a:r>
          </a:p>
          <a:p>
            <a:r>
              <a:rPr lang="ru-RU" b="1" i="1" dirty="0" smtClean="0">
                <a:latin typeface="Book Antiqua" pitchFamily="18" charset="0"/>
              </a:rPr>
              <a:t>Сайт</a:t>
            </a:r>
            <a:r>
              <a:rPr lang="ru-RU" dirty="0" smtClean="0">
                <a:latin typeface="Book Antiqua" pitchFamily="18" charset="0"/>
              </a:rPr>
              <a:t>: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www.sobo-dim.ru</a:t>
            </a:r>
            <a:endParaRPr lang="ru-RU" dirty="0">
              <a:solidFill>
                <a:schemeClr val="bg2">
                  <a:lumMod val="2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24049" y="1412776"/>
            <a:ext cx="42685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Многопрофильный лечебный профиль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05150" y="2132856"/>
            <a:ext cx="390633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b="1" dirty="0">
              <a:latin typeface="Book Antiqua" pitchFamily="18" charset="0"/>
            </a:endParaRPr>
          </a:p>
          <a:p>
            <a:r>
              <a:rPr lang="ru-RU" sz="2000" b="1" i="1" dirty="0" smtClean="0">
                <a:latin typeface="Book Antiqua" pitchFamily="18" charset="0"/>
              </a:rPr>
              <a:t>Методы лечения: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latin typeface="Book Antiqua" pitchFamily="18" charset="0"/>
              </a:rPr>
              <a:t>Физиотерапевтическое лечение (гальванизация, лазеротерапия, ДМВ-терапия, УВЧ- и СВЧ-терапия, электросон, электрофорез);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latin typeface="Book Antiqua" pitchFamily="18" charset="0"/>
              </a:rPr>
              <a:t>Водолечение (лечебные ванны, плавание)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latin typeface="Book Antiqua" pitchFamily="18" charset="0"/>
              </a:rPr>
              <a:t>Функциональная диагностика (ЭКГ, УЗИ, суточный мониторинг давления и кардиограммы)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263377" y="116631"/>
            <a:ext cx="75391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Областной союз «Федерация профсоюзов Ульяновской области»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504" y="1265134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СОСНОВЫЙ БОР</a:t>
            </a:r>
            <a:endParaRPr lang="ru-RU" sz="40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022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AppData\Local\Temp\Rar$DR00.302\НОВЫЙ ЛОГО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48" y="116632"/>
            <a:ext cx="863429" cy="86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9512" y="5445224"/>
            <a:ext cx="4896544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Book Antiqua" pitchFamily="18" charset="0"/>
              </a:rPr>
              <a:t>Адрес</a:t>
            </a:r>
            <a:r>
              <a:rPr lang="ru-RU" dirty="0" smtClean="0">
                <a:latin typeface="Book Antiqua" pitchFamily="18" charset="0"/>
              </a:rPr>
              <a:t>: с. Ундоры</a:t>
            </a:r>
          </a:p>
          <a:p>
            <a:r>
              <a:rPr lang="ru-RU" b="1" i="1" dirty="0" smtClean="0">
                <a:latin typeface="Book Antiqua" pitchFamily="18" charset="0"/>
              </a:rPr>
              <a:t>Контакты</a:t>
            </a:r>
            <a:r>
              <a:rPr lang="ru-RU" dirty="0" smtClean="0">
                <a:latin typeface="Book Antiqua" pitchFamily="18" charset="0"/>
              </a:rPr>
              <a:t>: (84254) 61-7-65</a:t>
            </a:r>
          </a:p>
          <a:p>
            <a:r>
              <a:rPr lang="ru-RU" b="1" i="1" dirty="0" smtClean="0">
                <a:latin typeface="Book Antiqua" pitchFamily="18" charset="0"/>
              </a:rPr>
              <a:t>Сайт</a:t>
            </a:r>
            <a:r>
              <a:rPr lang="ru-RU" dirty="0" smtClean="0">
                <a:latin typeface="Book Antiqua" pitchFamily="18" charset="0"/>
              </a:rPr>
              <a:t>: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www.ulorc.ru</a:t>
            </a:r>
            <a:endParaRPr lang="ru-RU" dirty="0">
              <a:solidFill>
                <a:schemeClr val="bg2">
                  <a:lumMod val="2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57" y="2132856"/>
            <a:ext cx="4828153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5206109" y="1484784"/>
            <a:ext cx="3737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Многопрофильный лечебный профиль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06109" y="2216204"/>
            <a:ext cx="3906331" cy="4562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50" b="1" dirty="0">
              <a:latin typeface="Book Antiqua" pitchFamily="18" charset="0"/>
            </a:endParaRPr>
          </a:p>
          <a:p>
            <a:r>
              <a:rPr lang="ru-RU" sz="2400" b="1" i="1" dirty="0" smtClean="0">
                <a:latin typeface="Book Antiqua" pitchFamily="18" charset="0"/>
              </a:rPr>
              <a:t>Методы лечения: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Book Antiqua" pitchFamily="18" charset="0"/>
              </a:rPr>
              <a:t>Гирудотерапия;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Book Antiqua" pitchFamily="18" charset="0"/>
              </a:rPr>
              <a:t>ВЛОК;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Book Antiqua" pitchFamily="18" charset="0"/>
              </a:rPr>
              <a:t>Водолечение;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Book Antiqua" pitchFamily="18" charset="0"/>
              </a:rPr>
              <a:t>Физиотерапевтическое лечение;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err="1" smtClean="0">
                <a:latin typeface="Book Antiqua" pitchFamily="18" charset="0"/>
              </a:rPr>
              <a:t>Галокамера</a:t>
            </a:r>
            <a:r>
              <a:rPr lang="ru-RU" sz="2400" dirty="0" smtClean="0">
                <a:latin typeface="Book Antiqua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Book Antiqua" pitchFamily="18" charset="0"/>
              </a:rPr>
              <a:t>Ручной массаж;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Book Antiqua" pitchFamily="18" charset="0"/>
              </a:rPr>
              <a:t>ЛФК;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Book Antiqua" pitchFamily="18" charset="0"/>
              </a:rPr>
              <a:t>Аэрофитотерапия.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1263377" y="116631"/>
            <a:ext cx="75391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Областной союз «Федерация профсоюзов Ульяновской области»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1015875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СРЦ ИМ. ЧУЧКАЛОВА</a:t>
            </a:r>
            <a:endParaRPr lang="ru-RU" sz="36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6793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3377" y="116631"/>
            <a:ext cx="75391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Областной союз «Федерация профсоюзов Ульяновской области»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4" name="Picture 2" descr="C:\Users\user\AppData\Local\Temp\Rar$DR00.302\НОВЫЙ ЛОГО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48" y="116632"/>
            <a:ext cx="863429" cy="86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9512" y="5445224"/>
            <a:ext cx="4896544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Book Antiqua" pitchFamily="18" charset="0"/>
              </a:rPr>
              <a:t>Адрес</a:t>
            </a:r>
            <a:r>
              <a:rPr lang="ru-RU" dirty="0" smtClean="0">
                <a:latin typeface="Book Antiqua" pitchFamily="18" charset="0"/>
              </a:rPr>
              <a:t>: </a:t>
            </a:r>
            <a:r>
              <a:rPr lang="ru-RU" dirty="0" err="1" smtClean="0">
                <a:latin typeface="Book Antiqua" pitchFamily="18" charset="0"/>
              </a:rPr>
              <a:t>р.п</a:t>
            </a:r>
            <a:r>
              <a:rPr lang="ru-RU" dirty="0" smtClean="0">
                <a:latin typeface="Book Antiqua" pitchFamily="18" charset="0"/>
              </a:rPr>
              <a:t>. Вешкайма</a:t>
            </a:r>
          </a:p>
          <a:p>
            <a:r>
              <a:rPr lang="ru-RU" b="1" i="1" dirty="0" smtClean="0">
                <a:latin typeface="Book Antiqua" pitchFamily="18" charset="0"/>
              </a:rPr>
              <a:t>Контакты</a:t>
            </a:r>
            <a:r>
              <a:rPr lang="ru-RU" dirty="0" smtClean="0">
                <a:latin typeface="Book Antiqua" pitchFamily="18" charset="0"/>
              </a:rPr>
              <a:t>: (84243) 2-12-81</a:t>
            </a:r>
          </a:p>
          <a:p>
            <a:r>
              <a:rPr lang="ru-RU" b="1" i="1" dirty="0" smtClean="0">
                <a:latin typeface="Book Antiqua" pitchFamily="18" charset="0"/>
              </a:rPr>
              <a:t>Сайт</a:t>
            </a:r>
            <a:r>
              <a:rPr lang="ru-RU" dirty="0" smtClean="0">
                <a:latin typeface="Book Antiqua" pitchFamily="18" charset="0"/>
              </a:rPr>
              <a:t>: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www.ogauso-sosnovyibor.ru</a:t>
            </a:r>
            <a:endParaRPr lang="ru-RU" dirty="0">
              <a:solidFill>
                <a:schemeClr val="bg2">
                  <a:lumMod val="2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08049" y="1460683"/>
            <a:ext cx="40306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Многопрофильный лечебный 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профиль</a:t>
            </a:r>
            <a:r>
              <a:rPr lang="en-US" sz="2400" b="1" i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 (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+ профзаболевания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) </a:t>
            </a:r>
            <a:endParaRPr lang="ru-RU" sz="2000" b="1" i="1" dirty="0">
              <a:solidFill>
                <a:schemeClr val="bg2">
                  <a:lumMod val="2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08049" y="2492896"/>
            <a:ext cx="390633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b="1" dirty="0">
              <a:latin typeface="Book Antiqua" pitchFamily="18" charset="0"/>
            </a:endParaRPr>
          </a:p>
          <a:p>
            <a:r>
              <a:rPr lang="ru-RU" b="1" i="1" dirty="0" smtClean="0">
                <a:latin typeface="Book Antiqua" pitchFamily="18" charset="0"/>
              </a:rPr>
              <a:t>Методы лечения: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Грязелечение;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Теплолечение;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Водолечение;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Физиотерапевтическое лечение;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err="1" smtClean="0">
                <a:latin typeface="Book Antiqua" pitchFamily="18" charset="0"/>
              </a:rPr>
              <a:t>Галокамера</a:t>
            </a:r>
            <a:r>
              <a:rPr lang="ru-RU" dirty="0" smtClean="0">
                <a:latin typeface="Book Antiqua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Ручной массаж;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Ингаляторий;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Функциональная диагностика;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Стоматологический кабинет;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err="1" smtClean="0">
                <a:latin typeface="Book Antiqua" pitchFamily="18" charset="0"/>
              </a:rPr>
              <a:t>Фитобочка</a:t>
            </a:r>
            <a:r>
              <a:rPr lang="ru-RU" dirty="0" smtClean="0">
                <a:latin typeface="Book Antiqua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Радоновые ванны.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1" y="2060848"/>
            <a:ext cx="499042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68576" y="1352962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СОСНОВЫЙ БОР</a:t>
            </a:r>
            <a:endParaRPr lang="ru-RU" sz="40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0638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3377" y="116631"/>
            <a:ext cx="75391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Областной союз «Федерация профсоюзов Ульяновской области»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4" name="Picture 2" descr="C:\Users\user\AppData\Local\Temp\Rar$DR00.302\НОВЫЙ ЛОГО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48" y="116632"/>
            <a:ext cx="863429" cy="86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9512" y="5445224"/>
            <a:ext cx="4896544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Book Antiqua" pitchFamily="18" charset="0"/>
              </a:rPr>
              <a:t>Адрес</a:t>
            </a:r>
            <a:r>
              <a:rPr lang="ru-RU" dirty="0" smtClean="0">
                <a:latin typeface="Book Antiqua" pitchFamily="18" charset="0"/>
              </a:rPr>
              <a:t>: </a:t>
            </a:r>
            <a:r>
              <a:rPr lang="ru-RU" dirty="0" err="1" smtClean="0">
                <a:latin typeface="Book Antiqua" pitchFamily="18" charset="0"/>
              </a:rPr>
              <a:t>Чердаклинский</a:t>
            </a:r>
            <a:r>
              <a:rPr lang="ru-RU" dirty="0" smtClean="0">
                <a:latin typeface="Book Antiqua" pitchFamily="18" charset="0"/>
              </a:rPr>
              <a:t> район, </a:t>
            </a:r>
          </a:p>
          <a:p>
            <a:r>
              <a:rPr lang="ru-RU" dirty="0" smtClean="0">
                <a:latin typeface="Book Antiqua" pitchFamily="18" charset="0"/>
              </a:rPr>
              <a:t>п. Лесная Быль</a:t>
            </a:r>
          </a:p>
          <a:p>
            <a:r>
              <a:rPr lang="ru-RU" b="1" i="1" dirty="0" smtClean="0">
                <a:latin typeface="Book Antiqua" pitchFamily="18" charset="0"/>
              </a:rPr>
              <a:t>Контакты</a:t>
            </a:r>
            <a:r>
              <a:rPr lang="ru-RU" dirty="0" smtClean="0">
                <a:latin typeface="Book Antiqua" pitchFamily="18" charset="0"/>
              </a:rPr>
              <a:t>: (8422) 79-46-33</a:t>
            </a:r>
          </a:p>
          <a:p>
            <a:r>
              <a:rPr lang="ru-RU" b="1" i="1" dirty="0" smtClean="0">
                <a:latin typeface="Book Antiqua" pitchFamily="18" charset="0"/>
              </a:rPr>
              <a:t>Сайт</a:t>
            </a:r>
            <a:r>
              <a:rPr lang="ru-RU" dirty="0" smtClean="0">
                <a:latin typeface="Book Antiqua" pitchFamily="18" charset="0"/>
              </a:rPr>
              <a:t>: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www.spolyana73.ru </a:t>
            </a:r>
            <a:endParaRPr lang="ru-RU" dirty="0">
              <a:solidFill>
                <a:schemeClr val="bg2">
                  <a:lumMod val="2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57619" y="1573341"/>
            <a:ext cx="30858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Многопрофильный лечебный 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профиль</a:t>
            </a:r>
            <a:r>
              <a:rPr lang="en-US" sz="2400" b="1" i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 </a:t>
            </a:r>
            <a:endParaRPr lang="ru-RU" sz="2400" b="1" i="1" dirty="0" smtClean="0">
              <a:solidFill>
                <a:schemeClr val="bg2">
                  <a:lumMod val="2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37669" y="2311189"/>
            <a:ext cx="3906331" cy="4532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50" b="1" dirty="0">
              <a:latin typeface="Book Antiqua" pitchFamily="18" charset="0"/>
            </a:endParaRPr>
          </a:p>
          <a:p>
            <a:r>
              <a:rPr lang="ru-RU" sz="2000" b="1" i="1" dirty="0" smtClean="0">
                <a:latin typeface="Book Antiqua" pitchFamily="18" charset="0"/>
              </a:rPr>
              <a:t>Методы лечения: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latin typeface="Book Antiqua" pitchFamily="18" charset="0"/>
              </a:rPr>
              <a:t>Подводное вытяжение позвоночника;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err="1" smtClean="0">
                <a:latin typeface="Book Antiqua" pitchFamily="18" charset="0"/>
              </a:rPr>
              <a:t>Физиолечение</a:t>
            </a:r>
            <a:r>
              <a:rPr lang="ru-RU" sz="2000" dirty="0" smtClean="0">
                <a:latin typeface="Book Antiqua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latin typeface="Book Antiqua" pitchFamily="18" charset="0"/>
              </a:rPr>
              <a:t>Водолечение;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err="1" smtClean="0">
                <a:latin typeface="Book Antiqua" pitchFamily="18" charset="0"/>
              </a:rPr>
              <a:t>Прессотерапия</a:t>
            </a:r>
            <a:r>
              <a:rPr lang="ru-RU" sz="2000" dirty="0" smtClean="0">
                <a:latin typeface="Book Antiqua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latin typeface="Book Antiqua" pitchFamily="18" charset="0"/>
              </a:rPr>
              <a:t>Сухие углекислые ванны;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latin typeface="Book Antiqua" pitchFamily="18" charset="0"/>
              </a:rPr>
              <a:t>Соляная пещера;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latin typeface="Book Antiqua" pitchFamily="18" charset="0"/>
              </a:rPr>
              <a:t>Кедровая бочка;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latin typeface="Book Antiqua" pitchFamily="18" charset="0"/>
              </a:rPr>
              <a:t>«</a:t>
            </a:r>
            <a:r>
              <a:rPr lang="ru-RU" sz="2000" dirty="0" err="1" smtClean="0">
                <a:latin typeface="Book Antiqua" pitchFamily="18" charset="0"/>
              </a:rPr>
              <a:t>Симбирцитовая</a:t>
            </a:r>
            <a:r>
              <a:rPr lang="ru-RU" sz="2000" dirty="0" smtClean="0">
                <a:latin typeface="Book Antiqua" pitchFamily="18" charset="0"/>
              </a:rPr>
              <a:t> дорожка»;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latin typeface="Book Antiqua" pitchFamily="18" charset="0"/>
              </a:rPr>
              <a:t>Массажи;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latin typeface="Book Antiqua" pitchFamily="18" charset="0"/>
              </a:rPr>
              <a:t>Кишечные процедуры.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88840"/>
            <a:ext cx="4896544" cy="3157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179512" y="1386499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СОЛНЕЧНАЯ ПОЛЯНА</a:t>
            </a:r>
            <a:endParaRPr lang="ru-RU" sz="32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5117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3377" y="116631"/>
            <a:ext cx="75391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Областной союз «Федерация профсоюзов Ульяновской области»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4" name="Picture 2" descr="C:\Users\user\AppData\Local\Temp\Rar$DR00.302\НОВЫЙ ЛОГО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48" y="116632"/>
            <a:ext cx="863429" cy="86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9512" y="5445224"/>
            <a:ext cx="4896544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Book Antiqua" pitchFamily="18" charset="0"/>
              </a:rPr>
              <a:t>Адрес</a:t>
            </a:r>
            <a:r>
              <a:rPr lang="ru-RU" dirty="0" smtClean="0">
                <a:latin typeface="Book Antiqua" pitchFamily="18" charset="0"/>
              </a:rPr>
              <a:t>: г. </a:t>
            </a:r>
            <a:r>
              <a:rPr lang="ru-RU" dirty="0" err="1" smtClean="0">
                <a:latin typeface="Book Antiqua" pitchFamily="18" charset="0"/>
              </a:rPr>
              <a:t>Новоульяновск</a:t>
            </a:r>
            <a:r>
              <a:rPr lang="ru-RU" dirty="0" smtClean="0">
                <a:latin typeface="Book Antiqua" pitchFamily="18" charset="0"/>
              </a:rPr>
              <a:t>, </a:t>
            </a:r>
          </a:p>
          <a:p>
            <a:r>
              <a:rPr lang="ru-RU" dirty="0" smtClean="0">
                <a:latin typeface="Book Antiqua" pitchFamily="18" charset="0"/>
              </a:rPr>
              <a:t>ул. Комсомольская, 2А</a:t>
            </a:r>
          </a:p>
          <a:p>
            <a:r>
              <a:rPr lang="ru-RU" b="1" i="1" dirty="0" smtClean="0">
                <a:latin typeface="Book Antiqua" pitchFamily="18" charset="0"/>
              </a:rPr>
              <a:t>Контакты</a:t>
            </a:r>
            <a:r>
              <a:rPr lang="ru-RU" dirty="0" smtClean="0">
                <a:latin typeface="Book Antiqua" pitchFamily="18" charset="0"/>
              </a:rPr>
              <a:t>: (84255) 7-15-50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79606" y="2317958"/>
            <a:ext cx="3906331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900" b="1" dirty="0">
              <a:latin typeface="Book Antiqua" pitchFamily="18" charset="0"/>
            </a:endParaRPr>
          </a:p>
          <a:p>
            <a:r>
              <a:rPr lang="ru-RU" b="1" i="1" dirty="0" smtClean="0">
                <a:latin typeface="Book Antiqua" pitchFamily="18" charset="0"/>
              </a:rPr>
              <a:t>Методы лечения: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Гидромассажные ванны;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Жемчужные ванны;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Углекислые ванны;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Фитотерапия;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Теплолечение;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Ручной массаж;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Ингаляторий;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Талассотерапия;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Ультразвуковая терапия;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err="1" smtClean="0">
                <a:latin typeface="Book Antiqua" pitchFamily="18" charset="0"/>
              </a:rPr>
              <a:t>Светотерапия</a:t>
            </a:r>
            <a:r>
              <a:rPr lang="ru-RU" dirty="0" smtClean="0">
                <a:latin typeface="Book Antiqua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Кедровая бочка;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Грязелечение.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98" y="2348880"/>
            <a:ext cx="4877958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216174" y="1167933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 «ВОЛЖСКИЕ ПРОСТОРЫ»</a:t>
            </a:r>
            <a:endParaRPr lang="ru-RU" sz="36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08104" y="1556792"/>
            <a:ext cx="30858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Многопрофильный лечебный 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профиль</a:t>
            </a:r>
            <a:r>
              <a:rPr lang="en-US" sz="2400" b="1" i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 </a:t>
            </a:r>
            <a:endParaRPr lang="ru-RU" sz="2400" b="1" i="1" dirty="0" smtClean="0">
              <a:solidFill>
                <a:schemeClr val="bg2">
                  <a:lumMod val="25000"/>
                </a:scheme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5117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3377" y="116631"/>
            <a:ext cx="75391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Областной союз «Федерация профсоюзов Ульяновской области»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4" name="Picture 2" descr="C:\Users\user\AppData\Local\Temp\Rar$DR00.302\НОВЫЙ ЛОГО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48" y="116632"/>
            <a:ext cx="863429" cy="86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053" y="1196752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БЕЛЫЙ ЯР</a:t>
            </a:r>
            <a:endParaRPr lang="ru-RU" sz="54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5445224"/>
            <a:ext cx="4968552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Book Antiqua" pitchFamily="18" charset="0"/>
              </a:rPr>
              <a:t>Адрес</a:t>
            </a:r>
            <a:r>
              <a:rPr lang="ru-RU" dirty="0" smtClean="0">
                <a:latin typeface="Book Antiqua" pitchFamily="18" charset="0"/>
              </a:rPr>
              <a:t>: </a:t>
            </a:r>
            <a:r>
              <a:rPr lang="ru-RU" dirty="0" err="1" smtClean="0">
                <a:latin typeface="Book Antiqua" pitchFamily="18" charset="0"/>
              </a:rPr>
              <a:t>Чердаклинский</a:t>
            </a:r>
            <a:r>
              <a:rPr lang="ru-RU" dirty="0" smtClean="0">
                <a:latin typeface="Book Antiqua" pitchFamily="18" charset="0"/>
              </a:rPr>
              <a:t> район, </a:t>
            </a:r>
          </a:p>
          <a:p>
            <a:r>
              <a:rPr lang="ru-RU" dirty="0" smtClean="0">
                <a:latin typeface="Book Antiqua" pitchFamily="18" charset="0"/>
              </a:rPr>
              <a:t>с. Старый Белый Яр</a:t>
            </a:r>
          </a:p>
          <a:p>
            <a:r>
              <a:rPr lang="ru-RU" b="1" i="1" dirty="0" smtClean="0">
                <a:latin typeface="Book Antiqua" pitchFamily="18" charset="0"/>
              </a:rPr>
              <a:t>Контакты</a:t>
            </a:r>
            <a:r>
              <a:rPr lang="ru-RU" dirty="0" smtClean="0">
                <a:latin typeface="Book Antiqua" pitchFamily="18" charset="0"/>
              </a:rPr>
              <a:t>: (84231) 57-3-15</a:t>
            </a:r>
          </a:p>
          <a:p>
            <a:r>
              <a:rPr lang="ru-RU" b="1" i="1" dirty="0" smtClean="0">
                <a:latin typeface="Book Antiqua" pitchFamily="18" charset="0"/>
              </a:rPr>
              <a:t>Сайт</a:t>
            </a:r>
            <a:r>
              <a:rPr lang="ru-RU" dirty="0" smtClean="0">
                <a:latin typeface="Book Antiqua" pitchFamily="18" charset="0"/>
              </a:rPr>
              <a:t>: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www.ulkurort.ru </a:t>
            </a:r>
            <a:endParaRPr lang="ru-RU" dirty="0">
              <a:solidFill>
                <a:schemeClr val="bg2">
                  <a:lumMod val="2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47380" y="1484784"/>
            <a:ext cx="38966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Многопрофильный лечебный 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профиль</a:t>
            </a:r>
            <a:r>
              <a:rPr lang="en-US" sz="2400" b="1" i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 </a:t>
            </a:r>
            <a:endParaRPr lang="ru-RU" sz="2400" b="1" i="1" dirty="0" smtClean="0">
              <a:solidFill>
                <a:schemeClr val="bg2">
                  <a:lumMod val="2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69323" y="2204864"/>
            <a:ext cx="3906331" cy="505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50" b="1" dirty="0">
              <a:latin typeface="Book Antiqua" pitchFamily="18" charset="0"/>
            </a:endParaRPr>
          </a:p>
          <a:p>
            <a:r>
              <a:rPr lang="ru-RU" sz="2400" b="1" i="1" dirty="0" smtClean="0">
                <a:latin typeface="Book Antiqua" pitchFamily="18" charset="0"/>
              </a:rPr>
              <a:t>Методы лечения: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Book Antiqua" pitchFamily="18" charset="0"/>
              </a:rPr>
              <a:t>Внутритканевая электростимуляция;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Book Antiqua" pitchFamily="18" charset="0"/>
              </a:rPr>
              <a:t>Подводный массаж;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err="1" smtClean="0">
                <a:latin typeface="Book Antiqua" pitchFamily="18" charset="0"/>
              </a:rPr>
              <a:t>Спелеокамера</a:t>
            </a:r>
            <a:r>
              <a:rPr lang="ru-RU" sz="2400" dirty="0" smtClean="0">
                <a:latin typeface="Book Antiqua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err="1" smtClean="0">
                <a:latin typeface="Book Antiqua" pitchFamily="18" charset="0"/>
              </a:rPr>
              <a:t>Светоцветотерапия</a:t>
            </a:r>
            <a:r>
              <a:rPr lang="ru-RU" sz="2400" dirty="0" smtClean="0">
                <a:latin typeface="Book Antiqua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Book Antiqua" pitchFamily="18" charset="0"/>
              </a:rPr>
              <a:t>Гирудотерапия;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Book Antiqua" pitchFamily="18" charset="0"/>
              </a:rPr>
              <a:t>Терренкур;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err="1" smtClean="0">
                <a:latin typeface="Book Antiqua" pitchFamily="18" charset="0"/>
              </a:rPr>
              <a:t>Сенотерапия</a:t>
            </a:r>
            <a:r>
              <a:rPr lang="ru-RU" sz="2400" dirty="0" smtClean="0">
                <a:latin typeface="Book Antiqua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Book Antiqua" pitchFamily="18" charset="0"/>
              </a:rPr>
              <a:t>Сухие углекислые ванны.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04864"/>
            <a:ext cx="4968552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53759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3377" y="116631"/>
            <a:ext cx="75391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Областной союз «Федерация профсоюзов Ульяновской области»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4" name="Picture 2" descr="C:\Users\user\AppData\Local\Temp\Rar$DR00.302\НОВЫЙ ЛОГО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48" y="116632"/>
            <a:ext cx="863429" cy="86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3528" y="1199186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ПРИБРЕЖНЫЙ</a:t>
            </a:r>
            <a:endParaRPr lang="ru-RU" sz="48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5445224"/>
            <a:ext cx="4968552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Book Antiqua" pitchFamily="18" charset="0"/>
              </a:rPr>
              <a:t>Адрес</a:t>
            </a:r>
            <a:r>
              <a:rPr lang="ru-RU" dirty="0" smtClean="0">
                <a:latin typeface="Book Antiqua" pitchFamily="18" charset="0"/>
              </a:rPr>
              <a:t>: Николаевский район, </a:t>
            </a:r>
          </a:p>
          <a:p>
            <a:r>
              <a:rPr lang="ru-RU" dirty="0" smtClean="0">
                <a:latin typeface="Book Antiqua" pitchFamily="18" charset="0"/>
              </a:rPr>
              <a:t>п. Белое озеро</a:t>
            </a:r>
          </a:p>
          <a:p>
            <a:r>
              <a:rPr lang="ru-RU" b="1" i="1" dirty="0" smtClean="0">
                <a:latin typeface="Book Antiqua" pitchFamily="18" charset="0"/>
              </a:rPr>
              <a:t>Контакты</a:t>
            </a:r>
            <a:r>
              <a:rPr lang="ru-RU" dirty="0" smtClean="0">
                <a:latin typeface="Book Antiqua" pitchFamily="18" charset="0"/>
              </a:rPr>
              <a:t>: (84247) 48-216</a:t>
            </a:r>
          </a:p>
          <a:p>
            <a:r>
              <a:rPr lang="ru-RU" b="1" i="1" dirty="0" smtClean="0">
                <a:latin typeface="Book Antiqua" pitchFamily="18" charset="0"/>
              </a:rPr>
              <a:t>Сайт</a:t>
            </a:r>
            <a:r>
              <a:rPr lang="ru-RU" dirty="0" smtClean="0">
                <a:latin typeface="Book Antiqua" pitchFamily="18" charset="0"/>
              </a:rPr>
              <a:t>: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www.ulkurort.ru </a:t>
            </a:r>
            <a:endParaRPr lang="ru-RU" dirty="0">
              <a:solidFill>
                <a:schemeClr val="bg2">
                  <a:lumMod val="2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47380" y="1484784"/>
            <a:ext cx="38966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Многопрофильный лечебный 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профиль</a:t>
            </a:r>
            <a:r>
              <a:rPr lang="en-US" sz="2400" b="1" i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 </a:t>
            </a:r>
            <a:endParaRPr lang="ru-RU" sz="2400" b="1" i="1" dirty="0" smtClean="0">
              <a:solidFill>
                <a:schemeClr val="bg2">
                  <a:lumMod val="2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69323" y="2204864"/>
            <a:ext cx="3906331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b="1" dirty="0">
              <a:latin typeface="Book Antiqua" pitchFamily="18" charset="0"/>
            </a:endParaRPr>
          </a:p>
          <a:p>
            <a:r>
              <a:rPr lang="ru-RU" sz="2000" b="1" i="1" dirty="0" smtClean="0">
                <a:latin typeface="Book Antiqua" pitchFamily="18" charset="0"/>
              </a:rPr>
              <a:t>Методы лечения: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err="1" smtClean="0">
                <a:latin typeface="Book Antiqua" pitchFamily="18" charset="0"/>
              </a:rPr>
              <a:t>Суперпресная</a:t>
            </a:r>
            <a:r>
              <a:rPr lang="ru-RU" sz="2000" dirty="0" smtClean="0">
                <a:latin typeface="Book Antiqua" pitchFamily="18" charset="0"/>
              </a:rPr>
              <a:t> вода «Гремячий ключ»;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err="1" smtClean="0">
                <a:latin typeface="Book Antiqua" pitchFamily="18" charset="0"/>
              </a:rPr>
              <a:t>Кимериджская</a:t>
            </a:r>
            <a:r>
              <a:rPr lang="ru-RU" sz="2000" dirty="0" smtClean="0">
                <a:latin typeface="Book Antiqua" pitchFamily="18" charset="0"/>
              </a:rPr>
              <a:t> голубая глина </a:t>
            </a:r>
            <a:r>
              <a:rPr lang="ru-RU" sz="2000" dirty="0" err="1" smtClean="0">
                <a:latin typeface="Book Antiqua" pitchFamily="18" charset="0"/>
              </a:rPr>
              <a:t>Ундоровского</a:t>
            </a:r>
            <a:r>
              <a:rPr lang="ru-RU" sz="2000" dirty="0" smtClean="0">
                <a:latin typeface="Book Antiqua" pitchFamily="18" charset="0"/>
              </a:rPr>
              <a:t> происхождения;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err="1" smtClean="0">
                <a:latin typeface="Book Antiqua" pitchFamily="18" charset="0"/>
              </a:rPr>
              <a:t>Спелеокамера</a:t>
            </a:r>
            <a:r>
              <a:rPr lang="ru-RU" sz="2000" dirty="0" smtClean="0">
                <a:latin typeface="Book Antiqua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latin typeface="Book Antiqua" pitchFamily="18" charset="0"/>
              </a:rPr>
              <a:t>Грязелечение;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latin typeface="Book Antiqua" pitchFamily="18" charset="0"/>
              </a:rPr>
              <a:t>Гирудотерапия;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latin typeface="Book Antiqua" pitchFamily="18" charset="0"/>
              </a:rPr>
              <a:t>Терренкур;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err="1" smtClean="0">
                <a:latin typeface="Book Antiqua" pitchFamily="18" charset="0"/>
              </a:rPr>
              <a:t>Сенотерапия</a:t>
            </a:r>
            <a:r>
              <a:rPr lang="ru-RU" sz="2000" dirty="0" smtClean="0">
                <a:latin typeface="Book Antiqua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err="1" smtClean="0">
                <a:latin typeface="Book Antiqua" pitchFamily="18" charset="0"/>
              </a:rPr>
              <a:t>Климатолечение</a:t>
            </a:r>
            <a:r>
              <a:rPr lang="ru-RU" sz="2000" dirty="0" smtClean="0">
                <a:latin typeface="Book Antiqua" pitchFamily="18" charset="0"/>
              </a:rPr>
              <a:t>.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00" y="2027749"/>
            <a:ext cx="4896264" cy="3121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46254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AppData\Local\Temp\Rar$DR00.302\НОВЫЙ ЛОГО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96" y="116632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20803" y="0"/>
            <a:ext cx="82317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Областной союз «Федерация профсоюзов Ульяновской области»</a:t>
            </a:r>
          </a:p>
          <a:p>
            <a:pPr algn="ctr"/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1245" y="980728"/>
            <a:ext cx="896663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30%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17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СКИДКА НА ОЗДОРОВЛЕНИЕ В САНАТОРИЯХ УЛЬЯНОВСКОЙ ОБЛАСТИ ДЛЯ ЧЛЕНОВ ПРОФСОЮЗОВ И ИХ СЕМЕЙ!!!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27403"/>
              </p:ext>
            </p:extLst>
          </p:nvPr>
        </p:nvGraphicFramePr>
        <p:xfrm>
          <a:off x="889526" y="1613195"/>
          <a:ext cx="6439785" cy="4701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6779"/>
                <a:gridCol w="3053006"/>
              </a:tblGrid>
              <a:tr h="51180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 Antiqua" pitchFamily="18" charset="0"/>
                        </a:rPr>
                        <a:t>Санаторий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 Antiqua" pitchFamily="18" charset="0"/>
                        </a:rPr>
                        <a:t>Стоимость путевки с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30%</a:t>
                      </a: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-</a:t>
                      </a:r>
                      <a:r>
                        <a:rPr lang="ru-RU" sz="1400" dirty="0" smtClean="0">
                          <a:latin typeface="Book Antiqua" pitchFamily="18" charset="0"/>
                        </a:rPr>
                        <a:t>ной скидкой, руб./сутки *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8750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/>
                          <a:latin typeface="Book Antiqua" pitchFamily="18" charset="0"/>
                        </a:rPr>
                        <a:t>Итиль</a:t>
                      </a:r>
                      <a:endParaRPr lang="ru-RU" sz="1400" b="1" dirty="0">
                        <a:effectLst/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Book Antiqua" pitchFamily="18" charset="0"/>
                        </a:rPr>
                        <a:t>1 370</a:t>
                      </a:r>
                      <a:endParaRPr lang="ru-RU" sz="18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8750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/>
                          <a:latin typeface="Book Antiqua" pitchFamily="18" charset="0"/>
                        </a:rPr>
                        <a:t>Радон</a:t>
                      </a:r>
                      <a:endParaRPr lang="ru-RU" sz="1400" b="1" dirty="0">
                        <a:effectLst/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Book Antiqua" pitchFamily="18" charset="0"/>
                        </a:rPr>
                        <a:t>1 540</a:t>
                      </a:r>
                      <a:endParaRPr lang="ru-RU" sz="18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8750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/>
                          <a:latin typeface="Book Antiqua" pitchFamily="18" charset="0"/>
                        </a:rPr>
                        <a:t>Сосновый бор (</a:t>
                      </a:r>
                      <a:r>
                        <a:rPr lang="ru-RU" sz="1400" b="1" dirty="0" err="1" smtClean="0">
                          <a:effectLst/>
                          <a:latin typeface="Book Antiqua" pitchFamily="18" charset="0"/>
                        </a:rPr>
                        <a:t>р.п</a:t>
                      </a:r>
                      <a:r>
                        <a:rPr lang="ru-RU" sz="1400" b="1" dirty="0" smtClean="0">
                          <a:effectLst/>
                          <a:latin typeface="Book Antiqua" pitchFamily="18" charset="0"/>
                        </a:rPr>
                        <a:t>. Вешкайма)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Book Antiqua" pitchFamily="18" charset="0"/>
                        </a:rPr>
                        <a:t>1 190</a:t>
                      </a:r>
                      <a:endParaRPr lang="ru-RU" sz="18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50350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/>
                          <a:latin typeface="Book Antiqua" pitchFamily="18" charset="0"/>
                        </a:rPr>
                        <a:t>СРЦ им. </a:t>
                      </a:r>
                      <a:r>
                        <a:rPr lang="ru-RU" sz="1400" b="1" dirty="0" err="1" smtClean="0">
                          <a:effectLst/>
                          <a:latin typeface="Book Antiqua" pitchFamily="18" charset="0"/>
                        </a:rPr>
                        <a:t>Чучкалова</a:t>
                      </a:r>
                      <a:r>
                        <a:rPr lang="ru-RU" sz="1400" b="1" dirty="0" smtClean="0">
                          <a:effectLst/>
                          <a:latin typeface="Book Antiqua" pitchFamily="18" charset="0"/>
                        </a:rPr>
                        <a:t> (с. Ундоры)</a:t>
                      </a:r>
                      <a:endParaRPr lang="ru-RU" sz="1400" b="1" dirty="0">
                        <a:effectLst/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Book Antiqua" pitchFamily="18" charset="0"/>
                        </a:rPr>
                        <a:t>1 190</a:t>
                      </a:r>
                      <a:endParaRPr lang="ru-RU" sz="18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50350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/>
                          <a:latin typeface="Book Antiqua" pitchFamily="18" charset="0"/>
                        </a:rPr>
                        <a:t>Сосновый бор (г. Димитровград)</a:t>
                      </a:r>
                      <a:endParaRPr lang="ru-RU" sz="1400" b="1" dirty="0">
                        <a:effectLst/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Book Antiqua" pitchFamily="18" charset="0"/>
                        </a:rPr>
                        <a:t>1 300</a:t>
                      </a:r>
                    </a:p>
                  </a:txBody>
                  <a:tcPr/>
                </a:tc>
              </a:tr>
              <a:tr h="50350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/>
                          <a:latin typeface="Book Antiqua" pitchFamily="18" charset="0"/>
                        </a:rPr>
                        <a:t>Солнечная</a:t>
                      </a:r>
                      <a:r>
                        <a:rPr lang="ru-RU" sz="1400" b="1" baseline="0" dirty="0" smtClean="0">
                          <a:effectLst/>
                          <a:latin typeface="Book Antiqua" pitchFamily="18" charset="0"/>
                        </a:rPr>
                        <a:t> поляна</a:t>
                      </a:r>
                      <a:endParaRPr lang="ru-RU" sz="1400" b="1" dirty="0">
                        <a:effectLst/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Book Antiqua" pitchFamily="18" charset="0"/>
                        </a:rPr>
                        <a:t>1 400</a:t>
                      </a:r>
                    </a:p>
                  </a:txBody>
                  <a:tcPr/>
                </a:tc>
              </a:tr>
              <a:tr h="50350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/>
                          <a:latin typeface="Book Antiqua" pitchFamily="18" charset="0"/>
                        </a:rPr>
                        <a:t>Волжские</a:t>
                      </a:r>
                      <a:r>
                        <a:rPr lang="ru-RU" sz="1400" b="1" baseline="0" dirty="0" smtClean="0">
                          <a:effectLst/>
                          <a:latin typeface="Book Antiqua" pitchFamily="18" charset="0"/>
                        </a:rPr>
                        <a:t> просторы</a:t>
                      </a:r>
                      <a:endParaRPr lang="ru-RU" sz="1400" b="1" dirty="0">
                        <a:effectLst/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Book Antiqua" pitchFamily="18" charset="0"/>
                        </a:rPr>
                        <a:t>1 150</a:t>
                      </a:r>
                    </a:p>
                  </a:txBody>
                  <a:tcPr/>
                </a:tc>
              </a:tr>
              <a:tr h="50350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/>
                          <a:latin typeface="Book Antiqua" pitchFamily="18" charset="0"/>
                        </a:rPr>
                        <a:t>Прибрежный</a:t>
                      </a:r>
                      <a:endParaRPr lang="ru-RU" sz="1400" b="1" dirty="0">
                        <a:effectLst/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Book Antiqua" pitchFamily="18" charset="0"/>
                        </a:rPr>
                        <a:t>1 008 - 1 330</a:t>
                      </a:r>
                    </a:p>
                  </a:txBody>
                  <a:tcPr/>
                </a:tc>
              </a:tr>
              <a:tr h="50350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/>
                          <a:latin typeface="Book Antiqua" pitchFamily="18" charset="0"/>
                        </a:rPr>
                        <a:t>Белый Яр</a:t>
                      </a:r>
                      <a:endParaRPr lang="ru-RU" sz="1400" b="1" dirty="0">
                        <a:effectLst/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Book Antiqua" pitchFamily="18" charset="0"/>
                        </a:rPr>
                        <a:t>1050 - 1295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11560" y="6453336"/>
            <a:ext cx="7560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Book Antiqua" pitchFamily="18" charset="0"/>
              </a:rPr>
              <a:t>* 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Цены указаны с учетом категории номера «стандарт». Пожалуйста, уточняйте информацию. 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212976"/>
            <a:ext cx="3610583" cy="1353968"/>
          </a:xfrm>
          <a:prstGeom prst="rect">
            <a:avLst/>
          </a:prstGeom>
          <a:scene3d>
            <a:camera prst="orthographicFront">
              <a:rot lat="0" lon="0" rev="210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9607445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791597"/>
            <a:ext cx="7556762" cy="36004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57757" y="116631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Областной союз «Федерация профсоюзов Ульяновской области»</a:t>
            </a: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6" name="Picture 2" descr="C:\Users\user\AppData\Local\Temp\Rar$DR00.302\НОВЫЙ ЛОГО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48" y="116632"/>
            <a:ext cx="863429" cy="86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73306" y="1987966"/>
            <a:ext cx="683327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ПРОГРАММА «ГУБЕРНАТОРСКАЯ»</a:t>
            </a:r>
          </a:p>
          <a:p>
            <a:pPr algn="ctr"/>
            <a:endPara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ОЗДОРОВЛЕНИЕ ЧЛЕНОВ ПРОФСОЮЗОВ УЛЬЯНОВСКОЙ ОБЛАСТИ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266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7757" y="116631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Областной союз «Федерация профсоюзов Ульяновской области»</a:t>
            </a: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5" name="Picture 2" descr="C:\Users\user\AppData\Local\Temp\Rar$DR00.302\НОВЫЙ ЛОГО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71" y="116631"/>
            <a:ext cx="863429" cy="86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49703497"/>
              </p:ext>
            </p:extLst>
          </p:nvPr>
        </p:nvGraphicFramePr>
        <p:xfrm>
          <a:off x="467544" y="980060"/>
          <a:ext cx="8424936" cy="5689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97705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57757" y="116631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Областной союз «Федерация профсоюзов Ульяновской области»</a:t>
            </a: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4" name="Picture 2" descr="C:\Users\user\AppData\Local\Temp\Rar$DR00.302\НОВЫЙ ЛОГО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48" y="116632"/>
            <a:ext cx="863429" cy="86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76" y="1556792"/>
            <a:ext cx="4176464" cy="2766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149080"/>
            <a:ext cx="4444232" cy="2622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644008" y="1700808"/>
            <a:ext cx="39604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Инициатива Губернатора Ульяновской области 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С.И. Морозова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9776" y="1052736"/>
            <a:ext cx="87687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16 декабря 2015 г. – </a:t>
            </a:r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XXVIII </a:t>
            </a: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отчётно-выборная конференция </a:t>
            </a:r>
            <a:endParaRPr lang="ru-RU" sz="22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4437112"/>
            <a:ext cx="433672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10 млн рублей 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 оздоровление членов профсоюзных организаций Ульяновской области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0231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57757" y="116631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Областной союз «Федерация профсоюзов Ульяновской области»</a:t>
            </a: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4" name="Picture 2" descr="C:\Users\user\AppData\Local\Temp\Rar$DR00.302\НОВЫЙ ЛОГО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48" y="116632"/>
            <a:ext cx="863429" cy="86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99473228"/>
              </p:ext>
            </p:extLst>
          </p:nvPr>
        </p:nvGraphicFramePr>
        <p:xfrm>
          <a:off x="611560" y="2132856"/>
          <a:ext cx="77768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2716" y="1124744"/>
            <a:ext cx="777686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Кто имеет право на оздоровление?</a:t>
            </a:r>
            <a:endParaRPr lang="ru-RU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4247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57757" y="116631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Областной союз «Федерация профсоюзов Ульяновской области»</a:t>
            </a: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4" name="Picture 2" descr="C:\Users\user\AppData\Local\Temp\Rar$DR00.302\НОВЫЙ ЛОГО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48" y="116632"/>
            <a:ext cx="863429" cy="86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47664" y="1248976"/>
            <a:ext cx="6264696" cy="79208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47664" y="1265230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Стоимость путёвки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cxnSp>
        <p:nvCxnSpPr>
          <p:cNvPr id="12" name="Прямая со стрелкой 11"/>
          <p:cNvCxnSpPr>
            <a:endCxn id="30" idx="0"/>
          </p:cNvCxnSpPr>
          <p:nvPr/>
        </p:nvCxnSpPr>
        <p:spPr>
          <a:xfrm flipH="1">
            <a:off x="1756430" y="2041064"/>
            <a:ext cx="3103602" cy="4370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860032" y="2041064"/>
            <a:ext cx="2952328" cy="4370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25035" y="2478077"/>
            <a:ext cx="2462789" cy="226177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525034" y="2824135"/>
            <a:ext cx="24627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Компенсация из средств областного бюджета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335819" y="2480237"/>
            <a:ext cx="2336221" cy="2239458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12600" y="2824135"/>
            <a:ext cx="2408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Собственные средства членов профсоюзов</a:t>
            </a:r>
          </a:p>
        </p:txBody>
      </p:sp>
      <p:sp>
        <p:nvSpPr>
          <p:cNvPr id="10" name="Пятно 1 9"/>
          <p:cNvSpPr/>
          <p:nvPr/>
        </p:nvSpPr>
        <p:spPr>
          <a:xfrm>
            <a:off x="2987824" y="3556509"/>
            <a:ext cx="3744416" cy="3409045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649343" y="4393795"/>
            <a:ext cx="2232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Субсидия 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10 737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,6 рублей</a:t>
            </a:r>
          </a:p>
        </p:txBody>
      </p:sp>
    </p:spTree>
    <p:extLst>
      <p:ext uri="{BB962C8B-B14F-4D97-AF65-F5344CB8AC3E}">
        <p14:creationId xmlns:p14="http://schemas.microsoft.com/office/powerpoint/2010/main" val="8119580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57757" y="116631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Областной союз «Федерация профсоюзов Ульяновской области»</a:t>
            </a: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4" name="Picture 2" descr="C:\Users\user\AppData\Local\Temp\Rar$DR00.302\НОВЫЙ ЛОГО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48" y="116632"/>
            <a:ext cx="863429" cy="86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89975455"/>
              </p:ext>
            </p:extLst>
          </p:nvPr>
        </p:nvGraphicFramePr>
        <p:xfrm>
          <a:off x="179512" y="908720"/>
          <a:ext cx="8856983" cy="5432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412183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57757" y="116631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Областной союз «Федерация профсоюзов Ульяновской области»</a:t>
            </a: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4" name="Picture 2" descr="C:\Users\user\AppData\Local\Temp\Rar$DR00.302\НОВЫЙ ЛОГО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48" y="116632"/>
            <a:ext cx="863429" cy="86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016445831"/>
              </p:ext>
            </p:extLst>
          </p:nvPr>
        </p:nvGraphicFramePr>
        <p:xfrm>
          <a:off x="467544" y="1124744"/>
          <a:ext cx="8204500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13490" y="1916832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latin typeface="Book Antiqua" pitchFamily="18" charset="0"/>
              </a:rPr>
              <a:t>Подаёт заявление</a:t>
            </a:r>
            <a:endParaRPr lang="ru-RU" sz="2000" b="1" u="sng" dirty="0"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94829" y="4411554"/>
            <a:ext cx="2576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latin typeface="Book Antiqua" pitchFamily="18" charset="0"/>
              </a:rPr>
              <a:t>Передаёт реестр</a:t>
            </a:r>
            <a:r>
              <a:rPr lang="ru-RU" sz="2000" b="1" dirty="0" smtClean="0">
                <a:latin typeface="Book Antiqua" pitchFamily="18" charset="0"/>
              </a:rPr>
              <a:t> </a:t>
            </a:r>
          </a:p>
          <a:p>
            <a:pPr algn="ctr"/>
            <a:r>
              <a:rPr lang="ru-RU" sz="2000" b="1" dirty="0" smtClean="0">
                <a:latin typeface="Book Antiqua" pitchFamily="18" charset="0"/>
              </a:rPr>
              <a:t>в течение  </a:t>
            </a:r>
          </a:p>
          <a:p>
            <a:pPr algn="ctr"/>
            <a:r>
              <a:rPr lang="ru-RU" sz="2000" b="1" dirty="0" smtClean="0">
                <a:latin typeface="Book Antiqua" pitchFamily="18" charset="0"/>
              </a:rPr>
              <a:t>10 календарных дней</a:t>
            </a:r>
            <a:endParaRPr lang="ru-RU" sz="2000" b="1" dirty="0"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4766" y="4437112"/>
            <a:ext cx="27965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latin typeface="Book Antiqua" pitchFamily="18" charset="0"/>
              </a:rPr>
              <a:t>Формирует сводный электронный реестр </a:t>
            </a:r>
            <a:r>
              <a:rPr lang="ru-RU" sz="2000" b="1" dirty="0" smtClean="0">
                <a:latin typeface="Book Antiqua" pitchFamily="18" charset="0"/>
              </a:rPr>
              <a:t>в течение </a:t>
            </a:r>
          </a:p>
          <a:p>
            <a:pPr algn="ctr"/>
            <a:r>
              <a:rPr lang="ru-RU" sz="2000" b="1" dirty="0" smtClean="0">
                <a:latin typeface="Book Antiqua" pitchFamily="18" charset="0"/>
              </a:rPr>
              <a:t>10 календарных дней</a:t>
            </a:r>
            <a:endParaRPr lang="ru-RU" sz="2000" b="1" dirty="0"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24766" y="1772511"/>
            <a:ext cx="2576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latin typeface="Book Antiqua" pitchFamily="18" charset="0"/>
              </a:rPr>
              <a:t>Информирует</a:t>
            </a:r>
            <a:r>
              <a:rPr lang="ru-RU" sz="2000" b="1" dirty="0" smtClean="0">
                <a:latin typeface="Book Antiqua" pitchFamily="18" charset="0"/>
              </a:rPr>
              <a:t> члена профсоюза о принятом решении</a:t>
            </a:r>
            <a:endParaRPr lang="ru-RU" sz="20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817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791597"/>
            <a:ext cx="7556762" cy="3149571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57757" y="116631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Областной союз «Федерация профсоюзов Ульяновской области»</a:t>
            </a: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6" name="Picture 2" descr="C:\Users\user\AppData\Local\Temp\Rar$DR00.302\НОВЫЙ ЛОГО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48" y="116632"/>
            <a:ext cx="863429" cy="86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71808" y="2204864"/>
            <a:ext cx="68332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ДОПОЛНИТЕЛЬНЫЕ САНАТОРИИ-ПАРТНЕРЫ</a:t>
            </a:r>
          </a:p>
          <a:p>
            <a:pPr algn="ctr"/>
            <a:r>
              <a:rPr lang="ru-RU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 «ГУБЕРНАТОРСКОЙ ПРОГРАММЕ»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619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3377" y="116631"/>
            <a:ext cx="75391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Областной союз «Федерация профсоюзов Ульяновской области»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4" name="Picture 2" descr="C:\Users\user\AppData\Local\Temp\Rar$DR00.302\НОВЫЙ ЛОГО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48" y="116632"/>
            <a:ext cx="863429" cy="86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9512" y="5445224"/>
            <a:ext cx="4896544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Book Antiqua" pitchFamily="18" charset="0"/>
              </a:rPr>
              <a:t>Адрес</a:t>
            </a:r>
            <a:r>
              <a:rPr lang="ru-RU" dirty="0" smtClean="0">
                <a:latin typeface="Book Antiqua" pitchFamily="18" charset="0"/>
              </a:rPr>
              <a:t>: Ульяновский район, с. Ундоры</a:t>
            </a:r>
          </a:p>
          <a:p>
            <a:r>
              <a:rPr lang="ru-RU" b="1" i="1" dirty="0" smtClean="0">
                <a:latin typeface="Book Antiqua" pitchFamily="18" charset="0"/>
              </a:rPr>
              <a:t>Контакты</a:t>
            </a:r>
            <a:r>
              <a:rPr lang="ru-RU" dirty="0" smtClean="0">
                <a:latin typeface="Book Antiqua" pitchFamily="18" charset="0"/>
              </a:rPr>
              <a:t>: (84254) 6-17-64</a:t>
            </a:r>
          </a:p>
          <a:p>
            <a:r>
              <a:rPr lang="ru-RU" b="1" i="1" dirty="0" smtClean="0">
                <a:latin typeface="Book Antiqua" pitchFamily="18" charset="0"/>
              </a:rPr>
              <a:t>Сайт</a:t>
            </a:r>
            <a:r>
              <a:rPr lang="ru-RU" dirty="0" smtClean="0">
                <a:latin typeface="Book Antiqua" pitchFamily="18" charset="0"/>
              </a:rPr>
              <a:t>: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www.ulkurort.ru </a:t>
            </a:r>
            <a:endParaRPr lang="ru-RU" dirty="0">
              <a:solidFill>
                <a:schemeClr val="bg2">
                  <a:lumMod val="2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47380" y="1484784"/>
            <a:ext cx="38966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Многопрофильный лечебный 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профиль</a:t>
            </a:r>
            <a:r>
              <a:rPr lang="en-US" sz="2400" b="1" i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 </a:t>
            </a:r>
            <a:endParaRPr lang="ru-RU" sz="2400" b="1" i="1" dirty="0" smtClean="0">
              <a:solidFill>
                <a:schemeClr val="bg2">
                  <a:lumMod val="2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37668" y="2248571"/>
            <a:ext cx="3906331" cy="4255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50" b="1" dirty="0">
              <a:latin typeface="Book Antiqua" pitchFamily="18" charset="0"/>
            </a:endParaRPr>
          </a:p>
          <a:p>
            <a:r>
              <a:rPr lang="ru-RU" sz="2000" b="1" i="1" dirty="0" smtClean="0">
                <a:latin typeface="Book Antiqua" pitchFamily="18" charset="0"/>
              </a:rPr>
              <a:t>Профили лечения: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latin typeface="Book Antiqua" pitchFamily="18" charset="0"/>
              </a:rPr>
              <a:t>Радоновые ванны;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latin typeface="Book Antiqua" pitchFamily="18" charset="0"/>
              </a:rPr>
              <a:t>Бальнеотерапия;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err="1" smtClean="0">
                <a:latin typeface="Book Antiqua" pitchFamily="18" charset="0"/>
              </a:rPr>
              <a:t>Магнитотерапия</a:t>
            </a:r>
            <a:r>
              <a:rPr lang="ru-RU" sz="2000" dirty="0" smtClean="0">
                <a:latin typeface="Book Antiqua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err="1" smtClean="0">
                <a:latin typeface="Book Antiqua" pitchFamily="18" charset="0"/>
              </a:rPr>
              <a:t>Тюбаж</a:t>
            </a:r>
            <a:r>
              <a:rPr lang="ru-RU" sz="2000" dirty="0" smtClean="0">
                <a:latin typeface="Book Antiqua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latin typeface="Book Antiqua" pitchFamily="18" charset="0"/>
              </a:rPr>
              <a:t>Душ Шарко;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latin typeface="Book Antiqua" pitchFamily="18" charset="0"/>
              </a:rPr>
              <a:t>Кумысолечение;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err="1" smtClean="0">
                <a:latin typeface="Book Antiqua" pitchFamily="18" charset="0"/>
              </a:rPr>
              <a:t>Глинолечение</a:t>
            </a:r>
            <a:r>
              <a:rPr lang="ru-RU" sz="2000" dirty="0" smtClean="0">
                <a:latin typeface="Book Antiqua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err="1" smtClean="0">
                <a:latin typeface="Book Antiqua" pitchFamily="18" charset="0"/>
              </a:rPr>
              <a:t>Криокамера</a:t>
            </a:r>
            <a:r>
              <a:rPr lang="ru-RU" sz="2000" dirty="0" smtClean="0">
                <a:latin typeface="Book Antiqua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latin typeface="Book Antiqua" pitchFamily="18" charset="0"/>
              </a:rPr>
              <a:t>Нуга-Бест;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latin typeface="Book Antiqua" pitchFamily="18" charset="0"/>
              </a:rPr>
              <a:t>Гирудотерапия.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07" y="2204864"/>
            <a:ext cx="4862349" cy="2930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216174" y="1048242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АНАТОРИЙ ИМ. В.И. </a:t>
            </a:r>
            <a:r>
              <a:rPr lang="ru-RU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ЕНИНА</a:t>
            </a:r>
            <a:endParaRPr lang="ru-RU" sz="36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5117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3377" y="116631"/>
            <a:ext cx="75391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Областной союз «Федерация профсоюзов Ульяновской области»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4" name="Picture 2" descr="C:\Users\user\AppData\Local\Temp\Rar$DR00.302\НОВЫЙ ЛОГО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48" y="116632"/>
            <a:ext cx="863429" cy="86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2290" y="1324252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ДУБКИ</a:t>
            </a:r>
            <a:endParaRPr lang="ru-RU" sz="54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5445224"/>
            <a:ext cx="4968552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Book Antiqua" pitchFamily="18" charset="0"/>
              </a:rPr>
              <a:t>Адрес</a:t>
            </a:r>
            <a:r>
              <a:rPr lang="ru-RU" dirty="0" smtClean="0">
                <a:latin typeface="Book Antiqua" pitchFamily="18" charset="0"/>
              </a:rPr>
              <a:t>: Ульяновский район, с. Ундоры</a:t>
            </a:r>
          </a:p>
          <a:p>
            <a:r>
              <a:rPr lang="ru-RU" b="1" i="1" dirty="0" smtClean="0">
                <a:latin typeface="Book Antiqua" pitchFamily="18" charset="0"/>
              </a:rPr>
              <a:t>Контакты</a:t>
            </a:r>
            <a:r>
              <a:rPr lang="ru-RU" dirty="0" smtClean="0">
                <a:latin typeface="Book Antiqua" pitchFamily="18" charset="0"/>
              </a:rPr>
              <a:t>: (84254) 6-12-03</a:t>
            </a:r>
          </a:p>
          <a:p>
            <a:r>
              <a:rPr lang="ru-RU" b="1" i="1" dirty="0" smtClean="0">
                <a:latin typeface="Book Antiqua" pitchFamily="18" charset="0"/>
              </a:rPr>
              <a:t>Сайт</a:t>
            </a:r>
            <a:r>
              <a:rPr lang="ru-RU" dirty="0" smtClean="0">
                <a:latin typeface="Book Antiqua" pitchFamily="18" charset="0"/>
              </a:rPr>
              <a:t>: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www.ulkurort.ru </a:t>
            </a:r>
            <a:endParaRPr lang="ru-RU" dirty="0">
              <a:solidFill>
                <a:schemeClr val="bg2">
                  <a:lumMod val="2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47380" y="1648407"/>
            <a:ext cx="38966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Многопрофильный лечебный 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профиль</a:t>
            </a:r>
            <a:r>
              <a:rPr lang="en-US" sz="2400" b="1" i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 </a:t>
            </a:r>
            <a:endParaRPr lang="ru-RU" sz="2400" b="1" i="1" dirty="0" smtClean="0">
              <a:solidFill>
                <a:schemeClr val="bg2">
                  <a:lumMod val="2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54" y="2267654"/>
            <a:ext cx="5067869" cy="2950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5237668" y="2356293"/>
            <a:ext cx="3906331" cy="3824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50" b="1" dirty="0">
              <a:latin typeface="Book Antiqua" pitchFamily="18" charset="0"/>
            </a:endParaRPr>
          </a:p>
          <a:p>
            <a:r>
              <a:rPr lang="ru-RU" sz="2400" b="1" i="1" dirty="0" smtClean="0">
                <a:latin typeface="Book Antiqua" pitchFamily="18" charset="0"/>
              </a:rPr>
              <a:t>Профили лечения: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Book Antiqua" pitchFamily="18" charset="0"/>
              </a:rPr>
              <a:t>Нарзанные ванны;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Book Antiqua" pitchFamily="18" charset="0"/>
              </a:rPr>
              <a:t>Бальнеотерапия;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err="1" smtClean="0">
                <a:latin typeface="Book Antiqua" pitchFamily="18" charset="0"/>
              </a:rPr>
              <a:t>Магнитотерапия</a:t>
            </a:r>
            <a:r>
              <a:rPr lang="ru-RU" sz="2400" dirty="0" smtClean="0">
                <a:latin typeface="Book Antiqua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err="1" smtClean="0">
                <a:latin typeface="Book Antiqua" pitchFamily="18" charset="0"/>
              </a:rPr>
              <a:t>Тюбаж</a:t>
            </a:r>
            <a:r>
              <a:rPr lang="ru-RU" sz="2400" dirty="0" smtClean="0">
                <a:latin typeface="Book Antiqua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Book Antiqua" pitchFamily="18" charset="0"/>
              </a:rPr>
              <a:t>Иглорефлексотерапия;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Book Antiqua" pitchFamily="18" charset="0"/>
              </a:rPr>
              <a:t>Терренкур;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Book Antiqua" pitchFamily="18" charset="0"/>
              </a:rPr>
              <a:t>Ручной массаж.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685117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AppData\Local\Temp\Rar$DR00.302\НОВЫЙ ЛОГО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96" y="116632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20804" y="46946"/>
            <a:ext cx="82317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Областной союз «Федерация профсоюзов Ульяновской области»</a:t>
            </a:r>
          </a:p>
          <a:p>
            <a:pPr algn="ctr"/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3" y="908720"/>
            <a:ext cx="89666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ЯВЛЯЕШЬСЯ ЧЛЕНОМ </a:t>
            </a: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ПРОФСОЮЗА БОЛЕЕ 3-Х ЛЕТ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? 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ПОЛУЧИ СКИДКИ НА ОЗДОРОВЛЕНИЕ В САНАТОРИЯХ  УЛЬЯНОВСКОЙ ОБЛАСТИ!!!</a:t>
            </a:r>
          </a:p>
          <a:p>
            <a:pPr algn="ctr"/>
            <a:endParaRPr lang="ru-RU" sz="8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endParaRPr lang="ru-RU" sz="20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594450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ПРОФСОЮЗ - С ЗАБОТОЙ О ЧЕЛОВЕКЕ ТРУДА!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790924"/>
              </p:ext>
            </p:extLst>
          </p:nvPr>
        </p:nvGraphicFramePr>
        <p:xfrm>
          <a:off x="1020804" y="1484784"/>
          <a:ext cx="6705013" cy="4320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266"/>
                <a:gridCol w="3178747"/>
              </a:tblGrid>
              <a:tr h="3744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 Antiqua" pitchFamily="18" charset="0"/>
                        </a:rPr>
                        <a:t>Санаторий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 Antiqua" pitchFamily="18" charset="0"/>
                        </a:rPr>
                        <a:t>Стоимость путевки, руб./сутки *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273632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effectLst/>
                          <a:latin typeface="Book Antiqua" pitchFamily="18" charset="0"/>
                        </a:rPr>
                        <a:t>Итиль</a:t>
                      </a:r>
                      <a:endParaRPr lang="ru-RU" sz="1500" b="1" dirty="0">
                        <a:effectLst/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Book Antiqua" pitchFamily="18" charset="0"/>
                        </a:rPr>
                        <a:t>475,2</a:t>
                      </a:r>
                      <a:endParaRPr lang="ru-RU" sz="15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44112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effectLst/>
                          <a:latin typeface="Book Antiqua" pitchFamily="18" charset="0"/>
                        </a:rPr>
                        <a:t>Радон</a:t>
                      </a:r>
                      <a:endParaRPr lang="ru-RU" sz="1500" b="1" dirty="0">
                        <a:effectLst/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Book Antiqua" pitchFamily="18" charset="0"/>
                        </a:rPr>
                        <a:t>1 305,2</a:t>
                      </a:r>
                      <a:endParaRPr lang="ru-RU" sz="15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effectLst/>
                          <a:latin typeface="Book Antiqua" pitchFamily="18" charset="0"/>
                        </a:rPr>
                        <a:t>Сосновый бор (</a:t>
                      </a:r>
                      <a:r>
                        <a:rPr lang="ru-RU" sz="1500" b="1" dirty="0" err="1" smtClean="0">
                          <a:effectLst/>
                          <a:latin typeface="Book Antiqua" pitchFamily="18" charset="0"/>
                        </a:rPr>
                        <a:t>р.п</a:t>
                      </a:r>
                      <a:r>
                        <a:rPr lang="ru-RU" sz="1500" b="1" dirty="0" smtClean="0">
                          <a:effectLst/>
                          <a:latin typeface="Book Antiqua" pitchFamily="18" charset="0"/>
                        </a:rPr>
                        <a:t>. Вешкайма)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Book Antiqua" pitchFamily="18" charset="0"/>
                        </a:rPr>
                        <a:t>475,2</a:t>
                      </a:r>
                      <a:endParaRPr lang="ru-RU" sz="15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58512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effectLst/>
                          <a:latin typeface="Book Antiqua" pitchFamily="18" charset="0"/>
                        </a:rPr>
                        <a:t>СРЦ им. </a:t>
                      </a:r>
                      <a:r>
                        <a:rPr lang="ru-RU" sz="1500" b="1" dirty="0" err="1" smtClean="0">
                          <a:effectLst/>
                          <a:latin typeface="Book Antiqua" pitchFamily="18" charset="0"/>
                        </a:rPr>
                        <a:t>Чучкалова</a:t>
                      </a:r>
                      <a:r>
                        <a:rPr lang="ru-RU" sz="1500" b="1" dirty="0" smtClean="0">
                          <a:effectLst/>
                          <a:latin typeface="Book Antiqua" pitchFamily="18" charset="0"/>
                        </a:rPr>
                        <a:t> (с. Ундоры)</a:t>
                      </a:r>
                      <a:endParaRPr lang="ru-RU" sz="1500" b="1" dirty="0">
                        <a:effectLst/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Book Antiqua" pitchFamily="18" charset="0"/>
                        </a:rPr>
                        <a:t>475,2</a:t>
                      </a:r>
                      <a:endParaRPr lang="ru-RU" sz="15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effectLst/>
                          <a:latin typeface="Book Antiqua" pitchFamily="18" charset="0"/>
                        </a:rPr>
                        <a:t>Сосновый бор (г. Димитровград)</a:t>
                      </a:r>
                      <a:endParaRPr lang="ru-RU" sz="1500" b="1" dirty="0">
                        <a:effectLst/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Book Antiqua" pitchFamily="18" charset="0"/>
                        </a:rPr>
                        <a:t>475,2</a:t>
                      </a:r>
                      <a:endParaRPr lang="ru-RU" sz="15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effectLst/>
                          <a:latin typeface="Book Antiqua" pitchFamily="18" charset="0"/>
                        </a:rPr>
                        <a:t>Солнечная</a:t>
                      </a:r>
                      <a:r>
                        <a:rPr lang="ru-RU" sz="1500" b="1" baseline="0" dirty="0" smtClean="0">
                          <a:effectLst/>
                          <a:latin typeface="Book Antiqua" pitchFamily="18" charset="0"/>
                        </a:rPr>
                        <a:t> поляна</a:t>
                      </a:r>
                      <a:endParaRPr lang="ru-RU" sz="1500" b="1" dirty="0">
                        <a:effectLst/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Book Antiqua" pitchFamily="18" charset="0"/>
                        </a:rPr>
                        <a:t>475,2</a:t>
                      </a:r>
                      <a:endParaRPr lang="ru-RU" sz="15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58512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effectLst/>
                          <a:latin typeface="Book Antiqua" pitchFamily="18" charset="0"/>
                        </a:rPr>
                        <a:t>Волжские</a:t>
                      </a:r>
                      <a:r>
                        <a:rPr lang="ru-RU" sz="1500" b="1" baseline="0" dirty="0" smtClean="0">
                          <a:effectLst/>
                          <a:latin typeface="Book Antiqua" pitchFamily="18" charset="0"/>
                        </a:rPr>
                        <a:t> просторы</a:t>
                      </a:r>
                      <a:endParaRPr lang="ru-RU" sz="1500" b="1" dirty="0">
                        <a:effectLst/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Book Antiqua" pitchFamily="18" charset="0"/>
                        </a:rPr>
                        <a:t>475,2</a:t>
                      </a:r>
                      <a:endParaRPr lang="ru-RU" sz="15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effectLst/>
                          <a:latin typeface="Book Antiqua" pitchFamily="18" charset="0"/>
                        </a:rPr>
                        <a:t>Прибрежный</a:t>
                      </a:r>
                      <a:endParaRPr lang="ru-RU" sz="1500" b="1" dirty="0">
                        <a:effectLst/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Book Antiqua" pitchFamily="18" charset="0"/>
                        </a:rPr>
                        <a:t>545,2 – 1 005,2</a:t>
                      </a: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effectLst/>
                          <a:latin typeface="Book Antiqua" pitchFamily="18" charset="0"/>
                        </a:rPr>
                        <a:t>Белый Яр</a:t>
                      </a:r>
                      <a:endParaRPr lang="ru-RU" sz="1500" b="1" dirty="0">
                        <a:effectLst/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Book Antiqua" pitchFamily="18" charset="0"/>
                        </a:rPr>
                        <a:t>605,2 – 955,2</a:t>
                      </a:r>
                    </a:p>
                  </a:txBody>
                  <a:tcPr/>
                </a:tc>
              </a:tr>
              <a:tr h="358512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effectLst/>
                          <a:latin typeface="Book Antiqua" pitchFamily="18" charset="0"/>
                        </a:rPr>
                        <a:t>Дубки</a:t>
                      </a:r>
                      <a:endParaRPr lang="ru-RU" sz="1500" b="1" dirty="0">
                        <a:effectLst/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Book Antiqua" pitchFamily="18" charset="0"/>
                        </a:rPr>
                        <a:t>1 355,2 – 1955,2</a:t>
                      </a:r>
                    </a:p>
                  </a:txBody>
                  <a:tcPr/>
                </a:tc>
              </a:tr>
              <a:tr h="526335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err="1" smtClean="0">
                          <a:effectLst/>
                          <a:latin typeface="Book Antiqua" pitchFamily="18" charset="0"/>
                        </a:rPr>
                        <a:t>им.В.И.Ленина</a:t>
                      </a:r>
                      <a:endParaRPr lang="ru-RU" sz="1500" b="1" dirty="0">
                        <a:effectLst/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Book Antiqua" pitchFamily="18" charset="0"/>
                        </a:rPr>
                        <a:t>1855,2 – 2055,2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72305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1662" y="1791597"/>
            <a:ext cx="7556762" cy="3149571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57757" y="116631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Областной союз «Федерация профсоюзов Ульяновской области»</a:t>
            </a: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6" name="Picture 2" descr="C:\Users\user\AppData\Local\Temp\Rar$DR00.302\НОВЫЙ ЛОГО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48" y="116632"/>
            <a:ext cx="863429" cy="86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86687" y="2125827"/>
            <a:ext cx="6692999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1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ПРОГРАММА «ПРОФКУРОРТ»</a:t>
            </a:r>
          </a:p>
          <a:p>
            <a:pPr algn="ctr"/>
            <a:endParaRPr lang="ru-RU" sz="2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ОЗДОРОВЛЕНИЕ ЧЛЕНОВ ПРОФСОЮЗОВ И ЧЛЕНОВ И ИХ СЕМЕЙ НА ТЕРРИТОРИИ РОССИИ </a:t>
            </a:r>
          </a:p>
          <a:p>
            <a:pPr algn="ctr"/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 ЗА РУБЕЖОМ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877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91680" y="116631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Областной союз «Федерация профсоюзов Ульяновской области»</a:t>
            </a: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6" name="Picture 2" descr="C:\Users\user\AppData\Local\Temp\Rar$DR00.302\НОВЫЙ ЛОГО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1"/>
            <a:ext cx="863429" cy="86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3" y="1936634"/>
            <a:ext cx="6696744" cy="2860518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ПРОГРАММА «-30</a:t>
            </a:r>
            <a:r>
              <a:rPr lang="ru-RU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%»</a:t>
            </a:r>
            <a:endParaRPr lang="ru-RU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ОЗДОРОВЛЕНИЕ ЧЛЕНОВ ПРОФСОЮЗОВ И </a:t>
            </a:r>
            <a:endPara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ЧЛЕНОВ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 ИХ СЕМЕЙ</a:t>
            </a:r>
          </a:p>
        </p:txBody>
      </p:sp>
    </p:spTree>
    <p:extLst>
      <p:ext uri="{BB962C8B-B14F-4D97-AF65-F5344CB8AC3E}">
        <p14:creationId xmlns:p14="http://schemas.microsoft.com/office/powerpoint/2010/main" val="78765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AppData\Local\Temp\Rar$DR00.302\НОВЫЙ ЛОГО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48" y="116632"/>
            <a:ext cx="863429" cy="86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263377" y="116631"/>
            <a:ext cx="75391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Областной союз «Федерация профсоюзов Ульяновской области»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012" y="2636911"/>
            <a:ext cx="2133600" cy="214312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746" y="1412776"/>
            <a:ext cx="3105354" cy="19460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93097"/>
            <a:ext cx="3324210" cy="20920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746" y="4293095"/>
            <a:ext cx="3131994" cy="20920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Овал 23"/>
          <p:cNvSpPr/>
          <p:nvPr/>
        </p:nvSpPr>
        <p:spPr>
          <a:xfrm>
            <a:off x="3705109" y="1268760"/>
            <a:ext cx="1987778" cy="122413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705109" y="4941167"/>
            <a:ext cx="1944216" cy="122413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839065" y="1326830"/>
            <a:ext cx="171986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Book Antiqua" pitchFamily="18" charset="0"/>
              </a:rPr>
              <a:t>Свыше </a:t>
            </a:r>
            <a:r>
              <a:rPr lang="ru-RU" sz="2400" b="1" dirty="0" smtClean="0">
                <a:solidFill>
                  <a:schemeClr val="bg1"/>
                </a:solidFill>
                <a:latin typeface="Book Antiqua" pitchFamily="18" charset="0"/>
              </a:rPr>
              <a:t>100</a:t>
            </a:r>
            <a:r>
              <a:rPr lang="ru-RU" sz="2200" b="1" dirty="0" smtClean="0">
                <a:solidFill>
                  <a:schemeClr val="bg1"/>
                </a:solidFill>
                <a:latin typeface="Book Antiqua" pitchFamily="18" charset="0"/>
              </a:rPr>
              <a:t> санаториев России</a:t>
            </a:r>
            <a:endParaRPr lang="ru-RU" sz="2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96019" y="5076182"/>
            <a:ext cx="160595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Book Antiqua" pitchFamily="18" charset="0"/>
              </a:rPr>
              <a:t>Скидка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20%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3324210" cy="19460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51520" y="3501008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Краснодарский край</a:t>
            </a:r>
            <a:endParaRPr lang="ru-RU" sz="20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78575" y="3468742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Ставропольский край</a:t>
            </a:r>
            <a:endParaRPr lang="ru-RU" sz="20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39751" y="3866148"/>
            <a:ext cx="1151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Крым</a:t>
            </a:r>
            <a:endParaRPr lang="ru-RU" sz="20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90743" y="3855181"/>
            <a:ext cx="1151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Абхазия</a:t>
            </a:r>
            <a:endParaRPr lang="ru-RU" sz="20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5615" y="980061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Алтайский край</a:t>
            </a:r>
            <a:endParaRPr lang="ru-RU" sz="20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19664" y="947795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Республика Мордовия</a:t>
            </a:r>
            <a:endParaRPr lang="ru-RU" sz="20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6385179"/>
            <a:ext cx="3503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Астраханская область</a:t>
            </a:r>
            <a:endParaRPr lang="ru-RU" sz="20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32530" y="6394426"/>
            <a:ext cx="3324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Московская область</a:t>
            </a:r>
            <a:endParaRPr lang="ru-RU" sz="20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75856" y="864656"/>
            <a:ext cx="3324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Самарская область</a:t>
            </a:r>
            <a:endParaRPr lang="ru-RU" sz="20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449951" y="6385179"/>
            <a:ext cx="3324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Ивановская область</a:t>
            </a:r>
            <a:endParaRPr lang="ru-RU" sz="20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31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/>
      <p:bldP spid="2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AppData\Local\Temp\Rar$DR00.302\НОВЫЙ ЛОГО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48" y="116632"/>
            <a:ext cx="863429" cy="86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263377" y="116631"/>
            <a:ext cx="75391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Областной союз «Федерация профсоюзов Ульяновской области»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956833966"/>
              </p:ext>
            </p:extLst>
          </p:nvPr>
        </p:nvGraphicFramePr>
        <p:xfrm>
          <a:off x="467544" y="1484784"/>
          <a:ext cx="8204500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06360" y="1894385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latin typeface="Book Antiqua" pitchFamily="18" charset="0"/>
              </a:rPr>
              <a:t>Подаёт заявление</a:t>
            </a:r>
            <a:r>
              <a:rPr lang="en-US" sz="2400" b="1" u="sng" dirty="0" smtClean="0">
                <a:latin typeface="Book Antiqua" pitchFamily="18" charset="0"/>
              </a:rPr>
              <a:t> </a:t>
            </a:r>
            <a:r>
              <a:rPr lang="ru-RU" sz="2400" b="1" u="sng" dirty="0" smtClean="0">
                <a:latin typeface="Book Antiqua" pitchFamily="18" charset="0"/>
              </a:rPr>
              <a:t>на путёвку</a:t>
            </a:r>
            <a:endParaRPr lang="ru-RU" sz="2400" b="1" u="sng" dirty="0"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94829" y="4653136"/>
            <a:ext cx="2576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latin typeface="Book Antiqua" pitchFamily="18" charset="0"/>
              </a:rPr>
              <a:t>Передаёт заявление </a:t>
            </a:r>
          </a:p>
          <a:p>
            <a:pPr algn="ctr"/>
            <a:r>
              <a:rPr lang="ru-RU" sz="2400" b="1" dirty="0" smtClean="0">
                <a:latin typeface="Book Antiqua" pitchFamily="18" charset="0"/>
              </a:rPr>
              <a:t>в ОС ФПУО</a:t>
            </a:r>
            <a:endParaRPr lang="ru-RU" sz="2400" b="1" dirty="0"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23" y="4797152"/>
            <a:ext cx="2796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latin typeface="Book Antiqua" pitchFamily="18" charset="0"/>
              </a:rPr>
              <a:t>Передает реестр отдыхающих</a:t>
            </a:r>
            <a:r>
              <a:rPr lang="ru-RU" sz="2400" b="1" dirty="0" smtClean="0">
                <a:latin typeface="Book Antiqua" pitchFamily="18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19747" y="1844824"/>
            <a:ext cx="25762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latin typeface="Book Antiqua" pitchFamily="18" charset="0"/>
              </a:rPr>
              <a:t>Передает полный пакет документов на отдыхающего (счет, путевки</a:t>
            </a:r>
            <a:r>
              <a:rPr lang="ru-RU" sz="2000" b="1" u="sng" smtClean="0">
                <a:latin typeface="Book Antiqua" pitchFamily="18" charset="0"/>
              </a:rPr>
              <a:t>)</a:t>
            </a:r>
            <a:r>
              <a:rPr lang="ru-RU" sz="2000" b="1" smtClean="0">
                <a:latin typeface="Book Antiqua" pitchFamily="18" charset="0"/>
              </a:rPr>
              <a:t> </a:t>
            </a:r>
          </a:p>
          <a:p>
            <a:pPr algn="ctr"/>
            <a:r>
              <a:rPr lang="ru-RU" sz="2000" b="1" smtClean="0">
                <a:latin typeface="Book Antiqua" pitchFamily="18" charset="0"/>
              </a:rPr>
              <a:t>в </a:t>
            </a:r>
            <a:r>
              <a:rPr lang="ru-RU" sz="2000" b="1" dirty="0" smtClean="0">
                <a:latin typeface="Book Antiqua" pitchFamily="18" charset="0"/>
              </a:rPr>
              <a:t>ОС ФПУО</a:t>
            </a:r>
            <a:endParaRPr lang="ru-RU" sz="2000" b="1" dirty="0"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568" y="1044025"/>
            <a:ext cx="8115895" cy="58477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Процедура получения путевки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7957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AppData\Local\Temp\Rar$DR00.302\НОВЫЙ ЛОГО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48" y="116632"/>
            <a:ext cx="863429" cy="86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263377" y="116631"/>
            <a:ext cx="75391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Областной союз «Федерация профсоюзов Ульяновской области»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31" y="1988840"/>
            <a:ext cx="5422602" cy="37444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93734" y="2399109"/>
            <a:ext cx="345026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Сайт:</a:t>
            </a:r>
            <a:endParaRPr lang="ru-RU" sz="2800" b="1" dirty="0" smtClean="0">
              <a:latin typeface="Book Antiqua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Book Antiqua" pitchFamily="18" charset="0"/>
              </a:rPr>
              <a:t>www.profkurort.ru</a:t>
            </a:r>
          </a:p>
          <a:p>
            <a:pPr algn="ctr"/>
            <a:endParaRPr lang="ru-RU" sz="2800" b="1" dirty="0">
              <a:latin typeface="Book Antiqua" pitchFamily="18" charset="0"/>
            </a:endParaRP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Раздел: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«Членам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профсоюзов»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8126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0116" y="1844824"/>
            <a:ext cx="73703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002060"/>
                </a:solidFill>
                <a:latin typeface="1Isadora M Bold" pitchFamily="18" charset="0"/>
              </a:rPr>
              <a:t>Спасибо за внимание!</a:t>
            </a:r>
            <a:endParaRPr lang="ru-RU" sz="8800" b="1" dirty="0">
              <a:solidFill>
                <a:srgbClr val="002060"/>
              </a:solidFill>
              <a:latin typeface="1Isadora M Bold" pitchFamily="18" charset="0"/>
            </a:endParaRPr>
          </a:p>
        </p:txBody>
      </p:sp>
      <p:pic>
        <p:nvPicPr>
          <p:cNvPr id="5" name="Picture 2" descr="C:\Users\user\AppData\Local\Temp\Rar$DR00.302\НОВЫЙ ЛОГО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4664"/>
            <a:ext cx="1684369" cy="168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15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120030"/>
            <a:ext cx="5904656" cy="135421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807" y="2651975"/>
            <a:ext cx="4431183" cy="2494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457757" y="116631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Областной союз «Федерация профсоюзов Ульяновской области»</a:t>
            </a: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4" name="Picture 2" descr="C:\Users\user\AppData\Local\Temp\Rar$DR00.302\НОВЫЙ ЛОГО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48" y="116632"/>
            <a:ext cx="863429" cy="86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764542" y="1120030"/>
            <a:ext cx="403244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Июль 2015 г. – Федерация профсоюзов заключила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Соглашение о сотрудничестве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пятью санаториями области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08" y="2924944"/>
            <a:ext cx="2141227" cy="7748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716" y="5249879"/>
            <a:ext cx="2655386" cy="8599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212976"/>
            <a:ext cx="1960226" cy="13721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84" y="4484503"/>
            <a:ext cx="1822323" cy="15307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782" y="5637968"/>
            <a:ext cx="3813814" cy="7545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182286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AppData\Local\Temp\Rar$DR00.302\НОВЫЙ ЛОГО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48" y="116632"/>
            <a:ext cx="863429" cy="86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57757" y="116631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Областной союз «Федерация профсоюзов Ульяновской области»</a:t>
            </a: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498" y="1124744"/>
            <a:ext cx="7959419" cy="5232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Новые санатории-партнёры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0456" y="1909391"/>
            <a:ext cx="3915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Солнечная поляна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91060" y="190881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Белый Яр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501317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Прибрежный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82796" y="5963750"/>
            <a:ext cx="3571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Волжские просторы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798" y="2459929"/>
            <a:ext cx="6048368" cy="35038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90635" y="5963750"/>
            <a:ext cx="3571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Прибрежный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0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57757" y="116631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Областной союз «Федерация профсоюзов Ульяновской области»</a:t>
            </a: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4" name="Picture 2" descr="C:\Users\user\AppData\Local\Temp\Rar$DR00.302\НОВЫЙ ЛОГО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48" y="116632"/>
            <a:ext cx="863429" cy="86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32568" y="1193850"/>
            <a:ext cx="8115895" cy="83099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Члены профсоюзов получили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озможность оздоровления на льготных условиях: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727303974"/>
              </p:ext>
            </p:extLst>
          </p:nvPr>
        </p:nvGraphicFramePr>
        <p:xfrm>
          <a:off x="478048" y="1811519"/>
          <a:ext cx="8424936" cy="48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03603" y="2780928"/>
            <a:ext cx="15841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30%</a:t>
            </a:r>
            <a:endParaRPr lang="ru-RU" sz="5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1446" y="4869159"/>
            <a:ext cx="15841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30%</a:t>
            </a:r>
            <a:endParaRPr lang="ru-RU" sz="5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0391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Graphic spid="19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AppData\Local\Temp\Rar$DR00.302\НОВЫЙ ЛОГО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48" y="116632"/>
            <a:ext cx="863429" cy="86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99948" y="1193850"/>
            <a:ext cx="8348515" cy="95410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Кто из членов семьи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профактивиста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имеет право на 30% скидку?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6309" y="2708920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супруга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5580112" y="3089555"/>
            <a:ext cx="1008111" cy="2038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1560" y="2561932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супруг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693607" y="2915875"/>
            <a:ext cx="1086305" cy="1469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372199" y="6018163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дети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 flipV="1">
            <a:off x="6478559" y="5688816"/>
            <a:ext cx="551368" cy="4871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412" y="2569039"/>
            <a:ext cx="4281335" cy="3810174"/>
          </a:xfrm>
          <a:prstGeom prst="rect">
            <a:avLst/>
          </a:prstGeom>
        </p:spPr>
      </p:pic>
      <p:cxnSp>
        <p:nvCxnSpPr>
          <p:cNvPr id="27" name="Прямая со стрелкой 26"/>
          <p:cNvCxnSpPr/>
          <p:nvPr/>
        </p:nvCxnSpPr>
        <p:spPr>
          <a:xfrm flipH="1" flipV="1">
            <a:off x="3131840" y="6176001"/>
            <a:ext cx="3297127" cy="3038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263377" y="116631"/>
            <a:ext cx="75391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Областной союз «Федерация профсоюзов Ульяновской области»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1052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AppData\Local\Temp\Rar$DR00.302\НОВЫЙ ЛОГО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48" y="116632"/>
            <a:ext cx="863429" cy="86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263377" y="116631"/>
            <a:ext cx="75391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Областной союз «Федерация профсоюзов Ульяновской области»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716152011"/>
              </p:ext>
            </p:extLst>
          </p:nvPr>
        </p:nvGraphicFramePr>
        <p:xfrm>
          <a:off x="467544" y="1484784"/>
          <a:ext cx="8204500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06360" y="1894385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latin typeface="Book Antiqua" pitchFamily="18" charset="0"/>
              </a:rPr>
              <a:t>Подаёт заявление</a:t>
            </a:r>
            <a:r>
              <a:rPr lang="en-US" sz="2400" b="1" u="sng" dirty="0" smtClean="0">
                <a:latin typeface="Book Antiqua" pitchFamily="18" charset="0"/>
              </a:rPr>
              <a:t> </a:t>
            </a:r>
            <a:r>
              <a:rPr lang="ru-RU" sz="2400" b="1" u="sng" dirty="0" smtClean="0">
                <a:latin typeface="Book Antiqua" pitchFamily="18" charset="0"/>
              </a:rPr>
              <a:t>на путёвку</a:t>
            </a:r>
            <a:endParaRPr lang="ru-RU" sz="2400" b="1" u="sng" dirty="0"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94829" y="4653136"/>
            <a:ext cx="2576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latin typeface="Book Antiqua" pitchFamily="18" charset="0"/>
              </a:rPr>
              <a:t>Передаёт заявление </a:t>
            </a:r>
          </a:p>
          <a:p>
            <a:pPr algn="ctr"/>
            <a:r>
              <a:rPr lang="ru-RU" sz="2400" b="1" dirty="0" smtClean="0">
                <a:latin typeface="Book Antiqua" pitchFamily="18" charset="0"/>
              </a:rPr>
              <a:t>в ОС ФПУО</a:t>
            </a:r>
            <a:endParaRPr lang="ru-RU" sz="2400" b="1" dirty="0"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24766" y="4581128"/>
            <a:ext cx="2796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latin typeface="Book Antiqua" pitchFamily="18" charset="0"/>
              </a:rPr>
              <a:t>Передает реестр отдыхающих</a:t>
            </a:r>
            <a:r>
              <a:rPr lang="ru-RU" sz="2400" b="1" dirty="0" smtClean="0">
                <a:latin typeface="Book Antiqua" pitchFamily="18" charset="0"/>
              </a:rPr>
              <a:t> </a:t>
            </a:r>
          </a:p>
          <a:p>
            <a:pPr algn="ctr"/>
            <a:r>
              <a:rPr lang="ru-RU" sz="2400" b="1" dirty="0" smtClean="0">
                <a:latin typeface="Book Antiqua" pitchFamily="18" charset="0"/>
              </a:rPr>
              <a:t>в санаторий</a:t>
            </a:r>
            <a:endParaRPr lang="ru-RU" sz="2400" b="1" dirty="0"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4766" y="1916832"/>
            <a:ext cx="2576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latin typeface="Book Antiqua" pitchFamily="18" charset="0"/>
              </a:rPr>
              <a:t>Выставляет счёт на оплату путёвки</a:t>
            </a:r>
            <a:endParaRPr lang="ru-RU" sz="2400" b="1" dirty="0"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568" y="1044025"/>
            <a:ext cx="8115895" cy="58477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Процедура получения путевки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6911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AppData\Local\Temp\Rar$DR00.302\НОВЫЙ ЛОГО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48" y="116632"/>
            <a:ext cx="863429" cy="86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16832"/>
            <a:ext cx="5022661" cy="3312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79512" y="858644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ИТИЛЬ</a:t>
            </a:r>
            <a:endParaRPr lang="ru-RU" sz="72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65779" y="2056686"/>
            <a:ext cx="390633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b="1" dirty="0">
              <a:latin typeface="Book Antiqua" pitchFamily="18" charset="0"/>
            </a:endParaRPr>
          </a:p>
          <a:p>
            <a:r>
              <a:rPr lang="ru-RU" sz="2000" b="1" i="1" dirty="0" smtClean="0">
                <a:latin typeface="Book Antiqua" pitchFamily="18" charset="0"/>
              </a:rPr>
              <a:t>Методы лечения: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err="1" smtClean="0">
                <a:latin typeface="Book Antiqua" pitchFamily="18" charset="0"/>
              </a:rPr>
              <a:t>Климатолечение</a:t>
            </a:r>
            <a:r>
              <a:rPr lang="ru-RU" sz="2000" dirty="0" smtClean="0">
                <a:latin typeface="Book Antiqua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latin typeface="Book Antiqua" pitchFamily="18" charset="0"/>
              </a:rPr>
              <a:t>Бальнеологическое;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latin typeface="Book Antiqua" pitchFamily="18" charset="0"/>
              </a:rPr>
              <a:t>Теплолечение;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latin typeface="Book Antiqua" pitchFamily="18" charset="0"/>
              </a:rPr>
              <a:t>Массаж;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err="1" smtClean="0">
                <a:latin typeface="Book Antiqua" pitchFamily="18" charset="0"/>
              </a:rPr>
              <a:t>Галотерапия</a:t>
            </a:r>
            <a:r>
              <a:rPr lang="ru-RU" sz="2000" dirty="0" smtClean="0">
                <a:latin typeface="Book Antiqua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err="1" smtClean="0">
                <a:latin typeface="Book Antiqua" pitchFamily="18" charset="0"/>
              </a:rPr>
              <a:t>Гипокситерапия</a:t>
            </a:r>
            <a:r>
              <a:rPr lang="ru-RU" sz="2000" dirty="0" smtClean="0">
                <a:latin typeface="Book Antiqua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latin typeface="Book Antiqua" pitchFamily="18" charset="0"/>
              </a:rPr>
              <a:t>Ингаляции;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latin typeface="Book Antiqua" pitchFamily="18" charset="0"/>
              </a:rPr>
              <a:t>Гирудотерапия;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err="1" smtClean="0">
                <a:latin typeface="Book Antiqua" pitchFamily="18" charset="0"/>
              </a:rPr>
              <a:t>Озонотерапия</a:t>
            </a:r>
            <a:r>
              <a:rPr lang="ru-RU" sz="2000" dirty="0" smtClean="0">
                <a:latin typeface="Book Antiqua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>
                <a:latin typeface="Book Antiqua" pitchFamily="18" charset="0"/>
              </a:rPr>
              <a:t>Сауна, лечебный бассейн, инфракрасная кабина, </a:t>
            </a:r>
            <a:r>
              <a:rPr lang="ru-RU" sz="2000" dirty="0" err="1">
                <a:latin typeface="Book Antiqua" pitchFamily="18" charset="0"/>
              </a:rPr>
              <a:t>фитобочки</a:t>
            </a:r>
            <a:endParaRPr lang="ru-RU" sz="2000" dirty="0" smtClean="0">
              <a:latin typeface="Book Antiqua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5445224"/>
            <a:ext cx="4896544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Book Antiqua" pitchFamily="18" charset="0"/>
              </a:rPr>
              <a:t>Адрес</a:t>
            </a:r>
            <a:r>
              <a:rPr lang="ru-RU" dirty="0" smtClean="0">
                <a:latin typeface="Book Antiqua" pitchFamily="18" charset="0"/>
              </a:rPr>
              <a:t>: г. Ульяновск, ул. Оренбургская, д. 1</a:t>
            </a:r>
          </a:p>
          <a:p>
            <a:r>
              <a:rPr lang="ru-RU" b="1" i="1" dirty="0" smtClean="0">
                <a:latin typeface="Book Antiqua" pitchFamily="18" charset="0"/>
              </a:rPr>
              <a:t>Контакты</a:t>
            </a:r>
            <a:r>
              <a:rPr lang="ru-RU" dirty="0" smtClean="0">
                <a:latin typeface="Book Antiqua" pitchFamily="18" charset="0"/>
              </a:rPr>
              <a:t>: (8422) 27-83-90</a:t>
            </a:r>
          </a:p>
          <a:p>
            <a:r>
              <a:rPr lang="ru-RU" b="1" i="1" dirty="0" smtClean="0">
                <a:latin typeface="Book Antiqua" pitchFamily="18" charset="0"/>
              </a:rPr>
              <a:t>Сайт</a:t>
            </a:r>
            <a:r>
              <a:rPr lang="ru-RU" dirty="0" smtClean="0">
                <a:latin typeface="Book Antiqua" pitchFamily="18" charset="0"/>
              </a:rPr>
              <a:t>:</a:t>
            </a:r>
            <a:r>
              <a:rPr lang="en-US" dirty="0" smtClean="0">
                <a:latin typeface="Book Antiqua" pitchFamily="18" charset="0"/>
              </a:rPr>
              <a:t> www.itilsanatorium.ru </a:t>
            </a:r>
            <a:endParaRPr lang="ru-RU" dirty="0">
              <a:solidFill>
                <a:schemeClr val="bg2">
                  <a:lumMod val="2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4545" y="1270501"/>
            <a:ext cx="376772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Многопрофильный лечебный профиль 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(</a:t>
            </a: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за исключением эндокринологии)</a:t>
            </a:r>
          </a:p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263377" y="116631"/>
            <a:ext cx="75391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Областной союз «Федерация профсоюзов Ульяновской области»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4726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1825</TotalTime>
  <Words>1418</Words>
  <Application>Microsoft Office PowerPoint</Application>
  <PresentationFormat>Экран (4:3)</PresentationFormat>
  <Paragraphs>421</Paragraphs>
  <Slides>33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Воздушный поток</vt:lpstr>
      <vt:lpstr>ОБЛАСТНОЙ СОЮЗ  «ФЕДЕРАЦИЯ ПРОФСОЮЗОВ УЛЬЯНОВСКОЙ ОБЛАСТИ»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ОБЛАСТНОЙ СОЮЗ  «ФЕДЕРАЦИЯ ПРОФСОЮЗОВ УЛЬЯНОВСКОЙ ОБЛАСТИ»</dc:title>
  <dc:creator>user</dc:creator>
  <cp:lastModifiedBy>user</cp:lastModifiedBy>
  <cp:revision>167</cp:revision>
  <cp:lastPrinted>2016-04-06T13:34:54Z</cp:lastPrinted>
  <dcterms:created xsi:type="dcterms:W3CDTF">2016-03-14T05:52:58Z</dcterms:created>
  <dcterms:modified xsi:type="dcterms:W3CDTF">2016-05-24T11:25:35Z</dcterms:modified>
</cp:coreProperties>
</file>