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docx" ContentType="application/vnd.openxmlformats-officedocument.wordprocessingml.docume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  <a:srgbClr val="FF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13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27.09.2023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Т.Н. </a:t>
            </a:r>
            <a:r>
              <a:rPr lang="ru-RU" dirty="0" err="1" smtClean="0"/>
              <a:t>Шелатонова</a:t>
            </a:r>
            <a:endParaRPr lang="ru-RU" dirty="0" smtClean="0"/>
          </a:p>
          <a:p>
            <a:r>
              <a:rPr lang="ru-RU" dirty="0" smtClean="0"/>
              <a:t>з</a:t>
            </a:r>
            <a:r>
              <a:rPr lang="ru-RU" dirty="0" smtClean="0"/>
              <a:t>аместитель председателя Пермской краевой организации Профсоюза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Совещание председателей территориальных организаций Профсоюза 28 сентября 2023 года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4900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Документы на награждение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Ходатайство: Ф.И.О., должность в Профсоюзе, должность в ОУ, название ОУ в соответствии с Уставом.</a:t>
            </a:r>
          </a:p>
          <a:p>
            <a:r>
              <a:rPr lang="ru-RU" dirty="0" smtClean="0"/>
              <a:t>Характеристика с указанием профсоюзного стажа и конкретных заслуг работы в Профсоюзе.</a:t>
            </a:r>
          </a:p>
          <a:p>
            <a:pPr>
              <a:buNone/>
            </a:pPr>
            <a:r>
              <a:rPr lang="ru-RU" dirty="0" smtClean="0">
                <a:solidFill>
                  <a:srgbClr val="FF0000"/>
                </a:solidFill>
              </a:rPr>
              <a:t>Соблюдать иерархию наград.</a:t>
            </a:r>
          </a:p>
          <a:p>
            <a:pPr>
              <a:buNone/>
            </a:pPr>
            <a:r>
              <a:rPr lang="ru-RU" dirty="0" smtClean="0">
                <a:solidFill>
                  <a:srgbClr val="FF0000"/>
                </a:solidFill>
              </a:rPr>
              <a:t>Соблюдать периодичность награждений.</a:t>
            </a:r>
          </a:p>
          <a:p>
            <a:pPr>
              <a:buNone/>
            </a:pPr>
            <a:r>
              <a:rPr lang="ru-RU" dirty="0" smtClean="0"/>
              <a:t>	Если награды с премией, то необходимо согласие на обработку персональных данных.</a:t>
            </a:r>
          </a:p>
          <a:p>
            <a:pPr>
              <a:buNone/>
            </a:pP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Документы на материальную помощь.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Заявление члена Профсоюза</a:t>
            </a:r>
          </a:p>
          <a:p>
            <a:r>
              <a:rPr lang="ru-RU" dirty="0" smtClean="0"/>
              <a:t>Выписка из постановления президиума</a:t>
            </a:r>
          </a:p>
          <a:p>
            <a:r>
              <a:rPr lang="ru-RU" dirty="0" smtClean="0"/>
              <a:t>Ходатайство</a:t>
            </a:r>
          </a:p>
          <a:p>
            <a:r>
              <a:rPr lang="ru-RU" dirty="0" smtClean="0"/>
              <a:t>Подтверждающие документы</a:t>
            </a:r>
          </a:p>
          <a:p>
            <a:r>
              <a:rPr lang="ru-RU" dirty="0" smtClean="0"/>
              <a:t>Согласие на обработку персональных данных</a:t>
            </a:r>
          </a:p>
          <a:p>
            <a:r>
              <a:rPr lang="ru-RU" dirty="0" smtClean="0"/>
              <a:t>Реквизиты банковской карты (</a:t>
            </a:r>
            <a:r>
              <a:rPr lang="ru-RU" dirty="0" err="1" smtClean="0"/>
              <a:t>совпроф</a:t>
            </a:r>
            <a:r>
              <a:rPr lang="ru-RU" dirty="0" smtClean="0"/>
              <a:t>)</a:t>
            </a:r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Ликвидация юридических лиц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На данный момент не имеют юридического лица:</a:t>
            </a:r>
          </a:p>
          <a:p>
            <a:pPr>
              <a:buFontTx/>
              <a:buChar char="-"/>
            </a:pPr>
            <a:r>
              <a:rPr lang="ru-RU" dirty="0" smtClean="0"/>
              <a:t>Александровская ТО</a:t>
            </a:r>
          </a:p>
          <a:p>
            <a:pPr>
              <a:buFontTx/>
              <a:buChar char="-"/>
            </a:pPr>
            <a:r>
              <a:rPr lang="ru-RU" dirty="0" smtClean="0"/>
              <a:t>ППО МБОУ «</a:t>
            </a:r>
            <a:r>
              <a:rPr lang="ru-RU" dirty="0" err="1" smtClean="0"/>
              <a:t>Верещагинский</a:t>
            </a:r>
            <a:r>
              <a:rPr lang="ru-RU" dirty="0" smtClean="0"/>
              <a:t> образовательный комплекс»</a:t>
            </a:r>
          </a:p>
          <a:p>
            <a:pPr>
              <a:buFontTx/>
              <a:buChar char="-"/>
            </a:pPr>
            <a:r>
              <a:rPr lang="ru-RU" dirty="0" err="1" smtClean="0"/>
              <a:t>Гаинская</a:t>
            </a:r>
            <a:r>
              <a:rPr lang="ru-RU" dirty="0" smtClean="0"/>
              <a:t> ТО</a:t>
            </a:r>
          </a:p>
          <a:p>
            <a:pPr>
              <a:buFontTx/>
              <a:buChar char="-"/>
            </a:pPr>
            <a:r>
              <a:rPr lang="ru-RU" dirty="0" err="1" smtClean="0"/>
              <a:t>Гремячинская</a:t>
            </a:r>
            <a:r>
              <a:rPr lang="ru-RU" dirty="0" smtClean="0"/>
              <a:t> ТО</a:t>
            </a:r>
          </a:p>
          <a:p>
            <a:pPr>
              <a:buFontTx/>
              <a:buChar char="-"/>
            </a:pPr>
            <a:r>
              <a:rPr lang="ru-RU" dirty="0" err="1" smtClean="0"/>
              <a:t>Карагайская</a:t>
            </a:r>
            <a:r>
              <a:rPr lang="ru-RU" dirty="0" smtClean="0"/>
              <a:t> ТО</a:t>
            </a:r>
          </a:p>
          <a:p>
            <a:pPr>
              <a:buFontTx/>
              <a:buChar char="-"/>
            </a:pPr>
            <a:r>
              <a:rPr lang="ru-RU" dirty="0" err="1" smtClean="0"/>
              <a:t>Кизеловская</a:t>
            </a:r>
            <a:r>
              <a:rPr lang="ru-RU" dirty="0" smtClean="0"/>
              <a:t> ТО</a:t>
            </a:r>
          </a:p>
          <a:p>
            <a:pPr>
              <a:buFontTx/>
              <a:buChar char="-"/>
            </a:pPr>
            <a:r>
              <a:rPr lang="ru-RU" dirty="0" err="1" smtClean="0"/>
              <a:t>Краснокамская</a:t>
            </a:r>
            <a:r>
              <a:rPr lang="ru-RU" dirty="0" smtClean="0"/>
              <a:t> ТО</a:t>
            </a:r>
          </a:p>
          <a:p>
            <a:pPr>
              <a:buFontTx/>
              <a:buChar char="-"/>
            </a:pPr>
            <a:r>
              <a:rPr lang="ru-RU" dirty="0" err="1" smtClean="0"/>
              <a:t>Оханская</a:t>
            </a:r>
            <a:r>
              <a:rPr lang="ru-RU" dirty="0" smtClean="0"/>
              <a:t> ТО</a:t>
            </a:r>
          </a:p>
          <a:p>
            <a:pPr>
              <a:buFontTx/>
              <a:buChar char="-"/>
            </a:pPr>
            <a:r>
              <a:rPr lang="ru-RU" dirty="0" err="1" smtClean="0"/>
              <a:t>Сивинская</a:t>
            </a:r>
            <a:r>
              <a:rPr lang="ru-RU" dirty="0" smtClean="0"/>
              <a:t> ТО</a:t>
            </a:r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Ликвидация юридических лиц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smtClean="0"/>
              <a:t>В процессе ликвидации:</a:t>
            </a:r>
          </a:p>
          <a:p>
            <a:pPr>
              <a:buFontTx/>
              <a:buChar char="-"/>
            </a:pPr>
            <a:r>
              <a:rPr lang="ru-RU" dirty="0" err="1" smtClean="0"/>
              <a:t>Верещагинская</a:t>
            </a:r>
            <a:r>
              <a:rPr lang="ru-RU" dirty="0" smtClean="0"/>
              <a:t> РТО</a:t>
            </a:r>
          </a:p>
          <a:p>
            <a:pPr>
              <a:buFontTx/>
              <a:buChar char="-"/>
            </a:pPr>
            <a:r>
              <a:rPr lang="ru-RU" dirty="0" err="1" smtClean="0"/>
              <a:t>Куединская</a:t>
            </a:r>
            <a:r>
              <a:rPr lang="ru-RU" dirty="0" smtClean="0"/>
              <a:t> ТО</a:t>
            </a:r>
          </a:p>
          <a:p>
            <a:pPr>
              <a:buFontTx/>
              <a:buChar char="-"/>
            </a:pPr>
            <a:r>
              <a:rPr lang="ru-RU" dirty="0" err="1" smtClean="0"/>
              <a:t>Ординская</a:t>
            </a:r>
            <a:r>
              <a:rPr lang="ru-RU" dirty="0" smtClean="0"/>
              <a:t> ТО</a:t>
            </a:r>
          </a:p>
          <a:p>
            <a:r>
              <a:rPr lang="ru-RU" dirty="0" smtClean="0"/>
              <a:t>Запланировано ликвидировать юридические лица в:</a:t>
            </a:r>
          </a:p>
          <a:p>
            <a:pPr>
              <a:buFontTx/>
              <a:buChar char="-"/>
            </a:pPr>
            <a:r>
              <a:rPr lang="ru-RU" dirty="0" err="1" smtClean="0"/>
              <a:t>Еловской</a:t>
            </a:r>
            <a:r>
              <a:rPr lang="ru-RU" dirty="0" smtClean="0"/>
              <a:t> ТО</a:t>
            </a:r>
          </a:p>
          <a:p>
            <a:pPr>
              <a:buFontTx/>
              <a:buChar char="-"/>
            </a:pPr>
            <a:r>
              <a:rPr lang="ru-RU" dirty="0" err="1" smtClean="0"/>
              <a:t>Косинской</a:t>
            </a:r>
            <a:r>
              <a:rPr lang="ru-RU" dirty="0" smtClean="0"/>
              <a:t> ТО</a:t>
            </a:r>
          </a:p>
          <a:p>
            <a:pPr>
              <a:buFontTx/>
              <a:buChar char="-"/>
            </a:pPr>
            <a:r>
              <a:rPr lang="ru-RU" dirty="0" err="1" smtClean="0"/>
              <a:t>Красновишерской</a:t>
            </a:r>
            <a:r>
              <a:rPr lang="ru-RU" dirty="0" smtClean="0"/>
              <a:t> ТО</a:t>
            </a:r>
          </a:p>
          <a:p>
            <a:pPr>
              <a:buFontTx/>
              <a:buChar char="-"/>
            </a:pPr>
            <a:r>
              <a:rPr lang="ru-RU" dirty="0" err="1" smtClean="0"/>
              <a:t>Кунгурской</a:t>
            </a:r>
            <a:r>
              <a:rPr lang="ru-RU" dirty="0" smtClean="0"/>
              <a:t> ГТО</a:t>
            </a:r>
          </a:p>
          <a:p>
            <a:pPr>
              <a:buFontTx/>
              <a:buChar char="-"/>
            </a:pPr>
            <a:r>
              <a:rPr lang="ru-RU" dirty="0" err="1" smtClean="0"/>
              <a:t>Кудымкарской</a:t>
            </a:r>
            <a:r>
              <a:rPr lang="ru-RU" dirty="0" smtClean="0"/>
              <a:t> ГТО</a:t>
            </a:r>
          </a:p>
          <a:p>
            <a:pPr>
              <a:buFontTx/>
              <a:buChar char="-"/>
            </a:pPr>
            <a:r>
              <a:rPr lang="ru-RU" dirty="0" smtClean="0"/>
              <a:t>Октябрьской ТО</a:t>
            </a:r>
          </a:p>
          <a:p>
            <a:pPr>
              <a:buFontTx/>
              <a:buChar char="-"/>
            </a:pPr>
            <a:r>
              <a:rPr lang="ru-RU" dirty="0" err="1" smtClean="0"/>
              <a:t>Юсьвенской</a:t>
            </a:r>
            <a:r>
              <a:rPr lang="ru-RU" dirty="0" smtClean="0"/>
              <a:t> ТО</a:t>
            </a:r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2024 год – Год отчетов и выборов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Обратить внимание:</a:t>
            </a:r>
          </a:p>
          <a:p>
            <a:pPr>
              <a:buNone/>
            </a:pPr>
            <a:r>
              <a:rPr lang="ru-RU" dirty="0" smtClean="0"/>
              <a:t>- Сроки </a:t>
            </a:r>
            <a:r>
              <a:rPr lang="ru-RU" dirty="0" smtClean="0"/>
              <a:t>проведения отчетно-выборных собраний, принятие решений о проведении отчетов и выборов</a:t>
            </a:r>
          </a:p>
          <a:p>
            <a:pPr>
              <a:buNone/>
            </a:pPr>
            <a:r>
              <a:rPr lang="ru-RU" dirty="0" smtClean="0"/>
              <a:t>- Порядок </a:t>
            </a:r>
            <a:r>
              <a:rPr lang="ru-RU" dirty="0" smtClean="0"/>
              <a:t>выдвижения кандидатуры на пост председателя ППО</a:t>
            </a:r>
          </a:p>
          <a:p>
            <a:pPr>
              <a:buNone/>
            </a:pPr>
            <a:r>
              <a:rPr lang="ru-RU" dirty="0" smtClean="0"/>
              <a:t>- Обязательное </a:t>
            </a:r>
            <a:r>
              <a:rPr lang="ru-RU" dirty="0" smtClean="0"/>
              <a:t>проведение ревизии финансово-хозяйственной деятельности КРК</a:t>
            </a:r>
          </a:p>
          <a:p>
            <a:pPr>
              <a:buNone/>
            </a:pPr>
            <a:r>
              <a:rPr lang="ru-RU" dirty="0" smtClean="0"/>
              <a:t>- Отчет </a:t>
            </a:r>
            <a:r>
              <a:rPr lang="ru-RU" dirty="0" smtClean="0"/>
              <a:t>о работе профкома за 5 лет (срок полномочий выборных органов 5 лет)</a:t>
            </a:r>
          </a:p>
          <a:p>
            <a:pPr>
              <a:buNone/>
            </a:pPr>
            <a:r>
              <a:rPr lang="ru-RU" dirty="0" smtClean="0"/>
              <a:t>- Обязательное </a:t>
            </a:r>
            <a:r>
              <a:rPr lang="ru-RU" dirty="0" smtClean="0"/>
              <a:t>ведение протоколов отчетно-выборных конференций</a:t>
            </a:r>
          </a:p>
          <a:p>
            <a:pPr>
              <a:buNone/>
            </a:pPr>
            <a:r>
              <a:rPr lang="ru-RU" dirty="0" smtClean="0"/>
              <a:t>- Награждение </a:t>
            </a:r>
            <a:r>
              <a:rPr lang="ru-RU" dirty="0" smtClean="0"/>
              <a:t>профсоюзного актива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6" name="Object 2"/>
          <p:cNvGraphicFramePr>
            <a:graphicFrameLocks noChangeAspect="1"/>
          </p:cNvGraphicFramePr>
          <p:nvPr/>
        </p:nvGraphicFramePr>
        <p:xfrm>
          <a:off x="2483768" y="260648"/>
          <a:ext cx="4902200" cy="6438900"/>
        </p:xfrm>
        <a:graphic>
          <a:graphicData uri="http://schemas.openxmlformats.org/presentationml/2006/ole">
            <p:oleObj spid="_x0000_s16386" name="Документ" r:id="rId3" imgW="6756499" imgH="8876254" progId="Word.Document.12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11560" y="620688"/>
            <a:ext cx="33714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C6600"/>
                </a:solidFill>
              </a:rPr>
              <a:t>ООО страховая </a:t>
            </a:r>
          </a:p>
          <a:p>
            <a:r>
              <a:rPr lang="ru-RU" sz="2400" b="1" dirty="0" smtClean="0">
                <a:solidFill>
                  <a:srgbClr val="CC6600"/>
                </a:solidFill>
              </a:rPr>
              <a:t>к</a:t>
            </a:r>
            <a:r>
              <a:rPr lang="ru-RU" sz="2400" b="1" dirty="0" smtClean="0">
                <a:solidFill>
                  <a:srgbClr val="CC6600"/>
                </a:solidFill>
              </a:rPr>
              <a:t>омпания «Согласие»</a:t>
            </a:r>
            <a:endParaRPr lang="ru-RU" sz="2400" b="1" dirty="0">
              <a:solidFill>
                <a:srgbClr val="CC66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1835696" y="332656"/>
            <a:ext cx="5832046" cy="70788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sng" strike="noStrike" cap="none" normalizeH="0" baseline="0" dirty="0" smtClean="0">
                <a:ln>
                  <a:noFill/>
                </a:ln>
                <a:solidFill>
                  <a:srgbClr val="363530"/>
                </a:solidFill>
                <a:effectLst/>
                <a:latin typeface="Century Gothic" pitchFamily="34" charset="0"/>
                <a:ea typeface="Times New Roman" pitchFamily="18" charset="0"/>
                <a:cs typeface="Arial" pitchFamily="34" charset="0"/>
              </a:rPr>
              <a:t>Уважаемые участники профсоюза!!!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09" name="Picture 1" descr="Screenshot_20220727_234405 (00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836712"/>
            <a:ext cx="2765425" cy="2270125"/>
          </a:xfrm>
          <a:prstGeom prst="rect">
            <a:avLst/>
          </a:prstGeom>
          <a:noFill/>
        </p:spPr>
      </p:pic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323529" y="2738101"/>
            <a:ext cx="8496944" cy="352404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363530"/>
                </a:solidFill>
                <a:effectLst/>
                <a:latin typeface="Century Gothic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363530"/>
              </a:solidFill>
              <a:effectLst/>
              <a:latin typeface="Century Gothic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63530"/>
                </a:solidFill>
                <a:effectLst/>
                <a:latin typeface="Century Gothic" pitchFamily="34" charset="0"/>
                <a:ea typeface="Times New Roman" pitchFamily="18" charset="0"/>
                <a:cs typeface="Arial" pitchFamily="34" charset="0"/>
              </a:rPr>
              <a:t>До 31 сентября проходит акция!!! В которой, каждый желающий может получить: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6353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10%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36353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кэшбек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6353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во всех Аптеках!!!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6353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Оплата всех услуг ЖКХ с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36353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кэшбеком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6353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1%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6353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Доход на остаток собственных средств 9%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6353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Возможность покупать товары и услуги в рассрочку более чем в 250 000 магазинах-партнерах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6353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Страхование жизни и здоровья на 1 год в Ренессанс Жизнь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6353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Бесплатное снятие наличных в любых банкоматах РФ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6353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Бесплатный выпуск и обслуживание карты навсегда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rgbClr val="363530"/>
              </a:solidFill>
              <a:effectLst/>
              <a:latin typeface="Century Gothic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363530"/>
                </a:solidFill>
                <a:effectLst/>
                <a:latin typeface="Century Gothic" pitchFamily="34" charset="0"/>
                <a:ea typeface="Times New Roman" pitchFamily="18" charset="0"/>
                <a:cs typeface="Arial" pitchFamily="34" charset="0"/>
              </a:rPr>
              <a:t>С уважением, Персональный менеджер ПАО «</a:t>
            </a:r>
            <a:r>
              <a:rPr kumimoji="0" lang="ru-RU" sz="1100" b="1" i="0" u="none" strike="noStrike" cap="none" normalizeH="0" baseline="0" dirty="0" err="1" smtClean="0">
                <a:ln>
                  <a:noFill/>
                </a:ln>
                <a:solidFill>
                  <a:srgbClr val="363530"/>
                </a:solidFill>
                <a:effectLst/>
                <a:latin typeface="Century Gothic" pitchFamily="34" charset="0"/>
                <a:ea typeface="Times New Roman" pitchFamily="18" charset="0"/>
                <a:cs typeface="Arial" pitchFamily="34" charset="0"/>
              </a:rPr>
              <a:t>Совкомбанк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363530"/>
                </a:solidFill>
                <a:effectLst/>
                <a:latin typeface="Century Gothic" pitchFamily="34" charset="0"/>
                <a:ea typeface="Times New Roman" pitchFamily="18" charset="0"/>
                <a:cs typeface="Arial" pitchFamily="34" charset="0"/>
              </a:rPr>
              <a:t>»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363530"/>
                </a:solidFill>
                <a:effectLst/>
                <a:latin typeface="Century Gothic" pitchFamily="34" charset="0"/>
                <a:ea typeface="Times New Roman" pitchFamily="18" charset="0"/>
                <a:cs typeface="Arial" pitchFamily="34" charset="0"/>
              </a:rPr>
              <a:t>Леонтьев Сергей Алексеевич   </a:t>
            </a:r>
            <a:r>
              <a:rPr kumimoji="0" lang="ru-RU" sz="1100" b="1" i="0" u="sng" strike="noStrike" cap="none" normalizeH="0" baseline="0" dirty="0" smtClean="0">
                <a:ln>
                  <a:noFill/>
                </a:ln>
                <a:solidFill>
                  <a:srgbClr val="363530"/>
                </a:solidFill>
                <a:effectLst/>
                <a:latin typeface="Century Gothic" pitchFamily="34" charset="0"/>
                <a:ea typeface="Times New Roman" pitchFamily="18" charset="0"/>
                <a:cs typeface="Arial" pitchFamily="34" charset="0"/>
              </a:rPr>
              <a:t>тел. 8-912-8851777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Татьяна\Desktop\Таня\26069422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2656"/>
            <a:ext cx="4089600" cy="2556000"/>
          </a:xfrm>
          <a:prstGeom prst="rect">
            <a:avLst/>
          </a:prstGeom>
          <a:noFill/>
        </p:spPr>
      </p:pic>
      <p:pic>
        <p:nvPicPr>
          <p:cNvPr id="29699" name="Picture 3" descr="C:\Users\Татьяна\Desktop\Таня\aaf15ec8d3ef76f0128a42b46aea917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332656"/>
            <a:ext cx="4308652" cy="2736000"/>
          </a:xfrm>
          <a:prstGeom prst="rect">
            <a:avLst/>
          </a:prstGeom>
          <a:noFill/>
        </p:spPr>
      </p:pic>
      <p:sp>
        <p:nvSpPr>
          <p:cNvPr id="29701" name="AutoShape 5" descr="https://doka-mk.ru/800/600/https/pbs.twimg.com/media/D1bfgNnXQAAahL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29702" name="Object 6"/>
          <p:cNvGraphicFramePr>
            <a:graphicFrameLocks noChangeAspect="1"/>
          </p:cNvGraphicFramePr>
          <p:nvPr/>
        </p:nvGraphicFramePr>
        <p:xfrm>
          <a:off x="4370388" y="3184525"/>
          <a:ext cx="401637" cy="487363"/>
        </p:xfrm>
        <a:graphic>
          <a:graphicData uri="http://schemas.openxmlformats.org/presentationml/2006/ole">
            <p:oleObj spid="_x0000_s29702" name="Объект упаковщика для оболочки" showAsIcon="1" r:id="rId5" imgW="401040" imgH="487440" progId="Package">
              <p:embed/>
            </p:oleObj>
          </a:graphicData>
        </a:graphic>
      </p:graphicFrame>
      <p:pic>
        <p:nvPicPr>
          <p:cNvPr id="2970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75656" y="3212976"/>
            <a:ext cx="5908227" cy="33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Всероссийская акция </a:t>
            </a:r>
            <a:r>
              <a:rPr lang="ru-RU" sz="2400" b="1" dirty="0" smtClean="0">
                <a:solidFill>
                  <a:schemeClr val="tx1"/>
                </a:solidFill>
              </a:rPr>
              <a:t>профсоюзов в рамках Всемирного дня действий «За достойный труд»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5077544"/>
          </a:xfrm>
        </p:spPr>
        <p:txBody>
          <a:bodyPr>
            <a:normAutofit fontScale="62500" lnSpcReduction="20000"/>
          </a:bodyPr>
          <a:lstStyle/>
          <a:p>
            <a:pPr lvl="0">
              <a:buNone/>
            </a:pPr>
            <a:r>
              <a:rPr lang="ru-RU" b="1" dirty="0" smtClean="0"/>
              <a:t>Территориальным организациям Профсоюза:</a:t>
            </a:r>
          </a:p>
          <a:p>
            <a:r>
              <a:rPr lang="ru-RU" dirty="0" smtClean="0"/>
              <a:t>провести </a:t>
            </a:r>
            <a:r>
              <a:rPr lang="ru-RU" dirty="0" smtClean="0"/>
              <a:t>разъяснительную работу среди председателей первичных профсоюзных организаций  о целях, задачах и формах участия в акции;</a:t>
            </a:r>
          </a:p>
          <a:p>
            <a:r>
              <a:rPr lang="ru-RU" dirty="0" smtClean="0"/>
              <a:t>принять </a:t>
            </a:r>
            <a:r>
              <a:rPr lang="ru-RU" dirty="0" smtClean="0"/>
              <a:t>участие в </a:t>
            </a:r>
            <a:r>
              <a:rPr lang="ru-RU" dirty="0" err="1" smtClean="0"/>
              <a:t>интернет-акции</a:t>
            </a:r>
            <a:r>
              <a:rPr lang="ru-RU" dirty="0" smtClean="0"/>
              <a:t> для председателей территориальных организаций профсоюзов на сайте ФНПР (7oct.fnpr.ru);</a:t>
            </a:r>
          </a:p>
          <a:p>
            <a:r>
              <a:rPr lang="ru-RU" dirty="0" smtClean="0"/>
              <a:t>осветить </a:t>
            </a:r>
            <a:r>
              <a:rPr lang="ru-RU" dirty="0" smtClean="0"/>
              <a:t>акцию в группах Профсоюза в </a:t>
            </a:r>
            <a:r>
              <a:rPr lang="ru-RU" dirty="0" err="1" smtClean="0"/>
              <a:t>соцсетях</a:t>
            </a:r>
            <a:r>
              <a:rPr lang="ru-RU" dirty="0" smtClean="0"/>
              <a:t>, местных средствах массовой информации;</a:t>
            </a:r>
          </a:p>
          <a:p>
            <a:r>
              <a:rPr lang="ru-RU" dirty="0" smtClean="0"/>
              <a:t>проинформировать </a:t>
            </a:r>
            <a:r>
              <a:rPr lang="ru-RU" dirty="0" smtClean="0"/>
              <a:t>социальных партнеров об акции профсоюзов и формах её проведения;</a:t>
            </a:r>
          </a:p>
          <a:p>
            <a:r>
              <a:rPr lang="ru-RU" b="1" dirty="0" smtClean="0"/>
              <a:t>в </a:t>
            </a:r>
            <a:r>
              <a:rPr lang="ru-RU" b="1" dirty="0" smtClean="0"/>
              <a:t>срок до 9 октября </a:t>
            </a:r>
            <a:r>
              <a:rPr lang="ru-RU" dirty="0" smtClean="0"/>
              <a:t>подготовить по результатам участия во Всероссийской акции профсоюзов информацию о проблемах кадрового обеспечения учебно-воспитательного процесса в образовательных организациях разных типов в начале 2023/2024 учебного года, об условиях и оплате труда педагогических и иных работников образовательных организаций, в том числе оплате труда педагогических работников в рамках внеурочной деятельности за проведение занятий «Разговоры о важном», </a:t>
            </a:r>
            <a:r>
              <a:rPr lang="ru-RU" dirty="0" err="1" smtClean="0"/>
              <a:t>профориентационного</a:t>
            </a:r>
            <a:r>
              <a:rPr lang="ru-RU" dirty="0" smtClean="0"/>
              <a:t> часа, обеспечении компенсационных выплат педагогическим работникам за осуществление наставнической деятельности в образовательных организациях и иных проблемах, </a:t>
            </a:r>
            <a:r>
              <a:rPr lang="ru-RU" b="1" dirty="0" smtClean="0"/>
              <a:t>и направить эти материалы в крайком </a:t>
            </a:r>
            <a:r>
              <a:rPr lang="ru-RU" b="1" dirty="0" smtClean="0"/>
              <a:t>Профсоюза.</a:t>
            </a:r>
          </a:p>
          <a:p>
            <a:endParaRPr lang="ru-RU" b="1" dirty="0" smtClean="0"/>
          </a:p>
          <a:p>
            <a:pPr>
              <a:buNone/>
            </a:pPr>
            <a:r>
              <a:rPr lang="ru-RU" b="1" dirty="0" smtClean="0"/>
              <a:t>	При проведении акции использовать девиз, логотип и рекомендуемые лозунги</a:t>
            </a:r>
            <a:endParaRPr lang="ru-RU" b="1" dirty="0" smtClean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Социальное партнерство – гарантия достойного труда!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Татьяна\Documents\Scanned Documents\Рисунок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47" y="1340768"/>
            <a:ext cx="2701457" cy="1980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131840" y="1379577"/>
            <a:ext cx="576064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400" dirty="0" smtClean="0"/>
              <a:t>Справедливая экономика – залог развития России!</a:t>
            </a:r>
          </a:p>
          <a:p>
            <a:r>
              <a:rPr lang="ru-RU" sz="1400" dirty="0" smtClean="0"/>
              <a:t> </a:t>
            </a:r>
          </a:p>
          <a:p>
            <a:pPr lvl="0"/>
            <a:r>
              <a:rPr lang="ru-RU" sz="1400" dirty="0" smtClean="0"/>
              <a:t>За развитие российской промышленности!</a:t>
            </a:r>
          </a:p>
          <a:p>
            <a:r>
              <a:rPr lang="ru-RU" sz="1400" dirty="0" smtClean="0"/>
              <a:t> </a:t>
            </a:r>
          </a:p>
          <a:p>
            <a:pPr lvl="0"/>
            <a:r>
              <a:rPr lang="ru-RU" sz="1400" dirty="0" smtClean="0"/>
              <a:t>Базовые оклады и ставки бюджетникам – на уровне МРОТ!</a:t>
            </a:r>
          </a:p>
          <a:p>
            <a:r>
              <a:rPr lang="ru-RU" sz="1400" dirty="0" smtClean="0"/>
              <a:t> </a:t>
            </a:r>
          </a:p>
          <a:p>
            <a:pPr lvl="0"/>
            <a:r>
              <a:rPr lang="ru-RU" sz="1400" dirty="0" smtClean="0"/>
              <a:t>За МРОТ без стимулирующих и компенсационных!</a:t>
            </a:r>
          </a:p>
          <a:p>
            <a:r>
              <a:rPr lang="ru-RU" sz="1400" dirty="0" smtClean="0"/>
              <a:t> </a:t>
            </a:r>
          </a:p>
          <a:p>
            <a:pPr lvl="0"/>
            <a:r>
              <a:rPr lang="ru-RU" sz="1400" dirty="0" smtClean="0"/>
              <a:t>За пересмотр минимальной потребительской корзины!</a:t>
            </a:r>
          </a:p>
          <a:p>
            <a:r>
              <a:rPr lang="ru-RU" sz="1400" dirty="0" smtClean="0"/>
              <a:t> </a:t>
            </a:r>
          </a:p>
          <a:p>
            <a:pPr lvl="0"/>
            <a:r>
              <a:rPr lang="ru-RU" sz="1400" dirty="0" smtClean="0"/>
              <a:t>За повышение стипендий студентам и учащимся!</a:t>
            </a:r>
          </a:p>
          <a:p>
            <a:r>
              <a:rPr lang="ru-RU" sz="1400" dirty="0" smtClean="0"/>
              <a:t> </a:t>
            </a:r>
          </a:p>
          <a:p>
            <a:pPr lvl="0"/>
            <a:r>
              <a:rPr lang="ru-RU" sz="1400" dirty="0" smtClean="0"/>
              <a:t>За фактический рост зарплаты человека труда!</a:t>
            </a:r>
          </a:p>
          <a:p>
            <a:r>
              <a:rPr lang="ru-RU" sz="1400" dirty="0" smtClean="0"/>
              <a:t> </a:t>
            </a:r>
          </a:p>
          <a:p>
            <a:pPr lvl="0"/>
            <a:r>
              <a:rPr lang="ru-RU" sz="1400" dirty="0" smtClean="0"/>
              <a:t>Народу качественное и доступное лекарственное обеспечение!</a:t>
            </a:r>
          </a:p>
          <a:p>
            <a:r>
              <a:rPr lang="ru-RU" sz="1400" dirty="0" smtClean="0"/>
              <a:t> </a:t>
            </a:r>
          </a:p>
          <a:p>
            <a:pPr lvl="0"/>
            <a:r>
              <a:rPr lang="ru-RU" sz="1400" dirty="0" smtClean="0"/>
              <a:t>Нет – росту цен на топливо!</a:t>
            </a:r>
          </a:p>
          <a:p>
            <a:r>
              <a:rPr lang="ru-RU" sz="1400" dirty="0" smtClean="0"/>
              <a:t> </a:t>
            </a:r>
          </a:p>
          <a:p>
            <a:pPr lvl="0"/>
            <a:r>
              <a:rPr lang="ru-RU" sz="1400" dirty="0" smtClean="0"/>
              <a:t>Полную индексацию пенсий работающим пенсионерам!</a:t>
            </a:r>
          </a:p>
          <a:p>
            <a:r>
              <a:rPr lang="ru-RU" sz="1400" dirty="0" smtClean="0"/>
              <a:t> </a:t>
            </a:r>
          </a:p>
          <a:p>
            <a:pPr lvl="0"/>
            <a:r>
              <a:rPr lang="ru-RU" sz="1400" dirty="0" smtClean="0"/>
              <a:t>Росту тарифов и цен – рост заработной платы!</a:t>
            </a:r>
          </a:p>
          <a:p>
            <a:r>
              <a:rPr lang="ru-RU" sz="1400" dirty="0" smtClean="0"/>
              <a:t> </a:t>
            </a:r>
          </a:p>
          <a:p>
            <a:pPr lvl="0"/>
            <a:r>
              <a:rPr lang="ru-RU" sz="1400" dirty="0" smtClean="0"/>
              <a:t>Тарифная ставка (оклад) – первого разряда – не ниже величины МРОТ!</a:t>
            </a:r>
          </a:p>
          <a:p>
            <a:endParaRPr lang="ru-RU" sz="1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Обучение вновь избранных председателей и кадрового резерва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1 сессия: 1-2 ноября 2023 года в РУЦП ауд. 203</a:t>
            </a:r>
          </a:p>
          <a:p>
            <a:r>
              <a:rPr lang="ru-RU" dirty="0" smtClean="0"/>
              <a:t>2 сессия: 27-28 марта 2024 года</a:t>
            </a:r>
          </a:p>
          <a:p>
            <a:r>
              <a:rPr lang="ru-RU" dirty="0" smtClean="0"/>
              <a:t>Заявки на 1 сессию до 20 октября:</a:t>
            </a:r>
          </a:p>
          <a:p>
            <a:pPr>
              <a:buNone/>
            </a:pPr>
            <a:r>
              <a:rPr lang="ru-RU" dirty="0" smtClean="0"/>
              <a:t>- Обучение за счет средств </a:t>
            </a:r>
            <a:r>
              <a:rPr lang="ru-RU" dirty="0" err="1" smtClean="0"/>
              <a:t>крайсовпрофа</a:t>
            </a:r>
            <a:endParaRPr lang="ru-RU" dirty="0" smtClean="0"/>
          </a:p>
          <a:p>
            <a:pPr>
              <a:buFontTx/>
              <a:buChar char="-"/>
            </a:pPr>
            <a:r>
              <a:rPr lang="ru-RU" dirty="0" smtClean="0"/>
              <a:t>проживание </a:t>
            </a:r>
            <a:r>
              <a:rPr lang="ru-RU" dirty="0" smtClean="0"/>
              <a:t>за счет краевой </a:t>
            </a:r>
            <a:r>
              <a:rPr lang="ru-RU" dirty="0" smtClean="0"/>
              <a:t>организации</a:t>
            </a:r>
          </a:p>
          <a:p>
            <a:pPr>
              <a:buFontTx/>
              <a:buChar char="-"/>
            </a:pPr>
            <a:r>
              <a:rPr lang="ru-RU" dirty="0" smtClean="0"/>
              <a:t> </a:t>
            </a:r>
            <a:r>
              <a:rPr lang="ru-RU" dirty="0" smtClean="0"/>
              <a:t>проезд за счет территориальной </a:t>
            </a:r>
            <a:r>
              <a:rPr lang="ru-RU" dirty="0" smtClean="0"/>
              <a:t>организации </a:t>
            </a:r>
          </a:p>
          <a:p>
            <a:pPr>
              <a:buFontTx/>
              <a:buChar char="-"/>
            </a:pPr>
            <a:r>
              <a:rPr lang="ru-RU" dirty="0" smtClean="0"/>
              <a:t>питание </a:t>
            </a:r>
            <a:r>
              <a:rPr lang="ru-RU" dirty="0" smtClean="0"/>
              <a:t>за свой </a:t>
            </a:r>
            <a:r>
              <a:rPr lang="ru-RU" dirty="0" smtClean="0"/>
              <a:t>счет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II</a:t>
            </a:r>
            <a:r>
              <a:rPr lang="ru-RU" sz="2800" b="1" dirty="0" smtClean="0">
                <a:solidFill>
                  <a:schemeClr val="tx1"/>
                </a:solidFill>
              </a:rPr>
              <a:t> Спартакиада трудящихся среди краевых организаций профсоюзов Пермского края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971600" y="2286000"/>
            <a:ext cx="7772400" cy="2223120"/>
          </a:xfrm>
        </p:spPr>
        <p:txBody>
          <a:bodyPr/>
          <a:lstStyle/>
          <a:p>
            <a:r>
              <a:rPr lang="ru-RU" dirty="0" smtClean="0"/>
              <a:t>1 этап: октябрь – ноябрь 2023 г. в территориальных организациях</a:t>
            </a:r>
          </a:p>
          <a:p>
            <a:r>
              <a:rPr lang="ru-RU" dirty="0" smtClean="0"/>
              <a:t>2 этап: финальные соревнования </a:t>
            </a:r>
          </a:p>
          <a:p>
            <a:pPr>
              <a:buNone/>
            </a:pPr>
            <a:r>
              <a:rPr lang="ru-RU" dirty="0" smtClean="0"/>
              <a:t>	</a:t>
            </a:r>
            <a:r>
              <a:rPr lang="ru-RU" dirty="0" smtClean="0"/>
              <a:t>2 декабря 2023 г. в ДС «</a:t>
            </a:r>
            <a:r>
              <a:rPr lang="ru-RU" dirty="0" err="1" smtClean="0"/>
              <a:t>Красава</a:t>
            </a:r>
            <a:r>
              <a:rPr lang="ru-RU" dirty="0" smtClean="0"/>
              <a:t>»</a:t>
            </a: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200" b="1" dirty="0" smtClean="0">
                <a:solidFill>
                  <a:schemeClr val="tx1"/>
                </a:solidFill>
              </a:rPr>
              <a:t>Э</a:t>
            </a:r>
            <a:r>
              <a:rPr lang="ru-RU" sz="2200" b="1" dirty="0" smtClean="0">
                <a:solidFill>
                  <a:schemeClr val="tx1"/>
                </a:solidFill>
              </a:rPr>
              <a:t>кспресс-мониторинг </a:t>
            </a:r>
            <a:r>
              <a:rPr lang="ru-RU" sz="2200" b="1" dirty="0" smtClean="0">
                <a:solidFill>
                  <a:schemeClr val="tx1"/>
                </a:solidFill>
              </a:rPr>
              <a:t>по организациям дополнительного образования физкультурно-спортивной </a:t>
            </a:r>
            <a:r>
              <a:rPr lang="ru-RU" sz="2200" b="1" dirty="0" smtClean="0">
                <a:solidFill>
                  <a:schemeClr val="tx1"/>
                </a:solidFill>
              </a:rPr>
              <a:t>направленности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971600" y="2204864"/>
            <a:ext cx="7772400" cy="2269232"/>
          </a:xfrm>
        </p:spPr>
        <p:txBody>
          <a:bodyPr/>
          <a:lstStyle/>
          <a:p>
            <a:r>
              <a:rPr lang="ru-RU" dirty="0" smtClean="0"/>
              <a:t>Заполнить анкеты и до 11 </a:t>
            </a:r>
            <a:r>
              <a:rPr lang="ru-RU" dirty="0" smtClean="0"/>
              <a:t>октября 2023 г. </a:t>
            </a:r>
            <a:r>
              <a:rPr lang="ru-RU" dirty="0" smtClean="0"/>
              <a:t>информацию направить в  крайком Профсоюза </a:t>
            </a:r>
          </a:p>
          <a:p>
            <a:r>
              <a:rPr lang="ru-RU" dirty="0" smtClean="0"/>
              <a:t>До 15 октября обобщенная информация будет направлена в ЦС </a:t>
            </a:r>
            <a:r>
              <a:rPr lang="ru-RU" dirty="0" err="1" smtClean="0"/>
              <a:t>рофсоюза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Публичный отчет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Постановление </a:t>
            </a:r>
            <a:r>
              <a:rPr lang="ru-RU" dirty="0" smtClean="0"/>
              <a:t>Исполнительного комитета Профсоюза от 22 сентября 2015 года № 2-5 «О введении в Профсоюзе ежегодного Открытого (публичного) Отчета (доклада) выборного органа первичной, </a:t>
            </a:r>
            <a:r>
              <a:rPr lang="ru-RU" dirty="0" smtClean="0"/>
              <a:t>территориальной, </a:t>
            </a:r>
            <a:r>
              <a:rPr lang="ru-RU" dirty="0" smtClean="0"/>
              <a:t>региональной (</a:t>
            </a:r>
            <a:r>
              <a:rPr lang="ru-RU" dirty="0" smtClean="0"/>
              <a:t>межрегиональной) </a:t>
            </a:r>
            <a:r>
              <a:rPr lang="ru-RU" dirty="0" smtClean="0"/>
              <a:t>организации Профсоюза» </a:t>
            </a:r>
            <a:endParaRPr lang="ru-RU" dirty="0" smtClean="0"/>
          </a:p>
          <a:p>
            <a:r>
              <a:rPr lang="ru-RU" dirty="0" smtClean="0"/>
              <a:t>п</a:t>
            </a:r>
            <a:r>
              <a:rPr lang="ru-RU" dirty="0" smtClean="0"/>
              <a:t>.3.3. ст. 35 Устава Профсоюза:</a:t>
            </a:r>
          </a:p>
          <a:p>
            <a:pPr>
              <a:buNone/>
            </a:pPr>
            <a:r>
              <a:rPr lang="ru-RU" sz="2200" dirty="0" smtClean="0"/>
              <a:t>	Председатель территориальной организации Профсоюза организует выполнение решений …вышестоящих профсоюзных  органов, </a:t>
            </a:r>
            <a:r>
              <a:rPr lang="ru-RU" sz="2200" b="1" dirty="0" smtClean="0">
                <a:solidFill>
                  <a:srgbClr val="FF0000"/>
                </a:solidFill>
              </a:rPr>
              <a:t>несёт персональную ответственность за их выполнение.</a:t>
            </a:r>
          </a:p>
          <a:p>
            <a:pPr>
              <a:buNone/>
            </a:pPr>
            <a:r>
              <a:rPr lang="ru-RU" sz="2200" dirty="0" smtClean="0"/>
              <a:t>За 2022 год публичный отчет сдали только 35 организаций.</a:t>
            </a:r>
          </a:p>
          <a:p>
            <a:pPr>
              <a:buNone/>
            </a:pPr>
            <a:endParaRPr lang="ru-RU" sz="2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41805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Делопроизводство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899592" y="764704"/>
            <a:ext cx="7772400" cy="5832648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b="1" dirty="0" smtClean="0"/>
              <a:t>Уставные документы:</a:t>
            </a:r>
          </a:p>
          <a:p>
            <a:r>
              <a:rPr lang="ru-RU" dirty="0" smtClean="0"/>
              <a:t> Новая редакция Устава Общероссийского Профсоюза образования (2020 г.)</a:t>
            </a:r>
          </a:p>
          <a:p>
            <a:r>
              <a:rPr lang="ru-RU" dirty="0" smtClean="0"/>
              <a:t>Приоритетные направления деятельности Профессионального союза работников народного образования и науки Российской Федерации на 2020–2025 годы</a:t>
            </a:r>
          </a:p>
          <a:p>
            <a:r>
              <a:rPr lang="ru-RU" dirty="0" smtClean="0"/>
              <a:t>Декларация Профессионального союза работников народного образования и науки Российской Федерации (2020 г.)</a:t>
            </a:r>
          </a:p>
          <a:p>
            <a:r>
              <a:rPr lang="ru-RU" dirty="0" smtClean="0"/>
              <a:t>Концепция корпоративного развития членов Профессионального союза работников образования и науки Российской Федерации (2023 г.)</a:t>
            </a:r>
          </a:p>
          <a:p>
            <a:r>
              <a:rPr lang="ru-RU" dirty="0" smtClean="0"/>
              <a:t>Положение о членском профсоюзном билете и учете членов Профессионального союза работников народного образования и науки Российской Федерации (2022 г.)</a:t>
            </a:r>
          </a:p>
          <a:p>
            <a:r>
              <a:rPr lang="ru-RU" dirty="0" smtClean="0"/>
              <a:t>Порядок принятия в члены Профессионального союза работников народного образования и науки Российской Федерации и прекращения членства в Профессиональном союзе работников народного образования и науки Российской Федерации (2020 г.)</a:t>
            </a:r>
          </a:p>
          <a:p>
            <a:r>
              <a:rPr lang="ru-RU" dirty="0" smtClean="0"/>
              <a:t>Положение  о размере и порядке уплаты членами Профессионального союза работников народного образования и науки Российской Федерации членских профсоюзных взносов (2020 г.)</a:t>
            </a:r>
          </a:p>
          <a:p>
            <a:r>
              <a:rPr lang="ru-RU" dirty="0" smtClean="0"/>
              <a:t>Положение о порядке и содержании деятельности контрольно-ревизионных органов Профессионального союза работников народного образования и науки Российской Федерации (2020 г.)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56207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Делопроизводство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914400" y="764704"/>
            <a:ext cx="7772400" cy="5688632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sz="2000" b="1" dirty="0" smtClean="0"/>
              <a:t>Документы территориальной организации:</a:t>
            </a:r>
          </a:p>
          <a:p>
            <a:r>
              <a:rPr lang="ru-RU" sz="2000" dirty="0" smtClean="0"/>
              <a:t>Регламент комитета  территориальной </a:t>
            </a:r>
            <a:r>
              <a:rPr lang="ru-RU" sz="2000" dirty="0" smtClean="0"/>
              <a:t>организации Профессионального союза работников народного образования  и науки Российской </a:t>
            </a:r>
            <a:r>
              <a:rPr lang="ru-RU" sz="2000" dirty="0" smtClean="0"/>
              <a:t>Федерации (заседания комитета не реже 1 раза в год)</a:t>
            </a:r>
          </a:p>
          <a:p>
            <a:r>
              <a:rPr lang="ru-RU" sz="2000" dirty="0" smtClean="0"/>
              <a:t>Регламент президиума территориальной </a:t>
            </a:r>
            <a:r>
              <a:rPr lang="ru-RU" sz="2000" dirty="0" smtClean="0"/>
              <a:t>организации Профессионального союза работников народного образования  и науки Российской </a:t>
            </a:r>
            <a:r>
              <a:rPr lang="ru-RU" sz="2000" dirty="0" smtClean="0"/>
              <a:t>Федерации (заседания президиума не реже 1 раза в 3 месяца)</a:t>
            </a:r>
            <a:endParaRPr lang="ru-RU" sz="2000" dirty="0" smtClean="0"/>
          </a:p>
          <a:p>
            <a:r>
              <a:rPr lang="ru-RU" sz="2000" dirty="0" smtClean="0"/>
              <a:t>Протоколы:</a:t>
            </a:r>
          </a:p>
          <a:p>
            <a:pPr>
              <a:buFontTx/>
              <a:buChar char="-"/>
            </a:pPr>
            <a:r>
              <a:rPr lang="ru-RU" sz="2000" dirty="0" smtClean="0"/>
              <a:t>Отчетно-выборных конференций (со дня создания организации)</a:t>
            </a:r>
          </a:p>
          <a:p>
            <a:pPr>
              <a:buFontTx/>
              <a:buChar char="-"/>
            </a:pPr>
            <a:r>
              <a:rPr lang="ru-RU" sz="2000" dirty="0" smtClean="0"/>
              <a:t>Заседаний комитета</a:t>
            </a:r>
          </a:p>
          <a:p>
            <a:pPr>
              <a:buFontTx/>
              <a:buChar char="-"/>
            </a:pPr>
            <a:r>
              <a:rPr lang="ru-RU" sz="2000" dirty="0" smtClean="0"/>
              <a:t>Заседаний президиума</a:t>
            </a:r>
          </a:p>
          <a:p>
            <a:r>
              <a:rPr lang="ru-RU" sz="2000" dirty="0" smtClean="0"/>
              <a:t>Планы работы, сметы</a:t>
            </a:r>
          </a:p>
          <a:p>
            <a:r>
              <a:rPr lang="ru-RU" sz="2000" dirty="0" smtClean="0"/>
              <a:t>Материалы совещаний с председателями ППО</a:t>
            </a:r>
          </a:p>
          <a:p>
            <a:r>
              <a:rPr lang="ru-RU" sz="2000" dirty="0" smtClean="0"/>
              <a:t>Номенклатура дел</a:t>
            </a:r>
          </a:p>
          <a:p>
            <a:r>
              <a:rPr lang="ru-RU" sz="2000" dirty="0" smtClean="0"/>
              <a:t>Журналы регистрации входящей и исходящей корреспонденции</a:t>
            </a:r>
          </a:p>
          <a:p>
            <a:r>
              <a:rPr lang="ru-RU" sz="2000" dirty="0" smtClean="0"/>
              <a:t>Журнал учета наград профсоюзных кадров и актива</a:t>
            </a:r>
          </a:p>
          <a:p>
            <a:r>
              <a:rPr lang="ru-RU" sz="2000" dirty="0" smtClean="0"/>
              <a:t>Распоряжения председателя</a:t>
            </a:r>
          </a:p>
          <a:p>
            <a:r>
              <a:rPr lang="ru-RU" sz="2000" dirty="0" smtClean="0"/>
              <a:t>Реестр первичных профсоюзных организаций</a:t>
            </a:r>
          </a:p>
          <a:p>
            <a:pPr>
              <a:buNone/>
            </a:pPr>
            <a:r>
              <a:rPr lang="ru-RU" sz="2000" dirty="0" smtClean="0">
                <a:solidFill>
                  <a:srgbClr val="FF0000"/>
                </a:solidFill>
              </a:rPr>
              <a:t>	</a:t>
            </a:r>
            <a:r>
              <a:rPr lang="ru-RU" sz="2000" b="1" dirty="0" smtClean="0">
                <a:solidFill>
                  <a:srgbClr val="FF0000"/>
                </a:solidFill>
              </a:rPr>
              <a:t>Председатель несет ответственность за ведение и сохранность документов профсоюзной организации.</a:t>
            </a:r>
            <a:endParaRPr lang="ru-RU" sz="20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253</TotalTime>
  <Words>863</Words>
  <Application>Microsoft Office PowerPoint</Application>
  <PresentationFormat>Экран (4:3)</PresentationFormat>
  <Paragraphs>143</Paragraphs>
  <Slides>17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17</vt:i4>
      </vt:variant>
    </vt:vector>
  </HeadingPairs>
  <TitlesOfParts>
    <vt:vector size="20" baseType="lpstr">
      <vt:lpstr>Справедливость</vt:lpstr>
      <vt:lpstr>Документ Microsoft Office Word</vt:lpstr>
      <vt:lpstr>Пакет</vt:lpstr>
      <vt:lpstr>Совещание председателей территориальных организаций Профсоюза 28 сентября 2023 года</vt:lpstr>
      <vt:lpstr>Всероссийская акция профсоюзов в рамках Всемирного дня действий «За достойный труд»</vt:lpstr>
      <vt:lpstr>Социальное партнерство – гарантия достойного труда!</vt:lpstr>
      <vt:lpstr>Обучение вновь избранных председателей и кадрового резерва</vt:lpstr>
      <vt:lpstr>II Спартакиада трудящихся среди краевых организаций профсоюзов Пермского края</vt:lpstr>
      <vt:lpstr>Экспресс-мониторинг по организациям дополнительного образования физкультурно-спортивной направленности </vt:lpstr>
      <vt:lpstr>Публичный отчет</vt:lpstr>
      <vt:lpstr>Делопроизводство</vt:lpstr>
      <vt:lpstr>Делопроизводство</vt:lpstr>
      <vt:lpstr>Документы на награждение</vt:lpstr>
      <vt:lpstr>Документы на материальную помощь.</vt:lpstr>
      <vt:lpstr>Ликвидация юридических лиц</vt:lpstr>
      <vt:lpstr>Ликвидация юридических лиц</vt:lpstr>
      <vt:lpstr>2024 год – Год отчетов и выборов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Совещание председателей территориальных организаций Профсоюза 28 сентября 2023 года</dc:title>
  <dc:creator>Татьяна</dc:creator>
  <cp:lastModifiedBy>Татьяна</cp:lastModifiedBy>
  <cp:revision>39</cp:revision>
  <dcterms:created xsi:type="dcterms:W3CDTF">2023-09-27T06:35:24Z</dcterms:created>
  <dcterms:modified xsi:type="dcterms:W3CDTF">2023-09-27T10:51:39Z</dcterms:modified>
</cp:coreProperties>
</file>