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2"/>
    <p:sldId id="272" r:id="rId3"/>
    <p:sldId id="257" r:id="rId4"/>
    <p:sldId id="273" r:id="rId5"/>
    <p:sldId id="274" r:id="rId6"/>
    <p:sldId id="275" r:id="rId7"/>
    <p:sldId id="258" r:id="rId8"/>
    <p:sldId id="288" r:id="rId9"/>
    <p:sldId id="289" r:id="rId10"/>
    <p:sldId id="260" r:id="rId11"/>
    <p:sldId id="262" r:id="rId12"/>
    <p:sldId id="256" r:id="rId13"/>
    <p:sldId id="290" r:id="rId14"/>
    <p:sldId id="266" r:id="rId15"/>
    <p:sldId id="267" r:id="rId16"/>
    <p:sldId id="268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7" r:id="rId26"/>
    <p:sldId id="270" r:id="rId27"/>
    <p:sldId id="284" r:id="rId28"/>
    <p:sldId id="285" r:id="rId29"/>
    <p:sldId id="286" r:id="rId30"/>
    <p:sldId id="269" r:id="rId3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87978" y="217170"/>
            <a:ext cx="2368042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0"/>
    </mc:Choice>
    <mc:Fallback>
      <p:transition spd="slow" advTm="1263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0"/>
    </mc:Choice>
    <mc:Fallback>
      <p:transition spd="slow" advTm="1263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0"/>
    </mc:Choice>
    <mc:Fallback>
      <p:transition spd="slow" advTm="1263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0"/>
    </mc:Choice>
    <mc:Fallback>
      <p:transition spd="slow" advTm="1263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30"/>
    </mc:Choice>
    <mc:Fallback>
      <p:transition spd="slow" advTm="1263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1819" y="788924"/>
            <a:ext cx="7160361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6894" y="1447291"/>
            <a:ext cx="7886700" cy="368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4="http://schemas.microsoft.com/office/powerpoint/2010/main" Requires="p14">
      <p:transition spd="slow" p14:dur="2000" advTm="12630"/>
    </mc:Choice>
    <mc:Fallback>
      <p:transition spd="slow" advTm="12630"/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5.png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4.jpe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5.png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4.jpe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5.png"/><Relationship Id="rId2" Type="http://schemas.microsoft.com/office/2007/relationships/media" Target="../media/media14.m4a"/><Relationship Id="rId1" Type="http://schemas.openxmlformats.org/officeDocument/2006/relationships/tags" Target="../tags/tag13.xml"/><Relationship Id="rId6" Type="http://schemas.openxmlformats.org/officeDocument/2006/relationships/image" Target="../media/image4.jpe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5.png"/><Relationship Id="rId2" Type="http://schemas.microsoft.com/office/2007/relationships/media" Target="../media/media15.m4a"/><Relationship Id="rId1" Type="http://schemas.openxmlformats.org/officeDocument/2006/relationships/tags" Target="../tags/tag14.xml"/><Relationship Id="rId6" Type="http://schemas.openxmlformats.org/officeDocument/2006/relationships/image" Target="../media/image4.jpe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7.m4a"/><Relationship Id="rId7" Type="http://schemas.openxmlformats.org/officeDocument/2006/relationships/image" Target="../media/image4.jpeg"/><Relationship Id="rId2" Type="http://schemas.microsoft.com/office/2007/relationships/media" Target="../media/media17.m4a"/><Relationship Id="rId1" Type="http://schemas.openxmlformats.org/officeDocument/2006/relationships/tags" Target="../tags/tag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8.m4a"/><Relationship Id="rId7" Type="http://schemas.openxmlformats.org/officeDocument/2006/relationships/image" Target="../media/image4.jpeg"/><Relationship Id="rId2" Type="http://schemas.microsoft.com/office/2007/relationships/media" Target="../media/media18.m4a"/><Relationship Id="rId1" Type="http://schemas.openxmlformats.org/officeDocument/2006/relationships/tags" Target="../tags/tag1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7" Type="http://schemas.openxmlformats.org/officeDocument/2006/relationships/image" Target="../media/image5.png"/><Relationship Id="rId2" Type="http://schemas.microsoft.com/office/2007/relationships/media" Target="../media/media19.m4a"/><Relationship Id="rId1" Type="http://schemas.openxmlformats.org/officeDocument/2006/relationships/tags" Target="../tags/tag18.xml"/><Relationship Id="rId6" Type="http://schemas.openxmlformats.org/officeDocument/2006/relationships/image" Target="../media/image4.jpe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20.m4a"/><Relationship Id="rId7" Type="http://schemas.openxmlformats.org/officeDocument/2006/relationships/hyperlink" Target="https://go.2gis.com/bik6n" TargetMode="External"/><Relationship Id="rId2" Type="http://schemas.microsoft.com/office/2007/relationships/media" Target="../media/media20.m4a"/><Relationship Id="rId1" Type="http://schemas.openxmlformats.org/officeDocument/2006/relationships/tags" Target="../tags/tag19.xml"/><Relationship Id="rId6" Type="http://schemas.openxmlformats.org/officeDocument/2006/relationships/hyperlink" Target="tel:+73852608795" TargetMode="External"/><Relationship Id="rId5" Type="http://schemas.openxmlformats.org/officeDocument/2006/relationships/hyperlink" Target="https://go.2gis.com/cct9hj" TargetMode="Externa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21.m4a"/><Relationship Id="rId7" Type="http://schemas.openxmlformats.org/officeDocument/2006/relationships/image" Target="../media/image4.jpeg"/><Relationship Id="rId2" Type="http://schemas.microsoft.com/office/2007/relationships/media" Target="../media/media21.m4a"/><Relationship Id="rId1" Type="http://schemas.openxmlformats.org/officeDocument/2006/relationships/tags" Target="../tags/tag2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5.png"/><Relationship Id="rId2" Type="http://schemas.microsoft.com/office/2007/relationships/media" Target="../media/media22.m4a"/><Relationship Id="rId1" Type="http://schemas.openxmlformats.org/officeDocument/2006/relationships/tags" Target="../tags/tag21.xml"/><Relationship Id="rId6" Type="http://schemas.openxmlformats.org/officeDocument/2006/relationships/image" Target="../media/image4.jpe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7" Type="http://schemas.openxmlformats.org/officeDocument/2006/relationships/image" Target="../media/image5.png"/><Relationship Id="rId2" Type="http://schemas.microsoft.com/office/2007/relationships/media" Target="../media/media23.m4a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7" Type="http://schemas.openxmlformats.org/officeDocument/2006/relationships/image" Target="../media/image5.png"/><Relationship Id="rId2" Type="http://schemas.microsoft.com/office/2007/relationships/media" Target="../media/media24.m4a"/><Relationship Id="rId1" Type="http://schemas.openxmlformats.org/officeDocument/2006/relationships/tags" Target="../tags/tag23.xml"/><Relationship Id="rId6" Type="http://schemas.openxmlformats.org/officeDocument/2006/relationships/image" Target="../media/image4.jpe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vita-sport22.ru/#gallery05" TargetMode="External"/><Relationship Id="rId3" Type="http://schemas.openxmlformats.org/officeDocument/2006/relationships/audio" Target="../media/media25.m4a"/><Relationship Id="rId7" Type="http://schemas.openxmlformats.org/officeDocument/2006/relationships/hyperlink" Target="http://vita-sport22.ru/#gallery03" TargetMode="External"/><Relationship Id="rId12" Type="http://schemas.openxmlformats.org/officeDocument/2006/relationships/image" Target="../media/image5.png"/><Relationship Id="rId2" Type="http://schemas.microsoft.com/office/2007/relationships/media" Target="../media/media25.m4a"/><Relationship Id="rId1" Type="http://schemas.openxmlformats.org/officeDocument/2006/relationships/tags" Target="../tags/tag24.xml"/><Relationship Id="rId6" Type="http://schemas.openxmlformats.org/officeDocument/2006/relationships/hyperlink" Target="http://vita-sport22.ru/#gallery01" TargetMode="External"/><Relationship Id="rId11" Type="http://schemas.openxmlformats.org/officeDocument/2006/relationships/image" Target="../media/image4.jpeg"/><Relationship Id="rId5" Type="http://schemas.openxmlformats.org/officeDocument/2006/relationships/hyperlink" Target="http://vita-sport22.ru/#gallery02" TargetMode="External"/><Relationship Id="rId10" Type="http://schemas.openxmlformats.org/officeDocument/2006/relationships/hyperlink" Target="http://vita-sport22.ru/#gallery07" TargetMode="External"/><Relationship Id="rId4" Type="http://schemas.openxmlformats.org/officeDocument/2006/relationships/slideLayout" Target="../slideLayouts/slideLayout5.xml"/><Relationship Id="rId9" Type="http://schemas.openxmlformats.org/officeDocument/2006/relationships/hyperlink" Target="http://vita-sport22.ru/#gallery06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26.m4a"/><Relationship Id="rId7" Type="http://schemas.openxmlformats.org/officeDocument/2006/relationships/image" Target="../media/image4.jpeg"/><Relationship Id="rId2" Type="http://schemas.microsoft.com/office/2007/relationships/media" Target="../media/media26.m4a"/><Relationship Id="rId1" Type="http://schemas.openxmlformats.org/officeDocument/2006/relationships/tags" Target="../tags/tag2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video" Target="../media/media27.mp4"/><Relationship Id="rId7" Type="http://schemas.openxmlformats.org/officeDocument/2006/relationships/image" Target="../media/image29.png"/><Relationship Id="rId2" Type="http://schemas.microsoft.com/office/2007/relationships/media" Target="../media/media27.mp4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8.m4a"/><Relationship Id="rId4" Type="http://schemas.microsoft.com/office/2007/relationships/media" Target="../media/media28.m4a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m4a"/><Relationship Id="rId7" Type="http://schemas.openxmlformats.org/officeDocument/2006/relationships/image" Target="../media/image5.png"/><Relationship Id="rId2" Type="http://schemas.microsoft.com/office/2007/relationships/media" Target="../media/media29.m4a"/><Relationship Id="rId1" Type="http://schemas.openxmlformats.org/officeDocument/2006/relationships/tags" Target="../tags/tag27.xml"/><Relationship Id="rId6" Type="http://schemas.openxmlformats.org/officeDocument/2006/relationships/image" Target="../media/image4.jpeg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30.m4a"/><Relationship Id="rId2" Type="http://schemas.microsoft.com/office/2007/relationships/media" Target="../media/media30.m4a"/><Relationship Id="rId1" Type="http://schemas.openxmlformats.org/officeDocument/2006/relationships/tags" Target="../tags/tag28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m4a"/><Relationship Id="rId2" Type="http://schemas.microsoft.com/office/2007/relationships/media" Target="../media/media31.m4a"/><Relationship Id="rId1" Type="http://schemas.openxmlformats.org/officeDocument/2006/relationships/tags" Target="../tags/tag29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32.m4a"/><Relationship Id="rId2" Type="http://schemas.microsoft.com/office/2007/relationships/media" Target="../media/media32.m4a"/><Relationship Id="rId1" Type="http://schemas.openxmlformats.org/officeDocument/2006/relationships/tags" Target="../tags/tag30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video" Target="../media/media7.mp4"/><Relationship Id="rId7" Type="http://schemas.openxmlformats.org/officeDocument/2006/relationships/image" Target="../media/image6.jpg"/><Relationship Id="rId2" Type="http://schemas.microsoft.com/office/2007/relationships/media" Target="../media/media7.mp4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5.xml"/><Relationship Id="rId5" Type="http://schemas.openxmlformats.org/officeDocument/2006/relationships/audio" Target="../media/media8.m4a"/><Relationship Id="rId10" Type="http://schemas.openxmlformats.org/officeDocument/2006/relationships/image" Target="../media/image5.png"/><Relationship Id="rId4" Type="http://schemas.microsoft.com/office/2007/relationships/media" Target="../media/media8.m4a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9.m4a"/><Relationship Id="rId7" Type="http://schemas.openxmlformats.org/officeDocument/2006/relationships/image" Target="../media/image8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4.jpeg"/><Relationship Id="rId5" Type="http://schemas.openxmlformats.org/officeDocument/2006/relationships/image" Target="../media/image6.jp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0.m4a"/><Relationship Id="rId7" Type="http://schemas.openxmlformats.org/officeDocument/2006/relationships/image" Target="../media/image4.jpe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1295400"/>
            <a:ext cx="7848600" cy="4876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225" y="5972175"/>
            <a:ext cx="885825" cy="8858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3400" y="819090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/>
                <a:cs typeface="Times New Roman"/>
              </a:rPr>
              <a:t>КГБОУ «Барнаульская общеобразовательная школа-интернат №5»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4" name="JOlka_-_Vsjo_zavisit_ot_nas_samikh_4783764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200" y="62484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60"/>
    </mc:Choice>
    <mc:Fallback>
      <p:transition spd="slow" advTm="9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85" objId="4"/>
        <p14:triggerEvt type="onClick" time="2085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1006602"/>
            <a:ext cx="3810000" cy="43216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6385" algn="just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Спорт</a:t>
            </a:r>
            <a:r>
              <a:rPr sz="2800" spc="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играет</a:t>
            </a:r>
            <a:r>
              <a:rPr sz="2800" spc="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большую роль</a:t>
            </a:r>
            <a:r>
              <a:rPr sz="2800" spc="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800" spc="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жизни</a:t>
            </a:r>
            <a:r>
              <a:rPr sz="28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r>
              <a:rPr sz="2800" spc="20" dirty="0" smtClean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Он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укрепляет 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здоровье,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воспитывает</a:t>
            </a:r>
            <a:r>
              <a:rPr sz="2800" spc="180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характер,</a:t>
            </a:r>
            <a:r>
              <a:rPr sz="2800" spc="180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делает</a:t>
            </a:r>
            <a:r>
              <a:rPr sz="2800" spc="17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человека</a:t>
            </a:r>
            <a:r>
              <a:rPr sz="2800" spc="17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сильным</a:t>
            </a:r>
            <a:r>
              <a:rPr sz="2800" spc="17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800" spc="17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выносливым,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закаляет</a:t>
            </a:r>
            <a:r>
              <a:rPr sz="2800" spc="-5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организм.</a:t>
            </a:r>
            <a:r>
              <a:rPr sz="2800" spc="36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Также</a:t>
            </a:r>
            <a:r>
              <a:rPr sz="2800" spc="-7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занятия</a:t>
            </a:r>
            <a:r>
              <a:rPr sz="2800" spc="-5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спортом</a:t>
            </a:r>
            <a:r>
              <a:rPr sz="2800" spc="-5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поднимают</a:t>
            </a:r>
            <a:r>
              <a:rPr sz="2800" spc="-3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настроение.</a:t>
            </a:r>
            <a:endParaRPr sz="2800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5400" y="609600"/>
            <a:ext cx="3562350" cy="5628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06"/>
    </mc:Choice>
    <mc:Fallback>
      <p:transition spd="slow" advTm="13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1353162"/>
            <a:ext cx="3886200" cy="4075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6385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Не</a:t>
            </a:r>
            <a:r>
              <a:rPr sz="2400" spc="5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обязательно</a:t>
            </a:r>
            <a:r>
              <a:rPr sz="2400" spc="5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быть</a:t>
            </a:r>
            <a:r>
              <a:rPr sz="2400" spc="55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профессиональным</a:t>
            </a:r>
            <a:r>
              <a:rPr sz="2400" spc="60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спортсменом,</a:t>
            </a:r>
            <a:r>
              <a:rPr sz="2400" spc="60" dirty="0">
                <a:solidFill>
                  <a:srgbClr val="0070C0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0070C0"/>
                </a:solidFill>
                <a:latin typeface="Times New Roman"/>
                <a:cs typeface="Times New Roman"/>
              </a:rPr>
              <a:t>чтобы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получать</a:t>
            </a:r>
            <a:r>
              <a:rPr sz="2400" spc="42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пользу</a:t>
            </a:r>
            <a:r>
              <a:rPr sz="2400" spc="4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400" spc="409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удовольствие</a:t>
            </a:r>
            <a:r>
              <a:rPr sz="2400" spc="4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от</a:t>
            </a:r>
            <a:r>
              <a:rPr sz="2400" spc="4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занятий</a:t>
            </a:r>
            <a:r>
              <a:rPr sz="2400" spc="4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спортом.</a:t>
            </a:r>
            <a:r>
              <a:rPr sz="2400" spc="4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Многие</a:t>
            </a:r>
            <a:r>
              <a:rPr sz="2400" spc="4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70C0"/>
                </a:solidFill>
                <a:latin typeface="Times New Roman"/>
                <a:cs typeface="Times New Roman"/>
              </a:rPr>
              <a:t>из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людей</a:t>
            </a:r>
            <a:r>
              <a:rPr sz="2400" spc="1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бегают</a:t>
            </a:r>
            <a:r>
              <a:rPr sz="2400" spc="1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по</a:t>
            </a:r>
            <a:r>
              <a:rPr sz="2400" spc="1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утрам,</a:t>
            </a:r>
            <a:r>
              <a:rPr sz="2400" spc="15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70C0"/>
                </a:solidFill>
                <a:latin typeface="Times New Roman"/>
                <a:cs typeface="Times New Roman"/>
              </a:rPr>
              <a:t>кто-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то</a:t>
            </a:r>
            <a:r>
              <a:rPr sz="2400" spc="1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ходит</a:t>
            </a:r>
            <a:r>
              <a:rPr sz="2400" spc="15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на</a:t>
            </a:r>
            <a:r>
              <a:rPr sz="2400" spc="1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аэробику</a:t>
            </a:r>
            <a:r>
              <a:rPr sz="2400" spc="17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и</a:t>
            </a:r>
            <a:r>
              <a:rPr sz="2400" spc="13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фитнес,</a:t>
            </a:r>
            <a:r>
              <a:rPr sz="2400" spc="1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70C0"/>
                </a:solidFill>
                <a:latin typeface="Times New Roman"/>
                <a:cs typeface="Times New Roman"/>
              </a:rPr>
              <a:t>кто-то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играет</a:t>
            </a:r>
            <a:r>
              <a:rPr sz="2400" spc="-5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2400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футбол.</a:t>
            </a:r>
            <a:r>
              <a:rPr sz="2400" spc="-6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Times New Roman"/>
                <a:cs typeface="Times New Roman"/>
              </a:rPr>
              <a:t>Главное,</a:t>
            </a:r>
            <a:r>
              <a:rPr sz="2400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чтобы</a:t>
            </a:r>
            <a:r>
              <a:rPr sz="2400" spc="-4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это</a:t>
            </a:r>
            <a:r>
              <a:rPr sz="2400" spc="-3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70C0"/>
                </a:solidFill>
                <a:latin typeface="Times New Roman"/>
                <a:cs typeface="Times New Roman"/>
              </a:rPr>
              <a:t>нравилось.</a:t>
            </a:r>
            <a:endParaRPr sz="2400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762000"/>
            <a:ext cx="3733800" cy="5257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92"/>
    </mc:Choice>
    <mc:Fallback>
      <p:transition spd="slow" advTm="8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947738" y="1874926"/>
            <a:ext cx="9677400" cy="15023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10640" algn="ctr">
              <a:lnSpc>
                <a:spcPct val="100000"/>
              </a:lnSpc>
              <a:spcBef>
                <a:spcPts val="95"/>
              </a:spcBef>
            </a:pP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marL="12700" marR="5080" indent="1310640" algn="ctr">
              <a:lnSpc>
                <a:spcPct val="100000"/>
              </a:lnSpc>
              <a:spcBef>
                <a:spcPts val="95"/>
              </a:spcBef>
            </a:pP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«Карта здоровья Барнаула» </a:t>
            </a:r>
            <a:endParaRPr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219200" y="1066800"/>
            <a:ext cx="7924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lang="ru-RU" sz="18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КГБОУ «Барнаульская общеобразовательная школа-интернат №5»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42994" y="6339332"/>
            <a:ext cx="85661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225" marR="5080" indent="-264160">
              <a:lnSpc>
                <a:spcPct val="100000"/>
              </a:lnSpc>
              <a:spcBef>
                <a:spcPts val="100"/>
              </a:spcBef>
            </a:pPr>
            <a:r>
              <a:rPr sz="1200" spc="-75" dirty="0">
                <a:latin typeface="Times New Roman"/>
                <a:cs typeface="Times New Roman"/>
              </a:rPr>
              <a:t>г.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lang="ru-RU" sz="1200" spc="-10" dirty="0" smtClean="0">
                <a:latin typeface="Times New Roman"/>
                <a:cs typeface="Times New Roman"/>
              </a:rPr>
              <a:t>Барнаул</a:t>
            </a:r>
            <a:r>
              <a:rPr sz="1200" spc="-10" dirty="0" smtClean="0">
                <a:latin typeface="Times New Roman"/>
                <a:cs typeface="Times New Roman"/>
              </a:rPr>
              <a:t> </a:t>
            </a:r>
            <a:r>
              <a:rPr sz="1200" spc="-20" dirty="0" smtClean="0">
                <a:latin typeface="Times New Roman"/>
                <a:cs typeface="Times New Roman"/>
              </a:rPr>
              <a:t>202</a:t>
            </a:r>
            <a:r>
              <a:rPr lang="ru-RU" sz="1200" spc="-20" dirty="0" smtClean="0">
                <a:latin typeface="Times New Roman"/>
                <a:cs typeface="Times New Roman"/>
              </a:rPr>
              <a:t>6</a:t>
            </a:r>
          </a:p>
          <a:p>
            <a:pPr marL="276225" marR="5080" indent="-26416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67"/>
    </mc:Choice>
    <mc:Fallback>
      <p:transition spd="slow" advTm="5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835610"/>
            <a:ext cx="480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Гуран 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Алина Александровна </a:t>
            </a: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лет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Тренируется в двух залах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ddx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тренировочный стаж 15 лет.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тренировок в зале 5 лет.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тренировок в категории фитнес-бикини 6 месяцев.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200" y="762000"/>
            <a:ext cx="3276600" cy="541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3926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84"/>
    </mc:Choice>
    <mc:Fallback>
      <p:transition spd="slow" advTm="11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32004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DDX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Барнаул Балтийская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Барнаул, ул. Балтийская, 116, этаж 1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Сеть фитнес клубов 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DDX Fitness 2026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ООО «ИЛОН»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работы: Ежедневно 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6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24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DDX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имеет: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Тренажёрный зал, который включает: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Зону свободных весов, 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DDX ATHLETIC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Зону групповых тренировок, </a:t>
            </a:r>
          </a:p>
          <a:p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Зонау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SPA-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 включает:</a:t>
            </a:r>
          </a:p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Финскую сауну, Турецкий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хаммам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Соляную комнату, Гидромассажную ванну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685800"/>
            <a:ext cx="5715000" cy="2514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11"/>
    </mc:Choice>
    <mc:Fallback>
      <p:transition spd="slow" advTm="100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Тренажерный зал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38200"/>
            <a:ext cx="3657600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38200" y="1329541"/>
            <a:ext cx="358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Тренажерный зал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тренажёры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Technogym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Мощные тренировки с идеальной эргономикой и премиальным качеством.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02"/>
    </mc:Choice>
    <mc:Fallback>
      <p:transition spd="slow" advTm="7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3429000"/>
            <a:ext cx="3743202" cy="2667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800" y="762000"/>
            <a:ext cx="3743202" cy="266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2095500"/>
            <a:ext cx="3810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тренировки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Энергичные занятия с точной нагрузкой для быстрого прогресса.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60"/>
    </mc:Choice>
    <mc:Fallback>
      <p:transition spd="slow" advTm="11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1" y="1524000"/>
            <a:ext cx="35813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SPA-зона Сауна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хаммам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джакузи с панорамными окнами.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Глубокое восстановление и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релакс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тренировки</a:t>
            </a:r>
            <a:r>
              <a:rPr lang="ru-RU" sz="1800" dirty="0"/>
              <a:t>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0" y="693525"/>
            <a:ext cx="3124200" cy="2887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8800" y="3581400"/>
            <a:ext cx="3124200" cy="2590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7891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42"/>
    </mc:Choice>
    <mc:Fallback>
      <p:transition spd="slow" advTm="13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54509" y="990600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Сеть фитнес клубов «СТ»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твоей трансформации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2209800"/>
            <a:ext cx="7843019" cy="381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1413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83"/>
    </mc:Choice>
    <mc:Fallback>
      <p:transition spd="slow" advTm="10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762000"/>
            <a:ext cx="777239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Шумакова, 74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Клуб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 современными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кардиотренажерами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силовыми тренажерами, зоной со свободными весами, зоной функциональных тренировок.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наших клиентов работает фитнес-бар, где вы можете приобрести воду, протеиновый коктейль, батончики и много другое.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Также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посетить сауну после тренировки.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тренеры напишут вам программу тренировок и питания, покажут и расскажут как делать упражнения, это входит в стоимость карты.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Регулярно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клиентов проводятся внутриклубные соревнования, конкурсы с призами и подарками</a:t>
            </a:r>
          </a:p>
          <a:p>
            <a:pPr algn="just"/>
            <a:r>
              <a:rPr lang="ru-RU" sz="20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+7 (3852) 60-87-95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Папанинцев</a:t>
            </a:r>
            <a:r>
              <a:rPr lang="ru-RU" sz="2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, 96В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Клуб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в самом центре города, в зале представлено оборудование фирмы «AEROFIT»-это современные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кардиотренажёры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силовые тренажёры, зона свободных весов.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3200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08"/>
    </mc:Choice>
    <mc:Fallback>
      <p:transition spd="slow" advTm="12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1676400"/>
            <a:ext cx="7848599" cy="3306033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Современные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труда требуют от педагогов высокой работоспособности, стрессоустойчивости и энергии. 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Регулярная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 способствует укреплению здоровья, профилактике профессиональных заболеваний и повышению мотивации коллектива.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5991225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024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15"/>
    </mc:Choice>
    <mc:Fallback>
      <p:transition spd="slow" advTm="8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685800"/>
            <a:ext cx="8000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зал – самый большой зал в нашем городе. Большое разнообразие групповых программ-функциональные тренировки, силовые, растяжка и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2501682"/>
            <a:ext cx="2874493" cy="36073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740" y="2501682"/>
            <a:ext cx="2839554" cy="3628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6246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27"/>
    </mc:Choice>
    <mc:Fallback>
      <p:transition spd="slow" advTm="13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41218" y="1371600"/>
            <a:ext cx="4191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Штоппель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Алёна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Владимировна, 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Тренируется в зале Вита-спорт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тренировочный стаж 6 лет.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218" y="906571"/>
            <a:ext cx="3733800" cy="5257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6520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01"/>
    </mc:Choice>
    <mc:Fallback>
      <p:transition spd="slow" advTm="11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838200"/>
            <a:ext cx="7924800" cy="5257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04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41"/>
    </mc:Choice>
    <mc:Fallback>
      <p:transition spd="slow" advTm="8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762000"/>
            <a:ext cx="7772399" cy="533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9279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05"/>
    </mc:Choice>
    <mc:Fallback>
      <p:transition spd="slow" advTm="7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671691"/>
            <a:ext cx="807719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яркой атмосфере клубов «Вита-спорт» c премиальными тренажерами</a:t>
            </a:r>
            <a:b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сверхмощной системой вентиляции и кондиционирования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b="1" u="sng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ОГРОМНЫЕ КАРДИОЗОНЫ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Кардиозоны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представленные более чем 30 единицами оборудования немецкого бренда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Circle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Fitness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 «элит»</a:t>
            </a:r>
          </a:p>
          <a:p>
            <a:pPr fontAlgn="base"/>
            <a:r>
              <a:rPr lang="ru-RU" sz="1800" b="1" u="sng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ТРЕНАЖЕРНЫЕ ЗАЛЫ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вашем распоряжении огромный парк премиальных тренажеров брендов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Hoist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Hammer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Technogym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b="1" u="sng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ФУНКЦИОНАЛЬНЫЙ ТРЕНИНГ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зоны для функционального тренинга и растяжки, рамы для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кроссфита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широким арсеналом оборудования</a:t>
            </a:r>
          </a:p>
          <a:p>
            <a:pPr fontAlgn="base"/>
            <a:r>
              <a:rPr lang="ru-RU" sz="1800" b="1" u="sng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ГРУППОВЫЕ ПРОГРАММЫ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Просторные залы групповых программ, где каждый найдет себе направление по душе — от функциональных Памп и Сильное тело до Йоги и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Zumba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fontAlgn="base"/>
            <a:r>
              <a:rPr lang="ru-RU" sz="1800" b="1" u="sng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САУНЫ, МАССАЖ И СОЛЯРИЙ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тренировки — качественный отдых душой и телом: в кедровых саунах, на сеансе массажа, в премиальных соляриях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Megasun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всё это к вашим услугам!</a:t>
            </a:r>
          </a:p>
          <a:p>
            <a:pPr fontAlgn="base"/>
            <a:r>
              <a:rPr lang="ru-RU" sz="1800" b="1" u="sng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ЗАЛ ЕДИНОБОРСТВ</a:t>
            </a:r>
            <a:endParaRPr lang="ru-RU" sz="18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Огромный зал единоборств для персональных и групповых тренировок по различным видам боевых искусств, оснащенный современным оборудованием </a:t>
            </a:r>
            <a:r>
              <a:rPr lang="ru-RU" sz="1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Fairtex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74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39"/>
    </mc:Choice>
    <mc:Fallback>
      <p:transition spd="slow" advTm="11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09600"/>
            <a:ext cx="3886200" cy="5562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609600"/>
            <a:ext cx="4191000" cy="5562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925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7"/>
    </mc:Choice>
    <mc:Fallback>
      <p:transition spd="slow" advTm="9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850763" y="5151501"/>
            <a:ext cx="2604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710" algn="l"/>
                <a:tab pos="871855" algn="l"/>
                <a:tab pos="1117600" algn="l"/>
                <a:tab pos="1781810" algn="l"/>
                <a:tab pos="2540635" algn="l"/>
              </a:tabLst>
            </a:pPr>
            <a:r>
              <a:rPr sz="1400" spc="-50" dirty="0" smtClean="0">
                <a:latin typeface="Times New Roman"/>
                <a:cs typeface="Times New Roman"/>
              </a:rPr>
              <a:t>: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41218" y="1066800"/>
            <a:ext cx="4267200" cy="5170646"/>
          </a:xfrm>
        </p:spPr>
        <p:txBody>
          <a:bodyPr/>
          <a:lstStyle/>
          <a:p>
            <a:pPr algn="ctr"/>
            <a:r>
              <a:rPr lang="ru-RU" sz="2800" dirty="0" err="1">
                <a:solidFill>
                  <a:srgbClr val="0070C0"/>
                </a:solidFill>
              </a:rPr>
              <a:t>Клепфер</a:t>
            </a:r>
            <a:r>
              <a:rPr lang="ru-RU" sz="2800" dirty="0">
                <a:solidFill>
                  <a:srgbClr val="0070C0"/>
                </a:solidFill>
              </a:rPr>
              <a:t>  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Ольга </a:t>
            </a:r>
            <a:r>
              <a:rPr lang="ru-RU" sz="2800" dirty="0" err="1">
                <a:solidFill>
                  <a:srgbClr val="0070C0"/>
                </a:solidFill>
              </a:rPr>
              <a:t>Раульевна</a:t>
            </a:r>
            <a:r>
              <a:rPr lang="ru-RU" sz="2800" dirty="0">
                <a:solidFill>
                  <a:srgbClr val="0070C0"/>
                </a:solidFill>
              </a:rPr>
              <a:t>  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47 лет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С </a:t>
            </a:r>
            <a:r>
              <a:rPr lang="ru-RU" sz="2800" dirty="0">
                <a:solidFill>
                  <a:srgbClr val="0070C0"/>
                </a:solidFill>
              </a:rPr>
              <a:t>2022 года посещает МАУДО "Спортивная школа «</a:t>
            </a:r>
            <a:r>
              <a:rPr lang="ru-RU" sz="2800" dirty="0" smtClean="0">
                <a:solidFill>
                  <a:srgbClr val="0070C0"/>
                </a:solidFill>
              </a:rPr>
              <a:t>Рубин»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Муниципальное </a:t>
            </a:r>
            <a:r>
              <a:rPr lang="ru-RU" sz="2800" dirty="0">
                <a:solidFill>
                  <a:srgbClr val="0070C0"/>
                </a:solidFill>
              </a:rPr>
              <a:t>автономное учреждение дополнительного образования "Спортивная школа "Рубин"</a:t>
            </a:r>
          </a:p>
        </p:txBody>
      </p:sp>
      <p:pic>
        <p:nvPicPr>
          <p:cNvPr id="8" name="019d8be7-632d-7d3e-936a-a9b421b9a8f5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9200" y="1371600"/>
            <a:ext cx="3566326" cy="3276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06"/>
    </mc:Choice>
    <mc:Fallback>
      <p:transition spd="slow" advTm="10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850763" y="5151501"/>
            <a:ext cx="2604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710" algn="l"/>
                <a:tab pos="871855" algn="l"/>
                <a:tab pos="1117600" algn="l"/>
                <a:tab pos="1781810" algn="l"/>
                <a:tab pos="2540635" algn="l"/>
              </a:tabLst>
            </a:pPr>
            <a:r>
              <a:rPr sz="1400" spc="-50" dirty="0" smtClean="0">
                <a:latin typeface="Times New Roman"/>
                <a:cs typeface="Times New Roman"/>
              </a:rPr>
              <a:t>: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41218" y="2941516"/>
            <a:ext cx="7335982" cy="2954655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0070C0"/>
                </a:solidFill>
              </a:rPr>
              <a:t>656906, Алтайский край, г. Барнаул, </a:t>
            </a:r>
            <a:r>
              <a:rPr lang="ru-RU" sz="2400" dirty="0" err="1">
                <a:solidFill>
                  <a:srgbClr val="0070C0"/>
                </a:solidFill>
              </a:rPr>
              <a:t>р.п</a:t>
            </a:r>
            <a:r>
              <a:rPr lang="ru-RU" sz="2400" dirty="0">
                <a:solidFill>
                  <a:srgbClr val="0070C0"/>
                </a:solidFill>
              </a:rPr>
              <a:t>. Южный, ул. Мусоргского, 22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>Режим работы образовательной организации: занятия проводятся с 8.00 до 21.00, в соответствии с утвержденным расписанием.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>График работы: 7 дней в неделю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>Контактный телефон:8 (3852)67-60-54</a:t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>Адрес электронной почты: rubin-sport@yandex.ru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9408" y="685800"/>
            <a:ext cx="5938019" cy="2255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6533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27"/>
    </mc:Choice>
    <mc:Fallback>
      <p:transition spd="slow" advTm="10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850763" y="5151501"/>
            <a:ext cx="2604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710" algn="l"/>
                <a:tab pos="871855" algn="l"/>
                <a:tab pos="1117600" algn="l"/>
                <a:tab pos="1781810" algn="l"/>
                <a:tab pos="2540635" algn="l"/>
              </a:tabLst>
            </a:pPr>
            <a:r>
              <a:rPr sz="1400" spc="-50" dirty="0" smtClean="0">
                <a:latin typeface="Times New Roman"/>
                <a:cs typeface="Times New Roman"/>
              </a:rPr>
              <a:t>: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5800" y="914400"/>
            <a:ext cx="8077200" cy="492442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НАПРАВЛЕНИЯ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ВСЕСТИЛЕВОЕ КАРАТЭ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err="1">
                <a:solidFill>
                  <a:srgbClr val="0070C0"/>
                </a:solidFill>
              </a:rPr>
              <a:t>Всестилевое</a:t>
            </a:r>
            <a:r>
              <a:rPr lang="ru-RU" dirty="0">
                <a:solidFill>
                  <a:srgbClr val="0070C0"/>
                </a:solidFill>
              </a:rPr>
              <a:t> каратэ как отдельный вид спорта открыт в МАУДО «СШ «Рубин» со 2 сентября 2019 года.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КИКБОКСИНГ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err="1">
                <a:solidFill>
                  <a:srgbClr val="0070C0"/>
                </a:solidFill>
              </a:rPr>
              <a:t>Кикбоксинг</a:t>
            </a:r>
            <a:r>
              <a:rPr lang="ru-RU" dirty="0">
                <a:solidFill>
                  <a:srgbClr val="0070C0"/>
                </a:solidFill>
              </a:rPr>
              <a:t> — спортивное единоборство, зародившееся в шестидесятых годах двадцатого века. Подразделяется на американский кикбоксинг (</a:t>
            </a:r>
            <a:r>
              <a:rPr lang="ru-RU" dirty="0" err="1">
                <a:solidFill>
                  <a:srgbClr val="0070C0"/>
                </a:solidFill>
              </a:rPr>
              <a:t>фулл</a:t>
            </a:r>
            <a:r>
              <a:rPr lang="ru-RU" dirty="0">
                <a:solidFill>
                  <a:srgbClr val="0070C0"/>
                </a:solidFill>
              </a:rPr>
              <a:t>-контакт, </a:t>
            </a:r>
            <a:r>
              <a:rPr lang="ru-RU" dirty="0" err="1">
                <a:solidFill>
                  <a:srgbClr val="0070C0"/>
                </a:solidFill>
              </a:rPr>
              <a:t>фулл</a:t>
            </a:r>
            <a:r>
              <a:rPr lang="ru-RU" dirty="0">
                <a:solidFill>
                  <a:srgbClr val="0070C0"/>
                </a:solidFill>
              </a:rPr>
              <a:t>-контакт с </a:t>
            </a:r>
            <a:r>
              <a:rPr lang="ru-RU" dirty="0" err="1">
                <a:solidFill>
                  <a:srgbClr val="0070C0"/>
                </a:solidFill>
              </a:rPr>
              <a:t>лоу</a:t>
            </a:r>
            <a:r>
              <a:rPr lang="ru-RU" dirty="0">
                <a:solidFill>
                  <a:srgbClr val="0070C0"/>
                </a:solidFill>
              </a:rPr>
              <a:t>-киком, семи-контакт, </a:t>
            </a:r>
            <a:r>
              <a:rPr lang="ru-RU" dirty="0" err="1">
                <a:solidFill>
                  <a:srgbClr val="0070C0"/>
                </a:solidFill>
              </a:rPr>
              <a:t>лайт</a:t>
            </a:r>
            <a:r>
              <a:rPr lang="ru-RU" dirty="0">
                <a:solidFill>
                  <a:srgbClr val="0070C0"/>
                </a:solidFill>
              </a:rPr>
              <a:t>-контакт, кик-</a:t>
            </a:r>
            <a:r>
              <a:rPr lang="ru-RU" dirty="0" err="1">
                <a:solidFill>
                  <a:srgbClr val="0070C0"/>
                </a:solidFill>
              </a:rPr>
              <a:t>лайт</a:t>
            </a:r>
            <a:r>
              <a:rPr lang="ru-RU" dirty="0">
                <a:solidFill>
                  <a:srgbClr val="0070C0"/>
                </a:solidFill>
              </a:rPr>
              <a:t>), японский кикбоксинг, сольные композиции (музыкальные формы). В широком смысле слова под кикбоксингом иногда понимают различные ударные единоборства, правилами которых разрешены удары руками и ногами с использованием в экипировке боксёрских перчаток.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В СШ «Рубин» отделения кикбоксинга/бокса существуют с 2004 года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503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52"/>
    </mc:Choice>
    <mc:Fallback>
      <p:transition spd="slow" advTm="8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850763" y="5151501"/>
            <a:ext cx="2604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9710" algn="l"/>
                <a:tab pos="871855" algn="l"/>
                <a:tab pos="1117600" algn="l"/>
                <a:tab pos="1781810" algn="l"/>
                <a:tab pos="2540635" algn="l"/>
              </a:tabLst>
            </a:pPr>
            <a:r>
              <a:rPr sz="1400" spc="-50" dirty="0" smtClean="0">
                <a:latin typeface="Times New Roman"/>
                <a:cs typeface="Times New Roman"/>
              </a:rPr>
              <a:t>: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62000" y="762000"/>
            <a:ext cx="8077200" cy="5262979"/>
          </a:xfrm>
        </p:spPr>
        <p:txBody>
          <a:bodyPr/>
          <a:lstStyle/>
          <a:p>
            <a:pPr algn="ctr"/>
            <a:r>
              <a:rPr lang="ru-RU" sz="1900" dirty="0">
                <a:solidFill>
                  <a:srgbClr val="0070C0"/>
                </a:solidFill>
              </a:rPr>
              <a:t>ПЛАВАНИЕ</a:t>
            </a:r>
            <a:br>
              <a:rPr lang="ru-RU" sz="1900" dirty="0">
                <a:solidFill>
                  <a:srgbClr val="0070C0"/>
                </a:solidFill>
              </a:rPr>
            </a:br>
            <a:r>
              <a:rPr lang="ru-RU" sz="1900" dirty="0">
                <a:solidFill>
                  <a:srgbClr val="0070C0"/>
                </a:solidFill>
              </a:rPr>
              <a:t>Бассейн «Амфибия» был достроен в 1968 году при инициативе и поддержке завода «Ротор», и в этом же году открыл свои двери для всех желающих. На отделении плавания имеются свои мастера спорта и КМС, а также много разрядников.</a:t>
            </a:r>
            <a:br>
              <a:rPr lang="ru-RU" sz="1900" dirty="0">
                <a:solidFill>
                  <a:srgbClr val="0070C0"/>
                </a:solidFill>
              </a:rPr>
            </a:br>
            <a:r>
              <a:rPr lang="ru-RU" sz="1900" dirty="0">
                <a:solidFill>
                  <a:srgbClr val="0070C0"/>
                </a:solidFill>
              </a:rPr>
              <a:t>СПОРТИВНАЯ АЭРОБИКА</a:t>
            </a:r>
            <a:br>
              <a:rPr lang="ru-RU" sz="1900" dirty="0">
                <a:solidFill>
                  <a:srgbClr val="0070C0"/>
                </a:solidFill>
              </a:rPr>
            </a:br>
            <a:r>
              <a:rPr lang="ru-RU" sz="1900" dirty="0">
                <a:solidFill>
                  <a:srgbClr val="0070C0"/>
                </a:solidFill>
              </a:rPr>
              <a:t>Спортивная аэробика — это молодой, но уже довольно популярный вид спорта. Упражнения спортивной аэробики напоминают вольные упражнения гимнастов, но не содержат технически сложных элементов, подобных гимнастическим или акробатическим. Они выполняются в довольно высоком темпе на фоне четкого музыкального ритма. По характеру все движения отличаются резкостью, динамичностью и законченностью отдельных действий и соединений. Как и в любом виде спорта, специфику двигательной деятельности в спортивной аэробике определяют правила соревнований, которые устанавливают специальные требования к композиции и условия ее выполнения.</a:t>
            </a:r>
            <a:br>
              <a:rPr lang="ru-RU" sz="1900" dirty="0">
                <a:solidFill>
                  <a:srgbClr val="0070C0"/>
                </a:solidFill>
              </a:rPr>
            </a:br>
            <a:r>
              <a:rPr lang="ru-RU" sz="1900" dirty="0">
                <a:solidFill>
                  <a:srgbClr val="0070C0"/>
                </a:solidFill>
              </a:rPr>
              <a:t> В ДЮСШ «Рубин» отделение спортивной аэробики открыто с сентября 2011 года.</a:t>
            </a:r>
            <a:endParaRPr lang="ru-RU" sz="19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0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99"/>
    </mc:Choice>
    <mc:Fallback>
      <p:transition spd="slow" advTm="10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1" y="609600"/>
            <a:ext cx="7887652" cy="2185214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Цель Проекта: </a:t>
            </a:r>
          </a:p>
          <a:p>
            <a:pPr marL="12700" algn="just">
              <a:lnSpc>
                <a:spcPct val="100000"/>
              </a:lnSpc>
              <a:spcBef>
                <a:spcPts val="2260"/>
              </a:spcBef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популяризация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образа жизни среди сотрудников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КГБОУ «Барнаульская общеобразовательная школа-интернат №5»</a:t>
            </a:r>
            <a:endParaRPr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1" y="3352800"/>
            <a:ext cx="76660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укрепление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сотрудников  осознанного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ответственного отношения к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своему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здоровью;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популяризация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профсоюзного движения.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5962650"/>
            <a:ext cx="885825" cy="885825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88"/>
    </mc:Choice>
    <mc:Fallback>
      <p:transition spd="slow" advTm="69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838200" y="1143000"/>
            <a:ext cx="7886700" cy="33502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49580" algn="ctr">
              <a:lnSpc>
                <a:spcPct val="100000"/>
              </a:lnSpc>
              <a:spcBef>
                <a:spcPts val="105"/>
              </a:spcBef>
            </a:pPr>
            <a:r>
              <a:rPr lang="ru-RU" sz="3600" b="0" dirty="0" smtClean="0">
                <a:solidFill>
                  <a:srgbClr val="0070C0"/>
                </a:solidFill>
              </a:rPr>
              <a:t>Забота </a:t>
            </a:r>
            <a:r>
              <a:rPr lang="ru-RU" sz="3600" b="0" dirty="0">
                <a:solidFill>
                  <a:srgbClr val="0070C0"/>
                </a:solidFill>
              </a:rPr>
              <a:t>о здоровье — это общее дело. </a:t>
            </a:r>
            <a:endParaRPr lang="ru-RU" sz="3600" b="0" dirty="0" smtClean="0">
              <a:solidFill>
                <a:srgbClr val="0070C0"/>
              </a:solidFill>
            </a:endParaRPr>
          </a:p>
          <a:p>
            <a:pPr marR="449580" algn="ctr">
              <a:lnSpc>
                <a:spcPct val="100000"/>
              </a:lnSpc>
              <a:spcBef>
                <a:spcPts val="105"/>
              </a:spcBef>
            </a:pPr>
            <a:r>
              <a:rPr lang="ru-RU" sz="3600" b="0" dirty="0" smtClean="0">
                <a:solidFill>
                  <a:srgbClr val="0070C0"/>
                </a:solidFill>
              </a:rPr>
              <a:t>Благодаря </a:t>
            </a:r>
            <a:r>
              <a:rPr lang="ru-RU" sz="3600" b="0" dirty="0">
                <a:solidFill>
                  <a:srgbClr val="0070C0"/>
                </a:solidFill>
              </a:rPr>
              <a:t>активной позиции профсоюза и </a:t>
            </a:r>
            <a:r>
              <a:rPr lang="ru-RU" sz="3600" b="0" dirty="0" err="1" smtClean="0">
                <a:solidFill>
                  <a:srgbClr val="0070C0"/>
                </a:solidFill>
              </a:rPr>
              <a:t>вовлечённости</a:t>
            </a:r>
            <a:r>
              <a:rPr lang="ru-RU" sz="3600" b="0" dirty="0" smtClean="0">
                <a:solidFill>
                  <a:srgbClr val="0070C0"/>
                </a:solidFill>
              </a:rPr>
              <a:t> </a:t>
            </a:r>
            <a:r>
              <a:rPr lang="ru-RU" sz="3600" b="0" dirty="0">
                <a:solidFill>
                  <a:srgbClr val="0070C0"/>
                </a:solidFill>
              </a:rPr>
              <a:t>сотрудников здоровый образ жизни стал неотъемлемой частью жизни нашей организации.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2600" y="4953000"/>
            <a:ext cx="6324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0070C0"/>
                </a:solidFill>
                <a:latin typeface="Times New Roman"/>
                <a:cs typeface="Times New Roman"/>
              </a:rPr>
              <a:t>Всегда</a:t>
            </a:r>
            <a:r>
              <a:rPr sz="4000" b="1" spc="-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70C0"/>
                </a:solidFill>
                <a:latin typeface="Times New Roman"/>
                <a:cs typeface="Times New Roman"/>
              </a:rPr>
              <a:t>верь</a:t>
            </a:r>
            <a:r>
              <a:rPr sz="4000" b="1" spc="-5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70C0"/>
                </a:solidFill>
                <a:latin typeface="Times New Roman"/>
                <a:cs typeface="Times New Roman"/>
              </a:rPr>
              <a:t>в</a:t>
            </a:r>
            <a:r>
              <a:rPr sz="4000" b="1" spc="-5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70C0"/>
                </a:solidFill>
                <a:latin typeface="Times New Roman"/>
                <a:cs typeface="Times New Roman"/>
              </a:rPr>
              <a:t>свои</a:t>
            </a:r>
            <a:r>
              <a:rPr sz="4000" b="1" spc="-3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4000" b="1" spc="-20" dirty="0">
                <a:solidFill>
                  <a:srgbClr val="0070C0"/>
                </a:solidFill>
                <a:latin typeface="Times New Roman"/>
                <a:cs typeface="Times New Roman"/>
              </a:rPr>
              <a:t>силы!</a:t>
            </a:r>
            <a:endParaRPr sz="4000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5972619"/>
            <a:ext cx="885825" cy="885825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84"/>
    </mc:Choice>
    <mc:Fallback>
      <p:transition spd="slow" advTm="14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6079" y="1197228"/>
            <a:ext cx="6588759" cy="4142104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sz="3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Спорт,</a:t>
            </a:r>
            <a:r>
              <a:rPr sz="36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ребята,</a:t>
            </a:r>
            <a:r>
              <a:rPr sz="36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очень</a:t>
            </a:r>
            <a:r>
              <a:rPr sz="36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нужен!</a:t>
            </a:r>
            <a:endParaRPr sz="3600" dirty="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Мы</a:t>
            </a:r>
            <a:r>
              <a:rPr sz="36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со</a:t>
            </a:r>
            <a:r>
              <a:rPr sz="36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спортом</a:t>
            </a:r>
            <a:r>
              <a:rPr sz="36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крепко</a:t>
            </a:r>
            <a:r>
              <a:rPr sz="36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дружим.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Спорт</a:t>
            </a:r>
            <a:r>
              <a:rPr sz="36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36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помощник!</a:t>
            </a:r>
            <a:endParaRPr sz="3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Спорт</a:t>
            </a:r>
            <a:r>
              <a:rPr sz="36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36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игра!</a:t>
            </a:r>
            <a:endParaRPr sz="3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65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Спорт</a:t>
            </a:r>
            <a:r>
              <a:rPr sz="36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36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здоровье</a:t>
            </a:r>
            <a:r>
              <a:rPr sz="36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36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года!</a:t>
            </a: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838" y="5953125"/>
            <a:ext cx="885825" cy="885825"/>
          </a:xfrm>
          <a:prstGeom prst="rect">
            <a:avLst/>
          </a:prstGeom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1477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1"/>
    </mc:Choice>
    <mc:Fallback>
      <p:transition spd="slow" advTm="6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93244" y="1219200"/>
            <a:ext cx="79248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Здоровый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 в нашей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школе: </a:t>
            </a: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 и активность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Профсоюз не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защищает трудовые права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он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 продвигает ценности здорового образа жизни. 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Благодаря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усилиям спорт и забота о здоровье стали важной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частью.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59" y="5943742"/>
            <a:ext cx="885825" cy="885825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8773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73"/>
    </mc:Choice>
    <mc:Fallback>
      <p:transition spd="slow" advTm="9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9360" y="784606"/>
            <a:ext cx="79248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Профком реализует комплекс мер, чтобы сделать здоровый образ жизни доступным и привлекательным для всех сотрудников:</a:t>
            </a:r>
            <a:endParaRPr lang="ru-RU"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спортивных мероприятий. Проводятся спартакиады,  Дни здоровья. организуются тематические мероприятия.</a:t>
            </a:r>
            <a:endParaRPr lang="ru-RU"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Профсоюз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сотрудникам создавать любительские спортивные команды. Информационная поддержка на стендах и в корпоративном чате регулярно публикуются материалы о пользе физической активности, правильном питании.</a:t>
            </a:r>
            <a:endParaRPr lang="ru-RU"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Участие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городских соревнованиях. Команда нашей школы  регулярно выступает на городских и отраслевых спартакиадах, представляя с лучшей стороны.</a:t>
            </a:r>
            <a:endParaRPr lang="ru-RU"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Регулярные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тренировки. Многие сотрудники посещают спортзал, бассейн, групповые занятия в свободное от работы время. Некоторые делают утреннюю зарядку перед началом рабочего дня.</a:t>
            </a:r>
            <a:endParaRPr lang="ru-RU" sz="1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Здоровое </a:t>
            </a:r>
            <a:r>
              <a:rPr lang="ru-RU" sz="1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питание. Сотрудники поддерживают инициативы по организации правильного питания: приносят свежемороженые ягоды полезных </a:t>
            </a:r>
            <a:r>
              <a:rPr lang="ru-RU" sz="19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блюд.</a:t>
            </a:r>
            <a:endParaRPr lang="ru-RU" sz="19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5972175"/>
            <a:ext cx="885825" cy="885825"/>
          </a:xfrm>
          <a:prstGeom prst="rect">
            <a:avLst/>
          </a:prstGeom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2659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29"/>
    </mc:Choice>
    <mc:Fallback>
      <p:transition spd="slow" advTm="10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6" name="VID_20260405_115901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7400" y="750886"/>
            <a:ext cx="4572000" cy="54213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5943742"/>
            <a:ext cx="885825" cy="885825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998"/>
    </mc:Choice>
    <mc:Fallback>
      <p:transition spd="slow" advTm="107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 mute="1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959" objId="6"/>
        <p14:stopEvt time="107998" objId="6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5943742"/>
            <a:ext cx="885825" cy="885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9" y="609600"/>
            <a:ext cx="3781583" cy="53341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8" y="1371600"/>
            <a:ext cx="4572001" cy="3477491"/>
          </a:xfrm>
          <a:prstGeom prst="rect">
            <a:avLst/>
          </a:prstGeom>
        </p:spPr>
      </p:pic>
      <p:pic>
        <p:nvPicPr>
          <p:cNvPr id="13" name="Звук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0546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50"/>
    </mc:Choice>
    <mc:Fallback>
      <p:transition spd="slow" advTm="9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1752600"/>
            <a:ext cx="4495800" cy="37268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066800"/>
            <a:ext cx="3657600" cy="472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5943742"/>
            <a:ext cx="885825" cy="88582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605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68"/>
    </mc:Choice>
    <mc:Fallback>
      <p:transition spd="slow" advTm="10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.8|1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5|3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3|3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5|2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3|2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4|2.1|2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.3|3.2|2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8|2.8|2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5|4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6|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|3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2.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3|1.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3|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4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|2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393</Words>
  <Application>Microsoft Office PowerPoint</Application>
  <PresentationFormat>Экран (4:3)</PresentationFormat>
  <Paragraphs>94</Paragraphs>
  <Slides>30</Slides>
  <Notes>0</Notes>
  <HiddenSlides>0</HiddenSlides>
  <MMClips>32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КГБОУ «Барнаульская общеобразовательная школа-интернат №5»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Клепфер   Ольга Раульевна   47 лет С 2022 года посещает МАУДО "Спортивная школа «Рубин» Муниципальное автономное учреждение дополнительного образования "Спортивная школа "Рубин"</vt:lpstr>
      <vt:lpstr>656906, Алтайский край, г. Барнаул, р.п. Южный, ул. Мусоргского, 22 Режим работы образовательной организации: занятия проводятся с 8.00 до 21.00, в соответствии с утвержденным расписанием. График работы: 7 дней в неделю Контактный телефон:8 (3852)67-60-54 Адрес электронной почты: rubin-sport@yandex.ru</vt:lpstr>
      <vt:lpstr>НАПРАВЛЕНИЯ  ВСЕСТИЛЕВОЕ КАРАТЭ Всестилевое каратэ как отдельный вид спорта открыт в МАУДО «СШ «Рубин» со 2 сентября 2019 года. КИКБОКСИНГ Кикбоксинг — спортивное единоборство, зародившееся в шестидесятых годах двадцатого века. Подразделяется на американский кикбоксинг (фулл-контакт, фулл-контакт с лоу-киком, семи-контакт, лайт-контакт, кик-лайт), японский кикбоксинг, сольные композиции (музыкальные формы). В широком смысле слова под кикбоксингом иногда понимают различные ударные единоборства, правилами которых разрешены удары руками и ногами с использованием в экипировке боксёрских перчаток. В СШ «Рубин» отделения кикбоксинга/бокса существуют с 2004 года.</vt:lpstr>
      <vt:lpstr>ПЛАВАНИЕ Бассейн «Амфибия» был достроен в 1968 году при инициативе и поддержке завода «Ротор», и в этом же году открыл свои двери для всех желающих. На отделении плавания имеются свои мастера спорта и КМС, а также много разрядников. СПОРТИВНАЯ АЭРОБИКА Спортивная аэробика — это молодой, но уже довольно популярный вид спорта. Упражнения спортивной аэробики напоминают вольные упражнения гимнастов, но не содержат технически сложных элементов, подобных гимнастическим или акробатическим. Они выполняются в довольно высоком темпе на фоне четкого музыкального ритма. По характеру все движения отличаются резкостью, динамичностью и законченностью отдельных действий и соединений. Как и в любом виде спорта, специфику двигательной деятельности в спортивной аэробике определяют правила соревнований, которые устанавливают специальные требования к композиции и условия ее выполнения.  В ДЮСШ «Рубин» отделение спортивной аэробики открыто с сентября 2011 года.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ЖеньШень</dc:creator>
  <cp:lastModifiedBy>User</cp:lastModifiedBy>
  <cp:revision>98</cp:revision>
  <dcterms:created xsi:type="dcterms:W3CDTF">2026-04-01T02:05:31Z</dcterms:created>
  <dcterms:modified xsi:type="dcterms:W3CDTF">2026-04-27T15:42:52Z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2020-04-26T00:00:00Z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2026-04-01T00:00:00Z</vt:filetime>
  </property>
  <property fmtid="{D5CDD505-2E9C-101B-9397-08002B2CF9AE}" pid="5" name="Producer">
    <vt:lpwstr>3-Heights(TM) PDF Security Shell 4.8.25.2 (http://www.pdf-tools.com)</vt:lpwstr>
  </property>
</Properties>
</file>