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79" r:id="rId3"/>
    <p:sldId id="281" r:id="rId4"/>
    <p:sldId id="270" r:id="rId5"/>
    <p:sldId id="263" r:id="rId6"/>
    <p:sldId id="266" r:id="rId7"/>
    <p:sldId id="269" r:id="rId8"/>
    <p:sldId id="258" r:id="rId9"/>
    <p:sldId id="278" r:id="rId10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1CE80-6219-4A00-84B4-2E485CD28FC8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26E89-483F-4045-AFB6-43B39CCA0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84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99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3999" cy="685799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99872" y="5946647"/>
            <a:ext cx="4892040" cy="911860"/>
          </a:xfrm>
          <a:custGeom>
            <a:avLst/>
            <a:gdLst/>
            <a:ahLst/>
            <a:cxnLst/>
            <a:rect l="l" t="t" r="r" b="b"/>
            <a:pathLst>
              <a:path w="4892040" h="911859">
                <a:moveTo>
                  <a:pt x="85583" y="21310"/>
                </a:moveTo>
                <a:lnTo>
                  <a:pt x="3632326" y="911348"/>
                </a:lnTo>
                <a:lnTo>
                  <a:pt x="4891419" y="911348"/>
                </a:lnTo>
                <a:lnTo>
                  <a:pt x="85583" y="21310"/>
                </a:lnTo>
                <a:close/>
              </a:path>
              <a:path w="4892040" h="911859">
                <a:moveTo>
                  <a:pt x="660" y="0"/>
                </a:moveTo>
                <a:lnTo>
                  <a:pt x="0" y="5460"/>
                </a:lnTo>
                <a:lnTo>
                  <a:pt x="85583" y="21310"/>
                </a:lnTo>
                <a:lnTo>
                  <a:pt x="660" y="0"/>
                </a:lnTo>
                <a:close/>
              </a:path>
            </a:pathLst>
          </a:custGeom>
          <a:solidFill>
            <a:srgbClr val="9FCADC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84631" y="5937503"/>
            <a:ext cx="3649979" cy="920750"/>
          </a:xfrm>
          <a:custGeom>
            <a:avLst/>
            <a:gdLst/>
            <a:ahLst/>
            <a:cxnLst/>
            <a:rect l="l" t="t" r="r" b="b"/>
            <a:pathLst>
              <a:path w="3649979" h="920750">
                <a:moveTo>
                  <a:pt x="0" y="0"/>
                </a:moveTo>
                <a:lnTo>
                  <a:pt x="7924" y="6362"/>
                </a:lnTo>
                <a:lnTo>
                  <a:pt x="2867105" y="920494"/>
                </a:lnTo>
                <a:lnTo>
                  <a:pt x="3649625" y="92049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5788149"/>
            <a:ext cx="3393821" cy="1065072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5784670"/>
            <a:ext cx="3370852" cy="107332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06424" y="323088"/>
            <a:ext cx="7004684" cy="3563620"/>
            <a:chOff x="1106424" y="323088"/>
            <a:chExt cx="7004684" cy="35636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15568" y="332232"/>
              <a:ext cx="6986016" cy="354482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110996" y="327660"/>
              <a:ext cx="6995159" cy="3554095"/>
            </a:xfrm>
            <a:custGeom>
              <a:avLst/>
              <a:gdLst/>
              <a:ahLst/>
              <a:cxnLst/>
              <a:rect l="l" t="t" r="r" b="b"/>
              <a:pathLst>
                <a:path w="6995159" h="3554095">
                  <a:moveTo>
                    <a:pt x="0" y="3553968"/>
                  </a:moveTo>
                  <a:lnTo>
                    <a:pt x="6995159" y="3553968"/>
                  </a:lnTo>
                  <a:lnTo>
                    <a:pt x="6995159" y="0"/>
                  </a:lnTo>
                  <a:lnTo>
                    <a:pt x="0" y="0"/>
                  </a:lnTo>
                  <a:lnTo>
                    <a:pt x="0" y="355396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385304" y="4276343"/>
            <a:ext cx="1758695" cy="258165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0" y="4191000"/>
            <a:ext cx="4572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1 сентября 2023 года по 31 августа 2029 года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9" y="609600"/>
            <a:ext cx="8982637" cy="5051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5873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4805" y="910845"/>
            <a:ext cx="8509159" cy="52834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Август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2023 </a:t>
            </a:r>
            <a:r>
              <a:rPr sz="1800" b="1" spc="-40" dirty="0">
                <a:latin typeface="Calibri"/>
                <a:cs typeface="Calibri"/>
              </a:rPr>
              <a:t>г.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–</a:t>
            </a:r>
            <a:r>
              <a:rPr sz="1800" b="1" spc="-5" dirty="0">
                <a:latin typeface="Calibri"/>
                <a:cs typeface="Calibri"/>
              </a:rPr>
              <a:t> обсуждение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профессиональном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сообществе</a:t>
            </a:r>
            <a:endParaRPr sz="18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buFont typeface="Wingdings"/>
              <a:buChar char=""/>
              <a:tabLst>
                <a:tab pos="469265" algn="l"/>
                <a:tab pos="469900" algn="l"/>
              </a:tabLst>
            </a:pPr>
            <a:r>
              <a:rPr sz="1800" spc="-10" dirty="0">
                <a:latin typeface="Calibri"/>
                <a:cs typeface="Calibri"/>
              </a:rPr>
              <a:t>Снижена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бюрократическая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нагрузка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 </a:t>
            </a:r>
            <a:r>
              <a:rPr sz="1800" spc="-15" dirty="0">
                <a:latin typeface="Calibri"/>
                <a:cs typeface="Calibri"/>
              </a:rPr>
              <a:t>подготовке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документов</a:t>
            </a:r>
            <a:endParaRPr sz="1800">
              <a:latin typeface="Calibri"/>
              <a:cs typeface="Calibri"/>
            </a:endParaRPr>
          </a:p>
          <a:p>
            <a:pPr marL="12700" marR="78740">
              <a:lnSpc>
                <a:spcPct val="100000"/>
              </a:lnSpc>
              <a:buFont typeface="Wingdings"/>
              <a:buChar char=""/>
              <a:tabLst>
                <a:tab pos="469265" algn="l"/>
                <a:tab pos="469900" algn="l"/>
              </a:tabLst>
            </a:pPr>
            <a:r>
              <a:rPr sz="1800" spc="-5" dirty="0">
                <a:latin typeface="Calibri"/>
                <a:cs typeface="Calibri"/>
              </a:rPr>
              <a:t>Практические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результаты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профессиональной</a:t>
            </a:r>
            <a:r>
              <a:rPr sz="1800" spc="2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деятельности</a:t>
            </a:r>
            <a:r>
              <a:rPr sz="1800" spc="2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могут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быть</a:t>
            </a:r>
            <a:r>
              <a:rPr sz="1800" spc="229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представлены</a:t>
            </a:r>
            <a:r>
              <a:rPr sz="1800" spc="2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2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форме</a:t>
            </a:r>
            <a:r>
              <a:rPr sz="1800" spc="2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видеозаписи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урока,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мастер-класса</a:t>
            </a:r>
            <a:endParaRPr sz="18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buFont typeface="Wingdings"/>
              <a:buChar char=""/>
              <a:tabLst>
                <a:tab pos="469265" algn="l"/>
                <a:tab pos="469900" algn="l"/>
              </a:tabLst>
            </a:pPr>
            <a:r>
              <a:rPr sz="1800" spc="-5" dirty="0">
                <a:latin typeface="Calibri"/>
                <a:cs typeface="Calibri"/>
              </a:rPr>
              <a:t>Оптимизированы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упрощены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карты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результативности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(по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каждую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категорию)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"/>
            </a:pPr>
            <a:endParaRPr sz="175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Подробная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информация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сайте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Центра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аттестации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педагогических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руководящих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работников</a:t>
            </a:r>
            <a:endParaRPr sz="18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buFont typeface="Wingdings"/>
              <a:buChar char=""/>
              <a:tabLst>
                <a:tab pos="469265" algn="l"/>
                <a:tab pos="469900" algn="l"/>
              </a:tabLst>
            </a:pPr>
            <a:r>
              <a:rPr sz="1800" spc="-10" dirty="0">
                <a:latin typeface="Calibri"/>
                <a:cs typeface="Calibri"/>
              </a:rPr>
              <a:t>https://vgapkro.ru/struktura-akademii/tsentry/capr/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"/>
            </a:pPr>
            <a:endParaRPr sz="1900">
              <a:latin typeface="Calibri"/>
              <a:cs typeface="Calibri"/>
            </a:endParaRPr>
          </a:p>
          <a:p>
            <a:pPr marL="469900" algn="just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Задачи</a:t>
            </a:r>
            <a:r>
              <a:rPr sz="1800" b="1" spc="88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для</a:t>
            </a:r>
            <a:r>
              <a:rPr sz="1800" b="1" spc="88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органов,</a:t>
            </a:r>
            <a:r>
              <a:rPr sz="1800" b="1" spc="869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осуществляющих</a:t>
            </a:r>
            <a:r>
              <a:rPr sz="1800" b="1" spc="88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управление</a:t>
            </a:r>
            <a:r>
              <a:rPr sz="1800" b="1" spc="89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  </a:t>
            </a:r>
            <a:r>
              <a:rPr sz="1800" b="1" spc="6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сфере</a:t>
            </a:r>
            <a:r>
              <a:rPr sz="1800" b="1" spc="89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образования</a:t>
            </a:r>
            <a:r>
              <a:rPr sz="1800" b="1" spc="89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муниципальных</a:t>
            </a:r>
            <a:r>
              <a:rPr sz="1800" b="1" spc="89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районов,</a:t>
            </a:r>
            <a:endParaRPr sz="18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800" b="1" spc="-15" dirty="0">
                <a:latin typeface="Calibri"/>
                <a:cs typeface="Calibri"/>
              </a:rPr>
              <a:t>городских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округов,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образовательных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организаций:</a:t>
            </a:r>
            <a:endParaRPr sz="1800">
              <a:latin typeface="Calibri"/>
              <a:cs typeface="Calibri"/>
            </a:endParaRPr>
          </a:p>
          <a:p>
            <a:pPr marL="12700" marR="7620" algn="just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sz="1800" dirty="0">
                <a:latin typeface="Calibri"/>
                <a:cs typeface="Calibri"/>
              </a:rPr>
              <a:t>Проинформировать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педагогических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работников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образовательных</a:t>
            </a:r>
            <a:r>
              <a:rPr sz="1800" spc="-5" dirty="0">
                <a:latin typeface="Calibri"/>
                <a:cs typeface="Calibri"/>
              </a:rPr>
              <a:t> организаций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особенностях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нового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Порядка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проведения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аттестации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педагогических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работников</a:t>
            </a:r>
            <a:r>
              <a:rPr sz="1800" spc="-5" dirty="0">
                <a:latin typeface="Calibri"/>
                <a:cs typeface="Calibri"/>
              </a:rPr>
              <a:t> организаций,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осуществляющих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образовательную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деятельность;</a:t>
            </a:r>
            <a:endParaRPr sz="18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sz="1800" spc="-10" dirty="0">
                <a:latin typeface="Calibri"/>
                <a:cs typeface="Calibri"/>
              </a:rPr>
              <a:t>Создать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условия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стимулирования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педагогических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работников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получению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квалификационных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категорий,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15" dirty="0">
                <a:latin typeface="Calibri"/>
                <a:cs typeface="Calibri"/>
              </a:rPr>
              <a:t> том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числе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новых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673287" y="323850"/>
            <a:ext cx="393334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Аттестация </a:t>
            </a:r>
            <a:r>
              <a:rPr spc="-10" dirty="0"/>
              <a:t>педагогических</a:t>
            </a:r>
            <a:r>
              <a:rPr dirty="0"/>
              <a:t> </a:t>
            </a:r>
            <a:r>
              <a:rPr spc="-10" dirty="0"/>
              <a:t>работников</a:t>
            </a:r>
          </a:p>
        </p:txBody>
      </p:sp>
    </p:spTree>
    <p:extLst>
      <p:ext uri="{BB962C8B-B14F-4D97-AF65-F5344CB8AC3E}">
        <p14:creationId xmlns:p14="http://schemas.microsoft.com/office/powerpoint/2010/main" val="268250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553998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29 декабря 2012 г. № 273-ФЗ "Об образовании в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1371600"/>
            <a:ext cx="457200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Статья 28. Компетенция, права, обязанности и ответственность образовательной организации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20947" y="2274837"/>
            <a:ext cx="5943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12) использование и совершенствование методов обучения и воспитания, образовательных технологий, электронного обучения;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13) проведение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самообследования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обеспечение функционирования внутренней системы оценки качества образования;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3048000"/>
            <a:ext cx="4572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Статья 48. Обязанности и ответственность педагогических работников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4600" y="3626346"/>
            <a:ext cx="6477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1)осуществлять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свою деятельность на высоком профессиональном уровне, обеспечивать в полном объеме реализацию преподаваемых учебных предмета, курса, дисциплины (модуля) в соответствии с утвержденной рабочей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программой;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 развивать у обучающихся познавательную активность, самостоятельность, инициативу, творческие способности, формировать гражданскую позицию, способность к труду и жизни в условиях современного мира, формировать у обучающихся культуру здорового и безопасного образа жизни;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5) применять педагогически обоснованные и обеспечивающие высокое качество образования формы, методы обучения и воспитания;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6) учитывать особенности психофизического развития обучающихся и состояние их здоровья, соблюдать специальные условия, необходимые для получения образования лицами с ограниченными возможностями здоровья, взаимодействовать при необходимости с медицинскими организациями;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7) систематически повышать свой профессиональный уровень;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8) проходить аттестацию на соответствие занимаемой должности в порядке, установленном законодательством об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образовании…..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90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1"/>
            <a:ext cx="8229600" cy="140208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РФ от 14.01.2022 N 3 "Об утверждении Положения о государственной аккредитации образовательной деятельности и о признании утратившими силу некоторых актов Правительства Российской Федерации и отдельного положения акта Правительства Российской Федерации"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1938992"/>
          </a:xfrm>
        </p:spPr>
        <p:txBody>
          <a:bodyPr/>
          <a:lstStyle/>
          <a:p>
            <a:pPr fontAlgn="base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Показатели общие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Соответствие планируемых результатов освоения образовательных программ требованиям ФГОС.</a:t>
            </a:r>
          </a:p>
          <a:p>
            <a:pPr lvl="0" fontAlgn="base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Доля педагогов, имеющих первую и высшую квалификационную категории.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Доля педагогов, которые прошли повышение квалификации по профилю преподаваемого предмета за последние три года.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124200"/>
            <a:ext cx="2442188" cy="3453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6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55399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Качество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– комплексная характеристика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28800" y="1143000"/>
            <a:ext cx="4572000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Качество образования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включает в себя два аспекта: соответствие стандартам и соответствие запросам потребителей.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2514600"/>
            <a:ext cx="7315200" cy="33547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 к качеству работы педагога: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совокупность требований, обязательных при реализации основных образовательных программ начального общего, основного общего, среднего общего, начального профессионального, среднего профессионального и высшего профессионального образования образовательными учреждениями, имеющими государственную аккредитацию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профессиональный стандарт педагога-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документ, включающий перечень профессиональных и личностных требований к педагогу, действующий на всей территории Российской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Федерации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(УТВЕРЖДЕН приказом Министерства труда и социальной защиты Российской Федерации от «8» октября 2013г. № 544н)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87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4463" y="618744"/>
            <a:ext cx="7635240" cy="1731645"/>
            <a:chOff x="664463" y="618744"/>
            <a:chExt cx="7635240" cy="1731645"/>
          </a:xfrm>
        </p:grpSpPr>
        <p:sp>
          <p:nvSpPr>
            <p:cNvPr id="3" name="object 3"/>
            <p:cNvSpPr/>
            <p:nvPr/>
          </p:nvSpPr>
          <p:spPr>
            <a:xfrm>
              <a:off x="669035" y="623316"/>
              <a:ext cx="7626350" cy="1722120"/>
            </a:xfrm>
            <a:custGeom>
              <a:avLst/>
              <a:gdLst/>
              <a:ahLst/>
              <a:cxnLst/>
              <a:rect l="l" t="t" r="r" b="b"/>
              <a:pathLst>
                <a:path w="7626350" h="1722120">
                  <a:moveTo>
                    <a:pt x="7626096" y="0"/>
                  </a:moveTo>
                  <a:lnTo>
                    <a:pt x="0" y="0"/>
                  </a:lnTo>
                  <a:lnTo>
                    <a:pt x="0" y="1722119"/>
                  </a:lnTo>
                  <a:lnTo>
                    <a:pt x="7626096" y="1722119"/>
                  </a:lnTo>
                  <a:lnTo>
                    <a:pt x="7626096" y="0"/>
                  </a:lnTo>
                  <a:close/>
                </a:path>
              </a:pathLst>
            </a:custGeom>
            <a:solidFill>
              <a:srgbClr val="D6D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9035" y="623316"/>
              <a:ext cx="7626350" cy="1722120"/>
            </a:xfrm>
            <a:custGeom>
              <a:avLst/>
              <a:gdLst/>
              <a:ahLst/>
              <a:cxnLst/>
              <a:rect l="l" t="t" r="r" b="b"/>
              <a:pathLst>
                <a:path w="7626350" h="1722120">
                  <a:moveTo>
                    <a:pt x="0" y="1722119"/>
                  </a:moveTo>
                  <a:lnTo>
                    <a:pt x="7626096" y="1722119"/>
                  </a:lnTo>
                  <a:lnTo>
                    <a:pt x="7626096" y="0"/>
                  </a:lnTo>
                  <a:lnTo>
                    <a:pt x="0" y="0"/>
                  </a:lnTo>
                  <a:lnTo>
                    <a:pt x="0" y="172211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69036" y="623316"/>
            <a:ext cx="7626350" cy="1722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905"/>
              </a:lnSpc>
            </a:pP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МИНИСТЕРСТВО</a:t>
            </a:r>
            <a:r>
              <a:rPr sz="1600" b="1" spc="-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ОБРАЗОВАНИЯ</a:t>
            </a: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НАУКИ</a:t>
            </a:r>
            <a:r>
              <a:rPr sz="16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РОССИЙСКОЙ</a:t>
            </a:r>
            <a:r>
              <a:rPr sz="1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ФЕДЕРАЦИИ</a:t>
            </a:r>
            <a:endParaRPr sz="1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ПРИКАЗ</a:t>
            </a:r>
            <a:endParaRPr sz="1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b="1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600" b="1" spc="-4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1600" b="1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196 </a:t>
            </a:r>
            <a:r>
              <a:rPr lang="ru-RU" sz="16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от</a:t>
            </a:r>
            <a:r>
              <a:rPr lang="ru-RU" sz="1600" b="1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24</a:t>
            </a:r>
            <a:r>
              <a:rPr lang="ru-RU" sz="1600" b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марта</a:t>
            </a:r>
            <a:r>
              <a:rPr lang="ru-RU" sz="1600" b="1" spc="-5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1600" b="1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2023</a:t>
            </a:r>
            <a:r>
              <a:rPr lang="ru-RU" sz="1600" b="1" spc="-6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1600" b="1" spc="-100" dirty="0">
                <a:solidFill>
                  <a:srgbClr val="FF0000"/>
                </a:solidFill>
                <a:latin typeface="Times New Roman"/>
                <a:cs typeface="Times New Roman"/>
              </a:rPr>
              <a:t>г.</a:t>
            </a:r>
            <a:r>
              <a:rPr lang="ru-RU"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sz="1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ОБ</a:t>
            </a:r>
            <a:r>
              <a:rPr sz="16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УТВЕРЖДЕНИИ</a:t>
            </a:r>
            <a:r>
              <a:rPr sz="1600" b="1" spc="-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ПОРЯДКА</a:t>
            </a:r>
            <a:endParaRPr sz="1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П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Р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ВЕДЕН</a:t>
            </a: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Я</a:t>
            </a:r>
            <a:r>
              <a:rPr sz="16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150" dirty="0"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ТТЕ</a:t>
            </a:r>
            <a:r>
              <a:rPr sz="1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С</a:t>
            </a:r>
            <a:r>
              <a:rPr sz="16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Т</a:t>
            </a:r>
            <a:r>
              <a:rPr sz="16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ЦИ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16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П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ЕД</a:t>
            </a:r>
            <a:r>
              <a:rPr sz="1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r>
              <a:rPr sz="1600" b="1" spc="-40" dirty="0">
                <a:solidFill>
                  <a:srgbClr val="FF0000"/>
                </a:solidFill>
                <a:latin typeface="Times New Roman"/>
                <a:cs typeface="Times New Roman"/>
              </a:rPr>
              <a:t>Г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sz="16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Г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Ч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Е</a:t>
            </a:r>
            <a:r>
              <a:rPr sz="1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С</a:t>
            </a:r>
            <a:r>
              <a:rPr sz="16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К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Х</a:t>
            </a:r>
            <a:r>
              <a:rPr sz="16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215" dirty="0">
                <a:solidFill>
                  <a:srgbClr val="FF0000"/>
                </a:solidFill>
                <a:latin typeface="Times New Roman"/>
                <a:cs typeface="Times New Roman"/>
              </a:rPr>
              <a:t>Р</a:t>
            </a:r>
            <a:r>
              <a:rPr sz="1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Б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Т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НИ</a:t>
            </a:r>
            <a:r>
              <a:rPr sz="1600" b="1" spc="-40" dirty="0">
                <a:solidFill>
                  <a:srgbClr val="FF0000"/>
                </a:solidFill>
                <a:latin typeface="Times New Roman"/>
                <a:cs typeface="Times New Roman"/>
              </a:rPr>
              <a:t>К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В</a:t>
            </a:r>
            <a:endParaRPr sz="1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734060" marR="716915" algn="ctr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ОРГАНИЗАЦИЙ, </a:t>
            </a: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ОСУЩЕСТВЛЯЮЩИХ </a:t>
            </a:r>
            <a:r>
              <a:rPr sz="16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ОБРАЗОВАТЕЛЬНУЮ </a:t>
            </a:r>
            <a:r>
              <a:rPr sz="1600" b="1" spc="-3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ДЕЯТЕЛЬНОСТЬ</a:t>
            </a:r>
            <a:endParaRPr sz="16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86138" y="2590801"/>
            <a:ext cx="7638415" cy="1219200"/>
            <a:chOff x="792480" y="2849879"/>
            <a:chExt cx="7638415" cy="1487805"/>
          </a:xfrm>
        </p:grpSpPr>
        <p:sp>
          <p:nvSpPr>
            <p:cNvPr id="7" name="object 7"/>
            <p:cNvSpPr/>
            <p:nvPr/>
          </p:nvSpPr>
          <p:spPr>
            <a:xfrm>
              <a:off x="797052" y="2854451"/>
              <a:ext cx="7629525" cy="1478280"/>
            </a:xfrm>
            <a:custGeom>
              <a:avLst/>
              <a:gdLst/>
              <a:ahLst/>
              <a:cxnLst/>
              <a:rect l="l" t="t" r="r" b="b"/>
              <a:pathLst>
                <a:path w="7629525" h="1478279">
                  <a:moveTo>
                    <a:pt x="7629144" y="0"/>
                  </a:moveTo>
                  <a:lnTo>
                    <a:pt x="0" y="0"/>
                  </a:lnTo>
                  <a:lnTo>
                    <a:pt x="0" y="1478280"/>
                  </a:lnTo>
                  <a:lnTo>
                    <a:pt x="7629144" y="1478280"/>
                  </a:lnTo>
                  <a:lnTo>
                    <a:pt x="7629144" y="0"/>
                  </a:lnTo>
                  <a:close/>
                </a:path>
              </a:pathLst>
            </a:custGeom>
            <a:solidFill>
              <a:srgbClr val="D6D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97052" y="2854451"/>
              <a:ext cx="7629525" cy="1478280"/>
            </a:xfrm>
            <a:custGeom>
              <a:avLst/>
              <a:gdLst/>
              <a:ahLst/>
              <a:cxnLst/>
              <a:rect l="l" t="t" r="r" b="b"/>
              <a:pathLst>
                <a:path w="7629525" h="1478279">
                  <a:moveTo>
                    <a:pt x="0" y="1478280"/>
                  </a:moveTo>
                  <a:lnTo>
                    <a:pt x="7629144" y="1478280"/>
                  </a:lnTo>
                  <a:lnTo>
                    <a:pt x="7629144" y="0"/>
                  </a:lnTo>
                  <a:lnTo>
                    <a:pt x="0" y="0"/>
                  </a:lnTo>
                  <a:lnTo>
                    <a:pt x="0" y="147828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38200" y="2602208"/>
            <a:ext cx="7629525" cy="898323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85"/>
              </a:spcBef>
            </a:pPr>
            <a:r>
              <a:rPr sz="1400" spc="-5" dirty="0">
                <a:latin typeface="Times New Roman"/>
                <a:cs typeface="Times New Roman"/>
              </a:rPr>
              <a:t>Часть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2,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Пункт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5:</a:t>
            </a:r>
            <a:r>
              <a:rPr sz="1400" spc="43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Аттестация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педагогических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работников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целях</a:t>
            </a:r>
            <a:endParaRPr sz="1400" dirty="0">
              <a:latin typeface="Times New Roman"/>
              <a:cs typeface="Times New Roman"/>
            </a:endParaRPr>
          </a:p>
          <a:p>
            <a:pPr marL="91440" marR="2286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подтверждения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соответствия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педагогических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работников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занимаемым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ими </a:t>
            </a:r>
            <a:r>
              <a:rPr sz="1400" spc="-43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должностям </a:t>
            </a:r>
            <a:r>
              <a:rPr sz="1400" spc="-10" dirty="0">
                <a:latin typeface="Times New Roman"/>
                <a:cs typeface="Times New Roman"/>
              </a:rPr>
              <a:t>проводится </a:t>
            </a:r>
            <a:r>
              <a:rPr sz="1400" u="sng" spc="-15" dirty="0">
                <a:solidFill>
                  <a:srgbClr val="FF0000"/>
                </a:solidFill>
                <a:latin typeface="Times New Roman"/>
                <a:cs typeface="Times New Roman"/>
              </a:rPr>
              <a:t>один </a:t>
            </a:r>
            <a:r>
              <a:rPr sz="1400" u="sng" dirty="0">
                <a:solidFill>
                  <a:srgbClr val="FF0000"/>
                </a:solidFill>
                <a:latin typeface="Times New Roman"/>
                <a:cs typeface="Times New Roman"/>
              </a:rPr>
              <a:t>раз в пять </a:t>
            </a:r>
            <a:r>
              <a:rPr sz="1400" spc="-10" dirty="0">
                <a:latin typeface="Times New Roman"/>
                <a:cs typeface="Times New Roman"/>
              </a:rPr>
              <a:t>лет </a:t>
            </a:r>
            <a:r>
              <a:rPr sz="1400" spc="-5" dirty="0">
                <a:latin typeface="Times New Roman"/>
                <a:cs typeface="Times New Roman"/>
              </a:rPr>
              <a:t>на </a:t>
            </a:r>
            <a:r>
              <a:rPr sz="1400" spc="5" dirty="0">
                <a:latin typeface="Times New Roman"/>
                <a:cs typeface="Times New Roman"/>
              </a:rPr>
              <a:t>основе </a:t>
            </a:r>
            <a:r>
              <a:rPr sz="1400" spc="-5" dirty="0">
                <a:latin typeface="Times New Roman"/>
                <a:cs typeface="Times New Roman"/>
              </a:rPr>
              <a:t>оценки их </a:t>
            </a:r>
            <a:r>
              <a:rPr sz="1400" dirty="0">
                <a:latin typeface="Times New Roman"/>
                <a:cs typeface="Times New Roman"/>
              </a:rPr>
              <a:t> профессиональной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деятельности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аттестационными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комиссиями, 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самостоятельно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формируемыми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организациями</a:t>
            </a:r>
            <a:endParaRPr sz="1400" dirty="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839549" y="3973067"/>
            <a:ext cx="7638415" cy="827533"/>
            <a:chOff x="792480" y="4578096"/>
            <a:chExt cx="7638415" cy="1210310"/>
          </a:xfrm>
        </p:grpSpPr>
        <p:sp>
          <p:nvSpPr>
            <p:cNvPr id="11" name="object 11"/>
            <p:cNvSpPr/>
            <p:nvPr/>
          </p:nvSpPr>
          <p:spPr>
            <a:xfrm>
              <a:off x="797052" y="4582668"/>
              <a:ext cx="7629525" cy="1201420"/>
            </a:xfrm>
            <a:custGeom>
              <a:avLst/>
              <a:gdLst/>
              <a:ahLst/>
              <a:cxnLst/>
              <a:rect l="l" t="t" r="r" b="b"/>
              <a:pathLst>
                <a:path w="7629525" h="1201420">
                  <a:moveTo>
                    <a:pt x="7629144" y="0"/>
                  </a:moveTo>
                  <a:lnTo>
                    <a:pt x="0" y="0"/>
                  </a:lnTo>
                  <a:lnTo>
                    <a:pt x="0" y="1200911"/>
                  </a:lnTo>
                  <a:lnTo>
                    <a:pt x="7629144" y="1200911"/>
                  </a:lnTo>
                  <a:lnTo>
                    <a:pt x="7629144" y="0"/>
                  </a:lnTo>
                  <a:close/>
                </a:path>
              </a:pathLst>
            </a:custGeom>
            <a:solidFill>
              <a:srgbClr val="D6D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97052" y="4582668"/>
              <a:ext cx="7629525" cy="1201420"/>
            </a:xfrm>
            <a:custGeom>
              <a:avLst/>
              <a:gdLst/>
              <a:ahLst/>
              <a:cxnLst/>
              <a:rect l="l" t="t" r="r" b="b"/>
              <a:pathLst>
                <a:path w="7629525" h="1201420">
                  <a:moveTo>
                    <a:pt x="0" y="1200911"/>
                  </a:moveTo>
                  <a:lnTo>
                    <a:pt x="7629144" y="1200911"/>
                  </a:lnTo>
                  <a:lnTo>
                    <a:pt x="7629144" y="0"/>
                  </a:lnTo>
                  <a:lnTo>
                    <a:pt x="0" y="0"/>
                  </a:lnTo>
                  <a:lnTo>
                    <a:pt x="0" y="120091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65700" y="3981957"/>
            <a:ext cx="7629525" cy="684162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91440" marR="247650">
              <a:lnSpc>
                <a:spcPct val="100000"/>
              </a:lnSpc>
              <a:spcBef>
                <a:spcPts val="295"/>
              </a:spcBef>
            </a:pPr>
            <a:r>
              <a:rPr sz="1400" spc="-5" dirty="0">
                <a:latin typeface="Times New Roman"/>
                <a:cs typeface="Times New Roman"/>
              </a:rPr>
              <a:t>Часть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3,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Пункт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24:</a:t>
            </a:r>
            <a:r>
              <a:rPr sz="1400" spc="43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Аттестация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педагогических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работников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целях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установления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квалификационной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категории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проводится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желанию. </a:t>
            </a:r>
            <a:r>
              <a:rPr sz="1400" spc="-5" dirty="0">
                <a:latin typeface="Times New Roman"/>
                <a:cs typeface="Times New Roman"/>
              </a:rPr>
              <a:t> По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результатам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аттестации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устанавливается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первая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или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 err="1">
                <a:latin typeface="Times New Roman"/>
                <a:cs typeface="Times New Roman"/>
              </a:rPr>
              <a:t>высшая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15" dirty="0" err="1" smtClean="0">
                <a:latin typeface="Times New Roman"/>
                <a:cs typeface="Times New Roman"/>
              </a:rPr>
              <a:t>категория</a:t>
            </a:r>
            <a:r>
              <a:rPr lang="ru-RU" sz="1400" spc="-15" dirty="0" smtClean="0">
                <a:latin typeface="Times New Roman"/>
                <a:cs typeface="Times New Roman"/>
              </a:rPr>
              <a:t>, </a:t>
            </a:r>
            <a:r>
              <a:rPr lang="ru-RU" sz="1400" u="sng" spc="-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без указания срока действия</a:t>
            </a:r>
            <a:endParaRPr sz="1400" u="sng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1"/>
          <p:cNvSpPr/>
          <p:nvPr/>
        </p:nvSpPr>
        <p:spPr>
          <a:xfrm>
            <a:off x="844122" y="5029200"/>
            <a:ext cx="7699804" cy="821455"/>
          </a:xfrm>
          <a:custGeom>
            <a:avLst/>
            <a:gdLst/>
            <a:ahLst/>
            <a:cxnLst/>
            <a:rect l="l" t="t" r="r" b="b"/>
            <a:pathLst>
              <a:path w="7629525" h="1201420">
                <a:moveTo>
                  <a:pt x="7629144" y="0"/>
                </a:moveTo>
                <a:lnTo>
                  <a:pt x="0" y="0"/>
                </a:lnTo>
                <a:lnTo>
                  <a:pt x="0" y="1200911"/>
                </a:lnTo>
                <a:lnTo>
                  <a:pt x="7629144" y="1200911"/>
                </a:lnTo>
                <a:lnTo>
                  <a:pt x="7629144" y="0"/>
                </a:lnTo>
                <a:close/>
              </a:path>
            </a:pathLst>
          </a:custGeom>
          <a:solidFill>
            <a:srgbClr val="D6D7E7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r>
              <a:rPr lang="ru-RU" sz="14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Часть 4, Пункт 45: Аттестация</a:t>
            </a:r>
            <a:r>
              <a:rPr lang="ru-RU" sz="1400" spc="35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педагогических</a:t>
            </a:r>
            <a:r>
              <a:rPr lang="ru-RU" sz="14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работников</a:t>
            </a:r>
            <a:r>
              <a:rPr lang="ru-RU"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/>
                <a:cs typeface="Times New Roman"/>
              </a:rPr>
              <a:t>в</a:t>
            </a:r>
            <a:r>
              <a:rPr lang="ru-RU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целях </a:t>
            </a:r>
            <a:r>
              <a:rPr lang="ru-RU" sz="14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установления</a:t>
            </a:r>
            <a:r>
              <a:rPr lang="ru-RU" sz="1400" spc="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70" dirty="0" smtClean="0">
                <a:solidFill>
                  <a:prstClr val="black"/>
                </a:solidFill>
                <a:latin typeface="Times New Roman"/>
                <a:cs typeface="Times New Roman"/>
              </a:rPr>
              <a:t>новых </a:t>
            </a:r>
            <a:r>
              <a:rPr lang="ru-RU" sz="14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квалификационной</a:t>
            </a:r>
            <a:r>
              <a:rPr lang="ru-RU" sz="1400" spc="3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категории</a:t>
            </a:r>
            <a:r>
              <a:rPr lang="ru-RU" sz="14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проводится</a:t>
            </a:r>
            <a:r>
              <a:rPr lang="ru-RU"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по</a:t>
            </a:r>
            <a:r>
              <a:rPr lang="ru-RU" sz="14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их</a:t>
            </a:r>
            <a:r>
              <a:rPr lang="ru-RU" sz="14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желанию. </a:t>
            </a:r>
            <a:r>
              <a:rPr lang="ru-RU"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 По</a:t>
            </a:r>
            <a:r>
              <a:rPr lang="ru-RU"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результатам</a:t>
            </a:r>
            <a:r>
              <a:rPr lang="ru-RU" sz="1400"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аттестации</a:t>
            </a:r>
            <a:r>
              <a:rPr lang="ru-RU" sz="1400" spc="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устанавливается</a:t>
            </a:r>
            <a:r>
              <a:rPr lang="ru-RU" sz="1400" spc="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категория «педагог-методист», «педагог-наставник», </a:t>
            </a:r>
            <a:r>
              <a:rPr lang="ru-RU" sz="1400" u="sng" spc="-15" dirty="0">
                <a:solidFill>
                  <a:srgbClr val="FF0000"/>
                </a:solidFill>
                <a:latin typeface="Times New Roman"/>
                <a:cs typeface="Times New Roman"/>
              </a:rPr>
              <a:t>без указания срока действия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2335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6"/>
          <p:cNvGrpSpPr/>
          <p:nvPr/>
        </p:nvGrpSpPr>
        <p:grpSpPr>
          <a:xfrm>
            <a:off x="454151" y="271272"/>
            <a:ext cx="8239125" cy="932815"/>
            <a:chOff x="454151" y="271272"/>
            <a:chExt cx="8239125" cy="932815"/>
          </a:xfrm>
        </p:grpSpPr>
        <p:sp>
          <p:nvSpPr>
            <p:cNvPr id="7" name="object 7"/>
            <p:cNvSpPr/>
            <p:nvPr/>
          </p:nvSpPr>
          <p:spPr>
            <a:xfrm>
              <a:off x="458723" y="275844"/>
              <a:ext cx="8229600" cy="923925"/>
            </a:xfrm>
            <a:custGeom>
              <a:avLst/>
              <a:gdLst/>
              <a:ahLst/>
              <a:cxnLst/>
              <a:rect l="l" t="t" r="r" b="b"/>
              <a:pathLst>
                <a:path w="8229600" h="923925">
                  <a:moveTo>
                    <a:pt x="8229600" y="0"/>
                  </a:moveTo>
                  <a:lnTo>
                    <a:pt x="0" y="0"/>
                  </a:lnTo>
                  <a:lnTo>
                    <a:pt x="0" y="923543"/>
                  </a:lnTo>
                  <a:lnTo>
                    <a:pt x="8229600" y="923543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D3D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8723" y="275844"/>
              <a:ext cx="8229600" cy="923925"/>
            </a:xfrm>
            <a:custGeom>
              <a:avLst/>
              <a:gdLst/>
              <a:ahLst/>
              <a:cxnLst/>
              <a:rect l="l" t="t" r="r" b="b"/>
              <a:pathLst>
                <a:path w="8229600" h="923925">
                  <a:moveTo>
                    <a:pt x="0" y="923543"/>
                  </a:moveTo>
                  <a:lnTo>
                    <a:pt x="8229600" y="923543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923543"/>
                  </a:lnTo>
                  <a:close/>
                </a:path>
              </a:pathLst>
            </a:custGeom>
            <a:ln w="9144">
              <a:solidFill>
                <a:srgbClr val="2CA1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46959" y="569937"/>
              <a:ext cx="4436237" cy="498259"/>
            </a:xfrm>
            <a:prstGeom prst="rect">
              <a:avLst/>
            </a:prstGeom>
          </p:spPr>
        </p:pic>
      </p:grp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9005677" cy="503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512511" cy="114300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всем за работу!</a:t>
            </a:r>
            <a:b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https://golos.ua/images/items/2020-01/15/7DPRDecnJ8Nsxpib/img_top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https://golos.ua/images/items/2020-01/15/7DPRDecnJ8Nsxpib/img_t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98281"/>
            <a:ext cx="5549189" cy="416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11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584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PowerPoint</vt:lpstr>
      <vt:lpstr>Презентация PowerPoint</vt:lpstr>
      <vt:lpstr>Аттестация педагогических работников</vt:lpstr>
      <vt:lpstr>Федеральный закон от 29 декабря 2012 г. № 273-ФЗ "Об образовании в Российской Федерации"</vt:lpstr>
      <vt:lpstr>Постановление Правительства РФ от 14.01.2022 N 3 "Об утверждении Положения о государственной аккредитации образовательной деятельности и о признании утратившими силу некоторых актов Правительства Российской Федерации и отдельного положения акта Правительства Российской Федерации" </vt:lpstr>
      <vt:lpstr>Качество образования – комплексная характеристика образовательной деятельности</vt:lpstr>
      <vt:lpstr>Презентация PowerPoint</vt:lpstr>
      <vt:lpstr>Презентация PowerPoint</vt:lpstr>
      <vt:lpstr>Спасибо всем за работу!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Попова</dc:creator>
  <cp:lastModifiedBy>Елена Попова</cp:lastModifiedBy>
  <cp:revision>19</cp:revision>
  <dcterms:created xsi:type="dcterms:W3CDTF">2023-01-31T07:45:59Z</dcterms:created>
  <dcterms:modified xsi:type="dcterms:W3CDTF">2023-09-04T09:49:40Z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2023-01-31T00:00:00Z</vt:filetime>
  </property>
</Properties>
</file>