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312" r:id="rId4"/>
    <p:sldId id="258" r:id="rId5"/>
    <p:sldId id="297" r:id="rId6"/>
    <p:sldId id="308" r:id="rId7"/>
    <p:sldId id="309" r:id="rId8"/>
    <p:sldId id="310" r:id="rId9"/>
    <p:sldId id="314" r:id="rId10"/>
    <p:sldId id="266" r:id="rId11"/>
    <p:sldId id="295" r:id="rId12"/>
    <p:sldId id="296" r:id="rId13"/>
    <p:sldId id="287" r:id="rId14"/>
    <p:sldId id="288" r:id="rId15"/>
    <p:sldId id="285" r:id="rId16"/>
    <p:sldId id="298" r:id="rId17"/>
    <p:sldId id="315" r:id="rId18"/>
    <p:sldId id="316" r:id="rId19"/>
    <p:sldId id="286" r:id="rId20"/>
    <p:sldId id="317" r:id="rId21"/>
    <p:sldId id="289" r:id="rId22"/>
    <p:sldId id="290" r:id="rId23"/>
    <p:sldId id="291" r:id="rId24"/>
    <p:sldId id="292" r:id="rId25"/>
    <p:sldId id="299" r:id="rId26"/>
    <p:sldId id="302" r:id="rId27"/>
    <p:sldId id="303" r:id="rId28"/>
    <p:sldId id="300" r:id="rId29"/>
    <p:sldId id="301" r:id="rId30"/>
    <p:sldId id="305" r:id="rId31"/>
    <p:sldId id="264" r:id="rId32"/>
    <p:sldId id="293" r:id="rId33"/>
    <p:sldId id="274" r:id="rId34"/>
    <p:sldId id="304" r:id="rId35"/>
    <p:sldId id="320" r:id="rId36"/>
    <p:sldId id="319" r:id="rId37"/>
    <p:sldId id="275" r:id="rId38"/>
    <p:sldId id="265" r:id="rId39"/>
    <p:sldId id="323" r:id="rId40"/>
    <p:sldId id="322" r:id="rId41"/>
    <p:sldId id="281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C373E-6CD8-4AC2-9F7A-6EFB00B34BB6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915E4-AEE0-481D-82EE-8418DA676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15E4-AEE0-481D-82EE-8418DA676D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F5510D5-AC31-489F-9771-9AD66050816C}" type="slidenum">
              <a:rPr lang="ru-RU" altLang="ru-RU">
                <a:solidFill>
                  <a:srgbClr val="000000"/>
                </a:solidFill>
                <a:ea typeface="MS Gothic" charset="-128"/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altLang="ru-RU">
              <a:solidFill>
                <a:srgbClr val="000000"/>
              </a:solidFill>
              <a:ea typeface="MS Gothic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3144" y="631629"/>
            <a:ext cx="4609370" cy="315522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887" y="4000317"/>
            <a:ext cx="5531885" cy="3789774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15E4-AEE0-481D-82EE-8418DA676D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915E4-AEE0-481D-82EE-8418DA676D09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8F964-C357-44A1-83F2-1FD65E3F9D6C}" type="slidenum">
              <a:rPr lang="ru-RU" altLang="ru-RU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5E540-CCC4-4904-BDDA-52C9F28DB831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8465B8-6659-49E4-9434-AA89A2356E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smp_perm" TargetMode="External"/><Relationship Id="rId5" Type="http://schemas.openxmlformats.org/officeDocument/2006/relationships/hyperlink" Target="https://vk.com/profobr59" TargetMode="External"/><Relationship Id="rId4" Type="http://schemas.openxmlformats.org/officeDocument/2006/relationships/hyperlink" Target="https://www.eseur.ru/permsk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rmAutofit/>
          </a:bodyPr>
          <a:lstStyle/>
          <a:p>
            <a:r>
              <a:rPr lang="ru-RU" b="1" dirty="0"/>
              <a:t>ПУБЛИЧНЫЙ  ОТЧЕТ</a:t>
            </a:r>
            <a:br>
              <a:rPr lang="ru-RU" b="1" dirty="0"/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Об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итогах работы  профсоюзного сообщества работников образования </a:t>
            </a:r>
            <a:r>
              <a:rPr lang="ru-RU" sz="2000" b="1" dirty="0" err="1">
                <a:solidFill>
                  <a:schemeClr val="tx1">
                    <a:lumMod val="95000"/>
                  </a:schemeClr>
                </a:solidFill>
              </a:rPr>
              <a:t>Кишертского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 муниципального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округа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за 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2021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год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Год организационного и кадрового укрепления профсоюза (ФНПР).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Год спорта и здоровья (ЦС Профсоюза).</a:t>
            </a:r>
            <a:b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b="1" dirty="0" err="1" smtClean="0">
                <a:solidFill>
                  <a:schemeClr val="tx1">
                    <a:lumMod val="95000"/>
                  </a:schemeClr>
                </a:solidFill>
              </a:rPr>
              <a:t>Здоровьесбережение</a:t>
            </a:r>
            <a:r>
              <a:rPr lang="ru-RU" sz="2000" b="1" dirty="0" smtClean="0">
                <a:solidFill>
                  <a:schemeClr val="tx1">
                    <a:lumMod val="95000"/>
                  </a:schemeClr>
                </a:solidFill>
              </a:rPr>
              <a:t> – каждому ( ТО профсоюза)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286388"/>
            <a:ext cx="5500726" cy="1428760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Председатель </a:t>
            </a:r>
            <a:r>
              <a:rPr lang="ru-RU" sz="2000" b="1" dirty="0" err="1"/>
              <a:t>Кишертской</a:t>
            </a:r>
            <a:r>
              <a:rPr lang="ru-RU" sz="2000" b="1" dirty="0"/>
              <a:t> </a:t>
            </a:r>
            <a:r>
              <a:rPr lang="ru-RU" sz="2000" b="1" dirty="0" smtClean="0"/>
              <a:t>территориальной </a:t>
            </a:r>
            <a:r>
              <a:rPr lang="ru-RU" sz="2000" b="1" dirty="0"/>
              <a:t>организации </a:t>
            </a:r>
            <a:r>
              <a:rPr lang="ru-RU" sz="2000" b="1" dirty="0" smtClean="0"/>
              <a:t>Профессионального союза работников </a:t>
            </a:r>
            <a:r>
              <a:rPr lang="ru-RU" sz="2000" b="1" dirty="0"/>
              <a:t>народного образования  и науки </a:t>
            </a:r>
            <a:r>
              <a:rPr lang="ru-RU" sz="2000" b="1" dirty="0" smtClean="0"/>
              <a:t>Российской Федерации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– Т.Н.Ермакова </a:t>
            </a:r>
            <a:endParaRPr lang="ru-RU" sz="2000" dirty="0"/>
          </a:p>
        </p:txBody>
      </p:sp>
      <p:pic>
        <p:nvPicPr>
          <p:cNvPr id="5" name="Рисунок 4" descr="E:\Users\ПК\Desktop\профсоюз\IMG_03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21907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Фестиваль спорта как одно из направлений </a:t>
            </a:r>
            <a:r>
              <a:rPr lang="ru-RU" sz="3600" dirty="0" err="1" smtClean="0"/>
              <a:t>здоровьесбережения</a:t>
            </a:r>
            <a:r>
              <a:rPr lang="ru-RU" sz="3600" dirty="0" smtClean="0"/>
              <a:t> работников</a:t>
            </a:r>
            <a:endParaRPr lang="ru-RU" sz="36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214424"/>
          <a:ext cx="8858312" cy="549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1214446"/>
                <a:gridCol w="1071570"/>
                <a:gridCol w="1143008"/>
                <a:gridCol w="1000132"/>
                <a:gridCol w="1000132"/>
                <a:gridCol w="1107289"/>
                <a:gridCol w="1107289"/>
              </a:tblGrid>
              <a:tr h="945815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Наиме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нование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ОО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Лыжная</a:t>
                      </a:r>
                    </a:p>
                    <a:p>
                      <a:r>
                        <a:rPr lang="ru-RU" sz="1600" dirty="0" smtClean="0"/>
                        <a:t>эстафета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Туристи-ческий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слет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Интел-</a:t>
                      </a:r>
                    </a:p>
                    <a:p>
                      <a:r>
                        <a:rPr lang="ru-RU" sz="1600" dirty="0" err="1" smtClean="0"/>
                        <a:t>лектуальная</a:t>
                      </a:r>
                      <a:r>
                        <a:rPr lang="ru-RU" sz="1600" dirty="0" smtClean="0"/>
                        <a:t> игра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Волей-бол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Шахма-ты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Теннис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</a:tr>
              <a:tr h="595513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Кишертская</a:t>
                      </a:r>
                      <a:r>
                        <a:rPr lang="ru-RU" sz="1400" dirty="0" smtClean="0"/>
                        <a:t> СОШ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</a:tr>
              <a:tr h="8407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Посадская СОШ (филиал)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</a:tr>
              <a:tr h="59551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Посадская ОШИ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</a:tr>
              <a:tr h="84072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Осинцев-ская</a:t>
                      </a:r>
                      <a:r>
                        <a:rPr lang="ru-RU" sz="1400" dirty="0" smtClean="0"/>
                        <a:t> СОШ</a:t>
                      </a:r>
                    </a:p>
                    <a:p>
                      <a:r>
                        <a:rPr lang="ru-RU" sz="1400" dirty="0" smtClean="0"/>
                        <a:t>(филиал)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</a:tr>
              <a:tr h="84072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Шумков-ская</a:t>
                      </a:r>
                      <a:r>
                        <a:rPr lang="ru-RU" sz="1400" dirty="0" smtClean="0"/>
                        <a:t> ООШ</a:t>
                      </a:r>
                    </a:p>
                    <a:p>
                      <a:r>
                        <a:rPr lang="ru-RU" sz="1400" dirty="0" smtClean="0"/>
                        <a:t>(филиал)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840724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Кордонская</a:t>
                      </a:r>
                      <a:r>
                        <a:rPr lang="ru-RU" sz="1400" dirty="0" smtClean="0"/>
                        <a:t> СОШ</a:t>
                      </a:r>
                    </a:p>
                    <a:p>
                      <a:r>
                        <a:rPr lang="ru-RU" sz="1400" dirty="0" smtClean="0"/>
                        <a:t>(филиал)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86" y="571480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Награждение по итогам фестиваля Спорта</a:t>
            </a:r>
            <a:endParaRPr lang="ru-RU" sz="3200" dirty="0"/>
          </a:p>
        </p:txBody>
      </p:sp>
      <p:pic>
        <p:nvPicPr>
          <p:cNvPr id="1026" name="Picture 2" descr="C:\Users\Ермаковы\Desktop\публичный отчет 2022г\0-02-05-cf2efee55836db2cc57a2fab1648bbf321b9deb63bbc79c4dff0b31785820531_3afac2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56" t="10417" r="11110" b="16666"/>
          <a:stretch>
            <a:fillRect/>
          </a:stretch>
        </p:blipFill>
        <p:spPr bwMode="auto">
          <a:xfrm>
            <a:off x="71406" y="1071546"/>
            <a:ext cx="2500330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6" y="1428736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1157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428736"/>
            <a:ext cx="385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C:\Users\Ермаковы\Desktop\0-02-05-c11cef736c59160ce69b8ed6d76d0cfbbef9f166f2a8cbb1dae23b65b3b371ce_da02ef6.jpg"/>
          <p:cNvPicPr>
            <a:picLocks noChangeAspect="1" noChangeArrowheads="1"/>
          </p:cNvPicPr>
          <p:nvPr/>
        </p:nvPicPr>
        <p:blipFill>
          <a:blip r:embed="rId4" cstate="print"/>
          <a:srcRect l="18519" t="3448" r="7406" b="3448"/>
          <a:stretch>
            <a:fillRect/>
          </a:stretch>
        </p:blipFill>
        <p:spPr bwMode="auto">
          <a:xfrm>
            <a:off x="7358082" y="1643050"/>
            <a:ext cx="1643074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114298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место 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endParaRPr lang="ru-RU" dirty="0" smtClean="0"/>
          </a:p>
          <a:p>
            <a:r>
              <a:rPr lang="ru-RU" dirty="0" smtClean="0"/>
              <a:t>Главный приз  получает профсоюзная организация школы</a:t>
            </a:r>
            <a:endParaRPr lang="ru-RU" dirty="0"/>
          </a:p>
        </p:txBody>
      </p:sp>
      <p:pic>
        <p:nvPicPr>
          <p:cNvPr id="15" name="Picture 7" descr="C:\Users\Ермаковы\Desktop\публичный отчет 2022г\0-02-05-3342e742ebed3e13b525f76bd57a37bb4e8d9b1096e6e4e026698a7c74c36e3d_fbd73fa7.jpg"/>
          <p:cNvPicPr>
            <a:picLocks noChangeAspect="1" noChangeArrowheads="1"/>
          </p:cNvPicPr>
          <p:nvPr/>
        </p:nvPicPr>
        <p:blipFill>
          <a:blip r:embed="rId5" cstate="print"/>
          <a:srcRect l="-9756" t="12005" r="14634" b="17682"/>
          <a:stretch>
            <a:fillRect/>
          </a:stretch>
        </p:blipFill>
        <p:spPr bwMode="auto">
          <a:xfrm>
            <a:off x="3071802" y="2500306"/>
            <a:ext cx="3143272" cy="328614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411539" y="3244334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3786190"/>
            <a:ext cx="2143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 - место присвоено профсоюзной организации МКОУ «Посадская ОШИ для обучающихся с ОВЗ»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4572008"/>
            <a:ext cx="3286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III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место Посадская СОШ – филиал «</a:t>
            </a:r>
            <a:r>
              <a:rPr lang="ru-RU" dirty="0" err="1" smtClean="0"/>
              <a:t>Кишертской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582594"/>
          </a:xfrm>
        </p:spPr>
        <p:txBody>
          <a:bodyPr>
            <a:noAutofit/>
          </a:bodyPr>
          <a:lstStyle/>
          <a:p>
            <a:r>
              <a:rPr lang="ru-RU" sz="4000" dirty="0" smtClean="0"/>
              <a:t>Фестиваль спорта </a:t>
            </a:r>
            <a:endParaRPr lang="ru-RU" sz="4000" dirty="0"/>
          </a:p>
        </p:txBody>
      </p:sp>
      <p:pic>
        <p:nvPicPr>
          <p:cNvPr id="1026" name="Picture 2" descr="C:\Users\Ермаковы\Desktop\фото 18-21\IMG_20180629_140743_resized_20180826_101439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500594" cy="2828932"/>
          </a:xfrm>
          <a:prstGeom prst="rect">
            <a:avLst/>
          </a:prstGeom>
          <a:noFill/>
        </p:spPr>
      </p:pic>
      <p:pic>
        <p:nvPicPr>
          <p:cNvPr id="10" name="Picture 5" descr="C:\Users\Ермаковы\Desktop\фото 18-21\DSCN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928934"/>
            <a:ext cx="4786346" cy="35004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72066" y="1285860"/>
            <a:ext cx="350046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Туристический слет. </a:t>
            </a:r>
          </a:p>
          <a:p>
            <a:pPr algn="ctr"/>
            <a:r>
              <a:rPr lang="ru-RU" sz="2800" dirty="0" smtClean="0"/>
              <a:t>Урочище «</a:t>
            </a:r>
            <a:r>
              <a:rPr lang="ru-RU" sz="2800" dirty="0" err="1" smtClean="0"/>
              <a:t>Лобач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214818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Лыжная эстафета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с. Усть-Кишерть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Интеллектуальная игра- </a:t>
            </a:r>
            <a:r>
              <a:rPr lang="ru-RU" sz="3600" dirty="0" err="1" smtClean="0"/>
              <a:t>Кордонская</a:t>
            </a:r>
            <a:r>
              <a:rPr lang="ru-RU" sz="3600" dirty="0" smtClean="0"/>
              <a:t> СОШ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2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Участники; </a:t>
            </a:r>
            <a:r>
              <a:rPr lang="ru-RU" sz="2000" dirty="0" err="1" smtClean="0"/>
              <a:t>Кишертская</a:t>
            </a:r>
            <a:r>
              <a:rPr lang="ru-RU" sz="2000" dirty="0" smtClean="0"/>
              <a:t>   СОШ, Посадская СОШ, Посадская ОШИ, </a:t>
            </a:r>
            <a:r>
              <a:rPr lang="ru-RU" sz="2000" dirty="0" err="1" smtClean="0"/>
              <a:t>Осинцевская</a:t>
            </a:r>
            <a:r>
              <a:rPr lang="ru-RU" sz="2000" dirty="0" smtClean="0"/>
              <a:t> </a:t>
            </a:r>
            <a:r>
              <a:rPr lang="ru-RU" sz="2000" dirty="0" err="1" smtClean="0"/>
              <a:t>СОШ,Кордонская</a:t>
            </a:r>
            <a:r>
              <a:rPr lang="ru-RU" sz="2000" dirty="0" smtClean="0"/>
              <a:t> СОШ </a:t>
            </a:r>
            <a:endParaRPr lang="ru-RU" sz="2000" dirty="0"/>
          </a:p>
        </p:txBody>
      </p:sp>
      <p:pic>
        <p:nvPicPr>
          <p:cNvPr id="21505" name="Picture 1" descr="C:\Users\Ермаковы\Desktop\публичный отчет 2021 г\IMG-9fe2463040281ff279299df84cc53c59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92948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телефон\IMG_20211225_124219.jpg"/>
          <p:cNvPicPr>
            <a:picLocks noChangeAspect="1" noChangeArrowheads="1"/>
          </p:cNvPicPr>
          <p:nvPr/>
        </p:nvPicPr>
        <p:blipFill>
          <a:blip r:embed="rId2" cstate="print"/>
          <a:srcRect l="22917" t="13855" r="2678" b="6387"/>
          <a:stretch>
            <a:fillRect/>
          </a:stretch>
        </p:blipFill>
        <p:spPr bwMode="auto">
          <a:xfrm rot="474562">
            <a:off x="5274492" y="2717988"/>
            <a:ext cx="3472705" cy="2791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Волейбол  -  </a:t>
            </a:r>
            <a:r>
              <a:rPr lang="ru-RU" dirty="0" err="1" smtClean="0"/>
              <a:t>Кишертская</a:t>
            </a:r>
            <a:r>
              <a:rPr lang="ru-RU" dirty="0" smtClean="0"/>
              <a:t> СОШ</a:t>
            </a:r>
            <a:endParaRPr lang="ru-RU" dirty="0"/>
          </a:p>
        </p:txBody>
      </p:sp>
      <p:pic>
        <p:nvPicPr>
          <p:cNvPr id="1026" name="Picture 2" descr="C:\Users\Ермаковы\Desktop\фото 18-21\DSCN29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42918"/>
            <a:ext cx="4643469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500042">
            <a:off x="5111751" y="1292833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Постоянные участники волейбольных соревнований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D:\фото\телефон\IMG_20211225_114456.jpg"/>
          <p:cNvPicPr>
            <a:picLocks noChangeAspect="1" noChangeArrowheads="1"/>
          </p:cNvPicPr>
          <p:nvPr/>
        </p:nvPicPr>
        <p:blipFill>
          <a:blip r:embed="rId4" cstate="print"/>
          <a:srcRect l="8287" t="17680" r="5525"/>
          <a:stretch>
            <a:fillRect/>
          </a:stretch>
        </p:blipFill>
        <p:spPr bwMode="auto">
          <a:xfrm>
            <a:off x="1500166" y="3857628"/>
            <a:ext cx="3714776" cy="266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/>
              <a:t>Наши активные участники                     мероприятий</a:t>
            </a:r>
            <a:endParaRPr lang="ru-RU" sz="4000" dirty="0"/>
          </a:p>
        </p:txBody>
      </p:sp>
      <p:pic>
        <p:nvPicPr>
          <p:cNvPr id="1026" name="Picture 2" descr="C:\Users\Ермаковы\Desktop\фото 18-21\DSCN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642919"/>
            <a:ext cx="2000264" cy="3066582"/>
          </a:xfrm>
          <a:prstGeom prst="rect">
            <a:avLst/>
          </a:prstGeom>
          <a:noFill/>
        </p:spPr>
      </p:pic>
      <p:pic>
        <p:nvPicPr>
          <p:cNvPr id="1027" name="Picture 3" descr="C:\Users\Ермаковы\Desktop\фото 18-21\фото-телефон 2021\VK\Downloads\xhlK2e4BN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928670"/>
            <a:ext cx="2571768" cy="3429024"/>
          </a:xfrm>
          <a:prstGeom prst="rect">
            <a:avLst/>
          </a:prstGeom>
          <a:noFill/>
        </p:spPr>
      </p:pic>
      <p:pic>
        <p:nvPicPr>
          <p:cNvPr id="1028" name="Picture 4" descr="C:\Users\Ермаковы\Desktop\фото 18-21\DSCN2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357298"/>
            <a:ext cx="2643206" cy="3500462"/>
          </a:xfrm>
          <a:prstGeom prst="rect">
            <a:avLst/>
          </a:prstGeom>
          <a:noFill/>
        </p:spPr>
      </p:pic>
      <p:pic>
        <p:nvPicPr>
          <p:cNvPr id="1029" name="Picture 5" descr="C:\Users\Ермаковы\Desktop\фото 18-21\DSCN3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4090748" cy="32146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57" name="Picture 1" descr="C:\Users\Ермаковы\Desktop\публичный отчет 2021 г\IMG-947f04106db3f132e9c4079e9ac46c13-V.jpg"/>
          <p:cNvPicPr>
            <a:picLocks noChangeAspect="1" noChangeArrowheads="1"/>
          </p:cNvPicPr>
          <p:nvPr/>
        </p:nvPicPr>
        <p:blipFill>
          <a:blip r:embed="rId6"/>
          <a:srcRect t="10870" r="13043"/>
          <a:stretch>
            <a:fillRect/>
          </a:stretch>
        </p:blipFill>
        <p:spPr bwMode="auto">
          <a:xfrm>
            <a:off x="4786314" y="4000504"/>
            <a:ext cx="4286280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Наши активные   </a:t>
            </a:r>
            <a:r>
              <a:rPr lang="ru-RU" sz="3200" dirty="0" smtClean="0">
                <a:solidFill>
                  <a:schemeClr val="tx1"/>
                </a:solidFill>
              </a:rPr>
              <a:t>участники</a:t>
            </a:r>
            <a:r>
              <a:rPr lang="ru-RU" sz="3200" dirty="0" smtClean="0"/>
              <a:t>   мероприятий</a:t>
            </a:r>
            <a:endParaRPr lang="ru-RU" sz="3200" dirty="0"/>
          </a:p>
        </p:txBody>
      </p:sp>
      <p:pic>
        <p:nvPicPr>
          <p:cNvPr id="4" name="Picture 4" descr="C:\Users\Ермаковы\Desktop\публичный отчет 2021 г\1619834754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629025" cy="3810000"/>
          </a:xfrm>
          <a:prstGeom prst="rect">
            <a:avLst/>
          </a:prstGeom>
          <a:noFill/>
        </p:spPr>
      </p:pic>
      <p:pic>
        <p:nvPicPr>
          <p:cNvPr id="1026" name="Picture 2" descr="C:\Users\Ермаковы\Desktop\IMG-4a3c458860928a03b66cef210c5ca456-V (1).jpg"/>
          <p:cNvPicPr>
            <a:picLocks noChangeAspect="1" noChangeArrowheads="1"/>
          </p:cNvPicPr>
          <p:nvPr/>
        </p:nvPicPr>
        <p:blipFill>
          <a:blip r:embed="rId3"/>
          <a:srcRect l="10959" t="24268" r="4112"/>
          <a:stretch>
            <a:fillRect/>
          </a:stretch>
        </p:blipFill>
        <p:spPr bwMode="auto">
          <a:xfrm>
            <a:off x="4214810" y="2000240"/>
            <a:ext cx="4429156" cy="3344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Поддержка реализации Программы развития </a:t>
            </a:r>
            <a:r>
              <a:rPr lang="ru-RU" sz="3200" dirty="0" err="1" smtClean="0"/>
              <a:t>Шумковской</a:t>
            </a:r>
            <a:r>
              <a:rPr lang="ru-RU" sz="3200" dirty="0" smtClean="0"/>
              <a:t> ООШ по теме:</a:t>
            </a:r>
            <a:r>
              <a:rPr lang="ru-RU" sz="3200" b="1" dirty="0" smtClean="0"/>
              <a:t>«</a:t>
            </a:r>
            <a:r>
              <a:rPr lang="ru-RU" sz="3200" b="1" dirty="0" err="1" smtClean="0"/>
              <a:t>Здоровьесбережение</a:t>
            </a:r>
            <a:r>
              <a:rPr lang="ru-RU" sz="3200" b="1" dirty="0" smtClean="0"/>
              <a:t> - каждому»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Задачи программы:</a:t>
            </a:r>
          </a:p>
          <a:p>
            <a:r>
              <a:rPr lang="ru-RU" dirty="0" smtClean="0"/>
              <a:t>Создать условия для физического, психологического и социального благополучия сотрудников в режиме рабочего дня и отдыха.</a:t>
            </a:r>
          </a:p>
          <a:p>
            <a:r>
              <a:rPr lang="ru-RU" dirty="0" smtClean="0"/>
              <a:t>3.Осуществлять образовательную и просветительную деятельность, имеющую целью формирование мотивации здоровья и поведенческих навыков ЗОЖ среди сотрудников.</a:t>
            </a:r>
          </a:p>
          <a:p>
            <a:r>
              <a:rPr lang="ru-RU" dirty="0" smtClean="0"/>
              <a:t>4.Содействовать формированию ответственного отношения к своему здоровью на рабочем месте.</a:t>
            </a:r>
          </a:p>
          <a:p>
            <a:r>
              <a:rPr lang="ru-RU" dirty="0" smtClean="0"/>
              <a:t>5. Сформировать потребность самооценки уровня собственного здоровья.</a:t>
            </a:r>
          </a:p>
          <a:p>
            <a:r>
              <a:rPr lang="ru-RU" dirty="0" smtClean="0"/>
              <a:t>6. Обеспечить санитарно-гигиенические условия работы, соблюдение правил ТБ, осуществление необходимых мер по охране здоровья и жизни работников, осуществлять оценку их состояния, предусмотренных коллективным договором.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Ожидаемые результаты программы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1.Снижение заболеваемости работников.</a:t>
            </a:r>
          </a:p>
          <a:p>
            <a:r>
              <a:rPr lang="ru-RU" dirty="0" smtClean="0"/>
              <a:t>2. Увеличение числа работников, ведущих здоровый образ жизни.</a:t>
            </a:r>
          </a:p>
          <a:p>
            <a:r>
              <a:rPr lang="ru-RU" dirty="0" smtClean="0"/>
              <a:t>3.Повышение работоспособности и результативности деятельности через применение </a:t>
            </a:r>
            <a:r>
              <a:rPr lang="ru-RU" dirty="0" err="1" smtClean="0"/>
              <a:t>антистрессовых</a:t>
            </a:r>
            <a:r>
              <a:rPr lang="ru-RU" dirty="0" smtClean="0"/>
              <a:t> инструментов, препятствующих профессиональному выгоранию педагога, снижению числа конфликтных ситуаций  в коллективе.</a:t>
            </a:r>
          </a:p>
          <a:p>
            <a:r>
              <a:rPr lang="ru-RU" dirty="0" smtClean="0"/>
              <a:t>4. Изменение отношения работников к состоянию своего здоровья, осознания необходимости  профилактики заболеваний средствами личной гигиены, рационального, сбалансированного питания, физической активности.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Участие в работе Ассоциации «Согласие»</a:t>
            </a:r>
            <a:endParaRPr lang="ru-RU" sz="3600" dirty="0"/>
          </a:p>
        </p:txBody>
      </p:sp>
      <p:pic>
        <p:nvPicPr>
          <p:cNvPr id="2050" name="Picture 2" descr="C:\Users\Ермаковы\Desktop\фото 18-21\IMG_20211218_1311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284563" cy="2285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flipV="1">
            <a:off x="285720" y="3357562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3" y="3643314"/>
            <a:ext cx="3143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429000"/>
            <a:ext cx="321471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Здоровьесбережение</a:t>
            </a:r>
            <a:r>
              <a:rPr lang="ru-RU" dirty="0" smtClean="0">
                <a:solidFill>
                  <a:srgbClr val="C00000"/>
                </a:solidFill>
              </a:rPr>
              <a:t>», социальные гарантии и оптимальное использование пакета социальных услуг членов профсоюза в современных условиях.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базе санаторий «Красный Яр» 18-19.01.2021г.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Участники:Кишертский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Ординский,Пермский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Добрянский</a:t>
            </a:r>
            <a:r>
              <a:rPr lang="ru-RU" dirty="0" smtClean="0">
                <a:solidFill>
                  <a:srgbClr val="C00000"/>
                </a:solidFill>
              </a:rPr>
              <a:t> районы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83248" y="4721662"/>
            <a:ext cx="4089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4429132"/>
            <a:ext cx="514353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Отдых </a:t>
            </a:r>
            <a:r>
              <a:rPr lang="ru-RU" dirty="0" smtClean="0"/>
              <a:t>и труд рядом идут…</a:t>
            </a:r>
          </a:p>
          <a:p>
            <a:r>
              <a:rPr lang="ru-RU" dirty="0" smtClean="0"/>
              <a:t>Проведен </a:t>
            </a:r>
            <a:r>
              <a:rPr lang="ru-RU" dirty="0" smtClean="0"/>
              <a:t>в </a:t>
            </a:r>
            <a:r>
              <a:rPr lang="ru-RU" dirty="0" err="1" smtClean="0"/>
              <a:t>онлайн</a:t>
            </a:r>
            <a:r>
              <a:rPr lang="ru-RU" dirty="0" smtClean="0"/>
              <a:t> режиме семинар - совещание                                                                                                                   «Коллективный договор - основной </a:t>
            </a:r>
            <a:r>
              <a:rPr lang="ru-RU" dirty="0" smtClean="0"/>
              <a:t>нормативно -  </a:t>
            </a:r>
            <a:r>
              <a:rPr lang="ru-RU" dirty="0" smtClean="0"/>
              <a:t>правовой акт, регулирующий социально-трудовые отношения»- </a:t>
            </a:r>
            <a:r>
              <a:rPr lang="ru-RU" dirty="0" smtClean="0"/>
              <a:t>19.03.21 </a:t>
            </a:r>
            <a:r>
              <a:rPr lang="ru-RU" sz="1400" dirty="0" smtClean="0"/>
              <a:t>г.и </a:t>
            </a:r>
            <a:r>
              <a:rPr lang="ru-RU" sz="1400" dirty="0" smtClean="0"/>
              <a:t>др.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C:\Users\Ермаковы\Desktop\IMG-967d3ef2becd4de0d8ada50893cea4f8-V.jpg"/>
          <p:cNvPicPr>
            <a:picLocks noChangeAspect="1" noChangeArrowheads="1"/>
          </p:cNvPicPr>
          <p:nvPr/>
        </p:nvPicPr>
        <p:blipFill>
          <a:blip r:embed="rId3"/>
          <a:srcRect l="992" t="16666" r="19581" b="24999"/>
          <a:stretch>
            <a:fillRect/>
          </a:stretch>
        </p:blipFill>
        <p:spPr bwMode="auto">
          <a:xfrm>
            <a:off x="4929190" y="1000108"/>
            <a:ext cx="335758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2021г. - добиваться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8000" dirty="0" smtClean="0"/>
              <a:t>Высокого </a:t>
            </a:r>
            <a:r>
              <a:rPr lang="ru-RU" sz="8000" dirty="0"/>
              <a:t>социального статуса педагогической профессии, повышения  авторитета профессии – «Учитель</a:t>
            </a:r>
            <a:r>
              <a:rPr lang="ru-RU" sz="8000" dirty="0" smtClean="0"/>
              <a:t>».</a:t>
            </a:r>
            <a:endParaRPr lang="ru-RU" sz="8000" dirty="0"/>
          </a:p>
          <a:p>
            <a:pPr lvl="0"/>
            <a:r>
              <a:rPr lang="ru-RU" sz="8000" dirty="0" smtClean="0"/>
              <a:t>Сохранения социальных </a:t>
            </a:r>
            <a:r>
              <a:rPr lang="ru-RU" sz="8000" dirty="0"/>
              <a:t>гарантий работников  в условиях сельской </a:t>
            </a:r>
            <a:r>
              <a:rPr lang="ru-RU" sz="8000" dirty="0" smtClean="0"/>
              <a:t>местности, использования возможностей Коллективного договора.</a:t>
            </a:r>
            <a:endParaRPr lang="ru-RU" sz="8000" dirty="0"/>
          </a:p>
          <a:p>
            <a:pPr lvl="0"/>
            <a:r>
              <a:rPr lang="ru-RU" sz="8000" dirty="0"/>
              <a:t>Соблюдения законодательства в вопросах труда и занятости в условиях либерализации политики государства в бюджетной сфере, коммерциализации системы образования</a:t>
            </a:r>
            <a:r>
              <a:rPr lang="ru-RU" sz="8000" dirty="0" smtClean="0"/>
              <a:t>.</a:t>
            </a:r>
            <a:endParaRPr lang="ru-RU" sz="8000" dirty="0"/>
          </a:p>
          <a:p>
            <a:pPr lvl="0"/>
            <a:r>
              <a:rPr lang="ru-RU" sz="8000" dirty="0"/>
              <a:t>Создания нормальных условий для творческого труда, повышения квалификации и учёбы членов профсоюза</a:t>
            </a:r>
            <a:r>
              <a:rPr lang="ru-RU" sz="8000" dirty="0" smtClean="0"/>
              <a:t>.</a:t>
            </a:r>
            <a:endParaRPr lang="ru-RU" sz="8000" dirty="0"/>
          </a:p>
          <a:p>
            <a:pPr lvl="0"/>
            <a:r>
              <a:rPr lang="ru-RU" sz="8000" dirty="0" smtClean="0"/>
              <a:t>Повышения </a:t>
            </a:r>
            <a:r>
              <a:rPr lang="ru-RU" sz="8000" dirty="0"/>
              <a:t>эффективности функционирования профсоюзных организаций первичного </a:t>
            </a:r>
            <a:r>
              <a:rPr lang="ru-RU" sz="8000" dirty="0" smtClean="0"/>
              <a:t>звена, профгрупп </a:t>
            </a:r>
            <a:r>
              <a:rPr lang="ru-RU" sz="8000" dirty="0"/>
              <a:t>в условиях </a:t>
            </a:r>
            <a:r>
              <a:rPr lang="ru-RU" sz="8000" dirty="0" smtClean="0"/>
              <a:t> оптимизации сети образования</a:t>
            </a:r>
            <a:r>
              <a:rPr lang="ru-RU" sz="8000" dirty="0"/>
              <a:t>; сохранения и укрепления организационного и финансового единства </a:t>
            </a:r>
            <a:r>
              <a:rPr lang="ru-RU" sz="8000" dirty="0" smtClean="0"/>
              <a:t>территориальной профсоюзной организации.</a:t>
            </a:r>
            <a:endParaRPr lang="ru-RU" sz="8000" dirty="0"/>
          </a:p>
          <a:p>
            <a:pPr lvl="0"/>
            <a:r>
              <a:rPr lang="ru-RU" sz="8000" dirty="0" smtClean="0"/>
              <a:t>Повышения эффективности работы в условиях  </a:t>
            </a:r>
            <a:r>
              <a:rPr lang="ru-RU" sz="8000" dirty="0"/>
              <a:t>единого информационного  поля,  </a:t>
            </a:r>
            <a:r>
              <a:rPr lang="ru-RU" sz="8000" dirty="0" err="1"/>
              <a:t>цифровизации</a:t>
            </a:r>
            <a:r>
              <a:rPr lang="ru-RU" sz="8000" dirty="0"/>
              <a:t>  Профсоюза соответственно  </a:t>
            </a:r>
            <a:r>
              <a:rPr lang="ru-RU" sz="8000" dirty="0" smtClean="0"/>
              <a:t>полномочий профсоюзной организации.</a:t>
            </a:r>
            <a:endParaRPr lang="ru-RU" sz="8000" dirty="0"/>
          </a:p>
          <a:p>
            <a:pPr lvl="0"/>
            <a:r>
              <a:rPr lang="ru-RU" sz="8000" dirty="0" smtClean="0"/>
              <a:t>Содействия созданию оптимальных условий труда и отдыха работников в целях </a:t>
            </a:r>
            <a:r>
              <a:rPr lang="ru-RU" sz="8000" dirty="0" err="1" smtClean="0"/>
              <a:t>здоровьесбережения</a:t>
            </a:r>
            <a:r>
              <a:rPr lang="ru-RU" sz="8000" dirty="0" smtClean="0"/>
              <a:t> каждого члена профсоюза.</a:t>
            </a:r>
            <a:endParaRPr lang="ru-RU" sz="8000" dirty="0"/>
          </a:p>
          <a:p>
            <a:r>
              <a:rPr lang="ru-RU" sz="80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                          Отзывы </a:t>
            </a:r>
            <a:r>
              <a:rPr lang="ru-RU" sz="3600" dirty="0" smtClean="0"/>
              <a:t>о работе семинара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2428892" cy="30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928670"/>
            <a:ext cx="600079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Добрянский</a:t>
            </a:r>
            <a:r>
              <a:rPr lang="ru-RU" b="1" dirty="0" smtClean="0"/>
              <a:t> район</a:t>
            </a:r>
            <a:r>
              <a:rPr lang="ru-RU" dirty="0" smtClean="0"/>
              <a:t>- Ромашова В.И.: «Проведенный семинар внёс новые знания в использование информационных технологий, обновил информацию по изменениям в новый Устав, коллективному договору. Была интересна информация по здоровому питанию. Место выбрано замечательное, была первый </a:t>
            </a:r>
            <a:r>
              <a:rPr lang="ru-RU" dirty="0" err="1" smtClean="0"/>
              <a:t>раз,далековато</a:t>
            </a:r>
            <a:r>
              <a:rPr lang="ru-RU" dirty="0" smtClean="0"/>
              <a:t>, но очень </a:t>
            </a:r>
            <a:r>
              <a:rPr lang="ru-RU" dirty="0" err="1" smtClean="0"/>
              <a:t>тихое,спокойное,приятно</a:t>
            </a:r>
            <a:r>
              <a:rPr lang="ru-RU" dirty="0" smtClean="0"/>
              <a:t> отдохнуть от городской суеты.</a:t>
            </a:r>
          </a:p>
          <a:p>
            <a:r>
              <a:rPr lang="ru-RU" b="1" dirty="0" smtClean="0"/>
              <a:t>Пермский район</a:t>
            </a:r>
            <a:r>
              <a:rPr lang="ru-RU" dirty="0" smtClean="0"/>
              <a:t> – Гагарин В.Г. «Все было хорошо! Особенно встречи, организованные со специалистами Крайкома профсоюза».</a:t>
            </a:r>
          </a:p>
          <a:p>
            <a:r>
              <a:rPr lang="ru-RU" b="1" dirty="0" err="1" smtClean="0"/>
              <a:t>Уинский</a:t>
            </a:r>
            <a:r>
              <a:rPr lang="ru-RU" b="1" dirty="0" smtClean="0"/>
              <a:t> район</a:t>
            </a:r>
            <a:r>
              <a:rPr lang="ru-RU" dirty="0" smtClean="0"/>
              <a:t>–Рябоконь Ю.А. «Огромное спасибо за предоставленную возможность совмещения полезного с приятным, За это время получили много нужной и полезной, актуальной информации. Заряд и стимул к дальнейшей, эффективной работе»</a:t>
            </a:r>
          </a:p>
          <a:p>
            <a:r>
              <a:rPr lang="ru-RU" b="1" dirty="0" err="1" smtClean="0"/>
              <a:t>Ординский</a:t>
            </a:r>
            <a:r>
              <a:rPr lang="ru-RU" b="1" dirty="0" smtClean="0"/>
              <a:t> район</a:t>
            </a:r>
            <a:r>
              <a:rPr lang="ru-RU" dirty="0" smtClean="0"/>
              <a:t> – </a:t>
            </a:r>
            <a:r>
              <a:rPr lang="ru-RU" dirty="0" err="1" smtClean="0"/>
              <a:t>Габдушева</a:t>
            </a:r>
            <a:r>
              <a:rPr lang="ru-RU" dirty="0" smtClean="0"/>
              <a:t> Р.Д.  «Нам понравилось, организованное вами мероприятие. Интересными и насыщенными   были выступления профсоюзных лидеров. Узнали много нового. Организация мероприятия была на высоком уровне».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Ермаковы\Desktop\IMG-a8e59f425ea70d743e87eb28aa8f33fb-V.jpg"/>
          <p:cNvPicPr>
            <a:picLocks noChangeAspect="1" noChangeArrowheads="1"/>
          </p:cNvPicPr>
          <p:nvPr/>
        </p:nvPicPr>
        <p:blipFill>
          <a:blip r:embed="rId3"/>
          <a:srcRect l="8162" t="24390" r="16327" b="9755"/>
          <a:stretch>
            <a:fillRect/>
          </a:stretch>
        </p:blipFill>
        <p:spPr bwMode="auto">
          <a:xfrm>
            <a:off x="0" y="3786190"/>
            <a:ext cx="292892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Товарищеская встреча по волейболу: команда </a:t>
            </a:r>
            <a:r>
              <a:rPr lang="ru-RU" sz="3200" dirty="0" err="1" smtClean="0">
                <a:solidFill>
                  <a:srgbClr val="C00000"/>
                </a:solidFill>
              </a:rPr>
              <a:t>Кишертской</a:t>
            </a:r>
            <a:r>
              <a:rPr lang="ru-RU" sz="3200" dirty="0" smtClean="0">
                <a:solidFill>
                  <a:srgbClr val="C00000"/>
                </a:solidFill>
              </a:rPr>
              <a:t> СОШ и </a:t>
            </a:r>
            <a:r>
              <a:rPr lang="ru-RU" sz="3200" dirty="0" err="1" smtClean="0">
                <a:solidFill>
                  <a:srgbClr val="C00000"/>
                </a:solidFill>
              </a:rPr>
              <a:t>Кунгурского</a:t>
            </a:r>
            <a:r>
              <a:rPr lang="ru-RU" sz="3200" dirty="0" smtClean="0">
                <a:solidFill>
                  <a:srgbClr val="C00000"/>
                </a:solidFill>
              </a:rPr>
              <a:t> района (май,2021г.)</a:t>
            </a:r>
            <a:endParaRPr lang="ru-RU" sz="3200" dirty="0"/>
          </a:p>
        </p:txBody>
      </p:sp>
      <p:pic>
        <p:nvPicPr>
          <p:cNvPr id="4" name="Picture 3" descr="D:\фото\фото 2019-20-21\6DRxoHcUTm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460" t="2222"/>
          <a:stretch>
            <a:fillRect/>
          </a:stretch>
        </p:blipFill>
        <p:spPr bwMode="auto">
          <a:xfrm>
            <a:off x="0" y="1714488"/>
            <a:ext cx="4071934" cy="3143272"/>
          </a:xfrm>
          <a:prstGeom prst="rect">
            <a:avLst/>
          </a:prstGeom>
          <a:noFill/>
        </p:spPr>
      </p:pic>
      <p:pic>
        <p:nvPicPr>
          <p:cNvPr id="32769" name="Picture 1" descr="C:\Users\Ермаковы\Desktop\публичный отчет 2021 г\1619834754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214554"/>
            <a:ext cx="521497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Победитель товарищеской встречи – команда </a:t>
            </a:r>
            <a:r>
              <a:rPr lang="ru-RU" sz="3200" dirty="0" err="1" smtClean="0"/>
              <a:t>Кунгурского</a:t>
            </a:r>
            <a:r>
              <a:rPr lang="ru-RU" sz="3200" dirty="0" smtClean="0"/>
              <a:t> района</a:t>
            </a:r>
            <a:endParaRPr lang="ru-RU" sz="3200" dirty="0"/>
          </a:p>
        </p:txBody>
      </p:sp>
      <p:pic>
        <p:nvPicPr>
          <p:cNvPr id="47107" name="Picture 3" descr="C:\Users\Ермаковы\Desktop\публичный отчет 2021 г\16198347545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5143536" cy="3099583"/>
          </a:xfrm>
          <a:prstGeom prst="rect">
            <a:avLst/>
          </a:prstGeom>
          <a:noFill/>
        </p:spPr>
      </p:pic>
      <p:pic>
        <p:nvPicPr>
          <p:cNvPr id="5" name="Picture 2" descr="C:\Users\Ермаковы\Desktop\публичный отчет 2021 г\1619834754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38475"/>
            <a:ext cx="3343275" cy="3819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14282" y="5152265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Товарищеская встреча по волейболу в п.Комсомольский </a:t>
            </a:r>
            <a:r>
              <a:rPr lang="ru-RU" sz="2400" dirty="0" err="1" smtClean="0"/>
              <a:t>Кунгурского</a:t>
            </a:r>
            <a:r>
              <a:rPr lang="ru-RU" sz="2400" dirty="0" smtClean="0"/>
              <a:t> района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Проведение Всероссийской акции профсоюзов в рамках Всемирного дня действий «За достойный труд!» в 2021 году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800" dirty="0" smtClean="0"/>
              <a:t>Орган, принявший решение об участии в акции:  Постановление Президиума от 29.09.2021г. № 16</a:t>
            </a:r>
          </a:p>
          <a:p>
            <a:pPr algn="just"/>
            <a:r>
              <a:rPr lang="ru-RU" sz="2800" dirty="0" smtClean="0"/>
              <a:t>Рекомендовано провести собрания в коллективах по теме:  «Защитим социальные гарантии работников» </a:t>
            </a:r>
          </a:p>
          <a:p>
            <a:pPr algn="just"/>
            <a:r>
              <a:rPr lang="ru-RU" sz="2800" dirty="0" smtClean="0"/>
              <a:t>Иные акции : Круглый стол с участием главы администрации </a:t>
            </a:r>
            <a:r>
              <a:rPr lang="ru-RU" sz="2800" dirty="0" err="1" smtClean="0"/>
              <a:t>Кишертского</a:t>
            </a:r>
            <a:r>
              <a:rPr lang="ru-RU" sz="2800" dirty="0" smtClean="0"/>
              <a:t> муниципального округа Колобовой Н.Н. </a:t>
            </a:r>
          </a:p>
          <a:p>
            <a:pPr algn="just"/>
            <a:r>
              <a:rPr lang="ru-RU" sz="2800" dirty="0" smtClean="0"/>
              <a:t>Темой  разговора  явилось «Социальное партнерство: проблемы, перспективы», а в повестку дня были внесены следующие вопросы:</a:t>
            </a:r>
          </a:p>
          <a:p>
            <a:pPr algn="just"/>
            <a:r>
              <a:rPr lang="ru-RU" sz="2800" dirty="0" smtClean="0"/>
              <a:t> </a:t>
            </a:r>
          </a:p>
          <a:p>
            <a:pPr algn="just"/>
            <a:r>
              <a:rPr lang="ru-RU" sz="2800" dirty="0" smtClean="0"/>
              <a:t>1. О роли </a:t>
            </a:r>
            <a:r>
              <a:rPr lang="ru-RU" sz="2800" dirty="0" err="1" smtClean="0"/>
              <a:t>трехстроннего</a:t>
            </a:r>
            <a:r>
              <a:rPr lang="ru-RU" sz="2800" dirty="0" smtClean="0"/>
              <a:t> соглашения о взаимодействии в области социально – трудовых отношений в </a:t>
            </a:r>
            <a:r>
              <a:rPr lang="ru-RU" sz="2800" dirty="0" err="1" smtClean="0"/>
              <a:t>Кишертском</a:t>
            </a:r>
            <a:r>
              <a:rPr lang="ru-RU" sz="2800" dirty="0" smtClean="0"/>
              <a:t> муниципальном округе Пермского края на 2021 – 2023 годы.</a:t>
            </a:r>
          </a:p>
          <a:p>
            <a:pPr algn="just"/>
            <a:r>
              <a:rPr lang="ru-RU" sz="2800" b="1" dirty="0" smtClean="0"/>
              <a:t>Докладчик: </a:t>
            </a:r>
            <a:r>
              <a:rPr lang="ru-RU" sz="2800" dirty="0" smtClean="0"/>
              <a:t>Колобова Н.Н., глава муниципального округа. </a:t>
            </a:r>
          </a:p>
          <a:p>
            <a:pPr algn="just"/>
            <a:r>
              <a:rPr lang="ru-RU" sz="2800" dirty="0" smtClean="0"/>
              <a:t>2. Об основных направлениях развития социального партнерства: проблемы, перспективы». </a:t>
            </a:r>
          </a:p>
          <a:p>
            <a:pPr algn="just"/>
            <a:r>
              <a:rPr lang="ru-RU" sz="2800" b="1" dirty="0" smtClean="0"/>
              <a:t>Докладчики: </a:t>
            </a:r>
            <a:r>
              <a:rPr lang="ru-RU" sz="2800" dirty="0" smtClean="0"/>
              <a:t>1)</a:t>
            </a:r>
            <a:r>
              <a:rPr lang="ru-RU" sz="2800" b="1" dirty="0" smtClean="0"/>
              <a:t> </a:t>
            </a:r>
            <a:r>
              <a:rPr lang="ru-RU" sz="2800" dirty="0" smtClean="0"/>
              <a:t>Ермакова Т.Н.,</a:t>
            </a:r>
            <a:r>
              <a:rPr lang="ru-RU" sz="2800" b="1" dirty="0" smtClean="0"/>
              <a:t> </a:t>
            </a:r>
            <a:r>
              <a:rPr lang="ru-RU" sz="2800" dirty="0" smtClean="0"/>
              <a:t>председатель </a:t>
            </a:r>
            <a:r>
              <a:rPr lang="ru-RU" sz="2800" dirty="0" err="1" smtClean="0"/>
              <a:t>Кишертской</a:t>
            </a:r>
            <a:r>
              <a:rPr lang="ru-RU" sz="2800" dirty="0" smtClean="0"/>
              <a:t> районной территориальной организации профсоюза работников образования и науки РФ. </a:t>
            </a:r>
          </a:p>
          <a:p>
            <a:pPr algn="just"/>
            <a:r>
              <a:rPr lang="ru-RU" sz="2800" dirty="0" smtClean="0"/>
              <a:t>2) Краснова О.В., председатель первичной организации профсоюза ГБУЗ ПК «</a:t>
            </a:r>
            <a:r>
              <a:rPr lang="ru-RU" sz="2800" dirty="0" err="1" smtClean="0"/>
              <a:t>Кишертская</a:t>
            </a:r>
            <a:r>
              <a:rPr lang="ru-RU" sz="2800" dirty="0" smtClean="0"/>
              <a:t> ЦРБ».</a:t>
            </a:r>
          </a:p>
          <a:p>
            <a:pPr algn="just"/>
            <a:r>
              <a:rPr lang="ru-RU" sz="2800" b="1" dirty="0" smtClean="0"/>
              <a:t>Содокладчики:</a:t>
            </a:r>
            <a:r>
              <a:rPr lang="ru-RU" sz="2800" dirty="0" smtClean="0"/>
              <a:t> 1) </a:t>
            </a:r>
            <a:r>
              <a:rPr lang="ru-RU" sz="2800" dirty="0" err="1" smtClean="0"/>
              <a:t>Желтовских</a:t>
            </a:r>
            <a:r>
              <a:rPr lang="ru-RU" sz="2800" dirty="0" smtClean="0"/>
              <a:t> Л.Д., директор МКОУ «Посадская ОШИ для обучающихся с ОВЗ».</a:t>
            </a:r>
          </a:p>
          <a:p>
            <a:pPr algn="just"/>
            <a:r>
              <a:rPr lang="ru-RU" sz="2800" dirty="0" smtClean="0"/>
              <a:t>2)</a:t>
            </a:r>
            <a:r>
              <a:rPr lang="ru-RU" sz="2800" b="1" dirty="0" smtClean="0"/>
              <a:t> </a:t>
            </a:r>
            <a:r>
              <a:rPr lang="ru-RU" sz="2800" dirty="0" err="1" smtClean="0"/>
              <a:t>Падукова</a:t>
            </a:r>
            <a:r>
              <a:rPr lang="ru-RU" sz="2800" dirty="0" smtClean="0"/>
              <a:t> Е.В., главный врач ГБУЗ ПК «</a:t>
            </a:r>
            <a:r>
              <a:rPr lang="ru-RU" sz="2800" dirty="0" err="1" smtClean="0"/>
              <a:t>Кишертская</a:t>
            </a:r>
            <a:r>
              <a:rPr lang="ru-RU" sz="2800" dirty="0" smtClean="0"/>
              <a:t> ЦРБ»  </a:t>
            </a:r>
          </a:p>
          <a:p>
            <a:pPr algn="just"/>
            <a:r>
              <a:rPr lang="ru-RU" sz="2800" dirty="0" smtClean="0"/>
              <a:t>3. Межведомственное взаимодействие служб с организациями, учреждениями и предприятиями, находящимися на территории муниципального округа:</a:t>
            </a:r>
          </a:p>
          <a:p>
            <a:pPr algn="just"/>
            <a:r>
              <a:rPr lang="ru-RU" sz="2800" dirty="0" smtClean="0"/>
              <a:t>1) О взаимодействии с учреждениями по организации медицинских осмотров и диспансеризации.</a:t>
            </a:r>
          </a:p>
          <a:p>
            <a:pPr algn="just"/>
            <a:r>
              <a:rPr lang="ru-RU" sz="2800" b="1" dirty="0" smtClean="0"/>
              <a:t>Докладчик: </a:t>
            </a:r>
            <a:r>
              <a:rPr lang="ru-RU" sz="2800" dirty="0" err="1" smtClean="0"/>
              <a:t>Падукова</a:t>
            </a:r>
            <a:r>
              <a:rPr lang="ru-RU" sz="2800" dirty="0" smtClean="0"/>
              <a:t> Е.В., главный врач ГБУЗ ПК «</a:t>
            </a:r>
            <a:r>
              <a:rPr lang="ru-RU" sz="2800" dirty="0" err="1" smtClean="0"/>
              <a:t>Кишертская</a:t>
            </a:r>
            <a:r>
              <a:rPr lang="ru-RU" sz="2800" dirty="0" smtClean="0"/>
              <a:t> ЦРБ» </a:t>
            </a:r>
          </a:p>
          <a:p>
            <a:pPr algn="just"/>
            <a:r>
              <a:rPr lang="ru-RU" sz="2800" dirty="0" smtClean="0"/>
              <a:t>2) Об оказании помощи населению в трудной жизненной ситуации.</a:t>
            </a:r>
          </a:p>
          <a:p>
            <a:pPr algn="just"/>
            <a:r>
              <a:rPr lang="ru-RU" sz="2800" b="1" dirty="0" smtClean="0"/>
              <a:t>Докладчик: </a:t>
            </a:r>
            <a:r>
              <a:rPr lang="ru-RU" sz="2800" dirty="0" err="1" smtClean="0"/>
              <a:t>Гилева</a:t>
            </a:r>
            <a:r>
              <a:rPr lang="ru-RU" sz="2800" dirty="0" smtClean="0"/>
              <a:t> Е.А., начальник территориального управления № 3 Министерства социального развития Пермского края.</a:t>
            </a:r>
          </a:p>
          <a:p>
            <a:pPr algn="just"/>
            <a:r>
              <a:rPr lang="ru-RU" sz="2800" dirty="0" smtClean="0"/>
              <a:t>3) О мерах социальной поддержки людям </a:t>
            </a:r>
            <a:r>
              <a:rPr lang="ru-RU" sz="2800" dirty="0" err="1" smtClean="0"/>
              <a:t>предпенсионного</a:t>
            </a:r>
            <a:r>
              <a:rPr lang="ru-RU" sz="2800" dirty="0" smtClean="0"/>
              <a:t> возраста и потерявших работу.</a:t>
            </a:r>
          </a:p>
          <a:p>
            <a:pPr algn="just"/>
            <a:r>
              <a:rPr lang="ru-RU" sz="2800" b="1" dirty="0" smtClean="0"/>
              <a:t>Докладчик: </a:t>
            </a:r>
            <a:r>
              <a:rPr lang="ru-RU" sz="2800" dirty="0" err="1" smtClean="0"/>
              <a:t>Шуткина</a:t>
            </a:r>
            <a:r>
              <a:rPr lang="ru-RU" sz="2800" dirty="0" smtClean="0"/>
              <a:t> О.Г., начальник </a:t>
            </a:r>
            <a:r>
              <a:rPr lang="ru-RU" sz="2800" b="1" dirty="0" smtClean="0"/>
              <a:t>ТО по </a:t>
            </a:r>
            <a:r>
              <a:rPr lang="ru-RU" sz="2800" b="1" dirty="0" err="1" smtClean="0"/>
              <a:t>Кишертскому</a:t>
            </a:r>
            <a:r>
              <a:rPr lang="ru-RU" sz="2800" b="1" dirty="0" smtClean="0"/>
              <a:t> району ГКУ ЦЗН Пермского края. </a:t>
            </a:r>
            <a:endParaRPr lang="ru-RU" sz="2800" dirty="0" smtClean="0"/>
          </a:p>
          <a:p>
            <a:pPr algn="just"/>
            <a:r>
              <a:rPr lang="ru-RU" sz="2800" dirty="0" smtClean="0"/>
              <a:t>4. Вопросы-ответы.  </a:t>
            </a:r>
          </a:p>
          <a:p>
            <a:pPr algn="just"/>
            <a:r>
              <a:rPr lang="ru-RU" sz="2800" dirty="0" smtClean="0"/>
              <a:t>5. Обсуждение проекта решения «Круглого стола».</a:t>
            </a:r>
          </a:p>
          <a:p>
            <a:pPr algn="just"/>
            <a:r>
              <a:rPr lang="ru-RU" sz="2800" dirty="0" smtClean="0"/>
              <a:t> </a:t>
            </a:r>
          </a:p>
          <a:p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Решение Круглого стола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 smtClean="0"/>
              <a:t>от 07 октября 2021 года</a:t>
            </a:r>
          </a:p>
          <a:p>
            <a:r>
              <a:rPr lang="ru-RU" sz="3700" dirty="0" smtClean="0"/>
              <a:t>по итогам проведения Всероссийской акции профсоюзов в рамках Всемирного дня действий «За достойный труд» в 2021 году. в связи с принятыми постановлениями Исполкомом ФНПР от 26.08.2021 г. № 7-3, Исполкомом Общероссийского Профсоюза образования от 23.09.2021 г. № 9,  президиумом Пермского </a:t>
            </a:r>
            <a:r>
              <a:rPr lang="ru-RU" sz="3700" dirty="0" err="1" smtClean="0"/>
              <a:t>крайсовпрофа</a:t>
            </a:r>
            <a:r>
              <a:rPr lang="ru-RU" sz="3700" dirty="0" smtClean="0"/>
              <a:t> от 16.09.2021 г. № 6-3, в форме «Круглого стола», с участием главы администрации </a:t>
            </a:r>
            <a:r>
              <a:rPr lang="ru-RU" sz="3700" dirty="0" err="1" smtClean="0"/>
              <a:t>Кишертского</a:t>
            </a:r>
            <a:r>
              <a:rPr lang="ru-RU" sz="3700" dirty="0" smtClean="0"/>
              <a:t> муниципального округа – Колобовой Н.Н., специалистов администрации округа, руководителей ОО, профсоюзного актива, представителей служб и ведомств,  принимают решение:</a:t>
            </a:r>
          </a:p>
          <a:p>
            <a:r>
              <a:rPr lang="ru-RU" sz="3700" dirty="0" smtClean="0"/>
              <a:t>1.Продолжить и совершенствовать работу в рамках социального партнерства заинтересованных сторон, администрации </a:t>
            </a:r>
            <a:r>
              <a:rPr lang="ru-RU" sz="3700" dirty="0" err="1" smtClean="0"/>
              <a:t>Кишертского</a:t>
            </a:r>
            <a:r>
              <a:rPr lang="ru-RU" sz="3700" dirty="0" smtClean="0"/>
              <a:t> муниципального округа, представителей служб и ведомств и профсоюза по решению социально-экономических  проблем, социально-трудовых отношений в рамках действующих Соглашений, Коллективных договоров и других нормативно-правовых актов.</a:t>
            </a:r>
          </a:p>
          <a:p>
            <a:r>
              <a:rPr lang="ru-RU" sz="3700" dirty="0" smtClean="0"/>
              <a:t>2.В связи с  ситуацией, сложившейся в </a:t>
            </a:r>
            <a:r>
              <a:rPr lang="ru-RU" sz="3700" dirty="0" err="1" smtClean="0"/>
              <a:t>Кишертском</a:t>
            </a:r>
            <a:r>
              <a:rPr lang="ru-RU" sz="3700" dirty="0" smtClean="0"/>
              <a:t> муниципальном округе по обеспечению кадрами бюджетной, включая образование, культуру, здравоохранение  и производственной сфер, разработать план мероприятий по профессиональной ориентации, обучению, организации индивидуальной работы, обеспечению жильем, рабочим местом и достойной заработной платой будущих специалистов и специалистов вновь прибывающих в округ.</a:t>
            </a:r>
          </a:p>
          <a:p>
            <a:r>
              <a:rPr lang="ru-RU" sz="3700" dirty="0" smtClean="0"/>
              <a:t>3. Поддержать требования Крайкома профсоюза работников образования губернатору Пермского края, депутатам ЗС Пермского края об увеличении размеров норматива стоимости одного ученика, воспитанников в бюджете 2022 года, мерах по укреплению кадрового потенциала; увеличения финансирования « О санаторно-курортном лечении и оздоровлении», будировать вопросы индексации пенсий работающим пенсионерам, возврата пенсионного возраста для получения льготной пенсии по выслуге лет.</a:t>
            </a:r>
          </a:p>
          <a:p>
            <a:r>
              <a:rPr lang="ru-RU" sz="3700" dirty="0" smtClean="0"/>
              <a:t>4. В профсоюзных организациях с участием работодателей принять меры по защите педагогических работников и учащихся, воспитанников дошкольных учреждений от террористических актов, агрессии со стороны учащихся и родителей.</a:t>
            </a:r>
          </a:p>
          <a:p>
            <a:r>
              <a:rPr lang="ru-RU" sz="3700" dirty="0" smtClean="0"/>
              <a:t>5. Повысить уровень медицинских осмотров с учетом всех требований законодательной базы, включая выдачу рекомендаций по итогам их проведения каждому работнику.</a:t>
            </a:r>
          </a:p>
          <a:p>
            <a:r>
              <a:rPr lang="ru-RU" sz="3700" dirty="0" smtClean="0"/>
              <a:t>6. Председателям ППО, профгруппоргам, руководителя ОО, заведующим филиалами давать объективную оценку деятельности работников во взаимосвязи между квалификацией, качеством, результатами его профессиональной деятельности и оплатой труда.</a:t>
            </a:r>
          </a:p>
          <a:p>
            <a:r>
              <a:rPr lang="ru-RU" sz="3700" dirty="0" smtClean="0"/>
              <a:t>7. Принять меры к обеспечению эффективной, бесперебойной работы интернета в образовательных организациях, включая </a:t>
            </a:r>
            <a:r>
              <a:rPr lang="ru-RU" sz="3700" dirty="0" err="1" smtClean="0"/>
              <a:t>Кишертскую</a:t>
            </a:r>
            <a:r>
              <a:rPr lang="ru-RU" sz="3700" dirty="0" smtClean="0"/>
              <a:t> СОШ имени </a:t>
            </a:r>
            <a:r>
              <a:rPr lang="ru-RU" sz="3700" dirty="0" err="1" smtClean="0"/>
              <a:t>Л.П.Дробышевского</a:t>
            </a:r>
            <a:r>
              <a:rPr lang="ru-RU" sz="3700" dirty="0" smtClean="0"/>
              <a:t>», не допущению сокращения рабочих мест в ОО с малой численностью учащихся.</a:t>
            </a:r>
          </a:p>
          <a:p>
            <a:r>
              <a:rPr lang="ru-RU" sz="3700" dirty="0" smtClean="0"/>
              <a:t>8. Направить письмо-наказ депутату Государственной Думы </a:t>
            </a:r>
            <a:r>
              <a:rPr lang="ru-RU" sz="3700" dirty="0" err="1" smtClean="0"/>
              <a:t>Скриванову</a:t>
            </a:r>
            <a:r>
              <a:rPr lang="ru-RU" sz="3700" dirty="0" smtClean="0"/>
              <a:t> Д.С. о мерах по защите прав педагогических работников, повышению их статуса и достойной зарплаты в разрабатываемой новой системе оплаты труда.</a:t>
            </a:r>
          </a:p>
          <a:p>
            <a:r>
              <a:rPr lang="ru-RU" sz="37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Социологический опрос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целях социологического исследования,  просим вас принять участие в оценке деятельности учреждения дополнительного образования: МБУ ДПО «РИМЦ». Оценить его </a:t>
            </a:r>
            <a:r>
              <a:rPr lang="ru-RU" sz="1600" dirty="0" err="1" smtClean="0"/>
              <a:t>восстребованность</a:t>
            </a:r>
            <a:r>
              <a:rPr lang="ru-RU" sz="1600" dirty="0" smtClean="0"/>
              <a:t>,  как самостоятельного учреждения и результативность  работы. Приняли участие несколько школ района, как пример одна из них.</a:t>
            </a:r>
          </a:p>
          <a:p>
            <a:r>
              <a:rPr lang="ru-RU" sz="1400" b="1" dirty="0" smtClean="0"/>
              <a:t>Результаты анкетирования МБОУ «</a:t>
            </a:r>
            <a:r>
              <a:rPr lang="ru-RU" sz="1400" b="1" dirty="0" err="1" smtClean="0"/>
              <a:t>Кишертская</a:t>
            </a:r>
            <a:r>
              <a:rPr lang="ru-RU" sz="1400" b="1" dirty="0" smtClean="0"/>
              <a:t> СОШ им. Л.П. </a:t>
            </a:r>
            <a:r>
              <a:rPr lang="ru-RU" sz="1400" b="1" dirty="0" err="1" smtClean="0"/>
              <a:t>Дробышевского</a:t>
            </a:r>
            <a:r>
              <a:rPr lang="ru-RU" sz="1400" b="1" dirty="0" smtClean="0"/>
              <a:t>»</a:t>
            </a:r>
            <a:endParaRPr lang="ru-RU" sz="1400" dirty="0" smtClean="0"/>
          </a:p>
          <a:p>
            <a:pPr algn="ctr"/>
            <a:r>
              <a:rPr lang="ru-RU" sz="1600" b="1" dirty="0" smtClean="0"/>
              <a:t>Анкета</a:t>
            </a:r>
          </a:p>
          <a:p>
            <a:r>
              <a:rPr lang="ru-RU" sz="1600" dirty="0" smtClean="0"/>
              <a:t>1. Как вы оцениваете качество методической работы МБУ ДПО «РИМЦ»?</a:t>
            </a:r>
          </a:p>
          <a:p>
            <a:r>
              <a:rPr lang="ru-RU" sz="1600" dirty="0" smtClean="0"/>
              <a:t>а) удовлетворительно – 6 чел.; б) </a:t>
            </a:r>
            <a:r>
              <a:rPr lang="ru-RU" sz="1600" b="1" dirty="0" smtClean="0"/>
              <a:t>хорошо – 7 чел.</a:t>
            </a:r>
            <a:endParaRPr lang="ru-RU" sz="1600" dirty="0" smtClean="0"/>
          </a:p>
          <a:p>
            <a:r>
              <a:rPr lang="ru-RU" sz="1600" dirty="0" smtClean="0"/>
              <a:t>2. В чем, по Вашему мнению, заключается роль методического центра в развитии профессиональной компетентности педагога</a:t>
            </a:r>
          </a:p>
          <a:p>
            <a:r>
              <a:rPr lang="ru-RU" sz="1600" dirty="0" smtClean="0"/>
              <a:t>- в овладении новыми технологиями – 10 чел.</a:t>
            </a:r>
          </a:p>
          <a:p>
            <a:r>
              <a:rPr lang="ru-RU" sz="1600" dirty="0" smtClean="0"/>
              <a:t>- в применении альтернативных подходов к подаче учебного материала – 10 чел.</a:t>
            </a:r>
          </a:p>
          <a:p>
            <a:r>
              <a:rPr lang="ru-RU" sz="1600" dirty="0" smtClean="0"/>
              <a:t>- в использовании новых форм при организации учебно-воспитательного процесса – 9 чел.</a:t>
            </a:r>
          </a:p>
          <a:p>
            <a:r>
              <a:rPr lang="ru-RU" sz="1600" dirty="0" smtClean="0"/>
              <a:t>- в формировании умений анализировать результаты собственной профессиональной деятельности – 6 чел.</a:t>
            </a:r>
          </a:p>
          <a:p>
            <a:r>
              <a:rPr lang="ru-RU" sz="1600" dirty="0" smtClean="0"/>
              <a:t>- в формировании умений разрабатывать новые </a:t>
            </a:r>
            <a:r>
              <a:rPr lang="ru-RU" sz="1600" dirty="0" err="1" smtClean="0"/>
              <a:t>критериальные</a:t>
            </a:r>
            <a:r>
              <a:rPr lang="ru-RU" sz="1600" dirty="0" smtClean="0"/>
              <a:t> подходы к оценке деятельности учащихся и учителя – 1 чел.</a:t>
            </a:r>
          </a:p>
          <a:p>
            <a:r>
              <a:rPr lang="ru-RU" sz="1600" dirty="0" smtClean="0"/>
              <a:t>- в живом общении и личных консультациях по вопросам организации учебно-воспитательного процесса, профессионального развития – 8 чел.</a:t>
            </a:r>
          </a:p>
          <a:p>
            <a:r>
              <a:rPr lang="ru-RU" sz="16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Социологический опрос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Autofit/>
          </a:bodyPr>
          <a:lstStyle/>
          <a:p>
            <a:r>
              <a:rPr lang="ru-RU" sz="1400" dirty="0" smtClean="0"/>
              <a:t>3. </a:t>
            </a:r>
            <a:r>
              <a:rPr lang="ru-RU" sz="1800" dirty="0" smtClean="0"/>
              <a:t>Какие эффективные методические мероприятия проводились </a:t>
            </a:r>
            <a:r>
              <a:rPr lang="ru-RU" sz="1800" dirty="0" err="1" smtClean="0"/>
              <a:t>РИМЦом</a:t>
            </a:r>
            <a:r>
              <a:rPr lang="ru-RU" sz="1800" dirty="0" smtClean="0"/>
              <a:t> за последние три года, которые</a:t>
            </a:r>
          </a:p>
          <a:p>
            <a:r>
              <a:rPr lang="ru-RU" sz="1800" dirty="0" smtClean="0"/>
              <a:t>а) помогли Вам в решении профессиональных проблем ……………</a:t>
            </a:r>
          </a:p>
          <a:p>
            <a:r>
              <a:rPr lang="ru-RU" sz="1800" dirty="0" smtClean="0"/>
              <a:t>б) побудили Вас пересмотреть систему профессионально-педагогических ценностей – </a:t>
            </a:r>
            <a:r>
              <a:rPr lang="ru-RU" sz="1800" b="1" dirty="0" smtClean="0"/>
              <a:t>Учитель года, </a:t>
            </a:r>
            <a:r>
              <a:rPr lang="ru-RU" sz="1800" b="1" dirty="0" err="1" smtClean="0"/>
              <a:t>педчтения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метапредметность</a:t>
            </a:r>
            <a:r>
              <a:rPr lang="ru-RU" sz="1800" b="1" dirty="0" smtClean="0"/>
              <a:t>, аттестация. </a:t>
            </a:r>
            <a:endParaRPr lang="ru-RU" sz="1800" dirty="0" smtClean="0"/>
          </a:p>
          <a:p>
            <a:r>
              <a:rPr lang="ru-RU" sz="1800" dirty="0" smtClean="0"/>
              <a:t>в) были интересными и вызвали эмоциональный отклик – </a:t>
            </a:r>
            <a:r>
              <a:rPr lang="ru-RU" sz="1800" b="1" dirty="0" err="1" smtClean="0"/>
              <a:t>педчтения</a:t>
            </a:r>
            <a:r>
              <a:rPr lang="ru-RU" sz="1800" b="1" dirty="0" smtClean="0"/>
              <a:t>, Учитель года, единый методический день, публичные выступления.</a:t>
            </a:r>
            <a:r>
              <a:rPr lang="ru-RU" sz="1800" dirty="0" smtClean="0"/>
              <a:t> </a:t>
            </a:r>
          </a:p>
          <a:p>
            <a:r>
              <a:rPr lang="ru-RU" sz="1800" dirty="0" smtClean="0"/>
              <a:t>г) способствовали совместному творческому поиску учителей разных специальностей – </a:t>
            </a:r>
            <a:r>
              <a:rPr lang="ru-RU" sz="1800" b="1" dirty="0" err="1" smtClean="0"/>
              <a:t>педчтения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метапредметная</a:t>
            </a:r>
            <a:r>
              <a:rPr lang="ru-RU" sz="1800" b="1" dirty="0" smtClean="0"/>
              <a:t> олимпиада,. </a:t>
            </a:r>
            <a:endParaRPr lang="ru-RU" sz="1800" dirty="0" smtClean="0"/>
          </a:p>
          <a:p>
            <a:r>
              <a:rPr lang="ru-RU" sz="1800" dirty="0" err="1" smtClean="0"/>
              <a:t>д</a:t>
            </a:r>
            <a:r>
              <a:rPr lang="ru-RU" sz="1800" dirty="0" smtClean="0"/>
              <a:t>) содействовали развитию педагогической рефлексии – </a:t>
            </a:r>
            <a:r>
              <a:rPr lang="ru-RU" sz="1800" b="1" dirty="0" err="1" smtClean="0"/>
              <a:t>метапредметная</a:t>
            </a:r>
            <a:r>
              <a:rPr lang="ru-RU" sz="1800" b="1" dirty="0" smtClean="0"/>
              <a:t> олимпиада, </a:t>
            </a:r>
            <a:r>
              <a:rPr lang="ru-RU" sz="1800" b="1" dirty="0" err="1" smtClean="0"/>
              <a:t>педчтения</a:t>
            </a:r>
            <a:r>
              <a:rPr lang="ru-RU" sz="1800" b="1" dirty="0" smtClean="0"/>
              <a:t>.</a:t>
            </a:r>
            <a:r>
              <a:rPr lang="ru-RU" sz="1800" dirty="0" smtClean="0"/>
              <a:t> </a:t>
            </a:r>
          </a:p>
          <a:p>
            <a:r>
              <a:rPr lang="ru-RU" sz="1800" dirty="0" smtClean="0"/>
              <a:t>е) побудили Вас к более активной самореализации в профессиональной деятельности – </a:t>
            </a:r>
            <a:r>
              <a:rPr lang="ru-RU" sz="1800" b="1" dirty="0" smtClean="0"/>
              <a:t>помощь в подготовке к конкурсу «Лучший учитель России». </a:t>
            </a:r>
            <a:endParaRPr lang="ru-RU" sz="1800" dirty="0" smtClean="0"/>
          </a:p>
          <a:p>
            <a:r>
              <a:rPr lang="ru-RU" sz="1800" dirty="0" smtClean="0"/>
              <a:t>ж) не оправдали Ваших ожиданий, были </a:t>
            </a:r>
            <a:r>
              <a:rPr lang="ru-RU" sz="1800" dirty="0" err="1" smtClean="0"/>
              <a:t>малорезультативными</a:t>
            </a:r>
            <a:r>
              <a:rPr lang="ru-RU" sz="1800" dirty="0" smtClean="0"/>
              <a:t> – </a:t>
            </a:r>
            <a:r>
              <a:rPr lang="ru-RU" sz="1800" b="1" dirty="0" smtClean="0"/>
              <a:t>МО </a:t>
            </a:r>
            <a:r>
              <a:rPr lang="ru-RU" sz="1800" b="1" dirty="0" err="1" smtClean="0"/>
              <a:t>онлайн</a:t>
            </a:r>
            <a:r>
              <a:rPr lang="ru-RU" sz="1800" dirty="0" smtClean="0"/>
              <a:t>. </a:t>
            </a:r>
          </a:p>
          <a:p>
            <a:r>
              <a:rPr lang="ru-RU" sz="1800" dirty="0" err="1" smtClean="0"/>
              <a:t>з</a:t>
            </a:r>
            <a:r>
              <a:rPr lang="ru-RU" sz="1800" dirty="0" smtClean="0"/>
              <a:t>) не способствовали профессиональному развитию педагогов ……</a:t>
            </a:r>
          </a:p>
          <a:p>
            <a:r>
              <a:rPr lang="ru-RU" sz="1800" dirty="0" smtClean="0"/>
              <a:t> </a:t>
            </a:r>
          </a:p>
          <a:p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4286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Социологический опрос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4. Насколько вас устраивает форма взаимодействия со специалистами РИМЦ как самостоятельного учреждения дополнительного образования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- устраивает, т.к. это отличное от управленческих функций сфера деятельности: методическое сопровождение и оказание индивидуальной помощи – 3 чел.</a:t>
            </a:r>
          </a:p>
          <a:p>
            <a:r>
              <a:rPr lang="ru-RU" sz="2800" dirty="0" smtClean="0"/>
              <a:t>- устраивает, но требует создания надлежащих комфортных условий работы для специалистов РИМЦ,  и организации обучения  работников сферы образования – 10 чел.</a:t>
            </a:r>
          </a:p>
          <a:p>
            <a:r>
              <a:rPr lang="ru-RU" sz="2800" dirty="0" smtClean="0"/>
              <a:t>- не устраивает ( укажите причины, почему?) – 2 чел. Причины не указали.</a:t>
            </a:r>
          </a:p>
          <a:p>
            <a:endParaRPr lang="ru-RU" sz="2800" dirty="0" smtClean="0"/>
          </a:p>
          <a:p>
            <a:r>
              <a:rPr lang="ru-RU" sz="2800" dirty="0" smtClean="0"/>
              <a:t>5. Ваши предложения по повышению эффективности работы данной службы:</a:t>
            </a:r>
          </a:p>
          <a:p>
            <a:r>
              <a:rPr lang="ru-RU" sz="2800" dirty="0" smtClean="0"/>
              <a:t>- возвратить МО учителей по ряду предметов (химия, биология, география, обществознание, история);</a:t>
            </a:r>
          </a:p>
          <a:p>
            <a:r>
              <a:rPr lang="ru-RU" sz="2800" dirty="0" smtClean="0"/>
              <a:t>- чтобы оказывали помощь педагогам при аттестации на категорию;</a:t>
            </a:r>
          </a:p>
          <a:p>
            <a:r>
              <a:rPr lang="ru-RU" sz="2800" dirty="0" smtClean="0"/>
              <a:t>- новые формы работы;</a:t>
            </a:r>
          </a:p>
          <a:p>
            <a:r>
              <a:rPr lang="ru-RU" sz="2800" dirty="0" smtClean="0"/>
              <a:t>- более чётко выстраивать линии сотрудничества.</a:t>
            </a:r>
          </a:p>
          <a:p>
            <a:endParaRPr lang="ru-RU" sz="2800" dirty="0" smtClean="0"/>
          </a:p>
          <a:p>
            <a:r>
              <a:rPr lang="ru-RU" sz="2800" dirty="0" smtClean="0"/>
              <a:t>( В настоящее время Районный информационно-методический центр функционирует)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В.В.Путин призвал сохранить систему школ искусств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Нельзя превращать российские школы искусств, музыкальные школы в "кружки при доме пионеров" - они могут оказаться под угрозой уничтожения. Об этом заявил президент РФ Владимир Путин на заседании Совета по культуре и искусству.</a:t>
            </a:r>
          </a:p>
          <a:p>
            <a:pPr fontAlgn="t"/>
            <a:r>
              <a:rPr lang="ru-RU" dirty="0" smtClean="0"/>
              <a:t>- Если все причесать под одну гребенку, то они исчезнут просто, - сказал президент о таких школах. - И у нас не будет питательной среды, откуда возникают наши музыканты и художники.</a:t>
            </a:r>
          </a:p>
          <a:p>
            <a:pPr fontAlgn="t"/>
            <a:r>
              <a:rPr lang="ru-RU" dirty="0" smtClean="0"/>
              <a:t>Он подчеркнул, что музыкальные школы, школы искусств - "это то, чем мы можем гордиться. Огромная сеть таких учреждений была создана по всей стране еще в советские времена, отметил он. "Зачем это уничтожать? Это будет просто реальная беда", - уверен Владимир Путин.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В связи с данной ситуацией: слиянием учреждений дополнительного образования было направлено письмо от  ТО профсоюза в адрес руководителей для оценки ситуации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Уважаемые Светлана Валерьевна, Надежда Валентиновна!</a:t>
            </a:r>
          </a:p>
          <a:p>
            <a:pPr lvl="1"/>
            <a:r>
              <a:rPr lang="ru-RU" dirty="0" smtClean="0"/>
              <a:t>Оценивая процессы реорганизации и работы с кадрами в сфере образования, я выражаю обеспокоенность в вопросе их сохранения и поддержки, поскольку  текучесть, смена места и должности работающих наносит  урон стабильности в функционировании учреждений, потере профессиональной части кадров, проработавших большой срок в учреждениях. Где взять кадры? На дороге не валяются…. 	Объединение  школы искусств с Центром детского творчества, противоречит  мнению и убеждению президента В.В.Путина  о их сохранении и дальнейшей поддержке. Кроме этого, вызывает вопросы дальнейшее положение педагогов, насколько  пострадает их настоящее положение, оплата труда и социальный пакет, который они сегодня имеют? В какой сфере предполагается их дальнейшее трудоустройство. 	Кроме этого предлагаю подумать над вопросом заключения и продления договоров с руководителями ОО. Годичный срок действия договора с руководителями  усугубляет  их уверенность в выстраивании перспектив развития ОО, снижает степень уверенности  в  вопросе  «что будет дальше, стоит ли «напрягаться»? Есть предложение оформлять дополнительное соглашение  сроком на три года.  Прошу рассмотреть мое личное мнение изложенное в этом обращении.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sz="2000" dirty="0" smtClean="0"/>
              <a:t>С уважением, председатель ТО профсоюза работников образования – Ермакова Т.Н.</a:t>
            </a:r>
          </a:p>
          <a:p>
            <a:r>
              <a:rPr lang="ru-RU" sz="2000" dirty="0" smtClean="0"/>
              <a:t>( к сожалению положение дел показало, что  реальные действия привели к объединению учреждений, а срок заключения договоров с руководителями ОО остался неизменным)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3100" b="1" dirty="0" smtClean="0"/>
              <a:t>Полное наименование организации: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>
                <a:solidFill>
                  <a:srgbClr val="C00000"/>
                </a:solidFill>
              </a:rPr>
              <a:t>КИШЕРТСКАЯ ТЕРРИТОРИАЛЬНАЯ ОРГАНИЗАЦИЯ ПРОФЕССИОНАЛЬНОГО СОЮЗА РАБОТНИКОВ НАРОДНОГО ОБРАЗОВАНИЯ И НАУКИ РОССИЙСКОЙ ФЕДЕРАЦИИ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Краткое наименование  организации: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КИШЕРТСКАЯ  ТЕРРИТОРИАЛЬНАЯ  ОРГАНИЗАЦИЯ ОБЩЕРОССИЙСКОГО  ПРОФСОЮЗА  ОБРАЗОВАНИЯ</a:t>
            </a:r>
          </a:p>
          <a:p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b="1" dirty="0" smtClean="0"/>
              <a:t>Выписка из Протокола заседания комитета № 2. -  09.06. 2021 года   с.Усть-Кишерть   </a:t>
            </a:r>
          </a:p>
          <a:p>
            <a:pPr algn="just"/>
            <a:r>
              <a:rPr lang="ru-RU" sz="1600" dirty="0" smtClean="0"/>
              <a:t>В целях приведения наименования </a:t>
            </a:r>
            <a:r>
              <a:rPr lang="ru-RU" sz="1600" dirty="0" err="1" smtClean="0"/>
              <a:t>Кишертской</a:t>
            </a:r>
            <a:r>
              <a:rPr lang="ru-RU" sz="1600" dirty="0" smtClean="0"/>
              <a:t> районной территориальной организации Профсоюза работников народного образования и науки РФ в соответствие с Уставом Профессионального союза работников народного образования и науки Российской Федерации (далее Профсоюз) и принадлежностью к единой структуре Профсоюза изменить наименование </a:t>
            </a:r>
            <a:r>
              <a:rPr lang="ru-RU" sz="1600" dirty="0" err="1" smtClean="0"/>
              <a:t>Кишертская</a:t>
            </a:r>
            <a:r>
              <a:rPr lang="ru-RU" sz="1600" dirty="0" smtClean="0"/>
              <a:t> районная территориальная организация Профсоюза работников народного образования и науки Российской Федерации на полное наименование – </a:t>
            </a:r>
            <a:r>
              <a:rPr lang="ru-RU" sz="1600" dirty="0" err="1" smtClean="0"/>
              <a:t>Кишертская</a:t>
            </a:r>
            <a:r>
              <a:rPr lang="ru-RU" sz="1600" dirty="0" smtClean="0"/>
              <a:t> территориальная организация Профессионального союза работников народного образования и науки Российской Федерации, сокращенное наименование – </a:t>
            </a:r>
            <a:r>
              <a:rPr lang="ru-RU" sz="1600" dirty="0" err="1" smtClean="0"/>
              <a:t>Кишертская</a:t>
            </a:r>
            <a:r>
              <a:rPr lang="ru-RU" sz="1600" dirty="0" smtClean="0"/>
              <a:t> территориальная организация Общероссийского Профсоюза образования.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Председатель ТО профсоюза работников образования- </a:t>
            </a:r>
            <a:r>
              <a:rPr lang="ru-RU" sz="1600" b="1" dirty="0" smtClean="0">
                <a:solidFill>
                  <a:srgbClr val="C00000"/>
                </a:solidFill>
              </a:rPr>
              <a:t>Ермакова Татьяна Николаевна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Зам председателя ТО профсоюза работников образования - </a:t>
            </a:r>
            <a:r>
              <a:rPr lang="ru-RU" sz="1600" b="1" dirty="0" err="1" smtClean="0">
                <a:solidFill>
                  <a:srgbClr val="C00000"/>
                </a:solidFill>
              </a:rPr>
              <a:t>Стругова</a:t>
            </a:r>
            <a:r>
              <a:rPr lang="ru-RU" sz="1600" b="1" dirty="0" smtClean="0">
                <a:solidFill>
                  <a:srgbClr val="C00000"/>
                </a:solidFill>
              </a:rPr>
              <a:t> Людмила Владимировна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Главный бухгалтер ТО профсоюза работников образования- </a:t>
            </a:r>
            <a:r>
              <a:rPr lang="ru-RU" sz="1600" b="1" dirty="0" smtClean="0">
                <a:solidFill>
                  <a:srgbClr val="C00000"/>
                </a:solidFill>
              </a:rPr>
              <a:t>Кузьминых Олеся Сергеевна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				     				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Некоторые  показатели  доходов и расходов профсоюзной организации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57250"/>
          <a:ext cx="8229600" cy="540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750"/>
                <a:gridCol w="2328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     статей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 ( тыс.руб.)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Членские профсоюзные взносы, всего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346016,6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поступления на уставную деятельность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13800,0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359816,6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Некоторые 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Информационно-пропагандистская</a:t>
                      </a:r>
                      <a:r>
                        <a:rPr lang="ru-RU" baseline="0" dirty="0" smtClean="0"/>
                        <a:t> работа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4434,7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Культурно-массовые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137132,6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Спортивные </a:t>
                      </a:r>
                    </a:p>
                    <a:p>
                      <a:r>
                        <a:rPr lang="ru-RU" dirty="0" smtClean="0"/>
                        <a:t>Оздоровление и отдых</a:t>
                      </a:r>
                    </a:p>
                    <a:p>
                      <a:r>
                        <a:rPr lang="ru-RU" dirty="0" smtClean="0"/>
                        <a:t>Материальная помощь</a:t>
                      </a:r>
                    </a:p>
                    <a:p>
                      <a:r>
                        <a:rPr lang="ru-RU" dirty="0" smtClean="0"/>
                        <a:t>Хозяйственные расходы</a:t>
                      </a:r>
                    </a:p>
                    <a:p>
                      <a:r>
                        <a:rPr lang="ru-RU" dirty="0" smtClean="0"/>
                        <a:t>Премирование профактива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19757,1</a:t>
                      </a:r>
                    </a:p>
                    <a:p>
                      <a:pPr algn="ctr"/>
                      <a:r>
                        <a:rPr lang="ru-RU" dirty="0" smtClean="0"/>
                        <a:t>7800,0</a:t>
                      </a:r>
                    </a:p>
                    <a:p>
                      <a:pPr algn="ctr"/>
                      <a:r>
                        <a:rPr lang="ru-RU" dirty="0" smtClean="0"/>
                        <a:t>16000,0</a:t>
                      </a:r>
                    </a:p>
                    <a:p>
                      <a:pPr algn="ctr"/>
                      <a:r>
                        <a:rPr lang="ru-RU" dirty="0" smtClean="0"/>
                        <a:t>12221,0</a:t>
                      </a:r>
                    </a:p>
                    <a:p>
                      <a:pPr algn="ctr"/>
                      <a:r>
                        <a:rPr lang="ru-RU" dirty="0" smtClean="0"/>
                        <a:t>51800,0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lvl="0"/>
            <a:r>
              <a:rPr lang="ru-RU" sz="1400" b="1" dirty="0"/>
              <a:t>Вопросы оплаты труда, финансирования образовательных организаций.</a:t>
            </a: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358314" cy="7214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68"/>
                <a:gridCol w="2214546"/>
              </a:tblGrid>
              <a:tr h="93135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субвенции, переданной из бюджета Пермского края на выполнение полномочий по предоставлению мер социальной поддержки педагогических работников по состоянию на 01.01.2022 года по направлениям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Фактические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расходы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муниципа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льного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округа 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 (отчетную дату)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098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Единовременное государственное пособие в размере 50000 рублей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лицам, поступившим на работу в образовательные организации в течение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двух лет со дня окончания образовательной организации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(по очной форме обучения) на должности педагогических работников,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имеющим среднее профессиональное или высшее образование 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отвечающим квалификационным требованиям, указанным в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квалификационных справочниках, и (или) профессиональным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стандартам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62500.00 – 2020г.</a:t>
                      </a:r>
                    </a:p>
                    <a:p>
                      <a:r>
                        <a:rPr lang="ru-RU" dirty="0" smtClean="0"/>
                        <a:t>0.00 – 2021г.</a:t>
                      </a:r>
                      <a:endParaRPr lang="ru-RU" dirty="0"/>
                    </a:p>
                  </a:txBody>
                  <a:tcPr/>
                </a:tc>
              </a:tr>
              <a:tr h="1720987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надбавка к заработной плате в размере 1300 рублей в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течение одного года со дня окончания образовательной организации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лицам, окончившим с отличием, поступившим на работу в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образовательные организации (по очной форме обучения) на должности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педагогических работников, имеющим среднее профессиональное или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высшее образование и отвечающим квалификационным требованиям,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указанным в квалификационных справочниках, и (или)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профессиональным стандартам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309558,98 -2020г.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335300,00-2021г.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1234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надбавка к заработной плате в размере 2600 рублей со дня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присвоения педагогическому работнику образовательной организации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высшей квалификационной категории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2896685,38-2020г.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3408670.73- 2021г.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115155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Ежемесячная надбавка к заработной плате в размере 1560 рублей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педагогическим работникам (в том числе руководителям)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образовательных организаций, имеющим ведомственные награды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Министерства образования и науки Российской Федерации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(за исключением почетных грамот, благодарностей Министерства образования и науки Российской Федерации)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623703,75 – 2020г.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650175,88 – 2021г.</a:t>
                      </a:r>
                      <a:endParaRPr lang="ru-RU" dirty="0"/>
                    </a:p>
                  </a:txBody>
                  <a:tcPr/>
                </a:tc>
              </a:tr>
              <a:tr h="43059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3892448,11- 2020г.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4394146,61-2021г.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Вопросы оплаты труда и финансирования образовательных организаций – 2021год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850"/>
                <a:gridCol w="1785950"/>
                <a:gridCol w="2143140"/>
                <a:gridCol w="19716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 по дорожной </a:t>
                      </a:r>
                      <a:r>
                        <a:rPr lang="ru-RU" dirty="0" err="1" smtClean="0"/>
                        <a:t>карте,руб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</a:t>
                      </a:r>
                      <a:r>
                        <a:rPr lang="ru-RU" dirty="0" err="1" smtClean="0"/>
                        <a:t>финансирования,классное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руководство,руб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Выплачено </a:t>
                      </a:r>
                      <a:r>
                        <a:rPr lang="ru-RU" dirty="0" err="1" smtClean="0"/>
                        <a:t>коммунальных,руб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608645">
                <a:tc>
                  <a:txBody>
                    <a:bodyPr/>
                    <a:lstStyle/>
                    <a:p>
                      <a:r>
                        <a:rPr lang="ru-RU" dirty="0" smtClean="0"/>
                        <a:t>Дошкольное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29509,00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Общеобразовате-льных</a:t>
                      </a:r>
                      <a:r>
                        <a:rPr lang="ru-RU" dirty="0" smtClean="0"/>
                        <a:t>  организаций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35500,00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Краевой бюджет</a:t>
                      </a:r>
                    </a:p>
                    <a:p>
                      <a:r>
                        <a:rPr lang="ru-RU" dirty="0" smtClean="0"/>
                        <a:t>2301318,00</a:t>
                      </a:r>
                    </a:p>
                    <a:p>
                      <a:r>
                        <a:rPr lang="ru-RU" dirty="0" smtClean="0"/>
                        <a:t>Краевой бюджет</a:t>
                      </a:r>
                    </a:p>
                    <a:p>
                      <a:r>
                        <a:rPr lang="ru-RU" dirty="0" smtClean="0"/>
                        <a:t>2301318,00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35786,00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7831900,00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эмблема профсоюза (большая прозрачна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73" y="101600"/>
            <a:ext cx="1126331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1389460" y="357188"/>
            <a:ext cx="61364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Trebuchet MS" pitchFamily="34" charset="0"/>
              </a:rPr>
              <a:t>РАЗВИВАЙСЯ С ПРОФСОЮЗОМ!</a:t>
            </a:r>
          </a:p>
        </p:txBody>
      </p:sp>
      <p:sp>
        <p:nvSpPr>
          <p:cNvPr id="7178" name="TextBox 11"/>
          <p:cNvSpPr txBox="1">
            <a:spLocks noChangeArrowheads="1"/>
          </p:cNvSpPr>
          <p:nvPr/>
        </p:nvSpPr>
        <p:spPr bwMode="auto">
          <a:xfrm>
            <a:off x="6215074" y="357166"/>
            <a:ext cx="235266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rgbClr val="FF0000"/>
                </a:solidFill>
                <a:latin typeface="Trebuchet MS" pitchFamily="34" charset="0"/>
              </a:rPr>
              <a:t>УЧИСЬ С ПРОФСОЮЗОМ!</a:t>
            </a:r>
          </a:p>
          <a:p>
            <a:endParaRPr lang="ru-RU" dirty="0"/>
          </a:p>
        </p:txBody>
      </p:sp>
      <p:pic>
        <p:nvPicPr>
          <p:cNvPr id="15362" name="Picture 2" descr="Пеликан, как символ «Учителя год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381250" cy="1857388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71736" y="1571613"/>
            <a:ext cx="657226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Традиция Конкурса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живет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одном дыхании пролетели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 конкурса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года 2021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Программа конкурса в этом году была очень насыщенная. Педагогам нужно было не только показать открытый урок, мастер-класс (это уже традиционные для конкурса модули), но и проявить себя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испытаниях: подготовить публичное выступление, разрешить педагогические ситуации, проявить себя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Интерпретации текста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Из 8 участников конкурса представительство членов  профсоюза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5 человек. Вот их имена и награды: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Номинация «Дошкольное образование»:</a:t>
            </a:r>
          </a:p>
          <a:p>
            <a:r>
              <a:rPr lang="ru-RU" dirty="0" smtClean="0"/>
              <a:t>3 место Горшкова </a:t>
            </a:r>
            <a:r>
              <a:rPr lang="ru-RU" dirty="0" err="1" smtClean="0"/>
              <a:t>Аксана</a:t>
            </a:r>
            <a:r>
              <a:rPr lang="ru-RU" dirty="0" smtClean="0"/>
              <a:t> Ивановна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Номинация «Основное общее образование»</a:t>
            </a:r>
          </a:p>
          <a:p>
            <a:r>
              <a:rPr lang="ru-RU" dirty="0" smtClean="0"/>
              <a:t>1 место- Оборина Наталья Сергеевна </a:t>
            </a:r>
          </a:p>
          <a:p>
            <a:r>
              <a:rPr lang="ru-RU" dirty="0" smtClean="0"/>
              <a:t>2 место- Яковлева Мария Александровна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Номинация «Социально-педагогическая»</a:t>
            </a:r>
          </a:p>
          <a:p>
            <a:r>
              <a:rPr lang="ru-RU" dirty="0" smtClean="0"/>
              <a:t>1 место- </a:t>
            </a:r>
            <a:r>
              <a:rPr lang="ru-RU" dirty="0" err="1" smtClean="0"/>
              <a:t>Старцева</a:t>
            </a:r>
            <a:r>
              <a:rPr lang="ru-RU" dirty="0" smtClean="0"/>
              <a:t> Любовь Павловна</a:t>
            </a:r>
          </a:p>
          <a:p>
            <a:r>
              <a:rPr lang="ru-RU" dirty="0" smtClean="0"/>
              <a:t>2 место – Храмцова Елена Сергеевна</a:t>
            </a:r>
          </a:p>
          <a:p>
            <a:endParaRPr lang="ru-RU" dirty="0" smtClean="0"/>
          </a:p>
          <a:p>
            <a:r>
              <a:rPr lang="ru-RU" dirty="0" smtClean="0"/>
              <a:t>Профсоюзная организация отметила участников конкурса ценными подарками.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3" y="3244334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496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357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«Прокручивая в голове события конкурса «Учитель года - 2021, отмечаю, что каждый педагог  поразил меня в сердце.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Аксана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Ивановна - желанием всю себя отдать детям, Наталья Сергеевна - профессионализмом, Мария Александровна - молодостью, открытостью всему новому, Любовь Павловна - неординарностью мышления, Елена Сергеевна- терпением.»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Так оценила конкурсантов </a:t>
            </a:r>
            <a:r>
              <a:rPr lang="ru-RU" sz="2000" dirty="0" err="1" smtClean="0"/>
              <a:t>Стругова</a:t>
            </a:r>
            <a:r>
              <a:rPr lang="ru-RU" sz="2000" dirty="0" smtClean="0"/>
              <a:t> Л.В. - член жюри, учитель русского языка и литературы Посадской СОШ филиала МБОУ «</a:t>
            </a:r>
            <a:r>
              <a:rPr lang="ru-RU" sz="2000" dirty="0" err="1" smtClean="0"/>
              <a:t>Кишертская</a:t>
            </a:r>
            <a:r>
              <a:rPr lang="ru-RU" sz="2000" dirty="0" smtClean="0"/>
              <a:t> СОШ им. </a:t>
            </a:r>
            <a:r>
              <a:rPr lang="ru-RU" sz="2000" dirty="0" err="1" smtClean="0"/>
              <a:t>Л.П.Дробышевского</a:t>
            </a:r>
            <a:r>
              <a:rPr lang="ru-RU" sz="2000" dirty="0" smtClean="0"/>
              <a:t>».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Пеликан, как символ «Учителя года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Грамотой </a:t>
            </a:r>
            <a:r>
              <a:rPr lang="ru-RU" sz="2800" b="1" dirty="0" smtClean="0"/>
              <a:t>Комитета </a:t>
            </a:r>
            <a:r>
              <a:rPr lang="ru-RU" sz="2800" b="1" dirty="0"/>
              <a:t>профсоюза награждены: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Филимонова Лариса Олеговна  </a:t>
            </a:r>
            <a:r>
              <a:rPr lang="ru-RU" dirty="0" smtClean="0"/>
              <a:t>- учитель музыки 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err="1" smtClean="0">
                <a:solidFill>
                  <a:srgbClr val="C00000"/>
                </a:solidFill>
              </a:rPr>
              <a:t>Сысолина</a:t>
            </a:r>
            <a:r>
              <a:rPr lang="ru-RU" dirty="0" smtClean="0">
                <a:solidFill>
                  <a:srgbClr val="C00000"/>
                </a:solidFill>
              </a:rPr>
              <a:t> Ольга Николаевна </a:t>
            </a:r>
            <a:r>
              <a:rPr lang="ru-RU" dirty="0" smtClean="0"/>
              <a:t>– рабочая по обслуживанию зданий 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r>
              <a:rPr lang="ru-RU" dirty="0" smtClean="0"/>
              <a:t>»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Мазенина Ольга Павловна </a:t>
            </a:r>
            <a:r>
              <a:rPr lang="ru-RU" dirty="0" smtClean="0"/>
              <a:t>– учитель физического воспитания 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Рожкова Анна Анатольевна</a:t>
            </a:r>
            <a:r>
              <a:rPr lang="ru-RU" dirty="0" smtClean="0"/>
              <a:t>–  педагог – организатор филиала Посадской </a:t>
            </a:r>
            <a:r>
              <a:rPr lang="ru-RU" dirty="0"/>
              <a:t>СОШ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Спешилова</a:t>
            </a:r>
            <a:r>
              <a:rPr lang="ru-RU" dirty="0" smtClean="0">
                <a:solidFill>
                  <a:srgbClr val="C00000"/>
                </a:solidFill>
              </a:rPr>
              <a:t> Татьяна Григорьевна</a:t>
            </a:r>
            <a:r>
              <a:rPr lang="ru-RU" dirty="0" smtClean="0"/>
              <a:t>– </a:t>
            </a:r>
            <a:r>
              <a:rPr lang="ru-RU" dirty="0"/>
              <a:t>учитель начальных классов филиала Посадской СОШ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Корякова</a:t>
            </a:r>
            <a:r>
              <a:rPr lang="ru-RU" dirty="0" smtClean="0">
                <a:solidFill>
                  <a:srgbClr val="FF0000"/>
                </a:solidFill>
              </a:rPr>
              <a:t> Юлия Станиславовна  </a:t>
            </a:r>
            <a:r>
              <a:rPr lang="ru-RU" dirty="0"/>
              <a:t>– </a:t>
            </a:r>
            <a:r>
              <a:rPr lang="ru-RU" dirty="0" smtClean="0"/>
              <a:t> учитель начальных классов филиала </a:t>
            </a:r>
            <a:r>
              <a:rPr lang="ru-RU" dirty="0" err="1"/>
              <a:t>Мечинской</a:t>
            </a:r>
            <a:r>
              <a:rPr lang="ru-RU" dirty="0"/>
              <a:t> </a:t>
            </a:r>
            <a:r>
              <a:rPr lang="ru-RU" dirty="0" err="1"/>
              <a:t>нач.школы-сада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Грамотой </a:t>
            </a:r>
            <a:r>
              <a:rPr lang="ru-RU" sz="3200" b="1" dirty="0"/>
              <a:t>Краевого Комитета профсоюза награждены</a:t>
            </a:r>
            <a:r>
              <a:rPr lang="ru-RU" sz="2400" b="1" dirty="0"/>
              <a:t>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Жданов Олег Владимирович - </a:t>
            </a:r>
            <a:r>
              <a:rPr lang="ru-RU" dirty="0" smtClean="0"/>
              <a:t>МБОУ «</a:t>
            </a:r>
            <a:r>
              <a:rPr lang="ru-RU" dirty="0" err="1" smtClean="0"/>
              <a:t>Кишертская</a:t>
            </a:r>
            <a:r>
              <a:rPr lang="ru-RU" dirty="0" smtClean="0"/>
              <a:t> СОШ имени </a:t>
            </a:r>
            <a:r>
              <a:rPr lang="ru-RU" dirty="0" err="1" smtClean="0"/>
              <a:t>Л.П.Дробышевского</a:t>
            </a:r>
            <a:r>
              <a:rPr lang="ru-RU" dirty="0" smtClean="0"/>
              <a:t>»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Шабуров</a:t>
            </a:r>
            <a:r>
              <a:rPr lang="ru-RU" dirty="0" smtClean="0">
                <a:solidFill>
                  <a:srgbClr val="C00000"/>
                </a:solidFill>
              </a:rPr>
              <a:t> Владимир Аркадьевич </a:t>
            </a:r>
            <a:r>
              <a:rPr lang="ru-RU" dirty="0" smtClean="0"/>
              <a:t>–водитель школьного  автобуса </a:t>
            </a:r>
            <a:r>
              <a:rPr lang="ru-RU" dirty="0"/>
              <a:t>филиала «Посадская СОШ»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Вятченин</a:t>
            </a:r>
            <a:r>
              <a:rPr lang="ru-RU" dirty="0" smtClean="0">
                <a:solidFill>
                  <a:srgbClr val="C00000"/>
                </a:solidFill>
              </a:rPr>
              <a:t> Анатолий Николаевич </a:t>
            </a:r>
            <a:r>
              <a:rPr lang="ru-RU" dirty="0" smtClean="0"/>
              <a:t>– Учитель физической культуры </a:t>
            </a:r>
            <a:r>
              <a:rPr lang="ru-RU" dirty="0"/>
              <a:t>МБОУ «</a:t>
            </a:r>
            <a:r>
              <a:rPr lang="ru-RU" dirty="0" err="1"/>
              <a:t>Кишертской</a:t>
            </a:r>
            <a:r>
              <a:rPr lang="ru-RU" dirty="0"/>
              <a:t> СОШ» имени </a:t>
            </a:r>
            <a:r>
              <a:rPr lang="ru-RU" dirty="0" err="1"/>
              <a:t>Л.П.Дробышевского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Лебедева Людмила Юрьевна </a:t>
            </a:r>
            <a:r>
              <a:rPr lang="ru-RU" dirty="0"/>
              <a:t>– учитель начальных классов филиала «</a:t>
            </a:r>
            <a:r>
              <a:rPr lang="ru-RU" dirty="0" err="1"/>
              <a:t>Осинцевской</a:t>
            </a:r>
            <a:r>
              <a:rPr lang="ru-RU" dirty="0"/>
              <a:t> СОШ</a:t>
            </a:r>
            <a:r>
              <a:rPr lang="ru-RU" dirty="0" smtClean="0"/>
              <a:t>» </a:t>
            </a: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 smtClean="0">
                <a:solidFill>
                  <a:srgbClr val="C00000"/>
                </a:solidFill>
              </a:rPr>
              <a:t>по ходатайству </a:t>
            </a:r>
            <a:r>
              <a:rPr lang="ru-RU" dirty="0" smtClean="0">
                <a:solidFill>
                  <a:srgbClr val="C00000"/>
                </a:solidFill>
              </a:rPr>
              <a:t>Комитета профсоюза </a:t>
            </a:r>
            <a:r>
              <a:rPr lang="ru-RU" sz="3500" dirty="0" smtClean="0">
                <a:solidFill>
                  <a:srgbClr val="C00000"/>
                </a:solidFill>
              </a:rPr>
              <a:t>присвоено </a:t>
            </a:r>
            <a:r>
              <a:rPr lang="ru-RU" sz="3500" dirty="0" smtClean="0">
                <a:solidFill>
                  <a:srgbClr val="C00000"/>
                </a:solidFill>
              </a:rPr>
              <a:t>звание  </a:t>
            </a:r>
          </a:p>
          <a:p>
            <a:r>
              <a:rPr lang="ru-RU" sz="3500" dirty="0" smtClean="0">
                <a:solidFill>
                  <a:srgbClr val="C00000"/>
                </a:solidFill>
              </a:rPr>
              <a:t>« Отличник просвещения»</a:t>
            </a:r>
            <a:endParaRPr lang="ru-RU" sz="3500" dirty="0">
              <a:solidFill>
                <a:srgbClr val="C00000"/>
              </a:solidFill>
            </a:endParaRPr>
          </a:p>
        </p:txBody>
      </p:sp>
      <p:pic>
        <p:nvPicPr>
          <p:cNvPr id="5" name="Picture 2" descr="C:\Мои документы\Картинки\логти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35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эмблема профсоюза (большая прозрачна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" y="1"/>
            <a:ext cx="7953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065735" y="1500175"/>
            <a:ext cx="2022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rebuchet MS" pitchFamily="34" charset="0"/>
                <a:cs typeface="Arial" pitchFamily="34" charset="0"/>
              </a:rPr>
              <a:t>Курорт «</a:t>
            </a:r>
            <a:r>
              <a:rPr lang="ru-RU" sz="2400" dirty="0" smtClean="0">
                <a:latin typeface="Trebuchet MS" pitchFamily="34" charset="0"/>
                <a:cs typeface="Arial" pitchFamily="34" charset="0"/>
              </a:rPr>
              <a:t>Ключи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rebuchet MS" pitchFamily="34" charset="0"/>
                <a:cs typeface="Arial" pitchFamily="34" charset="0"/>
              </a:rPr>
              <a:t>1 человек</a:t>
            </a:r>
            <a:endParaRPr lang="ru-RU" sz="2400" dirty="0"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1268" name="Picture 2" descr="https://img-fotki.yandex.ru/get/220200/244266270.411b/0_252de7_4bb51ba7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1468439"/>
            <a:ext cx="166687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4" descr="http://www.%D1%81%D0%B0%D0%BD%D0%B0%D1%82%D0%BE%D1%80%D0%B8%D0%B9-%D0%BA%D1%80%D0%B0%D1%81%D0%BD%D1%8B%D0%B9%D1%8F%D1%80.%D1%80%D1%84/gallery/gal_1_28_big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AutoShape 6" descr="http://www.%D1%81%D0%B0%D0%BD%D0%B0%D1%82%D0%BE%D1%80%D0%B8%D0%B9-%D0%BA%D1%80%D0%B0%D1%81%D0%BD%D1%8B%D0%B9%D1%8F%D1%80.%D1%80%D1%84/gallery/gal_1_28_big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AutoShape 8" descr="http://www.%D1%81%D0%B0%D0%BD%D0%B0%D1%82%D0%BE%D1%80%D0%B8%D0%B9-%D0%BA%D1%80%D0%B0%D1%81%D0%BD%D1%8B%D0%B9%D1%8F%D1%80.%D1%80%D1%84/gallery/gal_1_28_big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AutoShape 10" descr="http://www.%D1%81%D0%B0%D0%BD%D0%B0%D1%82%D0%BE%D1%80%D0%B8%D0%B9-%D0%BA%D1%80%D0%B0%D1%81%D0%BD%D1%8B%D0%B9%D1%8F%D1%80.%D1%80%D1%84/gallery/gal_1_35_big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12" descr="http://sanatoriirf.ru/assets/images/sanatorii/krasnyj-yar/krasnyj-y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000372"/>
            <a:ext cx="158472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Box 6"/>
          <p:cNvSpPr txBox="1">
            <a:spLocks noChangeArrowheads="1"/>
          </p:cNvSpPr>
          <p:nvPr/>
        </p:nvSpPr>
        <p:spPr bwMode="auto">
          <a:xfrm>
            <a:off x="5572132" y="2206626"/>
            <a:ext cx="262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rebuchet MS" pitchFamily="34" charset="0"/>
                <a:cs typeface="Arial" pitchFamily="34" charset="0"/>
              </a:rPr>
              <a:t>Санаторий  «Красный Яр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»</a:t>
            </a:r>
          </a:p>
        </p:txBody>
      </p:sp>
      <p:sp>
        <p:nvSpPr>
          <p:cNvPr id="11275" name="TextBox 14"/>
          <p:cNvSpPr txBox="1">
            <a:spLocks noChangeArrowheads="1"/>
          </p:cNvSpPr>
          <p:nvPr/>
        </p:nvSpPr>
        <p:spPr bwMode="auto">
          <a:xfrm>
            <a:off x="248842" y="3467100"/>
            <a:ext cx="355401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76" name="Picture 15" descr="https://pp.userapi.com/c846216/v846216408/2b196/Am8CvyHfBC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378327"/>
            <a:ext cx="3786182" cy="225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TextBox 6"/>
          <p:cNvSpPr txBox="1">
            <a:spLocks noChangeArrowheads="1"/>
          </p:cNvSpPr>
          <p:nvPr/>
        </p:nvSpPr>
        <p:spPr bwMode="auto">
          <a:xfrm>
            <a:off x="571472" y="3857628"/>
            <a:ext cx="338732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rebuchet MS" pitchFamily="34" charset="0"/>
                <a:cs typeface="Arial" pitchFamily="34" charset="0"/>
              </a:rPr>
              <a:t>Санатории ФНПР</a:t>
            </a:r>
            <a:endParaRPr lang="en-US" sz="2400" dirty="0">
              <a:latin typeface="Trebuchet MS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( сайт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profkurort.ru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)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rebuchet MS" pitchFamily="34" charset="0"/>
                <a:cs typeface="Arial" pitchFamily="34" charset="0"/>
              </a:rPr>
              <a:t>-  2 чел. 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928670"/>
            <a:ext cx="2324100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СКИДКА 20%</a:t>
            </a:r>
          </a:p>
        </p:txBody>
      </p:sp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2190750" y="2197101"/>
            <a:ext cx="17014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280" name="TextBox 19"/>
          <p:cNvSpPr txBox="1">
            <a:spLocks noChangeArrowheads="1"/>
          </p:cNvSpPr>
          <p:nvPr/>
        </p:nvSpPr>
        <p:spPr bwMode="auto">
          <a:xfrm>
            <a:off x="6268641" y="4462463"/>
            <a:ext cx="17014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0" name="Ромб 19"/>
          <p:cNvSpPr/>
          <p:nvPr/>
        </p:nvSpPr>
        <p:spPr>
          <a:xfrm>
            <a:off x="3857620" y="1571612"/>
            <a:ext cx="1379934" cy="1400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10-14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дней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283" name="TextBox 1"/>
          <p:cNvSpPr txBox="1">
            <a:spLocks noChangeArrowheads="1"/>
          </p:cNvSpPr>
          <p:nvPr/>
        </p:nvSpPr>
        <p:spPr bwMode="auto">
          <a:xfrm>
            <a:off x="1247775" y="214313"/>
            <a:ext cx="7106841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Trebuchet MS" pitchFamily="34" charset="0"/>
              </a:rPr>
              <a:t>ОТДЫХАЙ С ПРОФСОЮЗОМ!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3702" y="3214686"/>
            <a:ext cx="23241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 человек – закон о санаторно-курортном лечении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7429520" y="1857364"/>
            <a:ext cx="1379934" cy="140017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FFFF00"/>
                </a:solidFill>
              </a:rPr>
              <a:t>10-14</a:t>
            </a:r>
          </a:p>
          <a:p>
            <a:pPr algn="ctr">
              <a:defRPr/>
            </a:pPr>
            <a:r>
              <a:rPr lang="ru-RU" sz="1600" dirty="0" smtClean="0">
                <a:solidFill>
                  <a:srgbClr val="FFFF00"/>
                </a:solidFill>
              </a:rPr>
              <a:t>дней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43702" y="4929198"/>
            <a:ext cx="23241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Поездка выходного дня –</a:t>
            </a:r>
          </a:p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 человек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859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Виды </a:t>
            </a:r>
            <a:r>
              <a:rPr lang="ru-RU" sz="2000" b="1" dirty="0"/>
              <a:t>отдыха и оздоровления работников образования в </a:t>
            </a:r>
            <a:r>
              <a:rPr lang="ru-RU" sz="2000" b="1" dirty="0" smtClean="0"/>
              <a:t>2021 </a:t>
            </a:r>
            <a:r>
              <a:rPr lang="ru-RU" sz="2000" b="1" dirty="0"/>
              <a:t>году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357430"/>
          <a:ext cx="8115328" cy="4000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930"/>
                <a:gridCol w="986245"/>
                <a:gridCol w="958073"/>
                <a:gridCol w="1014416"/>
                <a:gridCol w="1014416"/>
                <a:gridCol w="1014416"/>
                <a:gridCol w="1070794"/>
                <a:gridCol w="958038"/>
              </a:tblGrid>
              <a:tr h="271789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Ключи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 кол-во  чел)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Красный ЯР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Санаторий</a:t>
                      </a:r>
                    </a:p>
                    <a:p>
                      <a:r>
                        <a:rPr lang="ru-RU" dirty="0" err="1" smtClean="0"/>
                        <a:t>Демидково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Санатории ФНПР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Усть-Качка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Теплоходные </a:t>
                      </a:r>
                    </a:p>
                    <a:p>
                      <a:r>
                        <a:rPr lang="ru-RU" dirty="0" err="1" smtClean="0"/>
                        <a:t>Круи-зы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Поездки выходного</a:t>
                      </a:r>
                    </a:p>
                    <a:p>
                      <a:r>
                        <a:rPr lang="ru-RU" dirty="0" smtClean="0"/>
                        <a:t>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Экскурсии</a:t>
                      </a:r>
                      <a:endParaRPr lang="ru-RU" dirty="0"/>
                    </a:p>
                  </a:txBody>
                  <a:tcPr/>
                </a:tc>
              </a:tr>
              <a:tr h="6413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</a:tr>
              <a:tr h="641316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357166"/>
            <a:ext cx="850109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ЗАКОН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ОБ ОБЕСПЕЧЕНИИ РАБОТНИКОВ ГОСУДАРСТВЕННЫХ И МУНИЦИПАЛЬНЫХ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УЧРЕЖДЕНИЙ ПЕРМСКОГО КРАЯ ПУТЕВКАМИ НА САНАТОРНО-КУРОРТНОЕ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ЛЕЧЕНИЕ И ОЗДОРОВЛЕНИЕ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Принят  Законодательным Собранием  Пермского края  17 августа 2017 года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Наше профсоюзное сообщество всегда открыто для вас! </a:t>
            </a:r>
            <a:r>
              <a:rPr lang="ru-RU" sz="2000" dirty="0" smtClean="0"/>
              <a:t>Администратор сообщества в Контакте – </a:t>
            </a:r>
            <a:r>
              <a:rPr lang="ru-RU" sz="2000" dirty="0" err="1" smtClean="0"/>
              <a:t>Шистерова</a:t>
            </a:r>
            <a:r>
              <a:rPr lang="ru-RU" sz="2000" dirty="0" smtClean="0"/>
              <a:t> Светлана Николаевна.</a:t>
            </a:r>
            <a:endParaRPr lang="ru-RU" sz="4000" dirty="0"/>
          </a:p>
        </p:txBody>
      </p:sp>
      <p:pic>
        <p:nvPicPr>
          <p:cNvPr id="1026" name="Picture 2" descr="C:\Users\31E6~1\AppData\Local\Temp\Rar$DI00.411\2022-03-29_13-50-5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78" t="15638" r="19618" b="5658"/>
          <a:stretch>
            <a:fillRect/>
          </a:stretch>
        </p:blipFill>
        <p:spPr bwMode="auto">
          <a:xfrm>
            <a:off x="0" y="2357430"/>
            <a:ext cx="3929122" cy="3643338"/>
          </a:xfrm>
          <a:prstGeom prst="rect">
            <a:avLst/>
          </a:prstGeom>
          <a:noFill/>
        </p:spPr>
      </p:pic>
      <p:pic>
        <p:nvPicPr>
          <p:cNvPr id="1028" name="Picture 4" descr="C:\Users\31E6~1\AppData\Local\Temp\Rar$DI11.605\2022-03-29_13-49-57.png"/>
          <p:cNvPicPr>
            <a:picLocks noChangeAspect="1" noChangeArrowheads="1"/>
          </p:cNvPicPr>
          <p:nvPr/>
        </p:nvPicPr>
        <p:blipFill>
          <a:blip r:embed="rId3"/>
          <a:srcRect l="18750" t="11111" r="21093" b="5555"/>
          <a:stretch>
            <a:fillRect/>
          </a:stretch>
        </p:blipFill>
        <p:spPr bwMode="auto">
          <a:xfrm>
            <a:off x="4000496" y="1643050"/>
            <a:ext cx="500066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8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/>
              <a:t>Общая  характеристика </a:t>
            </a:r>
            <a:r>
              <a:rPr lang="ru-RU" sz="3200" b="1" dirty="0" smtClean="0"/>
              <a:t>организации</a:t>
            </a:r>
            <a:br>
              <a:rPr lang="ru-RU" sz="3200" b="1" dirty="0" smtClean="0"/>
            </a:br>
            <a:r>
              <a:rPr lang="ru-RU" sz="3200" b="1" dirty="0" smtClean="0"/>
              <a:t>на 01.01.2022 года</a:t>
            </a:r>
            <a:br>
              <a:rPr lang="ru-RU" sz="3200" b="1" dirty="0" smtClean="0"/>
            </a:b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599" cy="507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62"/>
                <a:gridCol w="1879852"/>
                <a:gridCol w="1175657"/>
                <a:gridCol w="1175657"/>
                <a:gridCol w="1175657"/>
                <a:gridCol w="1175657"/>
                <a:gridCol w="1175657"/>
              </a:tblGrid>
              <a:tr h="138661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</a:t>
                      </a:r>
                    </a:p>
                    <a:p>
                      <a:r>
                        <a:rPr lang="ru-RU" sz="1400" dirty="0" err="1" smtClean="0"/>
                        <a:t>п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организации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Общее число работающих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молодежи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Общее число членов профсоюза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Охват профсоюзным членством (%)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Принято в профсоюз / выбыло по личному заявлению</a:t>
                      </a:r>
                      <a:endParaRPr lang="ru-RU" sz="1400" dirty="0"/>
                    </a:p>
                  </a:txBody>
                  <a:tcPr/>
                </a:tc>
              </a:tr>
              <a:tr h="62032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Посадская ОШИ для обучающихся с ОВЗ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4/0</a:t>
                      </a:r>
                      <a:endParaRPr lang="ru-RU" dirty="0"/>
                    </a:p>
                  </a:txBody>
                  <a:tcPr/>
                </a:tc>
              </a:tr>
              <a:tr h="113118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Кишертский</a:t>
                      </a:r>
                      <a:r>
                        <a:rPr lang="ru-RU" sz="1400" dirty="0" smtClean="0"/>
                        <a:t> РЦДТ (объединенная</a:t>
                      </a:r>
                    </a:p>
                    <a:p>
                      <a:r>
                        <a:rPr lang="ru-RU" sz="1400" dirty="0" smtClean="0"/>
                        <a:t>Профсоюзная </a:t>
                      </a:r>
                    </a:p>
                    <a:p>
                      <a:r>
                        <a:rPr lang="ru-RU" sz="1400" dirty="0" smtClean="0"/>
                        <a:t>Организация)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2/0</a:t>
                      </a:r>
                      <a:endParaRPr lang="ru-RU" dirty="0"/>
                    </a:p>
                  </a:txBody>
                  <a:tcPr/>
                </a:tc>
              </a:tr>
              <a:tr h="875755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Кишертская</a:t>
                      </a:r>
                      <a:r>
                        <a:rPr lang="ru-RU" sz="1400" dirty="0" smtClean="0"/>
                        <a:t> СОШ имени </a:t>
                      </a:r>
                      <a:r>
                        <a:rPr lang="ru-RU" sz="1400" dirty="0" err="1" smtClean="0"/>
                        <a:t>Л.П.Дробышевского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1/1</a:t>
                      </a:r>
                      <a:endParaRPr lang="ru-RU" dirty="0"/>
                    </a:p>
                  </a:txBody>
                  <a:tcPr/>
                </a:tc>
              </a:tr>
              <a:tr h="437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032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Общие итоги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12/3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0" y="6351"/>
            <a:ext cx="9144000" cy="6858000"/>
            <a:chOff x="0" y="0"/>
            <a:chExt cx="9144000" cy="6858024"/>
          </a:xfrm>
        </p:grpSpPr>
        <p:sp>
          <p:nvSpPr>
            <p:cNvPr id="19" name="Прямоугольник 18"/>
            <p:cNvSpPr/>
            <p:nvPr/>
          </p:nvSpPr>
          <p:spPr bwMode="auto">
            <a:xfrm>
              <a:off x="0" y="0"/>
              <a:ext cx="9144000" cy="68580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defTabSz="908297">
                <a:defRPr/>
              </a:pPr>
              <a:endParaRPr lang="ru-RU" sz="3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0" y="24"/>
              <a:ext cx="9144000" cy="6858000"/>
            </a:xfrm>
            <a:prstGeom prst="roundRect">
              <a:avLst>
                <a:gd name="adj" fmla="val 9074"/>
              </a:avLst>
            </a:prstGeom>
            <a:gradFill>
              <a:gsLst>
                <a:gs pos="18000">
                  <a:srgbClr val="D2E2C0"/>
                </a:gs>
                <a:gs pos="99000">
                  <a:srgbClr val="B9DA89"/>
                </a:gs>
                <a:gs pos="96000">
                  <a:srgbClr val="88A945"/>
                </a:gs>
              </a:gsLst>
              <a:path path="circle">
                <a:fillToRect l="50000" t="50000" r="50000" b="50000"/>
              </a:path>
            </a:gradFill>
            <a:ln w="127000" cap="rnd" cmpd="sng" algn="ctr">
              <a:solidFill>
                <a:srgbClr val="6F9846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defTabSz="908297">
                <a:defRPr/>
              </a:pPr>
              <a:endParaRPr lang="ru-RU" sz="31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365" name="Rectangle 9"/>
          <p:cNvSpPr>
            <a:spLocks noGrp="1" noChangeArrowheads="1"/>
          </p:cNvSpPr>
          <p:nvPr>
            <p:ph type="title"/>
          </p:nvPr>
        </p:nvSpPr>
        <p:spPr>
          <a:xfrm>
            <a:off x="1466993" y="457215"/>
            <a:ext cx="6217158" cy="1276858"/>
          </a:xfrm>
        </p:spPr>
        <p:txBody>
          <a:bodyPr/>
          <a:lstStyle/>
          <a:p>
            <a:pPr algn="r"/>
            <a:endParaRPr lang="ru-RU" sz="2100" i="1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477078" y="428604"/>
            <a:ext cx="8666922" cy="62865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2583" tIns="76296" rIns="152583" bIns="76296" anchor="ctr"/>
          <a:lstStyle>
            <a:lvl1pPr defTabSz="15367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defTabSz="15367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defTabSz="15367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defTabSz="15367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defTabSz="15367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defTabSz="153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defTabSz="153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defTabSz="153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defTabSz="1536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Чтобы стать счастливым,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заполни руки работой,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сердце – любовью,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разум- целью,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память – полезным знанием,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будущее </a:t>
            </a:r>
            <a:r>
              <a:rPr lang="ru-RU" altLang="ru-RU" sz="2800" b="1" dirty="0" smtClean="0">
                <a:solidFill>
                  <a:srgbClr val="3E3D2D"/>
                </a:solidFill>
                <a:latin typeface="Century Gothic"/>
              </a:rPr>
              <a:t>– надеждой и будь с</a:t>
            </a:r>
          </a:p>
          <a:p>
            <a:pPr algn="ctr" defTabSz="914400" eaLnBrk="1" fontAlgn="base" hangingPunct="1">
              <a:spcAft>
                <a:spcPct val="0"/>
              </a:spcAft>
              <a:buClr>
                <a:srgbClr val="94C600"/>
              </a:buClr>
              <a:buNone/>
            </a:pPr>
            <a:r>
              <a:rPr lang="ru-RU" altLang="ru-RU" sz="3200" b="1" dirty="0" smtClean="0">
                <a:solidFill>
                  <a:srgbClr val="3E3D2D"/>
                </a:solidFill>
                <a:latin typeface="Century Gothic"/>
              </a:rPr>
              <a:t>Нами в одной команде</a:t>
            </a:r>
            <a:endParaRPr lang="ru-RU" altLang="ru-RU" sz="4000" dirty="0">
              <a:solidFill>
                <a:srgbClr val="3E3D2D"/>
              </a:solidFill>
              <a:latin typeface="Century Gothic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935252" y="714356"/>
            <a:ext cx="4516041" cy="61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739" tIns="45369" rIns="90739" bIns="45369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defTabSz="908297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700" dirty="0">
                <a:solidFill>
                  <a:srgbClr val="3C5719"/>
                </a:solidFill>
                <a:latin typeface="Times New Roman" pitchFamily="18" charset="0"/>
              </a:rPr>
              <a:t> </a:t>
            </a:r>
          </a:p>
          <a:p>
            <a:pPr defTabSz="908297" eaLnBrk="1" hangingPunct="1">
              <a:spcBef>
                <a:spcPct val="0"/>
              </a:spcBef>
              <a:buClrTx/>
              <a:buSzTx/>
              <a:buNone/>
            </a:pPr>
            <a:endParaRPr lang="ru-RU" altLang="ru-RU" sz="1700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55453" y="1781124"/>
            <a:ext cx="6172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739" tIns="45369" rIns="90739" bIns="45369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/>
            <a:endParaRPr lang="ru-RU" altLang="ru-RU" sz="88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5500702"/>
            <a:ext cx="7215238" cy="1322811"/>
          </a:xfrm>
          <a:prstGeom prst="rect">
            <a:avLst/>
          </a:prstGeom>
        </p:spPr>
        <p:txBody>
          <a:bodyPr wrap="square" lIns="90829" tIns="45409" rIns="90829" bIns="45409">
            <a:spAutoFit/>
          </a:bodyPr>
          <a:lstStyle/>
          <a:p>
            <a:pPr algn="ctr" defTabSz="908297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                 </a:t>
            </a:r>
            <a:endParaRPr lang="ru-RU" alt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defTabSz="908297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С </a:t>
            </a:r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любовью и верой в вас,</a:t>
            </a:r>
          </a:p>
          <a:p>
            <a:pPr algn="ctr" defTabSz="908297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        Председатель ТО профсоюза</a:t>
            </a:r>
          </a:p>
          <a:p>
            <a:pPr algn="ctr" defTabSz="908297"/>
            <a:r>
              <a:rPr lang="ru-RU" alt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                                                       Татьяна Ермакова </a:t>
            </a:r>
          </a:p>
        </p:txBody>
      </p:sp>
    </p:spTree>
    <p:extLst>
      <p:ext uri="{BB962C8B-B14F-4D97-AF65-F5344CB8AC3E}">
        <p14:creationId xmlns="" xmlns:p14="http://schemas.microsoft.com/office/powerpoint/2010/main" val="905975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 rot="-1034023">
            <a:off x="269875" y="908050"/>
            <a:ext cx="84788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 sz="3600" b="1" dirty="0">
              <a:latin typeface="Georgia" pitchFamily="18" charset="0"/>
            </a:endParaRPr>
          </a:p>
          <a:p>
            <a:pPr algn="ctr" eaLnBrk="1" hangingPunct="1"/>
            <a:endParaRPr lang="ru-RU" sz="3600" b="1" dirty="0">
              <a:latin typeface="Georgia" pitchFamily="18" charset="0"/>
            </a:endParaRPr>
          </a:p>
          <a:p>
            <a:pPr algn="ctr" eaLnBrk="1" hangingPunct="1"/>
            <a:endParaRPr lang="ru-RU" sz="3600" b="1" dirty="0">
              <a:latin typeface="Georgia" pitchFamily="18" charset="0"/>
            </a:endParaRPr>
          </a:p>
          <a:p>
            <a:pPr algn="ctr" eaLnBrk="1" hangingPunct="1"/>
            <a:endParaRPr lang="ru-RU" sz="3600" b="1" dirty="0">
              <a:latin typeface="Georgia" pitchFamily="18" charset="0"/>
            </a:endParaRPr>
          </a:p>
          <a:p>
            <a:pPr algn="ctr" eaLnBrk="1" hangingPunct="1"/>
            <a:r>
              <a:rPr lang="ru-RU" sz="3600" b="1" dirty="0">
                <a:latin typeface="Georgia" pitchFamily="18" charset="0"/>
              </a:rPr>
              <a:t>Благодарю за внимание!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0"/>
            <a:ext cx="9144000" cy="332656"/>
          </a:xfrm>
          <a:prstGeom prst="round2DiagRect">
            <a:avLst/>
          </a:prstGeom>
          <a:solidFill>
            <a:schemeClr val="bg1">
              <a:lumMod val="75000"/>
            </a:schemeClr>
          </a:solidFill>
          <a:ln w="12700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81930" name="Picture 5" descr="C:\Documents and Settings\Анатолий\Рабочий стол\логти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488" y="-17463"/>
            <a:ext cx="339725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500042"/>
            <a:ext cx="642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Тел. 8 9504437288</a:t>
            </a:r>
            <a:br>
              <a:rPr lang="ru-RU" dirty="0" smtClean="0"/>
            </a:br>
            <a:r>
              <a:rPr lang="ru-RU" dirty="0" smtClean="0"/>
              <a:t>Сайт: </a:t>
            </a:r>
            <a:r>
              <a:rPr lang="ru-RU" u="sng" dirty="0" smtClean="0">
                <a:hlinkClick r:id="rId4"/>
              </a:rPr>
              <a:t>https://www.eseur.ru/permsk/</a:t>
            </a:r>
            <a:r>
              <a:rPr lang="ru-RU" dirty="0" smtClean="0"/>
              <a:t>  </a:t>
            </a:r>
            <a:br>
              <a:rPr lang="ru-RU" dirty="0" smtClean="0"/>
            </a:br>
            <a:r>
              <a:rPr lang="ru-RU" dirty="0" smtClean="0"/>
              <a:t>Группа </a:t>
            </a:r>
            <a:r>
              <a:rPr lang="ru-RU" dirty="0" err="1" smtClean="0"/>
              <a:t>ВКонтакте</a:t>
            </a:r>
            <a:r>
              <a:rPr lang="ru-RU" dirty="0" smtClean="0"/>
              <a:t>: </a:t>
            </a:r>
            <a:r>
              <a:rPr lang="ru-RU" u="sng" dirty="0" smtClean="0">
                <a:hlinkClick r:id="rId5"/>
              </a:rPr>
              <a:t>https://vk.com/profobr59</a:t>
            </a:r>
            <a:r>
              <a:rPr lang="ru-RU" u="sng" dirty="0" smtClean="0"/>
              <a:t>;  Наш профсоюз;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Совет молодых педагогов: </a:t>
            </a:r>
            <a:r>
              <a:rPr lang="ru-RU" u="sng" dirty="0" smtClean="0">
                <a:hlinkClick r:id="rId6"/>
              </a:rPr>
              <a:t>https://vk.com/smp_perm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643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Вопросы рассмотренные на заседании Президиума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71504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 smtClean="0"/>
              <a:t>Об участии в конкурсе «Учитель года» и финансировании мероприятия.</a:t>
            </a:r>
          </a:p>
          <a:p>
            <a:r>
              <a:rPr lang="ru-RU" sz="1800" dirty="0" smtClean="0"/>
              <a:t>Об утверждении Положений соревнований в рамках «Фестиваля спорта»</a:t>
            </a:r>
          </a:p>
          <a:p>
            <a:pPr lvl="0"/>
            <a:r>
              <a:rPr lang="ru-RU" sz="1800" dirty="0" smtClean="0"/>
              <a:t>О премировании  членов профсоюза в связи со значимыми событиями года: Днем профсоюзного активиста, Днем учителя и др.</a:t>
            </a:r>
          </a:p>
          <a:p>
            <a:r>
              <a:rPr lang="ru-RU" sz="1800" dirty="0" smtClean="0"/>
              <a:t>Об участии в семинаре-совещании ассоциации «Согласие» на базе санатория «Красный Яр»  18-19.12.2021г. по теме: «</a:t>
            </a:r>
            <a:r>
              <a:rPr lang="ru-RU" sz="1800" dirty="0" err="1" smtClean="0"/>
              <a:t>Здоровьесбережение</a:t>
            </a:r>
            <a:r>
              <a:rPr lang="ru-RU" sz="1800" dirty="0" smtClean="0"/>
              <a:t>, социальные гарантии и оптимальное использование пакета социальных услуг членами профсоюза в современных условиях».</a:t>
            </a:r>
          </a:p>
          <a:p>
            <a:r>
              <a:rPr lang="ru-RU" sz="1800" dirty="0" smtClean="0"/>
              <a:t>Оформление подписки на газету «Профсоюзный курьер» .</a:t>
            </a:r>
          </a:p>
          <a:p>
            <a:r>
              <a:rPr lang="ru-RU" sz="1800" dirty="0" smtClean="0"/>
              <a:t>О проведении новогодней елки для детей и внуков членов профсоюза.</a:t>
            </a:r>
          </a:p>
          <a:p>
            <a:pPr lvl="0"/>
            <a:r>
              <a:rPr lang="ru-RU" sz="1800" dirty="0" smtClean="0"/>
              <a:t>Итоги статистического отчета Райкома профсоюза на 01.01.2021г.</a:t>
            </a:r>
          </a:p>
          <a:p>
            <a:r>
              <a:rPr lang="ru-RU" sz="1800" dirty="0" smtClean="0"/>
              <a:t>О подготовке и проведении Всероссийской акции профсоюзов в рамках Всемирного дня действий «За достойный труд» в 2021 году. </a:t>
            </a:r>
          </a:p>
          <a:p>
            <a:r>
              <a:rPr lang="ru-RU" sz="1800" dirty="0" smtClean="0"/>
              <a:t>Об утверждении Ходатайства о награждении Почетной грамотой Министерства просвещения Российской Федерации учителя начальных классов филиала </a:t>
            </a:r>
            <a:r>
              <a:rPr lang="ru-RU" sz="1800" dirty="0" err="1" smtClean="0"/>
              <a:t>Осинцевская</a:t>
            </a:r>
            <a:r>
              <a:rPr lang="ru-RU" sz="1800" dirty="0" smtClean="0"/>
              <a:t> СОШ МБОУ « </a:t>
            </a:r>
            <a:r>
              <a:rPr lang="ru-RU" sz="1800" dirty="0" err="1" smtClean="0"/>
              <a:t>Кишертская</a:t>
            </a:r>
            <a:r>
              <a:rPr lang="ru-RU" sz="1800" dirty="0" smtClean="0"/>
              <a:t> СОШ имени </a:t>
            </a:r>
            <a:r>
              <a:rPr lang="ru-RU" sz="1800" dirty="0" err="1" smtClean="0"/>
              <a:t>Л.П.Дробышевского</a:t>
            </a:r>
            <a:r>
              <a:rPr lang="ru-RU" sz="1800" dirty="0" smtClean="0"/>
              <a:t>», члена Президиума - Лебедеву Людмилу Юрьевну; Благодарственным письмом главы администрации </a:t>
            </a:r>
            <a:r>
              <a:rPr lang="ru-RU" sz="1800" dirty="0" err="1" smtClean="0"/>
              <a:t>Кишертского</a:t>
            </a:r>
            <a:r>
              <a:rPr lang="ru-RU" sz="1800" dirty="0" smtClean="0"/>
              <a:t> муниципального округа бухгалтера-расчетчика  </a:t>
            </a:r>
            <a:r>
              <a:rPr lang="ru-RU" sz="1800" dirty="0" err="1" smtClean="0"/>
              <a:t>Кишертского</a:t>
            </a:r>
            <a:r>
              <a:rPr lang="ru-RU" sz="1800" dirty="0" smtClean="0"/>
              <a:t> центра бухгалтерского учета – </a:t>
            </a:r>
            <a:r>
              <a:rPr lang="ru-RU" sz="1800" dirty="0" err="1" smtClean="0"/>
              <a:t>Нахратову</a:t>
            </a:r>
            <a:r>
              <a:rPr lang="ru-RU" sz="1800" dirty="0" smtClean="0"/>
              <a:t> Татьяну Викторовну  и др.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1F5F75F-8D26-4821-911B-478E88372899}"/>
              </a:ext>
            </a:extLst>
          </p:cNvPr>
          <p:cNvCxnSpPr>
            <a:cxnSpLocks/>
          </p:cNvCxnSpPr>
          <p:nvPr/>
        </p:nvCxnSpPr>
        <p:spPr>
          <a:xfrm flipV="1">
            <a:off x="1627188" y="993775"/>
            <a:ext cx="439737" cy="1381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509588" y="268288"/>
            <a:ext cx="8318500" cy="863600"/>
            <a:chOff x="509954" y="267772"/>
            <a:chExt cx="8317523" cy="864097"/>
          </a:xfrm>
        </p:grpSpPr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xmlns="" id="{13214EE5-822A-4B46-BE8D-E8E940C656A7}"/>
                </a:ext>
              </a:extLst>
            </p:cNvPr>
            <p:cNvCxnSpPr>
              <a:cxnSpLocks/>
            </p:cNvCxnSpPr>
            <p:nvPr/>
          </p:nvCxnSpPr>
          <p:spPr>
            <a:xfrm>
              <a:off x="509954" y="1090570"/>
              <a:ext cx="8317523" cy="0"/>
            </a:xfrm>
            <a:prstGeom prst="line">
              <a:avLst/>
            </a:prstGeom>
            <a:ln w="38100">
              <a:solidFill>
                <a:srgbClr val="4BDA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53" name="Picture 117" descr="E:\Рабочая папка\флаг и эмблема профсоюза\эмблема профсоюза (официальная большая прозрачная)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6490" y="267772"/>
              <a:ext cx="88017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E88CA9B7-969A-4C4A-8A4D-E306398C98FB}"/>
                </a:ext>
              </a:extLst>
            </p:cNvPr>
            <p:cNvCxnSpPr>
              <a:cxnSpLocks/>
            </p:cNvCxnSpPr>
            <p:nvPr/>
          </p:nvCxnSpPr>
          <p:spPr>
            <a:xfrm>
              <a:off x="1186150" y="993677"/>
              <a:ext cx="457146" cy="138192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AB991AF7-AB09-4C50-AC0A-E55997DA1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7584" y="993677"/>
              <a:ext cx="6769893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F7B027D6-84F8-4787-83FC-FA90342EC087}"/>
                </a:ext>
              </a:extLst>
            </p:cNvPr>
            <p:cNvCxnSpPr/>
            <p:nvPr/>
          </p:nvCxnSpPr>
          <p:spPr>
            <a:xfrm>
              <a:off x="509954" y="993677"/>
              <a:ext cx="68571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8" name="TextBox 26"/>
          <p:cNvSpPr txBox="1">
            <a:spLocks noChangeArrowheads="1"/>
          </p:cNvSpPr>
          <p:nvPr/>
        </p:nvSpPr>
        <p:spPr bwMode="auto">
          <a:xfrm>
            <a:off x="2082800" y="584200"/>
            <a:ext cx="7045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0070C0"/>
                </a:solidFill>
                <a:latin typeface="Calibri" pitchFamily="34" charset="0"/>
              </a:rPr>
              <a:t>Общероссийский Профсоюз образования</a:t>
            </a:r>
          </a:p>
        </p:txBody>
      </p:sp>
      <p:sp>
        <p:nvSpPr>
          <p:cNvPr id="6149" name="Номер слайда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C85779-FB37-4E3A-9F04-93B2B6A3207A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6150" name="Рисунок 5" descr="Изображение выглядит как электроника&#10;&#10;Описание создано автоматиче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24250"/>
            <a:ext cx="8858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AD48AD7-749F-4463-9465-383D3E410AC2}"/>
              </a:ext>
            </a:extLst>
          </p:cNvPr>
          <p:cNvSpPr/>
          <p:nvPr/>
        </p:nvSpPr>
        <p:spPr>
          <a:xfrm>
            <a:off x="-83600" y="1393681"/>
            <a:ext cx="9304085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4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профсоюза:</a:t>
            </a:r>
          </a:p>
          <a:p>
            <a:pPr algn="ctr">
              <a:defRPr/>
            </a:pP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Продолжали  осваивать  механизм </a:t>
            </a:r>
          </a:p>
          <a:p>
            <a:pPr algn="ctr">
              <a:defRPr/>
            </a:pP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создания цифровой среды в деятельности профсоюза</a:t>
            </a:r>
            <a:endParaRPr lang="ru-RU" sz="2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69900" y="523875"/>
            <a:ext cx="8477250" cy="73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 b="1" dirty="0">
                <a:solidFill>
                  <a:srgbClr val="0A30F0"/>
                </a:solidFill>
                <a:latin typeface="Times New Roman" pitchFamily="18" charset="0"/>
              </a:rPr>
              <a:t>ЦЕЛИ</a:t>
            </a:r>
            <a:r>
              <a:rPr lang="ru-RU" altLang="ru-RU" sz="2800" b="1" dirty="0">
                <a:solidFill>
                  <a:srgbClr val="0A30F0"/>
                </a:solidFill>
                <a:latin typeface="Times New Roman" pitchFamily="18" charset="0"/>
              </a:rPr>
              <a:t> ЦИФРОВИЗАЦИИ Профсоюза </a:t>
            </a:r>
            <a:endParaRPr lang="ru-RU" altLang="ru-RU" sz="3200" b="1" dirty="0">
              <a:solidFill>
                <a:srgbClr val="0A30F0"/>
              </a:solidFill>
              <a:latin typeface="Times New Roman" pitchFamily="18" charset="0"/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96850" y="1079500"/>
            <a:ext cx="8820150" cy="805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Организационное </a:t>
            </a:r>
            <a:r>
              <a:rPr lang="ru-RU" altLang="ru-RU" sz="2200" b="1">
                <a:solidFill>
                  <a:srgbClr val="0A30F0"/>
                </a:solidFill>
                <a:latin typeface="Times New Roman" pitchFamily="18" charset="0"/>
                <a:cs typeface="Times New Roman" pitchFamily="18" charset="0"/>
              </a:rPr>
              <a:t>укрепление Профсоюза и повышение его ЭФФЕКТИВНОСТИ (формирование электр. реестра, электронный учёт, системы мотивации и работы профорганов и др.)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для дополнительной социальной поддержки членов Профсоюза (программы скидок и возврата части средств).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 автоматизированных рабочих мест председателей организаций Профсоюза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(перевод оргработы ПО на цифру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на новый электронный профсоюзный билет.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 электронного учёта членов Профсоюза.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altLang="ru-RU" sz="2200" b="1">
                <a:solidFill>
                  <a:srgbClr val="0A30F0"/>
                </a:solidFill>
                <a:latin typeface="Times New Roman" pitchFamily="18" charset="0"/>
                <a:cs typeface="Times New Roman" pitchFamily="18" charset="0"/>
              </a:rPr>
              <a:t>сбора и обработки статистики в Профсоюзе.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Сокращение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 избыточной отчётности внутри Профсоюза.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цифровой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 и информационно-методической базы в Профсоюзе, улучшение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организационных отношений </a:t>
            </a:r>
            <a:r>
              <a:rPr lang="ru-RU" altLang="ru-RU" sz="2200" b="1">
                <a:solidFill>
                  <a:srgbClr val="2300DC"/>
                </a:solidFill>
                <a:latin typeface="Times New Roman" pitchFamily="18" charset="0"/>
                <a:cs typeface="Times New Roman" pitchFamily="18" charset="0"/>
              </a:rPr>
              <a:t>в Профсоюзе. </a:t>
            </a:r>
          </a:p>
          <a:p>
            <a:pPr algn="ctr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ЦИФРОВИЗАЦИЯ ВЫСТУПАЕТ И КАК </a:t>
            </a:r>
            <a:r>
              <a:rPr lang="ru-RU" altLang="ru-RU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САМОЦЕЛЬ И  КАК </a:t>
            </a:r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СРЕДСТВО </a:t>
            </a:r>
            <a:r>
              <a:rPr lang="ru-RU" altLang="ru-RU" sz="2200" b="1">
                <a:latin typeface="Times New Roman" pitchFamily="18" charset="0"/>
                <a:cs typeface="Times New Roman" pitchFamily="18" charset="0"/>
              </a:rPr>
              <a:t>ПОВЫШЕНИЯ ЭФФЕКТИВНОСТИ ПРОФСОЮЗА</a:t>
            </a:r>
          </a:p>
          <a:p>
            <a:pPr algn="just" defTabSz="449263" eaLnBrk="1" hangingPunct="1"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2200">
              <a:solidFill>
                <a:schemeClr val="bg1"/>
              </a:solidFill>
              <a:cs typeface="Times New Roman" pitchFamily="18" charset="0"/>
            </a:endParaRP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200">
              <a:solidFill>
                <a:srgbClr val="000000"/>
              </a:solidFill>
              <a:cs typeface="Times New Roman" pitchFamily="18" charset="0"/>
            </a:endParaRP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200">
              <a:solidFill>
                <a:srgbClr val="000000"/>
              </a:solidFill>
              <a:cs typeface="Times New Roman" pitchFamily="18" charset="0"/>
            </a:endParaRP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200">
              <a:solidFill>
                <a:srgbClr val="000000"/>
              </a:solidFill>
              <a:cs typeface="Times New Roman" pitchFamily="18" charset="0"/>
            </a:endParaRP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эмблема профсоюза (большая прозрачна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" y="238126"/>
            <a:ext cx="672704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309688" y="368301"/>
            <a:ext cx="71068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Trebuchet MS" pitchFamily="34" charset="0"/>
              </a:rPr>
              <a:t>Электронный профсоюзный билет</a:t>
            </a:r>
          </a:p>
        </p:txBody>
      </p:sp>
      <p:pic>
        <p:nvPicPr>
          <p:cNvPr id="19460" name="Picture 6" descr="https://im0-tub-ru.yandex.net/i?id=6d32d6dcadde38fbc5c9f72f79f18618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5604" y="1122364"/>
            <a:ext cx="2350294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5643570" y="1270000"/>
            <a:ext cx="3357586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err="1"/>
              <a:t>Профкардс</a:t>
            </a:r>
            <a:r>
              <a:rPr lang="ru-RU" sz="2800" dirty="0"/>
              <a:t>- </a:t>
            </a:r>
            <a:r>
              <a:rPr lang="ru-RU" sz="2800" dirty="0">
                <a:solidFill>
                  <a:srgbClr val="C00000"/>
                </a:solidFill>
              </a:rPr>
              <a:t>Мир скидок и выгодных предложений для членов профсоюза</a:t>
            </a: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3813573" y="1270001"/>
            <a:ext cx="678656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458641" y="3954463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19464" name="AutoShape 9" descr="https://profcards.ru/img/block-1__vector-1.png"/>
          <p:cNvSpPr>
            <a:spLocks noChangeAspect="1" noChangeArrowheads="1"/>
          </p:cNvSpPr>
          <p:nvPr/>
        </p:nvSpPr>
        <p:spPr bwMode="auto">
          <a:xfrm>
            <a:off x="101204" y="-623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AutoShape 10" descr="https://profcards.ru/img/block-1__vector-2.png"/>
          <p:cNvSpPr>
            <a:spLocks noChangeAspect="1" noChangeArrowheads="1"/>
          </p:cNvSpPr>
          <p:nvPr/>
        </p:nvSpPr>
        <p:spPr bwMode="auto">
          <a:xfrm>
            <a:off x="183356" y="-623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AutoShape 11" descr="https://profcards.ru/img/block-1__card.png"/>
          <p:cNvSpPr>
            <a:spLocks noChangeAspect="1" noChangeArrowheads="1"/>
          </p:cNvSpPr>
          <p:nvPr/>
        </p:nvSpPr>
        <p:spPr bwMode="auto">
          <a:xfrm>
            <a:off x="116681" y="-33496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AutoShape 12" descr="https://profcards.ru/img/block-1__screen.png"/>
          <p:cNvSpPr>
            <a:spLocks noChangeAspect="1" noChangeArrowheads="1"/>
          </p:cNvSpPr>
          <p:nvPr/>
        </p:nvSpPr>
        <p:spPr bwMode="auto">
          <a:xfrm>
            <a:off x="116681" y="2286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AutoShape 13" descr="https://profcards.ru/img/block-1__ticket.png"/>
          <p:cNvSpPr>
            <a:spLocks noChangeAspect="1" noChangeArrowheads="1"/>
          </p:cNvSpPr>
          <p:nvPr/>
        </p:nvSpPr>
        <p:spPr bwMode="auto">
          <a:xfrm>
            <a:off x="116681" y="792163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TextBox 16"/>
          <p:cNvSpPr txBox="1">
            <a:spLocks noChangeArrowheads="1"/>
          </p:cNvSpPr>
          <p:nvPr/>
        </p:nvSpPr>
        <p:spPr bwMode="auto">
          <a:xfrm>
            <a:off x="258366" y="3278189"/>
            <a:ext cx="8648700" cy="20005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     Ваш электронный профсоюзный билет - пропуск в мир скидок и выгодных предложений. </a:t>
            </a: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</a:rPr>
              <a:t>     Более 650 интернет магазинов.         Бонус до 30% на Ваш счет. Всего 3 шага!</a:t>
            </a:r>
          </a:p>
          <a:p>
            <a:pPr eaLnBrk="0" hangingPunct="0">
              <a:defRPr/>
            </a:pPr>
            <a:r>
              <a:rPr lang="ru-RU" sz="1400" dirty="0"/>
              <a:t>       </a:t>
            </a:r>
          </a:p>
          <a:p>
            <a:pPr eaLnBrk="0" hangingPunct="0">
              <a:defRPr/>
            </a:pPr>
            <a:r>
              <a:rPr lang="ru-RU" sz="1400" dirty="0"/>
              <a:t>Получите электронный профсоюзный билет в своем профкоме</a:t>
            </a:r>
          </a:p>
          <a:p>
            <a:pPr eaLnBrk="0" hangingPunct="0">
              <a:defRPr/>
            </a:pPr>
            <a:r>
              <a:rPr lang="ru-RU" sz="1400" dirty="0"/>
              <a:t>Зарегистрируйтесь на этом сайте или в мобильном приложении по номеру своего электронного профсоюзного билета</a:t>
            </a:r>
          </a:p>
          <a:p>
            <a:pPr eaLnBrk="0" hangingPunct="0">
              <a:defRPr/>
            </a:pPr>
            <a:r>
              <a:rPr lang="ru-RU" sz="1400" dirty="0"/>
              <a:t>Получайте выгодные предложения и возвращайте живые деньги за каждую покупку до 30% </a:t>
            </a:r>
          </a:p>
        </p:txBody>
      </p:sp>
      <p:pic>
        <p:nvPicPr>
          <p:cNvPr id="19470" name="Picture 15" descr="https://avatars.mds.yandex.net/get-districts/1540813/2a0000016967d06995f63f89a92c9b8e3808/optimiz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461000"/>
            <a:ext cx="15716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https://cs8.pikabu.ru/post_img/2016/01/21/11/og_og_1453400572285884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5357826"/>
            <a:ext cx="269438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9" descr="https://im0-tub-ru.yandex.net/i?id=4e905dd6a09380e862238bff4146af3f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72" y="5284788"/>
            <a:ext cx="117038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21" descr="https://gdemani.ru/wp-content/uploads/2019/02/letu-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5500702"/>
            <a:ext cx="2297906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07950" y="0"/>
            <a:ext cx="9036051" cy="3327400"/>
            <a:chOff x="182" y="-76"/>
            <a:chExt cx="5692" cy="2096"/>
          </a:xfrm>
        </p:grpSpPr>
        <p:sp>
          <p:nvSpPr>
            <p:cNvPr id="2051" name="Text Box 2"/>
            <p:cNvSpPr txBox="1">
              <a:spLocks noChangeArrowheads="1"/>
            </p:cNvSpPr>
            <p:nvPr/>
          </p:nvSpPr>
          <p:spPr bwMode="auto">
            <a:xfrm>
              <a:off x="182" y="914"/>
              <a:ext cx="5602" cy="110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90000" tIns="46800" rIns="90000" bIns="4680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spcBef>
                  <a:spcPts val="5000"/>
                </a:spcBef>
                <a:buClrTx/>
                <a:buFontTx/>
                <a:buNone/>
                <a:defRPr/>
              </a:pPr>
              <a:r>
                <a:rPr lang="ru-RU" b="1" dirty="0" smtClean="0">
                  <a:ln w="11430">
                    <a:solidFill>
                      <a:srgbClr val="00B0F0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КОЛЛЕКТИВНЫЙ ДОГОВОР</a:t>
              </a:r>
              <a:endParaRPr lang="ru-RU" b="1" i="1" dirty="0" smtClean="0">
                <a:ln w="11430">
                  <a:solidFill>
                    <a:srgbClr val="00B0F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  <a:p>
              <a:pPr marL="571500" indent="-571500" algn="ctr" eaLnBrk="1" hangingPunct="1">
                <a:buClrTx/>
                <a:buFont typeface="Calibri" pitchFamily="34" charset="0"/>
                <a:buChar char="–"/>
                <a:defRPr/>
              </a:pPr>
              <a:r>
                <a:rPr lang="ru-RU" b="1" dirty="0" smtClean="0">
                  <a:ln w="11430">
                    <a:solidFill>
                      <a:srgbClr val="00B0F0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основной </a:t>
              </a:r>
            </a:p>
            <a:p>
              <a:pPr algn="ctr" eaLnBrk="1" hangingPunct="1">
                <a:buClrTx/>
                <a:defRPr/>
              </a:pPr>
              <a:r>
                <a:rPr lang="ru-RU" b="1" dirty="0" smtClean="0">
                  <a:ln w="11430">
                    <a:solidFill>
                      <a:srgbClr val="00B0F0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нормативный правовой акт, </a:t>
              </a:r>
              <a:r>
                <a:rPr lang="ru-RU" b="1" dirty="0">
                  <a:ln w="11430">
                    <a:solidFill>
                      <a:srgbClr val="00B0F0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регулирующий </a:t>
              </a:r>
              <a:endParaRPr lang="ru-RU" b="1" dirty="0" smtClean="0">
                <a:ln w="11430">
                  <a:solidFill>
                    <a:srgbClr val="00B0F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  <a:p>
              <a:pPr algn="ctr" eaLnBrk="1" hangingPunct="1">
                <a:buClrTx/>
                <a:defRPr/>
              </a:pPr>
              <a:r>
                <a:rPr lang="ru-RU" b="1" dirty="0" smtClean="0">
                  <a:ln w="11430">
                    <a:solidFill>
                      <a:srgbClr val="00B0F0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социально-трудовые отношения </a:t>
              </a:r>
            </a:p>
            <a:p>
              <a:pPr algn="ctr" eaLnBrk="1" hangingPunct="1">
                <a:buClrTx/>
                <a:defRPr/>
              </a:pPr>
              <a:endParaRPr lang="ru-RU" b="1" i="1" dirty="0" smtClean="0">
                <a:ln w="11430">
                  <a:solidFill>
                    <a:srgbClr val="00B0F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  <a:p>
              <a:pPr algn="ctr" eaLnBrk="1" hangingPunct="1">
                <a:buClrTx/>
                <a:buFontTx/>
                <a:buNone/>
                <a:defRPr/>
              </a:pPr>
              <a:endParaRPr lang="ru-RU" b="1" i="1" dirty="0" smtClean="0">
                <a:ln w="11430">
                  <a:solidFill>
                    <a:srgbClr val="00B0F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93" y="-76"/>
              <a:ext cx="5681" cy="1375"/>
              <a:chOff x="193" y="-76"/>
              <a:chExt cx="5681" cy="1375"/>
            </a:xfrm>
          </p:grpSpPr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" y="134"/>
                <a:ext cx="1213" cy="11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 prst="artDeco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pic>
          <p:sp>
            <p:nvSpPr>
              <p:cNvPr id="3077" name="Text Box 5"/>
              <p:cNvSpPr txBox="1">
                <a:spLocks noChangeArrowheads="1"/>
              </p:cNvSpPr>
              <p:nvPr/>
            </p:nvSpPr>
            <p:spPr bwMode="auto">
              <a:xfrm>
                <a:off x="1496" y="-76"/>
                <a:ext cx="4378" cy="99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 prst="artDeco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90000" tIns="46800" rIns="90000" bIns="46800">
                <a:spAutoFit/>
              </a:bodyPr>
              <a:lstStyle/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ru-RU" b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ru-RU" b="1" dirty="0" err="1" smtClean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Кишертская</a:t>
                </a:r>
                <a:r>
                  <a:rPr lang="ru-RU" b="1" dirty="0" smtClean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  территориальная   организация </a:t>
                </a:r>
                <a:endParaRPr lang="ru-RU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itchFamily="18" charset="0"/>
                </a:endParaRP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ru-RU" b="1" dirty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Профсоюза работников народного образования 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ru-RU" b="1" dirty="0">
                    <a:ln w="1905"/>
                    <a:solidFill>
                      <a:schemeClr val="bg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и науки Российской Федерации</a:t>
                </a:r>
              </a:p>
              <a:p>
                <a:pPr algn="ctr">
                  <a:buClrTx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endParaRPr lang="ru-RU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endParaRPr>
              </a:p>
            </p:txBody>
          </p:sp>
          <p:sp>
            <p:nvSpPr>
              <p:cNvPr id="2055" name="Line 6"/>
              <p:cNvSpPr>
                <a:spLocks noChangeShapeType="1"/>
              </p:cNvSpPr>
              <p:nvPr/>
            </p:nvSpPr>
            <p:spPr bwMode="auto">
              <a:xfrm>
                <a:off x="271" y="785"/>
                <a:ext cx="5332" cy="0"/>
              </a:xfrm>
              <a:prstGeom prst="line">
                <a:avLst/>
              </a:prstGeom>
              <a:ln>
                <a:noFill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 prst="artDeco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865744" y="6093295"/>
            <a:ext cx="137758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 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3000372"/>
          <a:ext cx="8001054" cy="3797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7"/>
                <a:gridCol w="1785951"/>
                <a:gridCol w="214314"/>
                <a:gridCol w="2000262"/>
              </a:tblGrid>
              <a:tr h="625083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 профсоюзной</a:t>
                      </a:r>
                    </a:p>
                    <a:p>
                      <a:r>
                        <a:rPr lang="ru-RU" dirty="0" smtClean="0"/>
                        <a:t>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Наличие  КД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Год окончания</a:t>
                      </a:r>
                    </a:p>
                    <a:p>
                      <a:r>
                        <a:rPr lang="ru-RU" dirty="0" smtClean="0"/>
                        <a:t>действия КД</a:t>
                      </a:r>
                      <a:endParaRPr lang="ru-RU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МКОУ «Посадская ОШИ для обучающихся с ОВЗ»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Истек срок действия КД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2020  год</a:t>
                      </a:r>
                      <a:endParaRPr lang="ru-RU" sz="1600" dirty="0"/>
                    </a:p>
                  </a:txBody>
                  <a:tcPr/>
                </a:tc>
              </a:tr>
              <a:tr h="6250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МБОУ «</a:t>
                      </a:r>
                      <a:r>
                        <a:rPr lang="ru-RU" sz="1600" dirty="0" err="1" smtClean="0"/>
                        <a:t>Кишертская</a:t>
                      </a:r>
                      <a:r>
                        <a:rPr lang="ru-RU" sz="1600" dirty="0" smtClean="0"/>
                        <a:t> СОШ имени </a:t>
                      </a:r>
                      <a:r>
                        <a:rPr lang="ru-RU" sz="1600" dirty="0" err="1" smtClean="0"/>
                        <a:t>Л.П.Дробышевского</a:t>
                      </a:r>
                      <a:r>
                        <a:rPr lang="ru-RU" sz="1600" dirty="0" smtClean="0"/>
                        <a:t>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КД требует заключения нового договора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2019 – 2022 год</a:t>
                      </a:r>
                      <a:endParaRPr lang="ru-RU" sz="1600" dirty="0"/>
                    </a:p>
                  </a:txBody>
                  <a:tcPr/>
                </a:tc>
              </a:tr>
              <a:tr h="1268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/>
                        <a:t>Кишертский</a:t>
                      </a:r>
                      <a:r>
                        <a:rPr lang="ru-RU" sz="1600" dirty="0" smtClean="0"/>
                        <a:t> РЦДТ ( объединенная организация)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КД требует </a:t>
                      </a:r>
                      <a:r>
                        <a:rPr lang="ru-RU" sz="1600" dirty="0" smtClean="0"/>
                        <a:t>заключения нового договора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2022г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</TotalTime>
  <Words>3234</Words>
  <Application>Microsoft Office PowerPoint</Application>
  <PresentationFormat>Экран (4:3)</PresentationFormat>
  <Paragraphs>511</Paragraphs>
  <Slides>41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ПУБЛИЧНЫЙ  ОТЧЕТ Об итогах работы  профсоюзного сообщества работников образования Кишертского муниципального округа за 2021 год.   Год организационного и кадрового укрепления профсоюза (ФНПР). Год спорта и здоровья (ЦС Профсоюза). Здоровьесбережение – каждому ( ТО профсоюза)</vt:lpstr>
      <vt:lpstr>Задачи    2021г. - добиваться</vt:lpstr>
      <vt:lpstr>          Полное наименование организации:  КИШЕРТСКАЯ ТЕРРИТОРИАЛЬНАЯ ОРГАНИЗАЦИЯ ПРОФЕССИОНАЛЬНОГО СОЮЗА РАБОТНИКОВ НАРОДНОГО ОБРАЗОВАНИЯ И НАУКИ РОССИЙСКОЙ ФЕДЕРАЦИИ </vt:lpstr>
      <vt:lpstr>Общая  характеристика организации на 01.01.2022 года </vt:lpstr>
      <vt:lpstr>      Вопросы рассмотренные на заседании Президиума   </vt:lpstr>
      <vt:lpstr>Слайд 6</vt:lpstr>
      <vt:lpstr>Слайд 7</vt:lpstr>
      <vt:lpstr>Слайд 8</vt:lpstr>
      <vt:lpstr>Слайд 9</vt:lpstr>
      <vt:lpstr>  Фестиваль спорта как одно из направлений здоровьесбережения работников</vt:lpstr>
      <vt:lpstr>Награждение по итогам фестиваля Спорта</vt:lpstr>
      <vt:lpstr>Фестиваль спорта </vt:lpstr>
      <vt:lpstr>Интеллектуальная игра- Кордонская СОШ</vt:lpstr>
      <vt:lpstr>Волейбол  -  Кишертская СОШ</vt:lpstr>
      <vt:lpstr>Наши активные участники                     мероприятий</vt:lpstr>
      <vt:lpstr>Наши активные   участники   мероприятий</vt:lpstr>
      <vt:lpstr>Поддержка реализации Программы развития Шумковской ООШ по теме:«Здоровьесбережение - каждому» </vt:lpstr>
      <vt:lpstr>Ожидаемые результаты программы</vt:lpstr>
      <vt:lpstr>Участие в работе Ассоциации «Согласие»</vt:lpstr>
      <vt:lpstr>                           Отзывы о работе семинара</vt:lpstr>
      <vt:lpstr>Товарищеская встреча по волейболу: команда Кишертской СОШ и Кунгурского района (май,2021г.)</vt:lpstr>
      <vt:lpstr>Победитель товарищеской встречи – команда Кунгурского района</vt:lpstr>
      <vt:lpstr>Проведение Всероссийской акции профсоюзов в рамках Всемирного дня действий «За достойный труд!» в 2021 году </vt:lpstr>
      <vt:lpstr>Решение Круглого стола</vt:lpstr>
      <vt:lpstr>Социологический опрос</vt:lpstr>
      <vt:lpstr>Социологический опрос</vt:lpstr>
      <vt:lpstr>Социологический опрос</vt:lpstr>
      <vt:lpstr>      В.В.Путин призвал сохранить систему школ искусств</vt:lpstr>
      <vt:lpstr>В связи с данной ситуацией: слиянием учреждений дополнительного образования было направлено письмо от  ТО профсоюза в адрес руководителей для оценки ситуации</vt:lpstr>
      <vt:lpstr>Некоторые  показатели  доходов и расходов профсоюзной организации</vt:lpstr>
      <vt:lpstr>Вопросы оплаты труда, финансирования образовательных организаций.</vt:lpstr>
      <vt:lpstr>Вопросы оплаты труда и финансирования образовательных организаций – 2021год</vt:lpstr>
      <vt:lpstr>Слайд 33</vt:lpstr>
      <vt:lpstr>Слайд 34</vt:lpstr>
      <vt:lpstr>Грамотой Комитета профсоюза награждены:</vt:lpstr>
      <vt:lpstr>Грамотой Краевого Комитета профсоюза награждены:</vt:lpstr>
      <vt:lpstr>Слайд 37</vt:lpstr>
      <vt:lpstr>       Виды отдыха и оздоровления работников образования в 2021 году</vt:lpstr>
      <vt:lpstr>Наше профсоюзное сообщество всегда открыто для вас! Администратор сообщества в Контакте – Шистерова Светлана Николаевна.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 ОТЧЕТ Об итогах работы  профсоюзного сообщества работников образования Кишертского муниципального района за 2020 год.</dc:title>
  <dc:creator>Ермаковы</dc:creator>
  <cp:lastModifiedBy>Ермаковы</cp:lastModifiedBy>
  <cp:revision>20</cp:revision>
  <dcterms:created xsi:type="dcterms:W3CDTF">2021-03-28T09:32:03Z</dcterms:created>
  <dcterms:modified xsi:type="dcterms:W3CDTF">2022-03-29T13:39:08Z</dcterms:modified>
</cp:coreProperties>
</file>