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Default Extension="sldx" ContentType="application/vnd.openxmlformats-officedocument.presentationml.slide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6" r:id="rId2"/>
    <p:sldId id="303" r:id="rId3"/>
    <p:sldId id="300" r:id="rId4"/>
    <p:sldId id="321" r:id="rId5"/>
    <p:sldId id="350" r:id="rId6"/>
    <p:sldId id="346" r:id="rId7"/>
    <p:sldId id="345" r:id="rId8"/>
    <p:sldId id="314" r:id="rId9"/>
    <p:sldId id="301" r:id="rId10"/>
    <p:sldId id="304" r:id="rId11"/>
    <p:sldId id="305" r:id="rId12"/>
    <p:sldId id="326" r:id="rId13"/>
    <p:sldId id="341" r:id="rId14"/>
    <p:sldId id="306" r:id="rId15"/>
    <p:sldId id="302" r:id="rId16"/>
    <p:sldId id="309" r:id="rId17"/>
    <p:sldId id="307" r:id="rId18"/>
    <p:sldId id="308" r:id="rId19"/>
    <p:sldId id="338" r:id="rId20"/>
    <p:sldId id="347" r:id="rId21"/>
    <p:sldId id="312" r:id="rId22"/>
    <p:sldId id="339" r:id="rId23"/>
    <p:sldId id="317" r:id="rId24"/>
    <p:sldId id="351" r:id="rId25"/>
    <p:sldId id="352" r:id="rId26"/>
    <p:sldId id="353" r:id="rId27"/>
    <p:sldId id="354" r:id="rId28"/>
    <p:sldId id="342" r:id="rId29"/>
    <p:sldId id="340" r:id="rId30"/>
    <p:sldId id="343" r:id="rId31"/>
    <p:sldId id="315" r:id="rId32"/>
    <p:sldId id="329" r:id="rId33"/>
    <p:sldId id="328" r:id="rId34"/>
    <p:sldId id="316" r:id="rId35"/>
    <p:sldId id="344" r:id="rId36"/>
    <p:sldId id="323" r:id="rId37"/>
    <p:sldId id="327" r:id="rId38"/>
    <p:sldId id="332" r:id="rId39"/>
    <p:sldId id="331" r:id="rId40"/>
    <p:sldId id="333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0113" autoAdjust="0"/>
    <p:restoredTop sz="99640" autoAdjust="0"/>
  </p:normalViewPr>
  <p:slideViewPr>
    <p:cSldViewPr>
      <p:cViewPr>
        <p:scale>
          <a:sx n="66" d="100"/>
          <a:sy n="66" d="100"/>
        </p:scale>
        <p:origin x="-2214" y="-1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2624E-7DB0-47CA-BCDC-A874D728CB12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BEEBBC-D854-43DB-B270-1ED7813F93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4533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915E4-AEE0-481D-82EE-8418DA676D09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EEBBC-D854-43DB-B270-1ED7813F9334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5589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915E4-AEE0-481D-82EE-8418DA676D09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03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  <a:noFill/>
          <a:ln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EEBBC-D854-43DB-B270-1ED7813F9334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png"/><Relationship Id="rId3" Type="http://schemas.openxmlformats.org/officeDocument/2006/relationships/hyperlink" Target="https://vk.com/profdiscount.perm" TargetMode="External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17" Type="http://schemas.openxmlformats.org/officeDocument/2006/relationships/image" Target="../media/image54.jpeg"/><Relationship Id="rId2" Type="http://schemas.openxmlformats.org/officeDocument/2006/relationships/image" Target="../media/image40.jpe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5" Type="http://schemas.openxmlformats.org/officeDocument/2006/relationships/image" Target="../media/image52.jpe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jpeg"/><Relationship Id="rId1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1604" y="142852"/>
            <a:ext cx="6286544" cy="285752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 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 </a:t>
            </a:r>
            <a:r>
              <a:rPr lang="ru-RU" sz="2000" b="1" dirty="0" smtClean="0"/>
              <a:t>ПУБЛИЧНЫЙ   ОТЧЕТ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700" b="1" dirty="0" err="1" smtClean="0"/>
              <a:t>Кишертской</a:t>
            </a:r>
            <a:r>
              <a:rPr lang="ru-RU" sz="2700" b="1" dirty="0" smtClean="0"/>
              <a:t> территориальной организации Профессионального союза работников народного образования и науки Российской Федерации.</a:t>
            </a:r>
            <a:br>
              <a:rPr lang="ru-RU" sz="2700" b="1" dirty="0" smtClean="0"/>
            </a:br>
            <a:r>
              <a:rPr lang="ru-RU" sz="3600" b="1" dirty="0" smtClean="0"/>
              <a:t> </a:t>
            </a:r>
            <a:br>
              <a:rPr lang="ru-RU" sz="3600" b="1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00430" y="5072074"/>
            <a:ext cx="5338770" cy="1000132"/>
          </a:xfrm>
        </p:spPr>
        <p:txBody>
          <a:bodyPr>
            <a:normAutofit fontScale="92500"/>
          </a:bodyPr>
          <a:lstStyle/>
          <a:p>
            <a:pPr algn="r"/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3"/>
                </a:solidFill>
              </a:rPr>
              <a:t>Председатель </a:t>
            </a:r>
            <a:r>
              <a:rPr lang="ru-RU" sz="2000" b="1" dirty="0" err="1" smtClean="0">
                <a:solidFill>
                  <a:schemeClr val="accent3"/>
                </a:solidFill>
              </a:rPr>
              <a:t>Кишертской</a:t>
            </a:r>
            <a:r>
              <a:rPr lang="ru-RU" sz="2000" b="1" dirty="0" smtClean="0">
                <a:solidFill>
                  <a:schemeClr val="accent3"/>
                </a:solidFill>
              </a:rPr>
              <a:t>  территориальной организации профсоюза работников народного образования – Т.Н.Ермакова</a:t>
            </a:r>
            <a:endParaRPr lang="ru-RU" sz="2000" b="1" dirty="0">
              <a:solidFill>
                <a:schemeClr val="accent3"/>
              </a:solidFill>
            </a:endParaRPr>
          </a:p>
        </p:txBody>
      </p:sp>
      <p:pic>
        <p:nvPicPr>
          <p:cNvPr id="1026" name="Picture 2" descr="E:\Users\ПК\Desktop\профсоюз\IMG_03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143116"/>
            <a:ext cx="2301563" cy="2714644"/>
          </a:xfrm>
          <a:prstGeom prst="rect">
            <a:avLst/>
          </a:prstGeom>
          <a:noFill/>
        </p:spPr>
      </p:pic>
      <p:pic>
        <p:nvPicPr>
          <p:cNvPr id="39938" name="Picture 2" descr="https://avatars.mds.yandex.net/i?id=95eb56ee1cac2ddbb180898354ab578a8c04b710-10139465-images-thumbs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7569" y="1643050"/>
            <a:ext cx="3224959" cy="3202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142900"/>
            <a:ext cx="8229600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100" b="1" dirty="0" smtClean="0">
                <a:solidFill>
                  <a:schemeClr val="accent2">
                    <a:lumMod val="75000"/>
                  </a:schemeClr>
                </a:solidFill>
              </a:rPr>
              <a:t>Вопросы рассматриваемые на заседании Президиума</a:t>
            </a: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 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715040"/>
          </a:xfrm>
        </p:spPr>
        <p:txBody>
          <a:bodyPr>
            <a:normAutofit/>
          </a:bodyPr>
          <a:lstStyle/>
          <a:p>
            <a:pPr lvl="0"/>
            <a:r>
              <a:rPr lang="ru-RU" sz="1800" dirty="0" smtClean="0"/>
              <a:t>Об участии в конкурсе «Учитель года» и финансировании мероприятия.</a:t>
            </a:r>
          </a:p>
          <a:p>
            <a:r>
              <a:rPr lang="ru-RU" sz="1800" dirty="0" smtClean="0"/>
              <a:t>Об утверждении Положений соревнований в рамках «Фестиваля спорта»</a:t>
            </a:r>
          </a:p>
          <a:p>
            <a:pPr lvl="0"/>
            <a:r>
              <a:rPr lang="ru-RU" sz="1800" dirty="0" smtClean="0"/>
              <a:t>О премировании  членов профсоюза в связи со значимыми событиями года: Днем профсоюзного активиста, Днем учителя и др.</a:t>
            </a:r>
          </a:p>
          <a:p>
            <a:r>
              <a:rPr lang="ru-RU" sz="1800" dirty="0" smtClean="0"/>
              <a:t>Об участии в семинарах-совещаниях ассоциации «Согласие» в режиме </a:t>
            </a:r>
            <a:r>
              <a:rPr lang="ru-RU" sz="1800" dirty="0" err="1" smtClean="0"/>
              <a:t>он-лайн</a:t>
            </a:r>
            <a:r>
              <a:rPr lang="ru-RU" sz="1800" dirty="0" smtClean="0"/>
              <a:t>.</a:t>
            </a:r>
          </a:p>
          <a:p>
            <a:r>
              <a:rPr lang="ru-RU" sz="1800" dirty="0" smtClean="0"/>
              <a:t>Оформление подписки на газету «Профсоюзный курьер» .</a:t>
            </a:r>
          </a:p>
          <a:p>
            <a:r>
              <a:rPr lang="ru-RU" sz="1800" dirty="0" smtClean="0"/>
              <a:t>О проведении новогодней елки для детей и внуков членов профсоюза, ветеранов педагогического труда.</a:t>
            </a:r>
          </a:p>
          <a:p>
            <a:pPr lvl="0"/>
            <a:r>
              <a:rPr lang="ru-RU" sz="1800" dirty="0" smtClean="0"/>
              <a:t>Итоги статистического отчета Комитета профсоюза на 01.01.2022г.</a:t>
            </a:r>
          </a:p>
          <a:p>
            <a:r>
              <a:rPr lang="ru-RU" sz="1800" dirty="0" smtClean="0"/>
              <a:t>О подготовке и проведении Всероссийской акции профсоюзов в рамках Всемирного дня действий «За достойный труд» в 2022 году. </a:t>
            </a:r>
          </a:p>
          <a:p>
            <a:r>
              <a:rPr lang="ru-RU" sz="1800" dirty="0" smtClean="0"/>
              <a:t>Об утверждении Ходатайств  о награждении  членов профсоюза Почетной грамотой Пермской краевой организации Общероссийского Профсоюза  образования , благодарственными письмами Главы </a:t>
            </a:r>
            <a:r>
              <a:rPr lang="ru-RU" sz="1800" dirty="0" err="1" smtClean="0"/>
              <a:t>Кишертского</a:t>
            </a:r>
            <a:r>
              <a:rPr lang="ru-RU" sz="1800" dirty="0" smtClean="0"/>
              <a:t> муниципального округа  и др.</a:t>
            </a:r>
          </a:p>
          <a:p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107950" y="-142875"/>
            <a:ext cx="8893176" cy="1756324"/>
            <a:chOff x="182" y="-166"/>
            <a:chExt cx="5602" cy="1566"/>
          </a:xfrm>
        </p:grpSpPr>
        <p:sp>
          <p:nvSpPr>
            <p:cNvPr id="2051" name="Text Box 2"/>
            <p:cNvSpPr txBox="1">
              <a:spLocks noChangeArrowheads="1"/>
            </p:cNvSpPr>
            <p:nvPr/>
          </p:nvSpPr>
          <p:spPr bwMode="auto">
            <a:xfrm>
              <a:off x="182" y="-166"/>
              <a:ext cx="5602" cy="15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lIns="90000" tIns="46800" rIns="90000" bIns="4680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ctr" eaLnBrk="1" hangingPunct="1">
                <a:spcBef>
                  <a:spcPts val="5000"/>
                </a:spcBef>
                <a:buClrTx/>
                <a:buFontTx/>
                <a:buNone/>
                <a:defRPr/>
              </a:pPr>
              <a:r>
                <a:rPr lang="ru-RU" b="1" dirty="0" smtClean="0">
                  <a:ln w="11430">
                    <a:solidFill>
                      <a:srgbClr val="00B0F0"/>
                    </a:solidFill>
                  </a:ln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+mj-lt"/>
                  <a:cs typeface="Times New Roman" pitchFamily="18" charset="0"/>
                </a:rPr>
                <a:t>КОЛЛЕКТИВНЫЙ ДОГОВОР,  СОГЛАШЕНИЕ</a:t>
              </a:r>
              <a:endParaRPr lang="ru-RU" b="1" i="1" dirty="0" smtClean="0">
                <a:ln w="11430">
                  <a:solidFill>
                    <a:srgbClr val="00B0F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itchFamily="18" charset="0"/>
              </a:endParaRPr>
            </a:p>
            <a:p>
              <a:pPr marL="571500" indent="-571500" algn="ctr" eaLnBrk="1" hangingPunct="1">
                <a:buClrTx/>
                <a:buFont typeface="Calibri" pitchFamily="34" charset="0"/>
                <a:buChar char="–"/>
                <a:defRPr/>
              </a:pPr>
              <a:r>
                <a:rPr lang="ru-RU" b="1" dirty="0" smtClean="0">
                  <a:ln w="11430">
                    <a:solidFill>
                      <a:srgbClr val="00B0F0"/>
                    </a:solidFill>
                  </a:ln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+mj-lt"/>
                  <a:cs typeface="Times New Roman" pitchFamily="18" charset="0"/>
                </a:rPr>
                <a:t>основные </a:t>
              </a:r>
            </a:p>
            <a:p>
              <a:pPr algn="ctr" eaLnBrk="1" hangingPunct="1">
                <a:buClrTx/>
                <a:defRPr/>
              </a:pPr>
              <a:r>
                <a:rPr lang="ru-RU" b="1" dirty="0" smtClean="0">
                  <a:ln w="11430">
                    <a:solidFill>
                      <a:srgbClr val="00B0F0"/>
                    </a:solidFill>
                  </a:ln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+mj-lt"/>
                  <a:cs typeface="Times New Roman" pitchFamily="18" charset="0"/>
                </a:rPr>
                <a:t>нормативные правовые акты, регулирующие </a:t>
              </a:r>
            </a:p>
            <a:p>
              <a:pPr algn="ctr" eaLnBrk="1" hangingPunct="1">
                <a:buClrTx/>
                <a:defRPr/>
              </a:pPr>
              <a:r>
                <a:rPr lang="ru-RU" b="1" dirty="0" smtClean="0">
                  <a:ln w="11430">
                    <a:solidFill>
                      <a:srgbClr val="00B0F0"/>
                    </a:solidFill>
                  </a:ln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+mj-lt"/>
                  <a:cs typeface="Times New Roman" pitchFamily="18" charset="0"/>
                </a:rPr>
                <a:t>социально-трудовые отношения </a:t>
              </a:r>
            </a:p>
            <a:p>
              <a:pPr algn="ctr" eaLnBrk="1" hangingPunct="1">
                <a:buClrTx/>
                <a:defRPr/>
              </a:pPr>
              <a:endParaRPr lang="ru-RU" b="1" i="1" dirty="0" smtClean="0">
                <a:ln w="11430">
                  <a:solidFill>
                    <a:srgbClr val="00B0F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itchFamily="18" charset="0"/>
              </a:endParaRPr>
            </a:p>
            <a:p>
              <a:pPr algn="ctr" eaLnBrk="1" hangingPunct="1">
                <a:buClrTx/>
                <a:buFontTx/>
                <a:buNone/>
                <a:defRPr/>
              </a:pPr>
              <a:endParaRPr lang="ru-RU" b="1" i="1" dirty="0" smtClean="0">
                <a:ln w="11430">
                  <a:solidFill>
                    <a:srgbClr val="00B0F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93" y="134"/>
              <a:ext cx="5410" cy="1165"/>
              <a:chOff x="193" y="134"/>
              <a:chExt cx="5410" cy="1165"/>
            </a:xfrm>
          </p:grpSpPr>
          <p:pic>
            <p:nvPicPr>
              <p:cNvPr id="3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" y="134"/>
                <a:ext cx="1213" cy="1165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 prst="artDeco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</p:pic>
          <p:sp>
            <p:nvSpPr>
              <p:cNvPr id="2055" name="Line 6"/>
              <p:cNvSpPr>
                <a:spLocks noChangeShapeType="1"/>
              </p:cNvSpPr>
              <p:nvPr/>
            </p:nvSpPr>
            <p:spPr bwMode="auto">
              <a:xfrm>
                <a:off x="271" y="785"/>
                <a:ext cx="5332" cy="0"/>
              </a:xfrm>
              <a:prstGeom prst="line">
                <a:avLst/>
              </a:prstGeom>
              <a:ln>
                <a:noFill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 prst="artDeco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3865744" y="6093295"/>
            <a:ext cx="1377584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2021 г.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57158" y="1357299"/>
          <a:ext cx="8572560" cy="56823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4263"/>
                <a:gridCol w="2390843"/>
                <a:gridCol w="215868"/>
                <a:gridCol w="2141586"/>
              </a:tblGrid>
              <a:tr h="916138">
                <a:tc>
                  <a:txBody>
                    <a:bodyPr/>
                    <a:lstStyle/>
                    <a:p>
                      <a:r>
                        <a:rPr lang="ru-RU" dirty="0" smtClean="0"/>
                        <a:t>Наименование  профсоюзной</a:t>
                      </a:r>
                    </a:p>
                    <a:p>
                      <a:r>
                        <a:rPr lang="ru-RU" dirty="0" smtClean="0"/>
                        <a:t>организации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Наличие  КД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Год окончания</a:t>
                      </a:r>
                    </a:p>
                    <a:p>
                      <a:r>
                        <a:rPr lang="ru-RU" dirty="0" smtClean="0"/>
                        <a:t>действия КД</a:t>
                      </a:r>
                      <a:endParaRPr lang="ru-RU" dirty="0"/>
                    </a:p>
                  </a:txBody>
                  <a:tcPr/>
                </a:tc>
              </a:tr>
              <a:tr h="9147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МКОУ «Посадская ОШИ для обучающихся с ОВЗ»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Истек срок действия КД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2020  год</a:t>
                      </a:r>
                      <a:endParaRPr lang="ru-RU" sz="1600" dirty="0"/>
                    </a:p>
                  </a:txBody>
                  <a:tcPr/>
                </a:tc>
              </a:tr>
              <a:tr h="9147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МБОУ «</a:t>
                      </a:r>
                      <a:r>
                        <a:rPr lang="ru-RU" sz="1600" dirty="0" err="1" smtClean="0"/>
                        <a:t>Кишертская</a:t>
                      </a:r>
                      <a:r>
                        <a:rPr lang="ru-RU" sz="1600" dirty="0" smtClean="0"/>
                        <a:t> СОШ имени </a:t>
                      </a:r>
                      <a:r>
                        <a:rPr lang="ru-RU" sz="1600" dirty="0" err="1" smtClean="0"/>
                        <a:t>Л.П.Дробышевского</a:t>
                      </a:r>
                      <a:r>
                        <a:rPr lang="ru-RU" sz="1600" dirty="0" smtClean="0"/>
                        <a:t>»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Истек срок действия КД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( прошел рецензирование в Крайкоме профсоюза)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2019 – 2022 год</a:t>
                      </a:r>
                      <a:endParaRPr lang="ru-RU" sz="1600" dirty="0"/>
                    </a:p>
                  </a:txBody>
                  <a:tcPr/>
                </a:tc>
              </a:tr>
              <a:tr h="25408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 smtClean="0"/>
                        <a:t>Кишертская</a:t>
                      </a:r>
                      <a:r>
                        <a:rPr lang="ru-RU" sz="1600" dirty="0" smtClean="0"/>
                        <a:t> ТО профсоюза работников народного образования 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Управление муниципальными учреждениями администрации </a:t>
                      </a:r>
                      <a:r>
                        <a:rPr lang="ru-RU" sz="1600" dirty="0" err="1" smtClean="0"/>
                        <a:t>Кишертского</a:t>
                      </a:r>
                      <a:r>
                        <a:rPr lang="ru-RU" sz="1600" dirty="0" smtClean="0"/>
                        <a:t> муниципального округа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Соглашение</a:t>
                      </a:r>
                      <a:r>
                        <a:rPr lang="en-US" sz="1600" dirty="0" smtClean="0"/>
                        <a:t> </a:t>
                      </a:r>
                      <a:r>
                        <a:rPr lang="ru-RU" sz="1600" dirty="0" smtClean="0"/>
                        <a:t>по</a:t>
                      </a:r>
                      <a:r>
                        <a:rPr lang="ru-RU" sz="1600" baseline="0" dirty="0" smtClean="0"/>
                        <a:t> регулированию социально-трудовых и связанных с ними экономических отношений в отрасли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2023г. – 2026г.г.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"/>
            <a:ext cx="2571768" cy="307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3071802" y="0"/>
            <a:ext cx="6072198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Охрана труда, как приоритетное направление деятельности Профсоюза,  было направлен на решение следующих задач:</a:t>
            </a:r>
          </a:p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dirty="0" smtClean="0"/>
              <a:t> 1. Профилактика опасностей, минимизация повреждения здоровья работников.</a:t>
            </a:r>
          </a:p>
          <a:p>
            <a:r>
              <a:rPr lang="ru-RU" dirty="0" smtClean="0"/>
              <a:t> 2. Усиление роли уполномоченных  по охране труда через административно-общественный контроль за соблюдением работодателями Законодательства об охране труда с учетом последних изменений Законодательства о труде.</a:t>
            </a:r>
          </a:p>
          <a:p>
            <a:r>
              <a:rPr lang="ru-RU" dirty="0" smtClean="0"/>
              <a:t> 3. </a:t>
            </a:r>
            <a:r>
              <a:rPr lang="ru-RU" dirty="0" err="1" smtClean="0"/>
              <a:t>Здоровьесбережение</a:t>
            </a:r>
            <a:r>
              <a:rPr lang="ru-RU" dirty="0" smtClean="0"/>
              <a:t> работников через создание оптимальных условий труда, проведение медицинских осмотров, участие в «Фестивале спорта», выполнение «Соглашения по охране труда».</a:t>
            </a:r>
          </a:p>
          <a:p>
            <a:r>
              <a:rPr lang="ru-RU" dirty="0" smtClean="0"/>
              <a:t>4. Обучение уполномоченных по охране труда -  6 человек.</a:t>
            </a:r>
          </a:p>
          <a:p>
            <a:r>
              <a:rPr lang="ru-RU" dirty="0" smtClean="0"/>
              <a:t>5. Участие в </a:t>
            </a:r>
            <a:r>
              <a:rPr lang="ru-RU" dirty="0" err="1" smtClean="0"/>
              <a:t>вебинаре</a:t>
            </a:r>
            <a:r>
              <a:rPr lang="ru-RU" dirty="0" smtClean="0"/>
              <a:t> ассоциации «Согласие» по теме: «Совершенствование системы управления охраной труда в свете последних изменений Законодательства РФ об охране труда»</a:t>
            </a:r>
          </a:p>
          <a:p>
            <a:endParaRPr lang="ru-RU" dirty="0" smtClean="0"/>
          </a:p>
          <a:p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74638"/>
            <a:ext cx="7790712" cy="79690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ФИНАНСИРОВАНИЕ мероприятий по охране труда в 2023 год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071546"/>
            <a:ext cx="7498080" cy="5176854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/>
              <a:t>Количество рабочих мест, на которых проведена СОУТ в отчетном году –</a:t>
            </a:r>
            <a:r>
              <a:rPr lang="ru-RU" dirty="0" smtClean="0"/>
              <a:t> </a:t>
            </a:r>
            <a:r>
              <a:rPr lang="ru-RU" b="1" dirty="0" smtClean="0"/>
              <a:t>33.</a:t>
            </a:r>
            <a:r>
              <a:rPr lang="ru-RU" dirty="0" smtClean="0"/>
              <a:t> </a:t>
            </a:r>
          </a:p>
          <a:p>
            <a:r>
              <a:rPr lang="ru-RU" b="1" dirty="0" smtClean="0"/>
              <a:t>Всего  по охране труда израсходовано –718,4 тыс. </a:t>
            </a:r>
            <a:r>
              <a:rPr lang="ru-RU" b="1" dirty="0" err="1" smtClean="0"/>
              <a:t>руб</a:t>
            </a:r>
            <a:r>
              <a:rPr lang="ru-RU" b="1" dirty="0" smtClean="0"/>
              <a:t>:</a:t>
            </a:r>
          </a:p>
          <a:p>
            <a:r>
              <a:rPr lang="ru-RU" dirty="0" smtClean="0"/>
              <a:t>в т.ч. за счет возврата 20% сумм страховых взносов из ФСС – </a:t>
            </a:r>
            <a:r>
              <a:rPr lang="ru-RU" b="1" dirty="0" smtClean="0"/>
              <a:t>0,00 тыс.руб.</a:t>
            </a:r>
          </a:p>
          <a:p>
            <a:r>
              <a:rPr lang="ru-RU" dirty="0" smtClean="0"/>
              <a:t>израсходовано средств:   специальная оценка условий труда -</a:t>
            </a:r>
            <a:r>
              <a:rPr lang="ru-RU" b="1" dirty="0" smtClean="0"/>
              <a:t>39.6 тыс.руб.;                                      </a:t>
            </a:r>
          </a:p>
          <a:p>
            <a:r>
              <a:rPr lang="ru-RU" dirty="0" smtClean="0"/>
              <a:t>средства индивидуальной защиты    </a:t>
            </a:r>
            <a:r>
              <a:rPr lang="ru-RU" b="1" dirty="0" smtClean="0"/>
              <a:t>- 9,7  </a:t>
            </a:r>
            <a:r>
              <a:rPr lang="ru-RU" dirty="0" smtClean="0"/>
              <a:t>т</a:t>
            </a:r>
            <a:r>
              <a:rPr lang="ru-RU" b="1" dirty="0" smtClean="0"/>
              <a:t>ыс. руб.; </a:t>
            </a:r>
          </a:p>
          <a:p>
            <a:r>
              <a:rPr lang="ru-RU" dirty="0" smtClean="0"/>
              <a:t>медосмотры  - </a:t>
            </a:r>
            <a:r>
              <a:rPr lang="ru-RU" b="1" dirty="0" smtClean="0"/>
              <a:t>605.3 тыс.руб.; </a:t>
            </a:r>
          </a:p>
          <a:p>
            <a:r>
              <a:rPr lang="ru-RU" dirty="0" smtClean="0"/>
              <a:t>обучение по охране труда   -  </a:t>
            </a:r>
            <a:r>
              <a:rPr lang="ru-RU" b="1" dirty="0" smtClean="0"/>
              <a:t>64,5</a:t>
            </a:r>
            <a:r>
              <a:rPr lang="ru-RU" dirty="0" smtClean="0"/>
              <a:t> т</a:t>
            </a:r>
            <a:r>
              <a:rPr lang="ru-RU" b="1" dirty="0" smtClean="0"/>
              <a:t>ыс. руб</a:t>
            </a:r>
            <a:r>
              <a:rPr lang="ru-RU" b="1" dirty="0" smtClean="0"/>
              <a:t>.;</a:t>
            </a:r>
            <a:endParaRPr lang="ru-RU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6429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Фестиваль спорта, как одно из направлений </a:t>
            </a:r>
            <a:r>
              <a:rPr lang="ru-RU" sz="3600" dirty="0" err="1" smtClean="0"/>
              <a:t>здоровьесбережения</a:t>
            </a:r>
            <a:r>
              <a:rPr lang="ru-RU" sz="3600" dirty="0" smtClean="0"/>
              <a:t> работников</a:t>
            </a:r>
            <a:endParaRPr lang="ru-RU" sz="36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285688" y="1428734"/>
          <a:ext cx="8858312" cy="4929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4446"/>
                <a:gridCol w="1214446"/>
                <a:gridCol w="1071570"/>
                <a:gridCol w="1143008"/>
                <a:gridCol w="1000132"/>
                <a:gridCol w="1000132"/>
                <a:gridCol w="928726"/>
                <a:gridCol w="1285852"/>
              </a:tblGrid>
              <a:tr h="1000670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solidFill>
                            <a:schemeClr val="bg1"/>
                          </a:solidFill>
                        </a:rPr>
                        <a:t>Наиме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  <a:p>
                      <a:r>
                        <a:rPr lang="ru-RU" sz="1600" dirty="0" err="1" smtClean="0">
                          <a:solidFill>
                            <a:schemeClr val="bg1"/>
                          </a:solidFill>
                        </a:rPr>
                        <a:t>нование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</a:rPr>
                        <a:t> ОО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Лыжная эстафета</a:t>
                      </a:r>
                    </a:p>
                    <a:p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Туристи-ческий</a:t>
                      </a:r>
                      <a:endParaRPr lang="ru-RU" sz="1600" dirty="0" smtClean="0"/>
                    </a:p>
                    <a:p>
                      <a:r>
                        <a:rPr lang="ru-RU" sz="1600" dirty="0" smtClean="0"/>
                        <a:t>слет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Интел-</a:t>
                      </a:r>
                    </a:p>
                    <a:p>
                      <a:r>
                        <a:rPr lang="ru-RU" sz="1600" dirty="0" err="1" smtClean="0"/>
                        <a:t>лектуальная</a:t>
                      </a:r>
                      <a:r>
                        <a:rPr lang="ru-RU" sz="1600" dirty="0" smtClean="0"/>
                        <a:t> игра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Волей-бол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Шахма-ты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Теннис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Место</a:t>
                      </a:r>
                      <a:endParaRPr lang="ru-RU" sz="1600" dirty="0"/>
                    </a:p>
                  </a:txBody>
                  <a:tcPr/>
                </a:tc>
              </a:tr>
              <a:tr h="630051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Кишертская</a:t>
                      </a:r>
                      <a:r>
                        <a:rPr lang="ru-RU" sz="1400" dirty="0" smtClean="0"/>
                        <a:t> СОШ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IV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</a:t>
                      </a:r>
                      <a:endParaRPr lang="ru-RU" dirty="0"/>
                    </a:p>
                  </a:txBody>
                  <a:tcPr/>
                </a:tc>
              </a:tr>
              <a:tr h="88948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Посадская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IV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III</a:t>
                      </a:r>
                      <a:endParaRPr lang="ru-RU" dirty="0"/>
                    </a:p>
                  </a:txBody>
                  <a:tcPr/>
                </a:tc>
              </a:tr>
              <a:tr h="63005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Посадская ОШИ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</a:tr>
              <a:tr h="889484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Осинцев-ская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участие</a:t>
                      </a:r>
                    </a:p>
                    <a:p>
                      <a:pPr algn="ctr"/>
                      <a:r>
                        <a:rPr lang="en-US" dirty="0" smtClean="0"/>
                        <a:t>IV</a:t>
                      </a:r>
                      <a:endParaRPr lang="ru-RU" dirty="0"/>
                    </a:p>
                  </a:txBody>
                  <a:tcPr/>
                </a:tc>
              </a:tr>
              <a:tr h="88948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Шумков-</a:t>
                      </a:r>
                      <a:endParaRPr lang="en-US" sz="1400" dirty="0" smtClean="0"/>
                    </a:p>
                    <a:p>
                      <a:r>
                        <a:rPr lang="ru-RU" sz="1400" dirty="0" err="1" smtClean="0"/>
                        <a:t>ская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IV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участие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участие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V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85786" y="571480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Соревнование по волейболу – 2023г.</a:t>
            </a:r>
            <a:endParaRPr lang="ru-RU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071546"/>
            <a:ext cx="7599389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Волейбол  -2023г.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142984"/>
            <a:ext cx="8215370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Шахматы  -  2023г.     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4618051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142984"/>
            <a:ext cx="3786182" cy="52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Теннис  -  2023г. </a:t>
            </a:r>
            <a:br>
              <a:rPr lang="ru-RU" dirty="0" smtClean="0"/>
            </a:br>
            <a:r>
              <a:rPr lang="ru-RU" dirty="0" smtClean="0"/>
              <a:t>Участники соревнований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4237049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C:\Users\31E6~1\AppData\Local\Temp\Rar$DI01.199\wsxd8NhPR8I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857364"/>
            <a:ext cx="4572000" cy="450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571480"/>
            <a:ext cx="7429551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00166" y="3571875"/>
          <a:ext cx="7262842" cy="3286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1421"/>
                <a:gridCol w="3631421"/>
              </a:tblGrid>
              <a:tr h="657225">
                <a:tc>
                  <a:txBody>
                    <a:bodyPr/>
                    <a:lstStyle/>
                    <a:p>
                      <a:r>
                        <a:rPr lang="ru-RU" dirty="0" smtClean="0"/>
                        <a:t>Образовательная   организация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</a:tr>
              <a:tr h="657225">
                <a:tc>
                  <a:txBody>
                    <a:bodyPr/>
                    <a:lstStyle/>
                    <a:p>
                      <a:r>
                        <a:rPr lang="ru-RU" dirty="0" smtClean="0"/>
                        <a:t>Посадская   ОШИ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</a:tr>
              <a:tr h="657225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Кишертская</a:t>
                      </a:r>
                      <a:r>
                        <a:rPr lang="ru-RU" dirty="0" smtClean="0"/>
                        <a:t> СОШ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</a:t>
                      </a:r>
                      <a:endParaRPr lang="ru-RU" dirty="0"/>
                    </a:p>
                  </a:txBody>
                  <a:tcPr/>
                </a:tc>
              </a:tr>
              <a:tr h="657225">
                <a:tc>
                  <a:txBody>
                    <a:bodyPr/>
                    <a:lstStyle/>
                    <a:p>
                      <a:r>
                        <a:rPr lang="ru-RU" dirty="0" smtClean="0"/>
                        <a:t>Посадская СОШ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III</a:t>
                      </a:r>
                      <a:endParaRPr lang="ru-RU" dirty="0"/>
                    </a:p>
                  </a:txBody>
                  <a:tcPr/>
                </a:tc>
              </a:tr>
              <a:tr h="657225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Шумковская</a:t>
                      </a:r>
                      <a:r>
                        <a:rPr lang="ru-RU" dirty="0" smtClean="0"/>
                        <a:t> ООШ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IV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1143008"/>
          </a:xfrm>
        </p:spPr>
        <p:txBody>
          <a:bodyPr>
            <a:normAutofit fontScale="90000"/>
          </a:bodyPr>
          <a:lstStyle/>
          <a:p>
            <a:pPr lvl="0"/>
            <a:r>
              <a:rPr lang="ru-RU" sz="3200" b="1" dirty="0"/>
              <a:t>Общая  характеристика </a:t>
            </a:r>
            <a:r>
              <a:rPr lang="ru-RU" sz="3200" b="1" dirty="0" smtClean="0"/>
              <a:t>организации</a:t>
            </a:r>
            <a:br>
              <a:rPr lang="ru-RU" sz="3200" b="1" dirty="0" smtClean="0"/>
            </a:br>
            <a:r>
              <a:rPr lang="ru-RU" sz="3200" b="1" dirty="0" smtClean="0"/>
              <a:t>на 01.01.2023 года</a:t>
            </a:r>
            <a:br>
              <a:rPr lang="ru-RU" sz="3200" b="1" dirty="0" smtClean="0"/>
            </a:br>
            <a:endParaRPr lang="ru-RU" sz="32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500034" y="1357298"/>
          <a:ext cx="8229599" cy="50720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462"/>
                <a:gridCol w="1879852"/>
                <a:gridCol w="1175657"/>
                <a:gridCol w="1175657"/>
                <a:gridCol w="1798230"/>
                <a:gridCol w="1500198"/>
                <a:gridCol w="228543"/>
              </a:tblGrid>
              <a:tr h="138661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№</a:t>
                      </a:r>
                    </a:p>
                    <a:p>
                      <a:r>
                        <a:rPr lang="ru-RU" sz="1400" dirty="0" err="1" smtClean="0"/>
                        <a:t>п</a:t>
                      </a:r>
                      <a:r>
                        <a:rPr lang="ru-RU" sz="1400" dirty="0" smtClean="0"/>
                        <a:t>/</a:t>
                      </a:r>
                      <a:r>
                        <a:rPr lang="ru-RU" sz="1400" dirty="0" err="1" smtClean="0"/>
                        <a:t>п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Наименование организации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Общее число </a:t>
                      </a:r>
                      <a:r>
                        <a:rPr lang="ru-RU" sz="1400" dirty="0" err="1" smtClean="0"/>
                        <a:t>работаю-щих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Из них молодежи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Общее число членов профсоюза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Охват профсоюзным членством (%)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620326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Посадская ОШИ для обучающихся с ОВЗ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78,0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131183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Объединенная</a:t>
                      </a:r>
                    </a:p>
                    <a:p>
                      <a:r>
                        <a:rPr lang="ru-RU" sz="1400" dirty="0" smtClean="0"/>
                        <a:t>профсоюзная </a:t>
                      </a:r>
                    </a:p>
                    <a:p>
                      <a:r>
                        <a:rPr lang="ru-RU" sz="1400" dirty="0" smtClean="0"/>
                        <a:t>организация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75755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Кишертская</a:t>
                      </a:r>
                      <a:r>
                        <a:rPr lang="ru-RU" sz="1400" dirty="0" smtClean="0"/>
                        <a:t> СОШ имени </a:t>
                      </a:r>
                      <a:r>
                        <a:rPr lang="ru-RU" sz="1400" dirty="0" err="1" smtClean="0"/>
                        <a:t>Л.П.Дробышевского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270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44,0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3787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20326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Общие итоги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331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156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49,0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6834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УЧАСТНИКИ  ИНТЕЛЛЕКТУАЛЬНОЙ   ИГРЫ -  2023 год</a:t>
            </a:r>
            <a:endParaRPr lang="ru-RU" sz="2000" b="1" dirty="0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13320">
            <a:off x="5172762" y="1097868"/>
            <a:ext cx="3427405" cy="2570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43183"/>
            <a:ext cx="5786446" cy="421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48847">
            <a:off x="5824891" y="3925414"/>
            <a:ext cx="3045873" cy="2692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857232"/>
            <a:ext cx="2944815" cy="194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238" cy="582594"/>
          </a:xfrm>
        </p:spPr>
        <p:txBody>
          <a:bodyPr>
            <a:noAutofit/>
          </a:bodyPr>
          <a:lstStyle/>
          <a:p>
            <a:r>
              <a:rPr lang="ru-RU" sz="4000" dirty="0" smtClean="0"/>
              <a:t>Фестиваль спорта </a:t>
            </a:r>
            <a:endParaRPr lang="ru-RU" sz="4000" dirty="0"/>
          </a:p>
        </p:txBody>
      </p:sp>
      <p:pic>
        <p:nvPicPr>
          <p:cNvPr id="1026" name="Picture 2" descr="C:\Users\Ермаковы\Desktop\фото 18-21\IMG_20180629_140743_resized_20180826_1014394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071546"/>
            <a:ext cx="4500594" cy="282893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5072066" y="714356"/>
            <a:ext cx="3500462" cy="14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Туристический слет. </a:t>
            </a:r>
          </a:p>
          <a:p>
            <a:pPr algn="ctr"/>
            <a:r>
              <a:rPr lang="ru-RU" sz="2800" dirty="0" smtClean="0"/>
              <a:t>Урочище «</a:t>
            </a:r>
            <a:r>
              <a:rPr lang="ru-RU" sz="2800" dirty="0" err="1" smtClean="0"/>
              <a:t>Лобач</a:t>
            </a:r>
            <a:r>
              <a:rPr lang="ru-RU" sz="2800" dirty="0" smtClean="0"/>
              <a:t>»</a:t>
            </a:r>
            <a:endParaRPr lang="ru-RU" sz="28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57158" y="3857628"/>
            <a:ext cx="2786082" cy="1928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 smtClean="0"/>
          </a:p>
          <a:p>
            <a:pPr algn="ctr"/>
            <a:endParaRPr lang="ru-RU" sz="2000" dirty="0" smtClean="0"/>
          </a:p>
          <a:p>
            <a:pPr algn="ctr"/>
            <a:endParaRPr lang="ru-RU" sz="3600" dirty="0"/>
          </a:p>
        </p:txBody>
      </p:sp>
      <p:pic>
        <p:nvPicPr>
          <p:cNvPr id="1027" name="Picture 3" descr="C:\Users\Ермаковы\Desktop\фото 18-21\IMG_20180629_133157_resized_20180826_1014409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2142690"/>
            <a:ext cx="3929090" cy="2530025"/>
          </a:xfrm>
          <a:prstGeom prst="rect">
            <a:avLst/>
          </a:prstGeom>
          <a:noFill/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71472" y="3714752"/>
          <a:ext cx="2214578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9"/>
                <a:gridCol w="393637"/>
                <a:gridCol w="677932"/>
              </a:tblGrid>
              <a:tr h="500066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Кишертская</a:t>
                      </a:r>
                      <a:r>
                        <a:rPr lang="ru-RU" sz="1400" dirty="0" smtClean="0"/>
                        <a:t> СОШ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500034" y="4214818"/>
          <a:ext cx="321471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4447"/>
                <a:gridCol w="642942"/>
                <a:gridCol w="1357322"/>
              </a:tblGrid>
              <a:tr h="42862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Посадская ОШИ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57158" y="4929198"/>
          <a:ext cx="2786081" cy="500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8481"/>
                <a:gridCol w="539018"/>
                <a:gridCol w="758582"/>
              </a:tblGrid>
              <a:tr h="500066">
                <a:tc>
                  <a:txBody>
                    <a:bodyPr/>
                    <a:lstStyle/>
                    <a:p>
                      <a:pPr algn="r"/>
                      <a:r>
                        <a:rPr lang="ru-RU" sz="1400" dirty="0" err="1" smtClean="0"/>
                        <a:t>Осинцевская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III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77447" y="-77010188"/>
            <a:ext cx="3659070" cy="530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1682197" flipV="1">
            <a:off x="5976288" y="4484666"/>
            <a:ext cx="3094278" cy="2271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4857760"/>
            <a:ext cx="2641058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357166"/>
            <a:ext cx="749808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Конкурс </a:t>
            </a:r>
            <a:r>
              <a:rPr lang="ru-RU" sz="2000" dirty="0" smtClean="0"/>
              <a:t>«Учитель года» –</a:t>
            </a:r>
            <a:br>
              <a:rPr lang="ru-RU" sz="2000" dirty="0" smtClean="0"/>
            </a:br>
            <a:r>
              <a:rPr lang="ru-RU" sz="2000" dirty="0" smtClean="0"/>
              <a:t>2023 год                                            2023 год</a:t>
            </a:r>
            <a:endParaRPr lang="ru-RU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1714480" y="1500174"/>
          <a:ext cx="7215206" cy="5072098"/>
        </p:xfrm>
        <a:graphic>
          <a:graphicData uri="http://schemas.openxmlformats.org/presentationml/2006/ole">
            <p:oleObj spid="_x0000_s2051" name="Слайд" r:id="rId3" imgW="4570885" imgH="3427691" progId="PowerPoint.Slide.12">
              <p:embed/>
            </p:oleObj>
          </a:graphicData>
        </a:graphic>
      </p:graphicFrame>
      <p:pic>
        <p:nvPicPr>
          <p:cNvPr id="8" name="Рисунок 1" descr="эмблема профсоюза (большая прозрачная)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28662" y="0"/>
            <a:ext cx="1802168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 descr="эмблема профсоюза (большая прозрачная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0"/>
            <a:ext cx="1126331" cy="171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1389460" y="357188"/>
            <a:ext cx="613648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i="1" dirty="0">
                <a:solidFill>
                  <a:srgbClr val="FF0000"/>
                </a:solidFill>
                <a:latin typeface="Trebuchet MS" pitchFamily="34" charset="0"/>
              </a:rPr>
              <a:t>РАЗВИВАЙСЯ С ПРОФСОЮЗОМ!</a:t>
            </a:r>
          </a:p>
        </p:txBody>
      </p:sp>
      <p:sp>
        <p:nvSpPr>
          <p:cNvPr id="7178" name="TextBox 11"/>
          <p:cNvSpPr txBox="1">
            <a:spLocks noChangeArrowheads="1"/>
          </p:cNvSpPr>
          <p:nvPr/>
        </p:nvSpPr>
        <p:spPr bwMode="auto">
          <a:xfrm>
            <a:off x="6215074" y="357166"/>
            <a:ext cx="2352664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r"/>
            <a:endParaRPr lang="ru-RU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600" i="1" dirty="0" smtClean="0">
                <a:solidFill>
                  <a:srgbClr val="FF0000"/>
                </a:solidFill>
                <a:latin typeface="Trebuchet MS" pitchFamily="34" charset="0"/>
              </a:rPr>
              <a:t>УЧИСЬ </a:t>
            </a:r>
            <a:r>
              <a:rPr lang="ru-RU" sz="1600" i="1" dirty="0">
                <a:solidFill>
                  <a:srgbClr val="FF0000"/>
                </a:solidFill>
                <a:latin typeface="Trebuchet MS" pitchFamily="34" charset="0"/>
              </a:rPr>
              <a:t>С ПРОФСОЮЗОМ!</a:t>
            </a:r>
          </a:p>
          <a:p>
            <a:endParaRPr lang="ru-RU" dirty="0"/>
          </a:p>
        </p:txBody>
      </p:sp>
      <p:pic>
        <p:nvPicPr>
          <p:cNvPr id="15362" name="Picture 2" descr="Пеликан, как символ «Учителя года»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143116"/>
            <a:ext cx="1785950" cy="2500330"/>
          </a:xfrm>
          <a:prstGeom prst="rect">
            <a:avLst/>
          </a:prstGeom>
          <a:noFill/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071670" y="1571612"/>
            <a:ext cx="707233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Традиция Конкурса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Учитель года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живет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r>
              <a:rPr lang="ru-RU" sz="2400" b="1" dirty="0" smtClean="0"/>
              <a:t>Профсоюзная организация отмечает участников конкурса ценными подарками</a:t>
            </a:r>
          </a:p>
          <a:p>
            <a:r>
              <a:rPr lang="ru-RU" sz="3200" b="1" dirty="0" smtClean="0">
                <a:solidFill>
                  <a:srgbClr val="C00000"/>
                </a:solidFill>
              </a:rPr>
              <a:t>Призеры:</a:t>
            </a:r>
          </a:p>
          <a:p>
            <a:r>
              <a:rPr lang="ru-RU" sz="3200" b="1" dirty="0" err="1" smtClean="0">
                <a:solidFill>
                  <a:srgbClr val="C00000"/>
                </a:solidFill>
              </a:rPr>
              <a:t>Потеряева</a:t>
            </a:r>
            <a:r>
              <a:rPr lang="ru-RU" sz="3200" b="1" dirty="0" smtClean="0">
                <a:solidFill>
                  <a:srgbClr val="C00000"/>
                </a:solidFill>
              </a:rPr>
              <a:t> К.А.</a:t>
            </a:r>
          </a:p>
          <a:p>
            <a:r>
              <a:rPr lang="ru-RU" sz="3200" b="1" dirty="0" err="1" smtClean="0">
                <a:solidFill>
                  <a:srgbClr val="C00000"/>
                </a:solidFill>
              </a:rPr>
              <a:t>Падерина</a:t>
            </a:r>
            <a:r>
              <a:rPr lang="ru-RU" sz="3200" b="1" dirty="0" smtClean="0">
                <a:solidFill>
                  <a:srgbClr val="C00000"/>
                </a:solidFill>
              </a:rPr>
              <a:t> З.П.</a:t>
            </a:r>
          </a:p>
          <a:p>
            <a:r>
              <a:rPr lang="ru-RU" sz="3200" b="1" dirty="0" err="1" smtClean="0">
                <a:solidFill>
                  <a:srgbClr val="C00000"/>
                </a:solidFill>
              </a:rPr>
              <a:t>Старцева</a:t>
            </a:r>
            <a:r>
              <a:rPr lang="ru-RU" sz="3200" b="1" dirty="0" smtClean="0">
                <a:solidFill>
                  <a:srgbClr val="C00000"/>
                </a:solidFill>
              </a:rPr>
              <a:t> Л.П.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14283" y="3244334"/>
            <a:ext cx="12858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4337" name="Picture 1" descr="C:\Users\Ермаковы\Downloads\DSCF69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687581"/>
            <a:ext cx="4071966" cy="2670245"/>
          </a:xfrm>
          <a:prstGeom prst="rect">
            <a:avLst/>
          </a:prstGeom>
          <a:noFill/>
        </p:spPr>
      </p:pic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1285852" y="5429264"/>
          <a:ext cx="7643866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43866"/>
              </a:tblGrid>
              <a:tr h="142873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По итогам участия в деятельности профсоюзной организации, членов профсоюза , ходатайствуем о награждении их  разного уровня почетными грамотами , благодарственными письмами.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2000232" y="2786058"/>
            <a:ext cx="3207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Почетной грамотой Пермского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крайсовпрофа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следующих членов профсоюза: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714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Почетной грамотой Пермского </a:t>
            </a:r>
            <a:r>
              <a:rPr lang="ru-RU" sz="2800" b="1" dirty="0" err="1" smtClean="0"/>
              <a:t>крайсовпрофа</a:t>
            </a:r>
            <a:r>
              <a:rPr lang="ru-RU" sz="2800" b="1" dirty="0" smtClean="0"/>
              <a:t> 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928670"/>
            <a:ext cx="9144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Желтовских</a:t>
            </a:r>
            <a:r>
              <a:rPr lang="ru-RU" sz="2400" b="1" dirty="0" smtClean="0"/>
              <a:t> Любовь Дмитриевну – </a:t>
            </a:r>
            <a:r>
              <a:rPr lang="ru-RU" sz="2400" dirty="0" smtClean="0"/>
              <a:t>директора МКОУ «Посадская ОШИ для обучающихся с ОВЗ», члена профсоюза -  за активное участие в жизни профсоюзной организации, высокую степень ответственности в защите интересов работников, преданность профсоюзному сообществу.</a:t>
            </a:r>
          </a:p>
          <a:p>
            <a:endParaRPr lang="ru-RU" sz="2400" dirty="0" smtClean="0"/>
          </a:p>
          <a:p>
            <a:endParaRPr lang="ru-RU" sz="2400" dirty="0" smtClean="0"/>
          </a:p>
          <a:p>
            <a:r>
              <a:rPr lang="ru-RU" sz="2400" b="1" dirty="0" err="1" smtClean="0"/>
              <a:t>Стругову</a:t>
            </a:r>
            <a:r>
              <a:rPr lang="ru-RU" sz="2400" b="1" dirty="0" smtClean="0"/>
              <a:t> Людмилу Владимировну </a:t>
            </a:r>
            <a:r>
              <a:rPr lang="ru-RU" sz="2400" dirty="0" smtClean="0"/>
              <a:t>– учителя русского языка и литературы, члена профсоюза МБОУ «</a:t>
            </a:r>
            <a:r>
              <a:rPr lang="ru-RU" sz="2400" dirty="0" err="1" smtClean="0"/>
              <a:t>Кишертская</a:t>
            </a:r>
            <a:r>
              <a:rPr lang="ru-RU" sz="2400" dirty="0" smtClean="0"/>
              <a:t> СОШ имени </a:t>
            </a:r>
            <a:r>
              <a:rPr lang="ru-RU" sz="2400" dirty="0" err="1" smtClean="0"/>
              <a:t>Л.П.Дробышевского</a:t>
            </a:r>
            <a:r>
              <a:rPr lang="ru-RU" sz="2400" dirty="0" smtClean="0"/>
              <a:t>» - за </a:t>
            </a:r>
          </a:p>
          <a:p>
            <a:r>
              <a:rPr lang="ru-RU" sz="2400" dirty="0" smtClean="0"/>
              <a:t>за многолетний плодотворный труд на благо профсоюзного сообщества, активную работу  и личное участие в жизни территориальной организации профсоюза.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0" y="0"/>
            <a:ext cx="229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214290"/>
            <a:ext cx="8786874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Благодарностью Пермского </a:t>
            </a:r>
            <a:r>
              <a:rPr lang="ru-RU" sz="3200" b="1" dirty="0" err="1" smtClean="0">
                <a:solidFill>
                  <a:srgbClr val="0070C0"/>
                </a:solidFill>
              </a:rPr>
              <a:t>Крайсовпрофа</a:t>
            </a:r>
            <a:endParaRPr lang="ru-RU" sz="3200" b="1" dirty="0" smtClean="0">
              <a:solidFill>
                <a:srgbClr val="0070C0"/>
              </a:solidFill>
            </a:endParaRPr>
          </a:p>
          <a:p>
            <a:pPr algn="ctr"/>
            <a:endParaRPr lang="ru-RU" b="1" dirty="0" smtClean="0"/>
          </a:p>
          <a:p>
            <a:r>
              <a:rPr lang="ru-RU" sz="2400" b="1" dirty="0" smtClean="0"/>
              <a:t>Редькину Ларису Юрьевну </a:t>
            </a:r>
            <a:r>
              <a:rPr lang="ru-RU" sz="2400" dirty="0" smtClean="0"/>
              <a:t>– учителя русского языка и литературы, председателя первичной профсоюзной организации МБОУ «</a:t>
            </a:r>
            <a:r>
              <a:rPr lang="ru-RU" sz="2400" dirty="0" err="1" smtClean="0"/>
              <a:t>Кишертская</a:t>
            </a:r>
            <a:r>
              <a:rPr lang="ru-RU" sz="2400" dirty="0" smtClean="0"/>
              <a:t> СОШ имени </a:t>
            </a:r>
            <a:r>
              <a:rPr lang="ru-RU" sz="2400" dirty="0" err="1" smtClean="0"/>
              <a:t>Л.П.Дробышевского</a:t>
            </a:r>
            <a:r>
              <a:rPr lang="ru-RU" sz="2400" dirty="0" smtClean="0"/>
              <a:t>» - за личное активное участие в жизни профсоюзной организации, преданность профсоюзному сообществу.</a:t>
            </a:r>
          </a:p>
          <a:p>
            <a:endParaRPr lang="ru-RU" sz="2400" dirty="0" smtClean="0"/>
          </a:p>
          <a:p>
            <a:endParaRPr lang="ru-RU" sz="2400" dirty="0" smtClean="0"/>
          </a:p>
          <a:p>
            <a:r>
              <a:rPr lang="ru-RU" sz="2400" b="1" dirty="0" err="1" smtClean="0"/>
              <a:t>Вятченину</a:t>
            </a:r>
            <a:r>
              <a:rPr lang="ru-RU" sz="2400" b="1" dirty="0" smtClean="0"/>
              <a:t> Марину Ивановну </a:t>
            </a:r>
            <a:r>
              <a:rPr lang="ru-RU" sz="2400" dirty="0" smtClean="0"/>
              <a:t>– директора, члена профсоюзной организации МБОУ «</a:t>
            </a:r>
            <a:r>
              <a:rPr lang="ru-RU" sz="2400" dirty="0" err="1" smtClean="0"/>
              <a:t>Кишертская</a:t>
            </a:r>
            <a:r>
              <a:rPr lang="ru-RU" sz="2400" dirty="0" smtClean="0"/>
              <a:t> СОШ имени </a:t>
            </a:r>
            <a:r>
              <a:rPr lang="ru-RU" sz="2400" dirty="0" err="1" smtClean="0"/>
              <a:t>Л.П.Дробышевского</a:t>
            </a:r>
            <a:r>
              <a:rPr lang="ru-RU" sz="2400" dirty="0" smtClean="0"/>
              <a:t>» - за личное активное участие в жизни профсоюзной организации, высокую степень ответственности в представлении интересов организации в мероприятиях окружного уровня.</a:t>
            </a:r>
          </a:p>
          <a:p>
            <a:endParaRPr lang="ru-RU" sz="2400" dirty="0" smtClean="0"/>
          </a:p>
          <a:p>
            <a:endParaRPr lang="ru-RU" dirty="0" smtClean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0" y="0"/>
            <a:ext cx="90778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Почетной грамотой Краевой организации профсоюза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785794"/>
            <a:ext cx="91440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2C2D2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1.Яковлеву Елену Александровну,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C2D2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учитель истории и обществознания МБОУ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C2D2E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2C2D2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Кишертскя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C2D2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СОШ имени Л.П.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2C2D2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Дробышевского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C2D2E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C2D2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члена профсоюза  за активное участие в жизни профсоюзной организации на уровне территориальной организации, преданность профсоюзному движению.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2C2D2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2C2D2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Потеряева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2C2D2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Алексея Васильевича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C2D2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учителя физической культуры МБОУ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C2D2E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2C2D2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Кишертская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C2D2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СОШ имени Л.П.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2C2D2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Дробышевского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C2D2E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C2D2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члена профсоюза, опытного, грамотного профессионала - за развитие волейбольного и туристического направлений деятельности среди профсоюзных организаций округа, личное активное участие в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C2D2E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C2D2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Фестивале спорта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C2D2E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C2D2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уровне территориальной организации.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C2D2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C2D2E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C2D2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2C2D2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Копцеву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2C2D2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Ольгу Михайловну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C2D2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 учителя начальных классов, члена профсоюза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МБОУ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Кишертская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СОШ имени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Л.П.Дробышевского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-  за многолетний плодотворный труд и активную работу в профсоюзе, активное участие во всех мероприятиях, проводимых профсоюзом.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428605"/>
            <a:ext cx="79296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Благодарностью Краевой организации профсоюза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0" y="0"/>
            <a:ext cx="9144000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2C2D2E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2C2D2E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2C2D2E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2C2D2E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2C2D2E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2C2D2E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2C2D2E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2C2D2E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2C2D2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1.Сидорову Наталью Анатольевну,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2C2D2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специалиста по охране жизнедеятельности коллектива МБОУ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2C2D2E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2C2D2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Кишертская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2C2D2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СОШ имени Л.П.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2C2D2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Дробышевского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2C2D2E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2C2D2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члена профсоюза - за ответственное отношение по созданию безопасных условий труда и отдыха работников, активное участие в жизни профсоюзной организации.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solidFill>
                <a:srgbClr val="2C2D2E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2C2D2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2.Егорову Татьяну Михайловну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2C2D2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завуча, члена профсоюза  МКОУ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2C2D2E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2C2D2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Посадская ОШИ для обучающихся с ОВЗ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2C2D2E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2C2D2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за активное участие в жизни профсоюзной организации, преданность профсоюзу и поддержку профсоюзного движения.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604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НАГРАЖДЕНИЕ 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ЧЛЕНОВ  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ПРОФСОЮЗА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785794"/>
            <a:ext cx="885828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Награждены  грамотами ТО профсоюза работников народного образования члены профсоюза: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МБОУ </a:t>
            </a:r>
            <a:r>
              <a:rPr lang="ru-RU" dirty="0" smtClean="0">
                <a:solidFill>
                  <a:srgbClr val="C00000"/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Кишертская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СОШ имени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Л.П.Дробышевского</a:t>
            </a:r>
            <a:r>
              <a:rPr lang="ru-RU" b="1" dirty="0" smtClean="0">
                <a:solidFill>
                  <a:srgbClr val="C00000"/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п.Кордон</a:t>
            </a:r>
            <a:endParaRPr lang="ru-RU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За многолетний добросовестный труд, профессионализм, поддержку и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преданность профсоюзному движению </a:t>
            </a:r>
            <a:r>
              <a:rPr lang="ru-RU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-</a:t>
            </a:r>
            <a:endParaRPr lang="ru-RU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Коурова</a:t>
            </a:r>
            <a:r>
              <a:rPr lang="ru-RU" sz="24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Марина Николаевна,  Мокроусова Ирина Николаевна,  </a:t>
            </a:r>
            <a:r>
              <a:rPr lang="ru-RU" sz="24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Потеряева</a:t>
            </a:r>
            <a:r>
              <a:rPr lang="ru-RU" sz="24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Татьяна Владимировна, </a:t>
            </a:r>
            <a:r>
              <a:rPr lang="ru-RU" sz="24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Костылева</a:t>
            </a:r>
            <a:r>
              <a:rPr lang="ru-RU" sz="24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Любовь </a:t>
            </a:r>
            <a:r>
              <a:rPr lang="ru-RU" sz="24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Агафоновна</a:t>
            </a:r>
            <a:r>
              <a:rPr lang="ru-RU" sz="24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Члены </a:t>
            </a:r>
            <a:r>
              <a:rPr lang="ru-RU" sz="2000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профсоюза МКДОУ « Посадская ОШИ для обучающихся с ОВЗ» -  За активное участие в жизни профсоюзной организации, личный вклад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Лозко</a:t>
            </a:r>
            <a:r>
              <a:rPr lang="ru-RU" sz="24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Мария Алексеевна,  </a:t>
            </a:r>
            <a:r>
              <a:rPr lang="ru-RU" sz="24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Атауллина</a:t>
            </a:r>
            <a:r>
              <a:rPr lang="ru-RU" sz="24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Марина </a:t>
            </a:r>
            <a:r>
              <a:rPr lang="ru-RU" sz="24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Рафиковна</a:t>
            </a:r>
            <a:endParaRPr lang="ru-RU" sz="2400" b="1" dirty="0" smtClean="0">
              <a:latin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Основание: Решение Президиума ТО профсоюза от 09.06.2023г.  № 31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647968" cy="2643182"/>
          </a:xfrm>
        </p:spPr>
        <p:txBody>
          <a:bodyPr>
            <a:normAutofit fontScale="90000"/>
          </a:bodyPr>
          <a:lstStyle/>
          <a:p>
            <a:pPr lvl="0"/>
            <a:r>
              <a:rPr lang="ru-RU" sz="2000" b="1" dirty="0" smtClean="0"/>
              <a:t>Обучение, методическая помощь с участием специалистов Крайкома профсоюза: </a:t>
            </a:r>
            <a:br>
              <a:rPr lang="ru-RU" sz="2000" b="1" dirty="0" smtClean="0"/>
            </a:br>
            <a:r>
              <a:rPr lang="ru-RU" sz="2000" b="1" dirty="0" smtClean="0"/>
              <a:t>1.  О деятельности профсоюза работников образования в современных социально-экономических условиях.</a:t>
            </a:r>
            <a:br>
              <a:rPr lang="ru-RU" sz="2000" b="1" dirty="0" smtClean="0"/>
            </a:br>
            <a:r>
              <a:rPr lang="ru-RU" sz="2000" b="1" dirty="0" smtClean="0"/>
              <a:t>Заместитель председателя Крайкома профсоюза  -  </a:t>
            </a:r>
            <a:r>
              <a:rPr lang="ru-RU" sz="2000" b="1" dirty="0" err="1" smtClean="0"/>
              <a:t>Шелатонова</a:t>
            </a:r>
            <a:r>
              <a:rPr lang="ru-RU" sz="2000" b="1" dirty="0" smtClean="0"/>
              <a:t> Татьяна Николаевна</a:t>
            </a:r>
            <a:br>
              <a:rPr lang="ru-RU" sz="2000" b="1" dirty="0" smtClean="0"/>
            </a:br>
            <a:r>
              <a:rPr lang="ru-RU" sz="2000" b="1" dirty="0" smtClean="0"/>
              <a:t>2. Профсоюз «+» - дополнительные бонусы для членов профсоюза.</a:t>
            </a:r>
            <a:br>
              <a:rPr lang="ru-RU" sz="2000" b="1" dirty="0" smtClean="0"/>
            </a:br>
            <a:r>
              <a:rPr lang="ru-RU" sz="2000" b="1" dirty="0" smtClean="0"/>
              <a:t>Главный специалист по социально-экономическим вопросам</a:t>
            </a:r>
            <a:br>
              <a:rPr lang="ru-RU" sz="2000" b="1" dirty="0" smtClean="0"/>
            </a:br>
            <a:r>
              <a:rPr lang="ru-RU" sz="2000" b="1" dirty="0" smtClean="0"/>
              <a:t>общего образования Крайкома профсоюза -  Киселева Ирина Васильевна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 </a:t>
            </a:r>
            <a:endParaRPr lang="ru-RU" sz="1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2357430"/>
            <a:ext cx="357190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3643314"/>
            <a:ext cx="3238502" cy="307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9" name="Picture 5" descr="C:\Users\Ермаковы\Desktop\28-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4714884"/>
            <a:ext cx="2428924" cy="18216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Структура </a:t>
            </a:r>
            <a:r>
              <a:rPr lang="ru-RU" sz="2800" dirty="0" err="1" smtClean="0"/>
              <a:t>Кишертской</a:t>
            </a:r>
            <a:r>
              <a:rPr lang="ru-RU" sz="2800" dirty="0" smtClean="0"/>
              <a:t> территориальной организации профсоюза</a:t>
            </a:r>
            <a:endParaRPr lang="ru-RU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00232" y="2143116"/>
            <a:ext cx="6535228" cy="379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Прямоугольник 15"/>
          <p:cNvSpPr/>
          <p:nvPr/>
        </p:nvSpPr>
        <p:spPr>
          <a:xfrm>
            <a:off x="6643702" y="2357430"/>
            <a:ext cx="1785950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Объединенная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ППО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Пятиугольник 22"/>
          <p:cNvSpPr/>
          <p:nvPr/>
        </p:nvSpPr>
        <p:spPr>
          <a:xfrm>
            <a:off x="5929322" y="2500306"/>
            <a:ext cx="571504" cy="21431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9690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Участие в работе ассоциации «СОГЛАСИЕ»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1142984"/>
            <a:ext cx="7790712" cy="5105416"/>
          </a:xfrm>
        </p:spPr>
        <p:txBody>
          <a:bodyPr>
            <a:normAutofit fontScale="70000" lnSpcReduction="20000"/>
          </a:bodyPr>
          <a:lstStyle/>
          <a:p>
            <a:r>
              <a:rPr lang="ru-RU" sz="2300" b="1" dirty="0" smtClean="0"/>
              <a:t>1.Февраль– выездное .</a:t>
            </a:r>
          </a:p>
          <a:p>
            <a:r>
              <a:rPr lang="ru-RU" sz="2300" b="1" dirty="0" smtClean="0"/>
              <a:t>Место проведения: Пермский район, МОАУ </a:t>
            </a:r>
            <a:r>
              <a:rPr lang="ru-RU" sz="2300" b="1" dirty="0" err="1" smtClean="0"/>
              <a:t>Сылвенская</a:t>
            </a:r>
            <a:r>
              <a:rPr lang="ru-RU" sz="2300" b="1" dirty="0" smtClean="0"/>
              <a:t> средняя школа имени В.Каменского». Тема:  « О роли первичной профсоюзной организации в создании комфортной обстановки труда и отдыха членов коллектива»</a:t>
            </a:r>
          </a:p>
          <a:p>
            <a:r>
              <a:rPr lang="ru-RU" sz="2300" b="1" dirty="0" smtClean="0"/>
              <a:t>- отв.  </a:t>
            </a:r>
            <a:r>
              <a:rPr lang="ru-RU" sz="2300" b="1" dirty="0" err="1" smtClean="0"/>
              <a:t>Лядова</a:t>
            </a:r>
            <a:r>
              <a:rPr lang="ru-RU" sz="2300" b="1" dirty="0" smtClean="0"/>
              <a:t> Ольга Николаевна, председатель ТО профсоюза Пермского района.</a:t>
            </a:r>
          </a:p>
          <a:p>
            <a:r>
              <a:rPr lang="ru-RU" sz="2300" b="1" dirty="0" smtClean="0"/>
              <a:t>Май -  выездное.</a:t>
            </a:r>
          </a:p>
          <a:p>
            <a:r>
              <a:rPr lang="ru-RU" sz="2300" b="1" dirty="0" smtClean="0"/>
              <a:t>  </a:t>
            </a:r>
            <a:r>
              <a:rPr lang="ru-RU" sz="2300" b="1" dirty="0" err="1" smtClean="0"/>
              <a:t>Кунгурский</a:t>
            </a:r>
            <a:r>
              <a:rPr lang="ru-RU" sz="2300" b="1" dirty="0" smtClean="0"/>
              <a:t> район, г. Кунгур. Тема: « Из опыта работы Совета молодых педагогов по созданию профсоюзного сообщества молодых, повышению профессионального роста, содействию личностного роста участников, соответственно их индивидуальных потребностей».</a:t>
            </a:r>
          </a:p>
          <a:p>
            <a:r>
              <a:rPr lang="ru-RU" sz="2300" b="1" dirty="0" smtClean="0"/>
              <a:t>- отв. </a:t>
            </a:r>
            <a:r>
              <a:rPr lang="ru-RU" sz="2300" b="1" dirty="0" err="1" smtClean="0"/>
              <a:t>Поскина</a:t>
            </a:r>
            <a:r>
              <a:rPr lang="ru-RU" sz="2300" b="1" dirty="0" smtClean="0"/>
              <a:t> Татьяна Александровна, председатель ТО профсоюза </a:t>
            </a:r>
            <a:r>
              <a:rPr lang="ru-RU" sz="2300" b="1" dirty="0" err="1" smtClean="0"/>
              <a:t>Кунгурского</a:t>
            </a:r>
            <a:r>
              <a:rPr lang="ru-RU" sz="2300" b="1" dirty="0" smtClean="0"/>
              <a:t> района, г.Кунгура.</a:t>
            </a:r>
          </a:p>
          <a:p>
            <a:r>
              <a:rPr lang="ru-RU" sz="2300" b="1" dirty="0" smtClean="0"/>
              <a:t> </a:t>
            </a:r>
          </a:p>
          <a:p>
            <a:r>
              <a:rPr lang="ru-RU" sz="2300" b="1" dirty="0" smtClean="0"/>
              <a:t>4. Октябрь– в режиме </a:t>
            </a:r>
            <a:r>
              <a:rPr lang="ru-RU" sz="2300" b="1" dirty="0" err="1" smtClean="0"/>
              <a:t>онлайн</a:t>
            </a:r>
            <a:endParaRPr lang="ru-RU" sz="2300" b="1" dirty="0" smtClean="0"/>
          </a:p>
          <a:p>
            <a:r>
              <a:rPr lang="ru-RU" sz="2300" b="1" dirty="0" err="1" smtClean="0"/>
              <a:t>Кишертский</a:t>
            </a:r>
            <a:r>
              <a:rPr lang="ru-RU" sz="2300" b="1" dirty="0" smtClean="0"/>
              <a:t> район. Тема : « О совместной работе администрации образовательных организаций и уполномоченных по охране труда в обеспечении безопасных условий труда и отдыха работающих».</a:t>
            </a:r>
          </a:p>
          <a:p>
            <a:r>
              <a:rPr lang="ru-RU" sz="2300" b="1" dirty="0" smtClean="0"/>
              <a:t>- отв. Ермакова Татьяна Николаевна, председатель ТО профсоюза </a:t>
            </a:r>
            <a:r>
              <a:rPr lang="ru-RU" sz="2300" b="1" dirty="0" err="1" smtClean="0"/>
              <a:t>Кишертского</a:t>
            </a:r>
            <a:r>
              <a:rPr lang="ru-RU" sz="2300" b="1" dirty="0" smtClean="0"/>
              <a:t> муниципального округа.</a:t>
            </a:r>
          </a:p>
          <a:p>
            <a:r>
              <a:rPr lang="ru-RU" sz="2300" b="1" dirty="0" smtClean="0"/>
              <a:t> </a:t>
            </a:r>
            <a:endParaRPr lang="ru-RU" sz="2300" dirty="0" smtClean="0"/>
          </a:p>
          <a:p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УЧАСТИЕ В </a:t>
            </a:r>
            <a:r>
              <a:rPr lang="ru-RU" b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ПроектАХ</a:t>
            </a:r>
            <a:r>
              <a:rPr lang="ru-RU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Профсоюза</a:t>
            </a:r>
            <a:endParaRPr lang="ru-RU" b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435608" y="1447800"/>
            <a:ext cx="7498080" cy="2409828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«Путешествуй с Профсоюзом!»</a:t>
            </a:r>
          </a:p>
          <a:p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«Учись с Профсоюзом!»</a:t>
            </a:r>
          </a:p>
          <a:p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«Отдыхай с Профсоюзом» 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(театры, кино, концерты, цирк</a:t>
            </a: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None/>
            </a:pPr>
            <a:r>
              <a:rPr lang="ru-RU" b="1" dirty="0"/>
              <a:t>Плюсы:</a:t>
            </a:r>
            <a:r>
              <a:rPr lang="ru-RU" dirty="0"/>
              <a:t> региональные проекты, экономия семейного бюджета, </a:t>
            </a:r>
            <a:r>
              <a:rPr lang="ru-RU" dirty="0" smtClean="0"/>
              <a:t>сотрудничество</a:t>
            </a:r>
            <a:r>
              <a:rPr lang="ru-RU" dirty="0"/>
              <a:t>, совместные проекты.</a:t>
            </a:r>
          </a:p>
          <a:p>
            <a:pPr>
              <a:buFontTx/>
              <a:buNone/>
            </a:pPr>
            <a:endParaRPr lang="ru-RU" dirty="0"/>
          </a:p>
        </p:txBody>
      </p:sp>
      <p:pic>
        <p:nvPicPr>
          <p:cNvPr id="13316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03350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60663">
            <a:off x="189994" y="3901288"/>
            <a:ext cx="3048106" cy="27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857488" y="3500438"/>
            <a:ext cx="342902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02624">
            <a:off x="6388069" y="3920719"/>
            <a:ext cx="2658525" cy="252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" descr="эмблема профсоюза (большая прозрачная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6" y="238126"/>
            <a:ext cx="672704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1309688" y="368301"/>
            <a:ext cx="710684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i="1">
                <a:solidFill>
                  <a:srgbClr val="FF0000"/>
                </a:solidFill>
                <a:latin typeface="Trebuchet MS" pitchFamily="34" charset="0"/>
              </a:rPr>
              <a:t>Электронный профсоюзный билет</a:t>
            </a:r>
          </a:p>
        </p:txBody>
      </p:sp>
      <p:pic>
        <p:nvPicPr>
          <p:cNvPr id="19460" name="Picture 6" descr="https://im0-tub-ru.yandex.net/i?id=6d32d6dcadde38fbc5c9f72f79f18618-l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5604" y="1122364"/>
            <a:ext cx="2350294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TextBox 6"/>
          <p:cNvSpPr txBox="1">
            <a:spLocks noChangeArrowheads="1"/>
          </p:cNvSpPr>
          <p:nvPr/>
        </p:nvSpPr>
        <p:spPr bwMode="auto">
          <a:xfrm>
            <a:off x="4577954" y="1500174"/>
            <a:ext cx="3455194" cy="181588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 err="1"/>
              <a:t>Профкардс</a:t>
            </a:r>
            <a:r>
              <a:rPr lang="ru-RU" sz="2800" dirty="0"/>
              <a:t>- </a:t>
            </a:r>
            <a:r>
              <a:rPr lang="ru-RU" sz="2800" dirty="0">
                <a:solidFill>
                  <a:srgbClr val="C00000"/>
                </a:solidFill>
              </a:rPr>
              <a:t>Мир скидок и выгодных предложений для членов профсоюза</a:t>
            </a:r>
          </a:p>
        </p:txBody>
      </p:sp>
      <p:sp>
        <p:nvSpPr>
          <p:cNvPr id="19462" name="Прямоугольник 8"/>
          <p:cNvSpPr>
            <a:spLocks noChangeArrowheads="1"/>
          </p:cNvSpPr>
          <p:nvPr/>
        </p:nvSpPr>
        <p:spPr bwMode="auto">
          <a:xfrm>
            <a:off x="3813573" y="1270001"/>
            <a:ext cx="678656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600">
                <a:solidFill>
                  <a:srgbClr val="000000"/>
                </a:solidFill>
              </a:rPr>
              <a:t>+</a:t>
            </a:r>
          </a:p>
        </p:txBody>
      </p:sp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2458641" y="3954463"/>
            <a:ext cx="184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  <a:p>
            <a:pPr eaLnBrk="0" hangingPunct="0"/>
            <a:endParaRPr lang="ru-RU"/>
          </a:p>
        </p:txBody>
      </p:sp>
      <p:sp>
        <p:nvSpPr>
          <p:cNvPr id="19464" name="AutoShape 9" descr="https://profcards.ru/img/block-1__vector-1.png"/>
          <p:cNvSpPr>
            <a:spLocks noChangeAspect="1" noChangeArrowheads="1"/>
          </p:cNvSpPr>
          <p:nvPr/>
        </p:nvSpPr>
        <p:spPr bwMode="auto">
          <a:xfrm>
            <a:off x="101204" y="-623888"/>
            <a:ext cx="228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465" name="AutoShape 10" descr="https://profcards.ru/img/block-1__vector-2.png"/>
          <p:cNvSpPr>
            <a:spLocks noChangeAspect="1" noChangeArrowheads="1"/>
          </p:cNvSpPr>
          <p:nvPr/>
        </p:nvSpPr>
        <p:spPr bwMode="auto">
          <a:xfrm>
            <a:off x="183356" y="-623888"/>
            <a:ext cx="228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466" name="AutoShape 11" descr="https://profcards.ru/img/block-1__card.png"/>
          <p:cNvSpPr>
            <a:spLocks noChangeAspect="1" noChangeArrowheads="1"/>
          </p:cNvSpPr>
          <p:nvPr/>
        </p:nvSpPr>
        <p:spPr bwMode="auto">
          <a:xfrm>
            <a:off x="116681" y="-334963"/>
            <a:ext cx="228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467" name="AutoShape 12" descr="https://profcards.ru/img/block-1__screen.png"/>
          <p:cNvSpPr>
            <a:spLocks noChangeAspect="1" noChangeArrowheads="1"/>
          </p:cNvSpPr>
          <p:nvPr/>
        </p:nvSpPr>
        <p:spPr bwMode="auto">
          <a:xfrm>
            <a:off x="116681" y="228600"/>
            <a:ext cx="228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468" name="AutoShape 13" descr="https://profcards.ru/img/block-1__ticket.png"/>
          <p:cNvSpPr>
            <a:spLocks noChangeAspect="1" noChangeArrowheads="1"/>
          </p:cNvSpPr>
          <p:nvPr/>
        </p:nvSpPr>
        <p:spPr bwMode="auto">
          <a:xfrm>
            <a:off x="116681" y="792163"/>
            <a:ext cx="228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493" name="TextBox 16"/>
          <p:cNvSpPr txBox="1">
            <a:spLocks noChangeArrowheads="1"/>
          </p:cNvSpPr>
          <p:nvPr/>
        </p:nvSpPr>
        <p:spPr bwMode="auto">
          <a:xfrm>
            <a:off x="258366" y="3278189"/>
            <a:ext cx="8648700" cy="200054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ru-RU" b="1" dirty="0">
                <a:solidFill>
                  <a:srgbClr val="FF0000"/>
                </a:solidFill>
              </a:rPr>
              <a:t>     Ваш электронный профсоюзный билет - пропуск в мир скидок и выгодных предложений. </a:t>
            </a:r>
          </a:p>
          <a:p>
            <a:pPr eaLnBrk="0" hangingPunct="0">
              <a:defRPr/>
            </a:pPr>
            <a:r>
              <a:rPr lang="ru-RU" b="1" dirty="0">
                <a:solidFill>
                  <a:srgbClr val="FF0000"/>
                </a:solidFill>
              </a:rPr>
              <a:t>     Более 650 интернет магазинов.         Бонус до 30% на Ваш счет. Всего 3 шага!</a:t>
            </a:r>
          </a:p>
          <a:p>
            <a:pPr eaLnBrk="0" hangingPunct="0">
              <a:defRPr/>
            </a:pPr>
            <a:r>
              <a:rPr lang="ru-RU" sz="1400" dirty="0"/>
              <a:t>       </a:t>
            </a:r>
          </a:p>
          <a:p>
            <a:pPr eaLnBrk="0" hangingPunct="0">
              <a:defRPr/>
            </a:pPr>
            <a:r>
              <a:rPr lang="ru-RU" sz="1400" dirty="0"/>
              <a:t>Получите электронный профсоюзный билет в своем профкоме</a:t>
            </a:r>
          </a:p>
          <a:p>
            <a:pPr eaLnBrk="0" hangingPunct="0">
              <a:defRPr/>
            </a:pPr>
            <a:r>
              <a:rPr lang="ru-RU" sz="1400" dirty="0"/>
              <a:t>Зарегистрируйтесь на этом сайте или в мобильном приложении по номеру своего электронного профсоюзного билета</a:t>
            </a:r>
          </a:p>
          <a:p>
            <a:pPr eaLnBrk="0" hangingPunct="0">
              <a:defRPr/>
            </a:pPr>
            <a:r>
              <a:rPr lang="ru-RU" sz="1400" dirty="0"/>
              <a:t>Получайте выгодные предложения и возвращайте живые деньги за каждую покупку до 30% </a:t>
            </a:r>
          </a:p>
        </p:txBody>
      </p:sp>
      <p:pic>
        <p:nvPicPr>
          <p:cNvPr id="19470" name="Picture 15" descr="https://avatars.mds.yandex.net/get-districts/1540813/2a0000016967d06995f63f89a92c9b8e3808/optimiz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322" y="4956175"/>
            <a:ext cx="1571625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1" name="Picture 17" descr="https://cs8.pikabu.ru/post_img/2016/01/21/11/og_og_14534005722858842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5013" y="4892675"/>
            <a:ext cx="2694385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2" name="Picture 19" descr="https://im0-tub-ru.yandex.net/i?id=4e905dd6a09380e862238bff4146af3f&amp;n=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96163" y="4821238"/>
            <a:ext cx="1170385" cy="15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3" name="Picture 21" descr="https://gdemani.ru/wp-content/uploads/2019/02/letu-0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36319" y="4987926"/>
            <a:ext cx="2297906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908448" y="166688"/>
            <a:ext cx="710684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i="1">
                <a:solidFill>
                  <a:srgbClr val="FF0000"/>
                </a:solidFill>
                <a:latin typeface="Trebuchet MS" pitchFamily="34" charset="0"/>
              </a:rPr>
              <a:t>ПРОФСОЮЗОЮЗНЫЙ ДИСКОНТ</a:t>
            </a:r>
          </a:p>
        </p:txBody>
      </p:sp>
      <p:pic>
        <p:nvPicPr>
          <p:cNvPr id="18435" name="Picture 4" descr="https://im0-tub-ru.yandex.net/i?id=4b18d6dbbebb1ed37eadd3eec7a42641-sr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788" y="0"/>
            <a:ext cx="1369219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Прямоугольник 8"/>
          <p:cNvSpPr>
            <a:spLocks noChangeArrowheads="1"/>
          </p:cNvSpPr>
          <p:nvPr/>
        </p:nvSpPr>
        <p:spPr bwMode="auto">
          <a:xfrm>
            <a:off x="2155031" y="5286388"/>
            <a:ext cx="698896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hlinkClick r:id="rId3"/>
              </a:rPr>
              <a:t>https://</a:t>
            </a:r>
            <a:r>
              <a:rPr lang="en-US" sz="2800" dirty="0" smtClean="0">
                <a:hlinkClick r:id="rId3"/>
              </a:rPr>
              <a:t>vk.com/profdiscount.perm</a:t>
            </a:r>
            <a:endParaRPr lang="ru-RU" sz="2800" dirty="0" smtClean="0"/>
          </a:p>
          <a:p>
            <a:r>
              <a:rPr lang="ru-RU" sz="2800" b="1" dirty="0" smtClean="0"/>
              <a:t>Самые активные – профсоюз </a:t>
            </a:r>
            <a:r>
              <a:rPr lang="ru-RU" sz="2400" b="1" dirty="0" smtClean="0"/>
              <a:t>Посадской ОШИ для обучающихся с ОВЗ</a:t>
            </a:r>
            <a:endParaRPr lang="ru-RU" sz="2400" b="1" dirty="0"/>
          </a:p>
        </p:txBody>
      </p:sp>
      <p:pic>
        <p:nvPicPr>
          <p:cNvPr id="18437" name="Picture 18" descr="✌🏻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2372" y="5708650"/>
            <a:ext cx="1143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 descr="https://sun9-3.userapi.com/4yfasXcxObs1uCX7yIC-LqKgLT5n4oCM0-lkuw/C3KPjqdc49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87428" y="784226"/>
            <a:ext cx="1489472" cy="1984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1988" name="Picture 4" descr="https://sun9-59.userapi.com/A_bqcbIvREqDQXstbwo4xZBA1u5uwBuenDSLWg/c3VVMjQzBuc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42435" y="723901"/>
            <a:ext cx="1145381" cy="15271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1990" name="Picture 6" descr="https://sun9-38.userapi.com/jLRdnuIGzrHpwLMckNfgZtQMIQlHw6Wa-5pFLw/yOYi1A346E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91413" y="2517775"/>
            <a:ext cx="1248966" cy="16652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1992" name="Picture 8" descr="https://sun9-2.userapi.com/RCmOHt29889b_yeO5wfxUMXPnPaI_ylMsUnsLg/Ug1U-jlNr2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83079" y="534988"/>
            <a:ext cx="1257300" cy="16748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1994" name="Picture 10" descr="https://sun9-75.userapi.com/1Cp4mUK0-VkBtuJc23MA5SCtMCD0k_J-pvbZyw/VjYaHhWMi8k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47197" y="2398714"/>
            <a:ext cx="1141809" cy="15208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1996" name="Picture 12" descr="https://sun9-18.userapi.com/GqHpBTEM5hOkbs4WDOzLnvd8xcsR92RLBFj2RA/hcUaBOLegw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14876" y="4000504"/>
            <a:ext cx="1268015" cy="16906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1998" name="Picture 14" descr="https://sun9-65.userapi.com/lA_4ewBhFq9hlaltBRCh8z2rCmvUZUXMP365eQ/YIBix5SMuT4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519363" y="938214"/>
            <a:ext cx="1269206" cy="16922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2000" name="Picture 16" descr="https://sun9-3.userapi.com/c855220/v855220306/20fcbd/0Tp791DmPy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43702" y="4000504"/>
            <a:ext cx="1277541" cy="17033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9472" name="Picture 2" descr="https://perm.ruspravochnik.com/upload/img/cache/company/logo/company-275242-middle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4307" y="5083176"/>
            <a:ext cx="1565672" cy="11604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9473" name="Picture 4" descr="http://tmregister.ru/base/NEW/5261/526187/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285852" y="3643314"/>
            <a:ext cx="2190750" cy="1600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9474" name="Picture 6" descr="https://yt3.ggpht.com/a/AGF-l7-QtysJie5wDsl-y9LQBqomDyGjmJjTIqI6qA=s900-c-k-c0xffffffff-no-rj-m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01241" y="2613025"/>
            <a:ext cx="1272778" cy="1695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6872" name="Picture 8" descr="https://poisk-firm.ru/storage/employer/logo/37/d3/41/639f0b49e0418a8c6562e62033.pn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661172" y="3076576"/>
            <a:ext cx="1971675" cy="9429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0" name="TextBox 19"/>
          <p:cNvSpPr txBox="1"/>
          <p:nvPr/>
        </p:nvSpPr>
        <p:spPr>
          <a:xfrm>
            <a:off x="3144441" y="4476750"/>
            <a:ext cx="83700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FF0000"/>
                </a:solidFill>
              </a:rPr>
              <a:t>До 40%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4166" y="2600325"/>
            <a:ext cx="59650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FF0000"/>
                </a:solidFill>
              </a:rPr>
              <a:t>20%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97744" y="5130800"/>
            <a:ext cx="685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FF0000"/>
                </a:solidFill>
              </a:rPr>
              <a:t>5-10%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72038" y="2897189"/>
            <a:ext cx="632222" cy="369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FF0000"/>
                </a:solidFill>
              </a:rPr>
              <a:t>13%</a:t>
            </a:r>
          </a:p>
        </p:txBody>
      </p:sp>
      <p:pic>
        <p:nvPicPr>
          <p:cNvPr id="24" name="Picture 20" descr="https://cdn2.zp.ru/job/attaches/2018/12/4e/eb/4eeb01de1958636d0bbce65ebc3af50c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977629" y="2778125"/>
            <a:ext cx="1521619" cy="16208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5" name="TextBox 24"/>
          <p:cNvSpPr txBox="1"/>
          <p:nvPr/>
        </p:nvSpPr>
        <p:spPr>
          <a:xfrm>
            <a:off x="2850356" y="2814638"/>
            <a:ext cx="596504" cy="3683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FF0000"/>
                </a:solidFill>
              </a:rPr>
              <a:t>10%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 descr="эмблема профсоюза (большая прозрачная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" y="1"/>
            <a:ext cx="795338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Box 6"/>
          <p:cNvSpPr txBox="1">
            <a:spLocks noChangeArrowheads="1"/>
          </p:cNvSpPr>
          <p:nvPr/>
        </p:nvSpPr>
        <p:spPr bwMode="auto">
          <a:xfrm>
            <a:off x="2065735" y="1500175"/>
            <a:ext cx="202287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2400" dirty="0">
                <a:latin typeface="Trebuchet MS" pitchFamily="34" charset="0"/>
                <a:cs typeface="Arial" pitchFamily="34" charset="0"/>
              </a:rPr>
              <a:t>Курорт «</a:t>
            </a:r>
            <a:r>
              <a:rPr lang="ru-RU" sz="2400" dirty="0" smtClean="0">
                <a:latin typeface="Trebuchet MS" pitchFamily="34" charset="0"/>
                <a:cs typeface="Arial" pitchFamily="34" charset="0"/>
              </a:rPr>
              <a:t>Ключи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400" dirty="0" smtClean="0">
                <a:latin typeface="Trebuchet MS" pitchFamily="34" charset="0"/>
                <a:cs typeface="Arial" pitchFamily="34" charset="0"/>
              </a:rPr>
              <a:t> 1 Человек</a:t>
            </a:r>
            <a:endParaRPr lang="ru-RU" sz="2400" dirty="0">
              <a:latin typeface="Trebuchet MS" pitchFamily="34" charset="0"/>
              <a:cs typeface="Arial" pitchFamily="34" charset="0"/>
            </a:endParaRPr>
          </a:p>
        </p:txBody>
      </p:sp>
      <p:pic>
        <p:nvPicPr>
          <p:cNvPr id="11268" name="Picture 2" descr="https://img-fotki.yandex.ru/get/220200/244266270.411b/0_252de7_4bb51ba7_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" y="1468439"/>
            <a:ext cx="1666875" cy="169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AutoShape 4" descr="http://www.%D1%81%D0%B0%D0%BD%D0%B0%D1%82%D0%BE%D1%80%D0%B8%D0%B9-%D0%BA%D1%80%D0%B0%D1%81%D0%BD%D1%8B%D0%B9%D1%8F%D1%80.%D1%80%D1%84/gallery/gal_1_28_big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70" name="AutoShape 6" descr="http://www.%D1%81%D0%B0%D0%BD%D0%B0%D1%82%D0%BE%D1%80%D0%B8%D0%B9-%D0%BA%D1%80%D0%B0%D1%81%D0%BD%D1%8B%D0%B9%D1%8F%D1%80.%D1%80%D1%84/gallery/gal_1_28_big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71" name="AutoShape 8" descr="http://www.%D1%81%D0%B0%D0%BD%D0%B0%D1%82%D0%BE%D1%80%D0%B8%D0%B9-%D0%BA%D1%80%D0%B0%D1%81%D0%BD%D1%8B%D0%B9%D1%8F%D1%80.%D1%80%D1%84/gallery/gal_1_28_big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72" name="AutoShape 10" descr="http://www.%D1%81%D0%B0%D0%BD%D0%B0%D1%82%D0%BE%D1%80%D0%B8%D0%B9-%D0%BA%D1%80%D0%B0%D1%81%D0%BD%D1%8B%D0%B9%D1%8F%D1%80.%D1%80%D1%84/gallery/gal_1_35_big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273" name="Picture 12" descr="http://sanatoriirf.ru/assets/images/sanatorii/krasnyj-yar/krasnyj-ya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3000372"/>
            <a:ext cx="3299234" cy="3334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1" name="TextBox 6"/>
          <p:cNvSpPr txBox="1">
            <a:spLocks noChangeArrowheads="1"/>
          </p:cNvSpPr>
          <p:nvPr/>
        </p:nvSpPr>
        <p:spPr bwMode="auto">
          <a:xfrm>
            <a:off x="5572132" y="2206626"/>
            <a:ext cx="26217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2400" dirty="0">
                <a:latin typeface="Trebuchet MS" pitchFamily="34" charset="0"/>
                <a:cs typeface="Arial" pitchFamily="34" charset="0"/>
              </a:rPr>
              <a:t>Санаторий  «Красный Яр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  <a:cs typeface="Arial" pitchFamily="34" charset="0"/>
              </a:rPr>
              <a:t>»</a:t>
            </a:r>
          </a:p>
        </p:txBody>
      </p:sp>
      <p:sp>
        <p:nvSpPr>
          <p:cNvPr id="11275" name="TextBox 14"/>
          <p:cNvSpPr txBox="1">
            <a:spLocks noChangeArrowheads="1"/>
          </p:cNvSpPr>
          <p:nvPr/>
        </p:nvSpPr>
        <p:spPr bwMode="auto">
          <a:xfrm>
            <a:off x="248842" y="3467100"/>
            <a:ext cx="355401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11276" name="Picture 15" descr="https://pp.userapi.com/c846216/v846216408/2b196/Am8CvyHfBC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4643445"/>
            <a:ext cx="3341056" cy="1989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4" name="TextBox 6"/>
          <p:cNvSpPr txBox="1">
            <a:spLocks noChangeArrowheads="1"/>
          </p:cNvSpPr>
          <p:nvPr/>
        </p:nvSpPr>
        <p:spPr bwMode="auto">
          <a:xfrm>
            <a:off x="571472" y="3857628"/>
            <a:ext cx="3387329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2400" dirty="0">
                <a:latin typeface="Trebuchet MS" pitchFamily="34" charset="0"/>
                <a:cs typeface="Arial" pitchFamily="34" charset="0"/>
              </a:rPr>
              <a:t>Санатории ФНПР</a:t>
            </a:r>
            <a:endParaRPr lang="en-US" sz="2400" dirty="0">
              <a:latin typeface="Trebuchet MS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  <a:cs typeface="Arial" pitchFamily="34" charset="0"/>
              </a:rPr>
              <a:t>( сайт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  <a:cs typeface="Arial" pitchFamily="34" charset="0"/>
              </a:rPr>
              <a:t>profkurort.ru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  <a:cs typeface="Arial" pitchFamily="34" charset="0"/>
              </a:rPr>
              <a:t>)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  <a:cs typeface="Arial" pitchFamily="34" charset="0"/>
              </a:rPr>
              <a:t>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  <a:cs typeface="Arial" pitchFamily="34" charset="0"/>
              </a:rPr>
              <a:t>-  0 чел.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00430" y="928670"/>
            <a:ext cx="2324100" cy="3698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СКИДКА 20%</a:t>
            </a:r>
          </a:p>
        </p:txBody>
      </p:sp>
      <p:sp>
        <p:nvSpPr>
          <p:cNvPr id="11280" name="TextBox 19"/>
          <p:cNvSpPr txBox="1">
            <a:spLocks noChangeArrowheads="1"/>
          </p:cNvSpPr>
          <p:nvPr/>
        </p:nvSpPr>
        <p:spPr bwMode="auto">
          <a:xfrm>
            <a:off x="6268641" y="4462463"/>
            <a:ext cx="17014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20" name="Ромб 19"/>
          <p:cNvSpPr/>
          <p:nvPr/>
        </p:nvSpPr>
        <p:spPr>
          <a:xfrm>
            <a:off x="3857620" y="1571612"/>
            <a:ext cx="1379934" cy="1400175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smtClean="0">
                <a:solidFill>
                  <a:srgbClr val="FFFF00"/>
                </a:solidFill>
              </a:rPr>
              <a:t>10-14</a:t>
            </a:r>
          </a:p>
          <a:p>
            <a:pPr algn="ctr">
              <a:defRPr/>
            </a:pPr>
            <a:r>
              <a:rPr lang="ru-RU" sz="1600" dirty="0" smtClean="0">
                <a:solidFill>
                  <a:srgbClr val="FFFF00"/>
                </a:solidFill>
              </a:rPr>
              <a:t>дней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11283" name="TextBox 1"/>
          <p:cNvSpPr txBox="1">
            <a:spLocks noChangeArrowheads="1"/>
          </p:cNvSpPr>
          <p:nvPr/>
        </p:nvSpPr>
        <p:spPr bwMode="auto">
          <a:xfrm>
            <a:off x="1247775" y="214313"/>
            <a:ext cx="7106841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i="1">
                <a:solidFill>
                  <a:srgbClr val="FF0000"/>
                </a:solidFill>
                <a:latin typeface="Trebuchet MS" pitchFamily="34" charset="0"/>
              </a:rPr>
              <a:t>ОТДЫХАЙ С ПРОФСОЮЗОМ!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43702" y="3214686"/>
            <a:ext cx="2324100" cy="286232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закон о санаторно-курортном лечении – 4 чел.</a:t>
            </a:r>
          </a:p>
          <a:p>
            <a:pPr>
              <a:defRPr/>
            </a:pPr>
            <a:endParaRPr lang="ru-RU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Члены профсоюза со скидкой 20 % -</a:t>
            </a:r>
          </a:p>
          <a:p>
            <a:pPr>
              <a:defRPr/>
            </a:pPr>
            <a:r>
              <a:rPr lang="ru-RU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4 человека</a:t>
            </a:r>
          </a:p>
          <a:p>
            <a:pPr>
              <a:defRPr/>
            </a:pPr>
            <a:endParaRPr lang="ru-RU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Ромб 24"/>
          <p:cNvSpPr/>
          <p:nvPr/>
        </p:nvSpPr>
        <p:spPr>
          <a:xfrm>
            <a:off x="7429520" y="1857364"/>
            <a:ext cx="1379934" cy="1400175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smtClean="0">
                <a:solidFill>
                  <a:srgbClr val="FFFF00"/>
                </a:solidFill>
              </a:rPr>
              <a:t>10-14</a:t>
            </a:r>
          </a:p>
          <a:p>
            <a:pPr algn="ctr">
              <a:defRPr/>
            </a:pPr>
            <a:r>
              <a:rPr lang="ru-RU" sz="1600" dirty="0" smtClean="0">
                <a:solidFill>
                  <a:srgbClr val="FFFF00"/>
                </a:solidFill>
              </a:rPr>
              <a:t>дней</a:t>
            </a:r>
            <a:endParaRPr lang="ru-RU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68346"/>
          </a:xfrm>
        </p:spPr>
        <p:txBody>
          <a:bodyPr>
            <a:noAutofit/>
          </a:bodyPr>
          <a:lstStyle/>
          <a:p>
            <a:r>
              <a:rPr lang="ru-RU" sz="2400" dirty="0" smtClean="0"/>
              <a:t>Предновогодняя вечер-встреча в год педагога и </a:t>
            </a:r>
            <a:r>
              <a:rPr lang="ru-RU" sz="2400" dirty="0" smtClean="0"/>
              <a:t>наставника </a:t>
            </a:r>
            <a:r>
              <a:rPr lang="ru-RU" sz="2400" dirty="0" smtClean="0"/>
              <a:t>для ветеранов педагогического труда – декабрь, 2023 год</a:t>
            </a:r>
            <a:endParaRPr lang="ru-RU" sz="2400" dirty="0"/>
          </a:p>
        </p:txBody>
      </p:sp>
      <p:pic>
        <p:nvPicPr>
          <p:cNvPr id="36866" name="Picture 2" descr="C:\Users\Ермаковы\Desktop\17106796574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357298"/>
            <a:ext cx="3857652" cy="2500330"/>
          </a:xfrm>
          <a:prstGeom prst="rect">
            <a:avLst/>
          </a:prstGeom>
          <a:noFill/>
        </p:spPr>
      </p:pic>
      <p:pic>
        <p:nvPicPr>
          <p:cNvPr id="36868" name="Picture 4" descr="C:\Users\Ермаковы\Desktop\1710679725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3786190"/>
            <a:ext cx="3714744" cy="3071810"/>
          </a:xfrm>
          <a:prstGeom prst="rect">
            <a:avLst/>
          </a:prstGeom>
          <a:noFill/>
        </p:spPr>
      </p:pic>
      <p:pic>
        <p:nvPicPr>
          <p:cNvPr id="36869" name="Picture 5" descr="C:\Users\Ермаковы\Desktop\17106801879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91473" flipH="1">
            <a:off x="1154899" y="3649507"/>
            <a:ext cx="1936372" cy="2741391"/>
          </a:xfrm>
          <a:prstGeom prst="rect">
            <a:avLst/>
          </a:prstGeom>
          <a:noFill/>
        </p:spPr>
      </p:pic>
      <p:pic>
        <p:nvPicPr>
          <p:cNvPr id="3" name="Picture 2" descr="C:\Users\Ермаковы\Desktop\17106805845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4143380"/>
            <a:ext cx="1928826" cy="2500330"/>
          </a:xfrm>
          <a:prstGeom prst="rect">
            <a:avLst/>
          </a:prstGeom>
          <a:noFill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1214422"/>
            <a:ext cx="3036834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18672">
            <a:off x="5969158" y="2716638"/>
            <a:ext cx="3035787" cy="2079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214446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Наше профсоюзное сообщество всегда открыто для вас! </a:t>
            </a:r>
            <a:r>
              <a:rPr lang="ru-RU" sz="2000" dirty="0" smtClean="0"/>
              <a:t>Администратор сообщества в Контакте – </a:t>
            </a:r>
            <a:r>
              <a:rPr lang="ru-RU" sz="2000" dirty="0" err="1" smtClean="0"/>
              <a:t>Шистерова</a:t>
            </a:r>
            <a:r>
              <a:rPr lang="ru-RU" sz="2000" dirty="0" smtClean="0"/>
              <a:t> Светлана Николаевна.</a:t>
            </a:r>
            <a:endParaRPr lang="ru-RU" sz="4000" dirty="0"/>
          </a:p>
        </p:txBody>
      </p:sp>
      <p:pic>
        <p:nvPicPr>
          <p:cNvPr id="1026" name="Picture 2" descr="C:\Users\31E6~1\AppData\Local\Temp\Rar$DI00.411\2022-03-29_13-50-54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8778" t="15638" r="19618" b="5658"/>
          <a:stretch>
            <a:fillRect/>
          </a:stretch>
        </p:blipFill>
        <p:spPr bwMode="auto">
          <a:xfrm>
            <a:off x="0" y="2357430"/>
            <a:ext cx="3929122" cy="3643338"/>
          </a:xfrm>
          <a:prstGeom prst="rect">
            <a:avLst/>
          </a:prstGeom>
          <a:noFill/>
        </p:spPr>
      </p:pic>
      <p:pic>
        <p:nvPicPr>
          <p:cNvPr id="1028" name="Picture 4" descr="C:\Users\31E6~1\AppData\Local\Temp\Rar$DI11.605\2022-03-29_13-49-57.png"/>
          <p:cNvPicPr>
            <a:picLocks noChangeAspect="1" noChangeArrowheads="1"/>
          </p:cNvPicPr>
          <p:nvPr/>
        </p:nvPicPr>
        <p:blipFill>
          <a:blip r:embed="rId3"/>
          <a:srcRect l="18750" t="11111" r="21093" b="5555"/>
          <a:stretch>
            <a:fillRect/>
          </a:stretch>
        </p:blipFill>
        <p:spPr bwMode="auto">
          <a:xfrm>
            <a:off x="4000496" y="1643050"/>
            <a:ext cx="5000660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07157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Основные направления деятельности в 2024 году по решению задач совершенствования профсоюзной деятельности на уровне ППО, профгрупп и ТО профсоюза: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14422"/>
            <a:ext cx="8943948" cy="6215106"/>
          </a:xfrm>
        </p:spPr>
        <p:txBody>
          <a:bodyPr>
            <a:normAutofit/>
          </a:bodyPr>
          <a:lstStyle/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r>
              <a:rPr lang="ru-RU" sz="1600" dirty="0" smtClean="0"/>
              <a:t> </a:t>
            </a:r>
            <a:r>
              <a:rPr lang="ru-RU" sz="1600" b="1" dirty="0" smtClean="0"/>
              <a:t>Продолжить выработку навыков взаимодействия внутри профсоюзной работы в условиях новой структуры ТО профсоюза;</a:t>
            </a:r>
          </a:p>
          <a:p>
            <a:r>
              <a:rPr lang="ru-RU" sz="1600" b="1" dirty="0" smtClean="0"/>
              <a:t>Осуществлять поиск и внедрение в практику новых форм работы с  образовательными организациями по увеличению численности профсоюзного сообщества; </a:t>
            </a:r>
          </a:p>
          <a:p>
            <a:r>
              <a:rPr lang="ru-RU" sz="1600" b="1" dirty="0" smtClean="0"/>
              <a:t>Активизировать участие членов профсоюза, молодых педагогов в разнообразных формах обучения,  конкурсных мероприятиях как  возможности пополнить свое </a:t>
            </a:r>
            <a:r>
              <a:rPr lang="ru-RU" sz="1600" b="1" dirty="0" err="1" smtClean="0"/>
              <a:t>портфолио</a:t>
            </a:r>
            <a:r>
              <a:rPr lang="ru-RU" sz="1600" b="1" dirty="0" smtClean="0"/>
              <a:t>, повысить профессиональный уровень; расширить возможности участия в бонусной программе «</a:t>
            </a:r>
            <a:r>
              <a:rPr lang="ru-RU" sz="1600" b="1" dirty="0" err="1" smtClean="0"/>
              <a:t>Профсоюз+</a:t>
            </a:r>
            <a:r>
              <a:rPr lang="ru-RU" sz="1600" b="1" dirty="0" smtClean="0"/>
              <a:t>»</a:t>
            </a:r>
          </a:p>
          <a:p>
            <a:r>
              <a:rPr lang="ru-RU" sz="1600" b="1" dirty="0" smtClean="0"/>
              <a:t>В целях  оптимального использования положений  нормативных, локальных актов профсоюза продолжить их изучение, освоение в практике профсоюзной деятельности;</a:t>
            </a:r>
          </a:p>
          <a:p>
            <a:r>
              <a:rPr lang="ru-RU" sz="1600" b="1" dirty="0" smtClean="0"/>
              <a:t>Совершенствовать взаимодействие с институтами гражданского общества, органами управления сферой образования на уровне округа;</a:t>
            </a:r>
          </a:p>
          <a:p>
            <a:r>
              <a:rPr lang="ru-RU" sz="1600" b="1" dirty="0" smtClean="0"/>
              <a:t>Продолжить работу по формированию потребности в здоровом образе жизни, создании нормального психологического климата в трудовых коллективах;</a:t>
            </a:r>
          </a:p>
          <a:p>
            <a:r>
              <a:rPr lang="ru-RU" sz="1600" b="1" dirty="0" smtClean="0"/>
              <a:t>Включиться в план мероприятий «Года семьи», в большую работу по укреплению организации, особенно в вопросах профсоюзных кадров и актива в процессе проведения отчетно-выборных собраний, отчетно-выборной конференции. </a:t>
            </a:r>
          </a:p>
          <a:p>
            <a:pPr>
              <a:buNone/>
            </a:pPr>
            <a:endParaRPr lang="ru-RU" sz="1600" dirty="0"/>
          </a:p>
        </p:txBody>
      </p:sp>
      <p:pic>
        <p:nvPicPr>
          <p:cNvPr id="4" name="Picture 2" descr="https://sun9-20.userapi.com/impg/AjtrIu6ccS_Vwu5zC6IAn_QEnzJo8Vj6f17huA/yzCl8eMblls.jpg?size=708x470&amp;quality=95&amp;sign=c111ab287f104be0abaab88a757b65a9&amp;c_uniq_tag=Ta2kxFdFb6nxZPWQJYT5GDoLmfawQk0uiieYPCpsaVA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857232"/>
            <a:ext cx="2928926" cy="12144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Users\ПК\Desktop\зачем нужен\img2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7" y="285728"/>
            <a:ext cx="8715403" cy="58404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7498080" cy="295517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3"/>
                </a:solidFill>
              </a:rPr>
              <a:t>Знаем что профсоюз: протягивает руку помощи!</a:t>
            </a:r>
            <a:br>
              <a:rPr lang="ru-RU" sz="2400" b="1" dirty="0" smtClean="0">
                <a:solidFill>
                  <a:schemeClr val="accent3"/>
                </a:solidFill>
              </a:rPr>
            </a:br>
            <a:r>
              <a:rPr lang="ru-RU" sz="2400" b="1" dirty="0" smtClean="0">
                <a:solidFill>
                  <a:schemeClr val="accent3"/>
                </a:solidFill>
              </a:rPr>
              <a:t>Решает социальные проблемы!</a:t>
            </a:r>
            <a:br>
              <a:rPr lang="ru-RU" sz="2400" b="1" dirty="0" smtClean="0">
                <a:solidFill>
                  <a:schemeClr val="accent3"/>
                </a:solidFill>
              </a:rPr>
            </a:br>
            <a:r>
              <a:rPr lang="ru-RU" sz="2400" b="1" dirty="0" smtClean="0">
                <a:solidFill>
                  <a:schemeClr val="accent3"/>
                </a:solidFill>
              </a:rPr>
              <a:t>Отстаивает права и интересы человека труда!</a:t>
            </a:r>
            <a:br>
              <a:rPr lang="ru-RU" sz="2400" b="1" dirty="0" smtClean="0">
                <a:solidFill>
                  <a:schemeClr val="accent3"/>
                </a:solidFill>
              </a:rPr>
            </a:br>
            <a:r>
              <a:rPr lang="ru-RU" sz="2400" b="1" dirty="0" smtClean="0">
                <a:solidFill>
                  <a:schemeClr val="accent3"/>
                </a:solidFill>
              </a:rPr>
              <a:t>Формирует основные требования к работодателю!</a:t>
            </a:r>
            <a:br>
              <a:rPr lang="ru-RU" sz="2400" b="1" dirty="0" smtClean="0">
                <a:solidFill>
                  <a:schemeClr val="accent3"/>
                </a:solidFill>
              </a:rPr>
            </a:br>
            <a:r>
              <a:rPr lang="ru-RU" sz="2400" b="1" dirty="0" smtClean="0">
                <a:solidFill>
                  <a:schemeClr val="accent3"/>
                </a:solidFill>
              </a:rPr>
              <a:t>Содействует росту заработной платы!</a:t>
            </a:r>
            <a:br>
              <a:rPr lang="ru-RU" sz="2400" b="1" dirty="0" smtClean="0">
                <a:solidFill>
                  <a:schemeClr val="accent3"/>
                </a:solidFill>
              </a:rPr>
            </a:br>
            <a:r>
              <a:rPr lang="ru-RU" sz="2400" b="1" dirty="0" smtClean="0">
                <a:solidFill>
                  <a:schemeClr val="accent3"/>
                </a:solidFill>
              </a:rPr>
              <a:t>Юридически поддерживает и защищает!</a:t>
            </a:r>
            <a:br>
              <a:rPr lang="ru-RU" sz="2400" b="1" dirty="0" smtClean="0">
                <a:solidFill>
                  <a:schemeClr val="accent3"/>
                </a:solidFill>
              </a:rPr>
            </a:br>
            <a:r>
              <a:rPr lang="ru-RU" sz="2400" b="1" dirty="0" smtClean="0">
                <a:solidFill>
                  <a:schemeClr val="accent3"/>
                </a:solidFill>
              </a:rPr>
              <a:t>Знает, что делать!</a:t>
            </a:r>
            <a:endParaRPr lang="ru-RU" sz="2400" b="1" dirty="0">
              <a:solidFill>
                <a:schemeClr val="accent3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357685" y="2786058"/>
            <a:ext cx="3113089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F:\проф.в картинках\img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40012"/>
            <a:ext cx="9432552" cy="687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 flipH="1">
            <a:off x="1619672" y="3365255"/>
            <a:ext cx="1440160" cy="5695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49666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59632" y="5085184"/>
            <a:ext cx="115212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15000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04048" y="5999584"/>
            <a:ext cx="1656184" cy="774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127437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887120" y="3502695"/>
            <a:ext cx="909936" cy="8642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24561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812360" y="5999584"/>
            <a:ext cx="1490464" cy="8584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115200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940152" y="1268760"/>
            <a:ext cx="1656184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331 864 (70%)</a:t>
            </a:r>
            <a:endParaRPr lang="ru-RU" sz="2000" dirty="0"/>
          </a:p>
        </p:txBody>
      </p:sp>
      <p:pic>
        <p:nvPicPr>
          <p:cNvPr id="11" name="Picture 2" descr="F:\проф.в картинках\img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8552" y="-13496"/>
            <a:ext cx="9432552" cy="687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938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5"/>
          <p:cNvGrpSpPr>
            <a:grpSpLocks/>
          </p:cNvGrpSpPr>
          <p:nvPr/>
        </p:nvGrpSpPr>
        <p:grpSpPr bwMode="auto">
          <a:xfrm>
            <a:off x="0" y="6351"/>
            <a:ext cx="9144000" cy="6858000"/>
            <a:chOff x="0" y="0"/>
            <a:chExt cx="9144000" cy="6858024"/>
          </a:xfrm>
        </p:grpSpPr>
        <p:sp>
          <p:nvSpPr>
            <p:cNvPr id="19" name="Прямоугольник 18"/>
            <p:cNvSpPr/>
            <p:nvPr/>
          </p:nvSpPr>
          <p:spPr bwMode="auto">
            <a:xfrm>
              <a:off x="0" y="0"/>
              <a:ext cx="9144000" cy="685802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defTabSz="908297">
                <a:defRPr/>
              </a:pPr>
              <a:endParaRPr lang="ru-RU" sz="31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" name="Скругленный прямоугольник 19"/>
            <p:cNvSpPr/>
            <p:nvPr/>
          </p:nvSpPr>
          <p:spPr bwMode="auto">
            <a:xfrm>
              <a:off x="0" y="24"/>
              <a:ext cx="9144000" cy="6858000"/>
            </a:xfrm>
            <a:prstGeom prst="roundRect">
              <a:avLst>
                <a:gd name="adj" fmla="val 9074"/>
              </a:avLst>
            </a:prstGeom>
            <a:gradFill>
              <a:gsLst>
                <a:gs pos="18000">
                  <a:srgbClr val="D2E2C0"/>
                </a:gs>
                <a:gs pos="99000">
                  <a:srgbClr val="B9DA89"/>
                </a:gs>
                <a:gs pos="96000">
                  <a:srgbClr val="88A945"/>
                </a:gs>
              </a:gsLst>
              <a:path path="circle">
                <a:fillToRect l="50000" t="50000" r="50000" b="50000"/>
              </a:path>
            </a:gradFill>
            <a:ln w="127000" cap="rnd" cmpd="sng" algn="ctr">
              <a:solidFill>
                <a:srgbClr val="6F9846"/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anchor="ctr"/>
            <a:lstStyle/>
            <a:p>
              <a:pPr defTabSz="908297">
                <a:defRPr/>
              </a:pPr>
              <a:endParaRPr lang="ru-RU" sz="31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5365" name="Rectangle 9"/>
          <p:cNvSpPr>
            <a:spLocks noGrp="1" noChangeArrowheads="1"/>
          </p:cNvSpPr>
          <p:nvPr>
            <p:ph type="title"/>
          </p:nvPr>
        </p:nvSpPr>
        <p:spPr>
          <a:xfrm>
            <a:off x="1466993" y="457215"/>
            <a:ext cx="6217158" cy="1276858"/>
          </a:xfrm>
        </p:spPr>
        <p:txBody>
          <a:bodyPr/>
          <a:lstStyle/>
          <a:p>
            <a:pPr algn="r"/>
            <a:endParaRPr lang="ru-RU" sz="2100" i="1" dirty="0"/>
          </a:p>
        </p:txBody>
      </p:sp>
      <p:sp>
        <p:nvSpPr>
          <p:cNvPr id="6" name="Rectangle 7"/>
          <p:cNvSpPr>
            <a:spLocks/>
          </p:cNvSpPr>
          <p:nvPr/>
        </p:nvSpPr>
        <p:spPr bwMode="auto">
          <a:xfrm>
            <a:off x="477078" y="571456"/>
            <a:ext cx="8666922" cy="62865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52583" tIns="76296" rIns="152583" bIns="76296" anchor="ctr"/>
          <a:lstStyle>
            <a:lvl1pPr defTabSz="15367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defTabSz="15367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defTabSz="15367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defTabSz="15367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defTabSz="15367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defTabSz="1536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defTabSz="1536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defTabSz="1536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defTabSz="1536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defTabSz="914400" eaLnBrk="1" fontAlgn="base" hangingPunct="1">
              <a:spcAft>
                <a:spcPct val="0"/>
              </a:spcAft>
              <a:buClr>
                <a:srgbClr val="94C600"/>
              </a:buClr>
              <a:buNone/>
            </a:pPr>
            <a:r>
              <a:rPr lang="ru-RU" altLang="ru-RU" sz="2800" b="1" dirty="0" smtClean="0">
                <a:solidFill>
                  <a:srgbClr val="3E3D2D"/>
                </a:solidFill>
                <a:latin typeface="Century Gothic"/>
              </a:rPr>
              <a:t>Чтобы стать счастливым,</a:t>
            </a:r>
          </a:p>
          <a:p>
            <a:pPr algn="ctr" defTabSz="914400" eaLnBrk="1" fontAlgn="base" hangingPunct="1">
              <a:spcAft>
                <a:spcPct val="0"/>
              </a:spcAft>
              <a:buClr>
                <a:srgbClr val="94C600"/>
              </a:buClr>
              <a:buNone/>
            </a:pPr>
            <a:r>
              <a:rPr lang="ru-RU" altLang="ru-RU" sz="2800" b="1" dirty="0" smtClean="0">
                <a:solidFill>
                  <a:srgbClr val="3E3D2D"/>
                </a:solidFill>
                <a:latin typeface="Century Gothic"/>
              </a:rPr>
              <a:t>заполни руки работой,</a:t>
            </a:r>
          </a:p>
          <a:p>
            <a:pPr algn="ctr" defTabSz="914400" eaLnBrk="1" fontAlgn="base" hangingPunct="1">
              <a:spcAft>
                <a:spcPct val="0"/>
              </a:spcAft>
              <a:buClr>
                <a:srgbClr val="94C600"/>
              </a:buClr>
              <a:buNone/>
            </a:pPr>
            <a:r>
              <a:rPr lang="ru-RU" altLang="ru-RU" sz="2800" b="1" dirty="0" smtClean="0">
                <a:solidFill>
                  <a:srgbClr val="3E3D2D"/>
                </a:solidFill>
                <a:latin typeface="Century Gothic"/>
              </a:rPr>
              <a:t>сердце – любовью,</a:t>
            </a:r>
          </a:p>
          <a:p>
            <a:pPr algn="ctr" defTabSz="914400" eaLnBrk="1" fontAlgn="base" hangingPunct="1">
              <a:spcAft>
                <a:spcPct val="0"/>
              </a:spcAft>
              <a:buClr>
                <a:srgbClr val="94C600"/>
              </a:buClr>
              <a:buNone/>
            </a:pPr>
            <a:r>
              <a:rPr lang="ru-RU" altLang="ru-RU" sz="2800" b="1" dirty="0" smtClean="0">
                <a:solidFill>
                  <a:srgbClr val="3E3D2D"/>
                </a:solidFill>
                <a:latin typeface="Century Gothic"/>
              </a:rPr>
              <a:t>разум- целью,</a:t>
            </a:r>
          </a:p>
          <a:p>
            <a:pPr algn="ctr" defTabSz="914400" eaLnBrk="1" fontAlgn="base" hangingPunct="1">
              <a:spcAft>
                <a:spcPct val="0"/>
              </a:spcAft>
              <a:buClr>
                <a:srgbClr val="94C600"/>
              </a:buClr>
              <a:buNone/>
            </a:pPr>
            <a:r>
              <a:rPr lang="ru-RU" altLang="ru-RU" sz="2800" b="1" dirty="0" smtClean="0">
                <a:solidFill>
                  <a:srgbClr val="3E3D2D"/>
                </a:solidFill>
                <a:latin typeface="Century Gothic"/>
              </a:rPr>
              <a:t>память – полезным знанием,</a:t>
            </a:r>
          </a:p>
          <a:p>
            <a:pPr algn="ctr" defTabSz="914400" eaLnBrk="1" fontAlgn="base" hangingPunct="1">
              <a:spcAft>
                <a:spcPct val="0"/>
              </a:spcAft>
              <a:buClr>
                <a:srgbClr val="94C600"/>
              </a:buClr>
              <a:buNone/>
            </a:pPr>
            <a:r>
              <a:rPr lang="ru-RU" altLang="ru-RU" sz="2800" b="1" dirty="0" smtClean="0">
                <a:solidFill>
                  <a:srgbClr val="3E3D2D"/>
                </a:solidFill>
                <a:latin typeface="Century Gothic"/>
              </a:rPr>
              <a:t>будущее – надеждой и будь с</a:t>
            </a:r>
          </a:p>
          <a:p>
            <a:pPr algn="ctr" defTabSz="914400" eaLnBrk="1" fontAlgn="base" hangingPunct="1">
              <a:spcAft>
                <a:spcPct val="0"/>
              </a:spcAft>
              <a:buClr>
                <a:srgbClr val="94C600"/>
              </a:buClr>
              <a:buNone/>
            </a:pPr>
            <a:r>
              <a:rPr lang="ru-RU" altLang="ru-RU" sz="3200" b="1" dirty="0" smtClean="0">
                <a:solidFill>
                  <a:srgbClr val="3E3D2D"/>
                </a:solidFill>
                <a:latin typeface="Century Gothic"/>
              </a:rPr>
              <a:t>Нами в одной команде</a:t>
            </a:r>
            <a:endParaRPr lang="ru-RU" altLang="ru-RU" sz="4000" dirty="0">
              <a:solidFill>
                <a:srgbClr val="3E3D2D"/>
              </a:solidFill>
              <a:latin typeface="Century Gothic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3935252" y="714356"/>
            <a:ext cx="4516041" cy="61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739" tIns="45369" rIns="90739" bIns="45369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defTabSz="908297" eaLnBrk="1" hangingPunct="1">
              <a:spcBef>
                <a:spcPct val="0"/>
              </a:spcBef>
              <a:buClrTx/>
              <a:buSzTx/>
              <a:buNone/>
            </a:pPr>
            <a:r>
              <a:rPr lang="ru-RU" altLang="ru-RU" sz="1700" dirty="0">
                <a:solidFill>
                  <a:srgbClr val="3C5719"/>
                </a:solidFill>
                <a:latin typeface="Times New Roman" pitchFamily="18" charset="0"/>
              </a:rPr>
              <a:t> </a:t>
            </a:r>
          </a:p>
          <a:p>
            <a:pPr defTabSz="908297" eaLnBrk="1" hangingPunct="1">
              <a:spcBef>
                <a:spcPct val="0"/>
              </a:spcBef>
              <a:buClrTx/>
              <a:buSzTx/>
              <a:buNone/>
            </a:pPr>
            <a:endParaRPr lang="ru-RU" altLang="ru-RU" sz="1700" dirty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455453" y="1781124"/>
            <a:ext cx="6172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739" tIns="45369" rIns="90739" bIns="45369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entury Gothic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entury Gothic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entury Gothic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entury Gothic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hangingPunct="1"/>
            <a:endParaRPr lang="ru-RU" altLang="ru-RU" sz="8800" b="1" i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928794" y="5572139"/>
            <a:ext cx="6572296" cy="1322811"/>
          </a:xfrm>
          <a:prstGeom prst="rect">
            <a:avLst/>
          </a:prstGeom>
        </p:spPr>
        <p:txBody>
          <a:bodyPr wrap="square" lIns="90829" tIns="45409" rIns="90829" bIns="45409">
            <a:spAutoFit/>
          </a:bodyPr>
          <a:lstStyle/>
          <a:p>
            <a:pPr algn="ctr" defTabSz="908297"/>
            <a:r>
              <a:rPr lang="ru-RU" alt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                                         </a:t>
            </a:r>
          </a:p>
          <a:p>
            <a:pPr algn="ctr" defTabSz="908297"/>
            <a:r>
              <a:rPr lang="ru-RU" alt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С уважением, Председатель </a:t>
            </a:r>
            <a:r>
              <a:rPr lang="ru-RU" altLang="ru-RU" sz="20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ТО профсоюза работников </a:t>
            </a:r>
            <a:r>
              <a:rPr lang="ru-RU" alt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образования</a:t>
            </a:r>
          </a:p>
          <a:p>
            <a:pPr algn="ctr" defTabSz="908297"/>
            <a:r>
              <a:rPr lang="ru-RU" alt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                                           Татьяна Ермакова </a:t>
            </a:r>
          </a:p>
        </p:txBody>
      </p:sp>
    </p:spTree>
    <p:extLst>
      <p:ext uri="{BB962C8B-B14F-4D97-AF65-F5344CB8AC3E}">
        <p14:creationId xmlns:p14="http://schemas.microsoft.com/office/powerpoint/2010/main" xmlns="" val="905975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42862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Некоторые  показатели  доходов и расходов профсоюзной организации</a:t>
            </a:r>
            <a:endParaRPr lang="ru-RU" sz="2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857250"/>
          <a:ext cx="8229600" cy="540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0750"/>
                <a:gridCol w="232885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       статей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2023 год ( тыс.руб.)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Членские профсоюзные взносы, всего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340.00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Иные поступления на уставную деятельность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16.0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Всего доходов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356.8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Некоторые расходы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Информационно-пропагандистская</a:t>
                      </a:r>
                      <a:r>
                        <a:rPr lang="ru-RU" baseline="0" dirty="0" smtClean="0"/>
                        <a:t> работа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8.8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Культурно-массовые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97.0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Спортивные </a:t>
                      </a:r>
                    </a:p>
                    <a:p>
                      <a:r>
                        <a:rPr lang="ru-RU" dirty="0" smtClean="0"/>
                        <a:t>Оздоровление и отдых</a:t>
                      </a:r>
                    </a:p>
                    <a:p>
                      <a:r>
                        <a:rPr lang="ru-RU" dirty="0" smtClean="0"/>
                        <a:t>Материальная помощь</a:t>
                      </a:r>
                    </a:p>
                    <a:p>
                      <a:r>
                        <a:rPr lang="ru-RU" dirty="0" smtClean="0"/>
                        <a:t>Хозяйственные расходы</a:t>
                      </a:r>
                    </a:p>
                    <a:p>
                      <a:r>
                        <a:rPr lang="ru-RU" dirty="0" smtClean="0"/>
                        <a:t>Премирование профактива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34.0</a:t>
                      </a:r>
                    </a:p>
                    <a:p>
                      <a:pPr algn="ctr"/>
                      <a:r>
                        <a:rPr lang="ru-RU" dirty="0" smtClean="0"/>
                        <a:t>14.5</a:t>
                      </a:r>
                    </a:p>
                    <a:p>
                      <a:pPr algn="ctr"/>
                      <a:r>
                        <a:rPr lang="ru-RU" dirty="0" smtClean="0"/>
                        <a:t>18.7</a:t>
                      </a:r>
                    </a:p>
                    <a:p>
                      <a:pPr algn="ctr"/>
                      <a:r>
                        <a:rPr lang="ru-RU" dirty="0" smtClean="0"/>
                        <a:t>6.0</a:t>
                      </a:r>
                    </a:p>
                    <a:p>
                      <a:pPr algn="ctr"/>
                      <a:r>
                        <a:rPr lang="ru-RU" dirty="0" smtClean="0"/>
                        <a:t>32.0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78579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Финансовое обеспечение работников сферы образования и меры социальной поддержки</a:t>
            </a:r>
            <a:endParaRPr lang="ru-RU" sz="2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785794"/>
            <a:ext cx="8290778" cy="5929354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В системе образования </a:t>
            </a:r>
            <a:r>
              <a:rPr lang="ru-RU" sz="1800" dirty="0" err="1" smtClean="0"/>
              <a:t>Кишертского</a:t>
            </a:r>
            <a:r>
              <a:rPr lang="ru-RU" sz="1800" dirty="0" smtClean="0"/>
              <a:t>  муниципального округа, как и в Пермском крае в 2023 г. продолжала действовать  модель оплаты труда на основе </a:t>
            </a:r>
            <a:r>
              <a:rPr lang="ru-RU" sz="1800" dirty="0" err="1" smtClean="0"/>
              <a:t>ученико-часа</a:t>
            </a:r>
            <a:r>
              <a:rPr lang="ru-RU" sz="1800" dirty="0" smtClean="0"/>
              <a:t>. </a:t>
            </a:r>
          </a:p>
          <a:p>
            <a:r>
              <a:rPr lang="ru-RU" sz="1800" b="1" dirty="0" smtClean="0"/>
              <a:t>1</a:t>
            </a:r>
            <a:r>
              <a:rPr lang="ru-RU" sz="1800" dirty="0" smtClean="0"/>
              <a:t>.В Пермском крае в 2023 г. увеличение фонда оплаты труда прочего персонала осуществлялось трижды: с </a:t>
            </a:r>
            <a:r>
              <a:rPr lang="ru-RU" sz="1800" b="1" dirty="0" smtClean="0"/>
              <a:t>01.04 на 2,2%, </a:t>
            </a:r>
            <a:r>
              <a:rPr lang="ru-RU" sz="1800" dirty="0" smtClean="0"/>
              <a:t>с </a:t>
            </a:r>
            <a:r>
              <a:rPr lang="ru-RU" sz="1800" b="1" dirty="0" smtClean="0"/>
              <a:t>01.07 на 3%, </a:t>
            </a:r>
            <a:r>
              <a:rPr lang="ru-RU" sz="1800" dirty="0" smtClean="0"/>
              <a:t>с </a:t>
            </a:r>
            <a:r>
              <a:rPr lang="ru-RU" sz="1800" b="1" dirty="0" smtClean="0"/>
              <a:t>01.10 на 3,1%.</a:t>
            </a:r>
          </a:p>
          <a:p>
            <a:r>
              <a:rPr lang="ru-RU" sz="1800" b="1" dirty="0" smtClean="0"/>
              <a:t>2.</a:t>
            </a:r>
            <a:r>
              <a:rPr lang="ru-RU" sz="1800" dirty="0" smtClean="0"/>
              <a:t>Показатели по уровню оплаты труда работников отрасли в 2023 г. исполнены следующим образом: </a:t>
            </a:r>
          </a:p>
          <a:p>
            <a:r>
              <a:rPr lang="ru-RU" sz="1800" dirty="0" smtClean="0"/>
              <a:t>- средняя зарплата </a:t>
            </a:r>
            <a:r>
              <a:rPr lang="ru-RU" sz="1800" dirty="0" err="1" smtClean="0"/>
              <a:t>педработников</a:t>
            </a:r>
            <a:r>
              <a:rPr lang="ru-RU" sz="1800" dirty="0" smtClean="0"/>
              <a:t> в сфере общего образования составила – </a:t>
            </a:r>
          </a:p>
          <a:p>
            <a:r>
              <a:rPr lang="ru-RU" sz="1800" b="1" dirty="0" smtClean="0"/>
              <a:t>42 622руб.;</a:t>
            </a:r>
          </a:p>
          <a:p>
            <a:r>
              <a:rPr lang="ru-RU" sz="1800" dirty="0" smtClean="0"/>
              <a:t>- средняя зарплата </a:t>
            </a:r>
            <a:r>
              <a:rPr lang="ru-RU" sz="1800" dirty="0" err="1" smtClean="0"/>
              <a:t>педработников</a:t>
            </a:r>
            <a:r>
              <a:rPr lang="ru-RU" sz="1800" dirty="0" smtClean="0"/>
              <a:t> в дошкольных образовательных организациях составила  - </a:t>
            </a:r>
            <a:r>
              <a:rPr lang="ru-RU" sz="1800" b="1" dirty="0" smtClean="0"/>
              <a:t>37 693руб.;</a:t>
            </a:r>
          </a:p>
          <a:p>
            <a:r>
              <a:rPr lang="ru-RU" sz="1800" dirty="0" smtClean="0"/>
              <a:t>- уровень средней зарплаты </a:t>
            </a:r>
            <a:r>
              <a:rPr lang="ru-RU" sz="1800" dirty="0" err="1" smtClean="0"/>
              <a:t>педработников</a:t>
            </a:r>
            <a:r>
              <a:rPr lang="ru-RU" sz="1800" dirty="0" smtClean="0"/>
              <a:t> дополнительного образования составил  - </a:t>
            </a:r>
            <a:r>
              <a:rPr lang="ru-RU" sz="1800" b="1" dirty="0" smtClean="0"/>
              <a:t>42 851 руб.</a:t>
            </a:r>
          </a:p>
          <a:p>
            <a:r>
              <a:rPr lang="ru-RU" sz="1800" b="1" dirty="0" smtClean="0"/>
              <a:t>3.</a:t>
            </a:r>
            <a:r>
              <a:rPr lang="ru-RU" sz="1800" dirty="0" smtClean="0"/>
              <a:t> Сохранен весь пакет нормативных актов по мерам социальной поддержки работников образования Пермского края. Полностью исполнялись положения ст. 23 Закона «Об образовании в Пермском крае», произведена индексация выплат по ст. 23.</a:t>
            </a:r>
          </a:p>
          <a:p>
            <a:endParaRPr lang="ru-RU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8259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МЕРЫ   СОЦИАЛЬНОЙ  ПОДДЕРЖКИ</a:t>
            </a:r>
            <a:endParaRPr lang="ru-RU" sz="2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857232"/>
            <a:ext cx="8147902" cy="5391168"/>
          </a:xfrm>
        </p:spPr>
        <p:txBody>
          <a:bodyPr>
            <a:normAutofit lnSpcReduction="10000"/>
          </a:bodyPr>
          <a:lstStyle/>
          <a:p>
            <a:r>
              <a:rPr lang="ru-RU" sz="1800" dirty="0" smtClean="0"/>
              <a:t>4. Продлено действие закона Пермского края о </a:t>
            </a:r>
            <a:r>
              <a:rPr lang="ru-RU" sz="1800" dirty="0" err="1" smtClean="0"/>
              <a:t>санаторно</a:t>
            </a:r>
            <a:r>
              <a:rPr lang="ru-RU" sz="1800" dirty="0" smtClean="0"/>
              <a:t> - курортном оздоровлении работников бюджетной сферы до декабря 2024 года, но выделение средств пока не утверждено на уровне края и муниципалитета.</a:t>
            </a:r>
          </a:p>
          <a:p>
            <a:r>
              <a:rPr lang="ru-RU" sz="1800" dirty="0" smtClean="0"/>
              <a:t>5. Произведено дополнительное стимулирование </a:t>
            </a:r>
            <a:r>
              <a:rPr lang="ru-RU" sz="1800" dirty="0" err="1" smtClean="0"/>
              <a:t>педработников</a:t>
            </a:r>
            <a:r>
              <a:rPr lang="ru-RU" sz="1800" dirty="0" smtClean="0"/>
              <a:t> по результатам обучения школьников по итогам учебного года ( педагогам  9-11 классов) –выплачено дополнительно  –  </a:t>
            </a:r>
            <a:r>
              <a:rPr lang="ru-RU" sz="1800" b="1" dirty="0" smtClean="0"/>
              <a:t>487 000 рублей;</a:t>
            </a:r>
          </a:p>
          <a:p>
            <a:pPr>
              <a:buNone/>
            </a:pPr>
            <a:r>
              <a:rPr lang="ru-RU" sz="1800" dirty="0" smtClean="0"/>
              <a:t>       6. На стимулирование педагогов по результатам сдачи ЕГЭ выплачено – </a:t>
            </a:r>
          </a:p>
          <a:p>
            <a:pPr>
              <a:buNone/>
            </a:pPr>
            <a:r>
              <a:rPr lang="ru-RU" sz="1800" dirty="0" smtClean="0"/>
              <a:t>       </a:t>
            </a:r>
            <a:r>
              <a:rPr lang="ru-RU" sz="1800" b="1" dirty="0" smtClean="0"/>
              <a:t>281 000 рублей;</a:t>
            </a:r>
          </a:p>
          <a:p>
            <a:pPr>
              <a:buNone/>
            </a:pPr>
            <a:r>
              <a:rPr lang="ru-RU" sz="1800" dirty="0" smtClean="0"/>
              <a:t>       7. Систематически осуществлялась оплата классных руководителей из средств федерального бюджета – ежемесячно </a:t>
            </a:r>
            <a:r>
              <a:rPr lang="ru-RU" sz="1800" b="1" dirty="0" smtClean="0"/>
              <a:t>5000 руб., </a:t>
            </a:r>
            <a:r>
              <a:rPr lang="ru-RU" sz="1800" dirty="0" smtClean="0"/>
              <a:t>а также из средств регионального бюджета – ежемесячно </a:t>
            </a:r>
            <a:r>
              <a:rPr lang="ru-RU" sz="1800" b="1" dirty="0" smtClean="0"/>
              <a:t>2000 руб. </a:t>
            </a:r>
          </a:p>
          <a:p>
            <a:r>
              <a:rPr lang="ru-RU" sz="1800" dirty="0" smtClean="0"/>
              <a:t>   8. Предоставлялась оплата должности «Советник», условия  работы новой        должности соблюдались согласно  установленным нормативам.</a:t>
            </a:r>
          </a:p>
          <a:p>
            <a:r>
              <a:rPr lang="ru-RU" sz="1800" dirty="0" smtClean="0"/>
              <a:t>   9. Производилось оказание материальной помощи на уровне первичных профсоюзных организаций и ТО профсоюза соответственно действующего </a:t>
            </a:r>
            <a:r>
              <a:rPr lang="ru-RU" sz="1800" dirty="0" smtClean="0"/>
              <a:t>Положения – 18.7 тыс.руб.</a:t>
            </a:r>
            <a:endParaRPr lang="ru-RU" sz="1800" dirty="0" smtClean="0"/>
          </a:p>
          <a:p>
            <a:r>
              <a:rPr lang="ru-RU" sz="1800" dirty="0" smtClean="0"/>
              <a:t>  10. Поздравления членов профсоюза со знаменательными датами производились с учетом подарков  и </a:t>
            </a:r>
            <a:r>
              <a:rPr lang="ru-RU" sz="1800" dirty="0" smtClean="0"/>
              <a:t>премий – 97.0 тыс.руб.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нформирование членов профсоюза и работников ОО о деятельности профсоюза проводилось через -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195910"/>
          </a:xfrm>
        </p:spPr>
        <p:txBody>
          <a:bodyPr>
            <a:normAutofit lnSpcReduction="1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Периодическую печать ( газета 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Сылвенские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зори», «Профсоюзный Курьер»)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Профсоюзные уголки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Информационные вестники ( Крайкома профсоюза)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Обучение членов профсоюза, профсоюзного актива (курсы подготовки, семинары, совещания, форумы)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Встречи с коллективами, участие в совещаниях руководителей ОО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Открытый публичный отчет (через встречи, сайт, группу в «Контакте»)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Группа в «Контакте» – « Наш профсоюз»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500042"/>
            <a:ext cx="7498080" cy="78581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Президиум – исполнительный орган ТО профсоюза</a:t>
            </a:r>
            <a:b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ru-RU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СОСТАВ   ПРЕЗИДИУМА</a:t>
            </a:r>
          </a:p>
          <a:p>
            <a:r>
              <a:rPr lang="ru-RU" sz="2000" b="1" dirty="0" smtClean="0"/>
              <a:t>Ермакова Т.Н.- председатель ТО профсоюза</a:t>
            </a:r>
          </a:p>
          <a:p>
            <a:r>
              <a:rPr lang="ru-RU" sz="2000" b="1" dirty="0" err="1" smtClean="0"/>
              <a:t>Стругова</a:t>
            </a:r>
            <a:r>
              <a:rPr lang="ru-RU" sz="2000" b="1" dirty="0" smtClean="0"/>
              <a:t> Людмила Владимировна – зам. председателя ТО профсоюза</a:t>
            </a:r>
          </a:p>
          <a:p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  <a:t>Члены  президиума:</a:t>
            </a:r>
          </a:p>
          <a:p>
            <a:r>
              <a:rPr lang="ru-RU" sz="2000" b="1" dirty="0" smtClean="0"/>
              <a:t>Попова  Наталья  Григорьевна</a:t>
            </a:r>
          </a:p>
          <a:p>
            <a:r>
              <a:rPr lang="ru-RU" sz="2000" b="1" dirty="0" smtClean="0"/>
              <a:t>Редькина  Лариса  Юрьевна</a:t>
            </a:r>
          </a:p>
          <a:p>
            <a:r>
              <a:rPr lang="ru-RU" sz="2000" b="1" dirty="0" smtClean="0"/>
              <a:t>Палкина  Галина  Владимировна</a:t>
            </a:r>
          </a:p>
          <a:p>
            <a:r>
              <a:rPr lang="ru-RU" sz="2000" b="1" dirty="0" smtClean="0"/>
              <a:t>Лебедева Людмила Юрьевна</a:t>
            </a:r>
          </a:p>
          <a:p>
            <a:r>
              <a:rPr lang="ru-RU" sz="2000" b="1" dirty="0" err="1" smtClean="0"/>
              <a:t>Бушмакова</a:t>
            </a:r>
            <a:r>
              <a:rPr lang="ru-RU" sz="2000" b="1" dirty="0" smtClean="0"/>
              <a:t>  Светлана  Юрьевна</a:t>
            </a:r>
          </a:p>
          <a:p>
            <a:endParaRPr lang="ru-R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2164</TotalTime>
  <Words>2159</Words>
  <Application>Microsoft Office PowerPoint</Application>
  <PresentationFormat>Экран (4:3)</PresentationFormat>
  <Paragraphs>378</Paragraphs>
  <Slides>40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2" baseType="lpstr">
      <vt:lpstr>Солнцестояние</vt:lpstr>
      <vt:lpstr>Слайд</vt:lpstr>
      <vt:lpstr>                          ПУБЛИЧНЫЙ   ОТЧЕТ Кишертской территориальной организации Профессионального союза работников народного образования и науки Российской Федерации.   </vt:lpstr>
      <vt:lpstr>Общая  характеристика организации на 01.01.2023 года </vt:lpstr>
      <vt:lpstr>Структура Кишертской территориальной организации профсоюза</vt:lpstr>
      <vt:lpstr>Слайд 4</vt:lpstr>
      <vt:lpstr>Некоторые  показатели  доходов и расходов профсоюзной организации</vt:lpstr>
      <vt:lpstr>Финансовое обеспечение работников сферы образования и меры социальной поддержки</vt:lpstr>
      <vt:lpstr>МЕРЫ   СОЦИАЛЬНОЙ  ПОДДЕРЖКИ</vt:lpstr>
      <vt:lpstr> Информирование членов профсоюза и работников ОО о деятельности профсоюза проводилось через -</vt:lpstr>
      <vt:lpstr>Президиум – исполнительный орган ТО профсоюза </vt:lpstr>
      <vt:lpstr>      Вопросы рассматриваемые на заседании Президиума   </vt:lpstr>
      <vt:lpstr>Слайд 11</vt:lpstr>
      <vt:lpstr>Слайд 12</vt:lpstr>
      <vt:lpstr>ФИНАНСИРОВАНИЕ мероприятий по охране труда в 2023 год</vt:lpstr>
      <vt:lpstr>  Фестиваль спорта, как одно из направлений здоровьесбережения работников</vt:lpstr>
      <vt:lpstr>Соревнование по волейболу – 2023г.</vt:lpstr>
      <vt:lpstr>Волейбол  -2023г.</vt:lpstr>
      <vt:lpstr>Шахматы  -  2023г.     </vt:lpstr>
      <vt:lpstr>Теннис  -  2023г.  Участники соревнований</vt:lpstr>
      <vt:lpstr>Слайд 19</vt:lpstr>
      <vt:lpstr>УЧАСТНИКИ  ИНТЕЛЛЕКТУАЛЬНОЙ   ИГРЫ -  2023 год</vt:lpstr>
      <vt:lpstr>Фестиваль спорта </vt:lpstr>
      <vt:lpstr>                            Конкурс «Учитель года» – 2023 год                                            2023 год</vt:lpstr>
      <vt:lpstr>Слайд 23</vt:lpstr>
      <vt:lpstr>Слайд 24</vt:lpstr>
      <vt:lpstr>Слайд 25</vt:lpstr>
      <vt:lpstr>Слайд 26</vt:lpstr>
      <vt:lpstr>Слайд 27</vt:lpstr>
      <vt:lpstr>Слайд 28</vt:lpstr>
      <vt:lpstr>Обучение, методическая помощь с участием специалистов Крайкома профсоюза:  1.  О деятельности профсоюза работников образования в современных социально-экономических условиях. Заместитель председателя Крайкома профсоюза  -  Шелатонова Татьяна Николаевна 2. Профсоюз «+» - дополнительные бонусы для членов профсоюза. Главный специалист по социально-экономическим вопросам общего образования Крайкома профсоюза -  Киселева Ирина Васильевна  </vt:lpstr>
      <vt:lpstr>Участие в работе ассоциации «СОГЛАСИЕ»</vt:lpstr>
      <vt:lpstr>УЧАСТИЕ В ПроектАХ Профсоюза</vt:lpstr>
      <vt:lpstr>Слайд 32</vt:lpstr>
      <vt:lpstr>Слайд 33</vt:lpstr>
      <vt:lpstr>Слайд 34</vt:lpstr>
      <vt:lpstr>Предновогодняя вечер-встреча в год педагога и наставника для ветеранов педагогического труда – декабрь, 2023 год</vt:lpstr>
      <vt:lpstr>Наше профсоюзное сообщество всегда открыто для вас! Администратор сообщества в Контакте – Шистерова Светлана Николаевна.</vt:lpstr>
      <vt:lpstr>Основные направления деятельности в 2024 году по решению задач совершенствования профсоюзной деятельности на уровне ППО, профгрупп и ТО профсоюза:</vt:lpstr>
      <vt:lpstr>Слайд 38</vt:lpstr>
      <vt:lpstr>Знаем что профсоюз: протягивает руку помощи! Решает социальные проблемы! Отстаивает права и интересы человека труда! Формирует основные требования к работодателю! Содействует росту заработной платы! Юридически поддерживает и защищает! Знает, что делать!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практике работы и перспективах развития профсоюзного сообщества работников образования Кишертского муниципального района.  </dc:title>
  <dc:creator>Ермаковы</dc:creator>
  <cp:lastModifiedBy>Ермаковы</cp:lastModifiedBy>
  <cp:revision>326</cp:revision>
  <dcterms:created xsi:type="dcterms:W3CDTF">2018-08-23T15:31:54Z</dcterms:created>
  <dcterms:modified xsi:type="dcterms:W3CDTF">2024-03-26T16:46:37Z</dcterms:modified>
</cp:coreProperties>
</file>