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78" r:id="rId6"/>
    <p:sldId id="259" r:id="rId7"/>
    <p:sldId id="261" r:id="rId8"/>
    <p:sldId id="260" r:id="rId9"/>
    <p:sldId id="262" r:id="rId10"/>
    <p:sldId id="263" r:id="rId11"/>
    <p:sldId id="264" r:id="rId12"/>
    <p:sldId id="265" r:id="rId13"/>
    <p:sldId id="277" r:id="rId14"/>
    <p:sldId id="269" r:id="rId15"/>
    <p:sldId id="270" r:id="rId16"/>
    <p:sldId id="271" r:id="rId17"/>
    <p:sldId id="266" r:id="rId18"/>
    <p:sldId id="267" r:id="rId19"/>
    <p:sldId id="268" r:id="rId20"/>
    <p:sldId id="272" r:id="rId21"/>
    <p:sldId id="273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372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5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6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1857388" cy="61279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6072206"/>
            <a:ext cx="6400800" cy="395278"/>
          </a:xfrm>
        </p:spPr>
        <p:txBody>
          <a:bodyPr>
            <a:normAutofit fontScale="70000" lnSpcReduction="20000"/>
          </a:bodyPr>
          <a:lstStyle/>
          <a:p>
            <a:pPr algn="l"/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714612" y="214290"/>
            <a:ext cx="6000792" cy="1612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Отчёт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о работе Кунгурской РТО профсоюза работников образования и науки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за 2017 год</a:t>
            </a:r>
          </a:p>
        </p:txBody>
      </p:sp>
      <p:pic>
        <p:nvPicPr>
          <p:cNvPr id="7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2071702" cy="222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42852"/>
            <a:ext cx="6929486" cy="1571636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rgbClr val="002060"/>
                </a:solidFill>
              </a:rPr>
              <a:t>Семинар для ассоциации «Согласие» по теме: «Роль первичной профсоюзной организации в решении вопросов соблюдения трудового законодательства в оплате труда работников образовательных организаций» 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err="1" smtClean="0">
                <a:solidFill>
                  <a:srgbClr val="002060"/>
                </a:solidFill>
              </a:rPr>
              <a:t>с.Кишерть</a:t>
            </a:r>
            <a:endParaRPr lang="ru-RU" sz="2000" b="1" dirty="0" smtClean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D:\Рабочий стол\ПРОФСОЮЗ_2017\фото\Кишерть\IMG_20170331_0900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3302" t="21466" r="33427" b="9084"/>
          <a:stretch>
            <a:fillRect/>
          </a:stretch>
        </p:blipFill>
        <p:spPr bwMode="auto">
          <a:xfrm>
            <a:off x="785786" y="2071678"/>
            <a:ext cx="3071834" cy="3003571"/>
          </a:xfrm>
          <a:prstGeom prst="rect">
            <a:avLst/>
          </a:prstGeom>
          <a:noFill/>
        </p:spPr>
      </p:pic>
      <p:pic>
        <p:nvPicPr>
          <p:cNvPr id="8196" name="Picture 4" descr="D:\Рабочий стол\ПРОФСОЮЗ_2017\фото\Кишерть\IMG_20170331_0900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2714620"/>
            <a:ext cx="4394208" cy="3295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000924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Мир  Труд  Май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D:\Рабочий стол\ПРОФСОЮЗ_2017\фото\фото_1 мая\в отчёт\IMG_896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214422"/>
            <a:ext cx="3535691" cy="2358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D:\Рабочий стол\ПРОФСОЮЗ_2017\фото\фото_1 мая\в отчёт\IMG_8907.JPG"/>
          <p:cNvPicPr>
            <a:picLocks noChangeAspect="1" noChangeArrowheads="1"/>
          </p:cNvPicPr>
          <p:nvPr/>
        </p:nvPicPr>
        <p:blipFill>
          <a:blip r:embed="rId4" cstate="print"/>
          <a:srcRect l="16477" r="7600" b="12731"/>
          <a:stretch>
            <a:fillRect/>
          </a:stretch>
        </p:blipFill>
        <p:spPr bwMode="auto">
          <a:xfrm>
            <a:off x="1500166" y="1214422"/>
            <a:ext cx="2981759" cy="2286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D:\Рабочий стол\ПРОФСОЮЗ_2017\фото\фото_1 мая\IMG_8938.JPG"/>
          <p:cNvPicPr>
            <a:picLocks noChangeAspect="1" noChangeArrowheads="1"/>
          </p:cNvPicPr>
          <p:nvPr/>
        </p:nvPicPr>
        <p:blipFill>
          <a:blip r:embed="rId5"/>
          <a:srcRect t="26069"/>
          <a:stretch>
            <a:fillRect/>
          </a:stretch>
        </p:blipFill>
        <p:spPr bwMode="auto">
          <a:xfrm>
            <a:off x="1857356" y="3643314"/>
            <a:ext cx="5939745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357982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Краевой тур интеллектуальных игр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8434" name="Picture 2" descr="D:\Рабочий стол\ПРОФСОЮЗ_2017\инт_игра-2017\край\IMG_20170519_1154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571876"/>
            <a:ext cx="3295656" cy="2471742"/>
          </a:xfrm>
          <a:prstGeom prst="rect">
            <a:avLst/>
          </a:prstGeom>
          <a:noFill/>
        </p:spPr>
      </p:pic>
      <p:pic>
        <p:nvPicPr>
          <p:cNvPr id="5" name="Рисунок 4" descr="D:\Рабочий стол\ПРОФСОЮЗ_2017\инт_игра-2017\край\IMG_20170519_1206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714752"/>
            <a:ext cx="3571900" cy="234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Рабочий стол\ПРОФСОЮЗ_2017\инт_игра-2017\край\IMG_20170519_1408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857364"/>
            <a:ext cx="11811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D:\Рабочий стол\ПРОФСОЮЗ_2017\инт_игра-2017\край\IMG_20170519_1407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1857364"/>
            <a:ext cx="2214578" cy="1660934"/>
          </a:xfrm>
          <a:prstGeom prst="rect">
            <a:avLst/>
          </a:prstGeom>
          <a:noFill/>
        </p:spPr>
      </p:pic>
      <p:pic>
        <p:nvPicPr>
          <p:cNvPr id="9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7115196" cy="92869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2060"/>
                </a:solidFill>
              </a:rPr>
              <a:t>ТЕПЛОХОД – 2017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для молодых работников образования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Пермского края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D:\Рабочий стол\ПРОФСОЮЗ_2017\молодёжь\ФОТО_теплоход\IMG_986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357298"/>
            <a:ext cx="3822704" cy="2549714"/>
          </a:xfrm>
          <a:prstGeom prst="rect">
            <a:avLst/>
          </a:prstGeom>
          <a:noFill/>
        </p:spPr>
      </p:pic>
      <p:pic>
        <p:nvPicPr>
          <p:cNvPr id="11267" name="Picture 3" descr="D:\Рабочий стол\ПРОФСОЮЗ_2017\молодёжь\ФОТО_теплоход\IMG_98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214818"/>
            <a:ext cx="2679696" cy="1787336"/>
          </a:xfrm>
          <a:prstGeom prst="rect">
            <a:avLst/>
          </a:prstGeom>
          <a:noFill/>
        </p:spPr>
      </p:pic>
      <p:pic>
        <p:nvPicPr>
          <p:cNvPr id="11268" name="Picture 4" descr="D:\Рабочий стол\ПРОФСОЮЗ_2017\молодёжь\ФОТО_теплоход\IMG_98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357694"/>
            <a:ext cx="2501467" cy="1668459"/>
          </a:xfrm>
          <a:prstGeom prst="rect">
            <a:avLst/>
          </a:prstGeom>
          <a:noFill/>
        </p:spPr>
      </p:pic>
      <p:pic>
        <p:nvPicPr>
          <p:cNvPr id="11269" name="Picture 5" descr="D:\Рабочий стол\ПРОФСОЮЗ_2017\молодёжь\ФОТО_теплоход\IMG_98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2285992"/>
            <a:ext cx="2179630" cy="1453796"/>
          </a:xfrm>
          <a:prstGeom prst="rect">
            <a:avLst/>
          </a:prstGeom>
          <a:noFill/>
        </p:spPr>
      </p:pic>
      <p:pic>
        <p:nvPicPr>
          <p:cNvPr id="11270" name="Picture 6" descr="D:\Рабочий стол\ПРОФСОЮЗ_2017\молодёжь\ФОТО_теплоход\IMG_979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8954" y="2143116"/>
            <a:ext cx="2034989" cy="1357322"/>
          </a:xfrm>
          <a:prstGeom prst="rect">
            <a:avLst/>
          </a:prstGeom>
          <a:noFill/>
        </p:spPr>
      </p:pic>
      <p:pic>
        <p:nvPicPr>
          <p:cNvPr id="11271" name="Picture 7" descr="D:\Рабочий стол\ПРОФСОЮЗ_2017\молодёжь\ФОТО_теплоход\IMG_977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4286256"/>
            <a:ext cx="2465382" cy="1644391"/>
          </a:xfrm>
          <a:prstGeom prst="rect">
            <a:avLst/>
          </a:prstGeom>
          <a:noFill/>
        </p:spPr>
      </p:pic>
      <p:pic>
        <p:nvPicPr>
          <p:cNvPr id="11" name="Рисунок 10" descr="https://pp.userapi.com/c636716/v636716136/684ad/hlAPhec2DgQ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b="3637"/>
          <a:stretch/>
        </p:blipFill>
        <p:spPr bwMode="auto">
          <a:xfrm>
            <a:off x="6786578" y="1000108"/>
            <a:ext cx="1785950" cy="10144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572296" cy="654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Конкурс детских рисунков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D:\Рабочий стол\ПРОФСОЮЗ_2017\молодёжь\конкурс рисунков\Назина Лэйла 6 класс_У-Турк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857364"/>
            <a:ext cx="2140613" cy="1543048"/>
          </a:xfrm>
          <a:prstGeom prst="rect">
            <a:avLst/>
          </a:prstGeom>
          <a:noFill/>
        </p:spPr>
      </p:pic>
      <p:pic>
        <p:nvPicPr>
          <p:cNvPr id="12292" name="Picture 4" descr="D:\Рабочий стол\ПРОФСОЮЗ_2017\молодёжь\конкурс рисунков\Горбунов Юра- У меня счастливое детство - 10 лет_Голд_сад.jpg"/>
          <p:cNvPicPr>
            <a:picLocks noChangeAspect="1" noChangeArrowheads="1"/>
          </p:cNvPicPr>
          <p:nvPr/>
        </p:nvPicPr>
        <p:blipFill>
          <a:blip r:embed="rId4" cstate="print"/>
          <a:srcRect b="21429"/>
          <a:stretch>
            <a:fillRect/>
          </a:stretch>
        </p:blipFill>
        <p:spPr bwMode="auto">
          <a:xfrm>
            <a:off x="6500826" y="3643314"/>
            <a:ext cx="1673690" cy="2165952"/>
          </a:xfrm>
          <a:prstGeom prst="rect">
            <a:avLst/>
          </a:prstGeom>
          <a:noFill/>
        </p:spPr>
      </p:pic>
      <p:pic>
        <p:nvPicPr>
          <p:cNvPr id="12293" name="Picture 5" descr="D:\Рабочий стол\ПРОФСОЮЗ_2017\молодёжь\конкурс рисунков\Васенина Софь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1928802"/>
            <a:ext cx="2894010" cy="2046156"/>
          </a:xfrm>
          <a:prstGeom prst="rect">
            <a:avLst/>
          </a:prstGeom>
          <a:noFill/>
        </p:spPr>
      </p:pic>
      <p:pic>
        <p:nvPicPr>
          <p:cNvPr id="12295" name="Picture 7" descr="D:\Рабочий стол\ПРОФСОЮЗ_2017\молодёжь\конкурс рисунков\Докшина Даш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071942"/>
            <a:ext cx="2679696" cy="2001921"/>
          </a:xfrm>
          <a:prstGeom prst="rect">
            <a:avLst/>
          </a:prstGeom>
          <a:noFill/>
        </p:spPr>
      </p:pic>
      <p:pic>
        <p:nvPicPr>
          <p:cNvPr id="12296" name="Picture 8" descr="D:\Рабочий стол\ПРОФСОЮЗ_2017\молодёжь\конкурс рисунков\Мугалимова Алсу 7 класс_У-Турк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4286256"/>
            <a:ext cx="2294821" cy="1653885"/>
          </a:xfrm>
          <a:prstGeom prst="rect">
            <a:avLst/>
          </a:prstGeom>
          <a:noFill/>
        </p:spPr>
      </p:pic>
      <p:pic>
        <p:nvPicPr>
          <p:cNvPr id="12297" name="Picture 9" descr="D:\Рабочий стол\ПРОФСОЮЗ_2017\молодёжь\конкурс рисунков\Коуров Георгий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2143116"/>
            <a:ext cx="2465382" cy="1827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6715172" cy="79690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Конкурс фотографий                     «Моё семейное лето»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D:\Рабочий стол\ПРОФСОЮЗ_2017\конкурсы\фото для фотоконкурса Лето с семьей\Лягаева Екатерина Спартаковн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643050"/>
            <a:ext cx="6531659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5929354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Межмуниципальный </a:t>
            </a:r>
            <a:r>
              <a:rPr lang="ru-RU" sz="3200" b="1" dirty="0" err="1" smtClean="0">
                <a:solidFill>
                  <a:srgbClr val="002060"/>
                </a:solidFill>
              </a:rPr>
              <a:t>турслёт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D:\Рабочий стол\ПРОФСОЮЗ_2017\фото\турслёт\на сайт\IMG_019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857364"/>
            <a:ext cx="396076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Рабочий стол\ПРОФСОЮЗ_2017\фото\турслёт\на сайт\IMG_015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286256"/>
            <a:ext cx="2214578" cy="163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Рабочий стол\ПРОФСОЮЗ_2017\фото\турслёт\на сайт\IMG_023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4572008"/>
            <a:ext cx="2039560" cy="124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Рабочий стол\ПРОФСОЮЗ_2017\фото\турслёт\на сайт\IMG_0079.JPG"/>
          <p:cNvPicPr/>
          <p:nvPr/>
        </p:nvPicPr>
        <p:blipFill>
          <a:blip r:embed="rId6" cstate="print"/>
          <a:srcRect t="8130" r="9976" b="5691"/>
          <a:stretch>
            <a:fillRect/>
          </a:stretch>
        </p:blipFill>
        <p:spPr bwMode="auto">
          <a:xfrm rot="10800000" flipV="1">
            <a:off x="1285850" y="2143116"/>
            <a:ext cx="257176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Рабочий стол\ПРОФСОЮЗ_2017\фото\турслёт\на сайт\IMG_0330.JPG"/>
          <p:cNvPicPr/>
          <p:nvPr/>
        </p:nvPicPr>
        <p:blipFill>
          <a:blip r:embed="rId7" cstate="print"/>
          <a:srcRect l="16483" r="14603"/>
          <a:stretch>
            <a:fillRect/>
          </a:stretch>
        </p:blipFill>
        <p:spPr bwMode="auto">
          <a:xfrm>
            <a:off x="6357950" y="4071942"/>
            <a:ext cx="1760805" cy="187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6858048" cy="79690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Папа, мама, я – спортивная семья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D:\Рабочий стол\ПРОФСОЮЗ_2017\Фестиваль спорта\Папа_мама_я -2017\фото\IMG_172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929198"/>
            <a:ext cx="3179762" cy="1356988"/>
          </a:xfrm>
          <a:prstGeom prst="rect">
            <a:avLst/>
          </a:prstGeom>
          <a:noFill/>
        </p:spPr>
      </p:pic>
      <p:pic>
        <p:nvPicPr>
          <p:cNvPr id="10243" name="Picture 3" descr="D:\Рабочий стол\ПРОФСОЮЗ_2017\Фестиваль спорта\Папа_мама_я -2017\фото\IMG_17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4929198"/>
            <a:ext cx="3195168" cy="1357322"/>
          </a:xfrm>
          <a:prstGeom prst="rect">
            <a:avLst/>
          </a:prstGeom>
          <a:noFill/>
        </p:spPr>
      </p:pic>
      <p:pic>
        <p:nvPicPr>
          <p:cNvPr id="10244" name="Picture 4" descr="D:\Рабочий стол\ПРОФСОЮЗ_2017\Фестиваль спорта\Папа_мама_я -2017\фото\IMG_17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4929198"/>
            <a:ext cx="3357586" cy="1354182"/>
          </a:xfrm>
          <a:prstGeom prst="rect">
            <a:avLst/>
          </a:prstGeom>
          <a:noFill/>
        </p:spPr>
      </p:pic>
      <p:pic>
        <p:nvPicPr>
          <p:cNvPr id="10245" name="Picture 5" descr="D:\Рабочий стол\ПРОФСОЮЗ_2017\Фестиваль спорта\Папа_мама_я -2017\фото\IMG_178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1857364"/>
            <a:ext cx="6502400" cy="292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786610" cy="72547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Весёлые старты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D:\Рабочий стол\ПРОФСОЮЗ_2017\Фестиваль спорта\Весёлые старты\фото\на сайт\20171201_185847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571612"/>
            <a:ext cx="4786346" cy="229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Рабочий стол\ПРОФСОЮЗ_2017\Фестиваль спорта\Весёлые старты\фото\на сайт\20171201_1628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000240"/>
            <a:ext cx="943957" cy="129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Рабочий стол\ПРОФСОЮЗ_2017\Фестиваль спорта\Весёлые старты\фото\на сайт\20171201_16365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2071678"/>
            <a:ext cx="1408199" cy="997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Рабочий стол\ПРОФСОЮЗ_2017\Фестиваль спорта\Весёлые старты\фото\на сайт\20171201_18595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4000504"/>
            <a:ext cx="1500198" cy="200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Рабочий стол\ПРОФСОЮЗ_2017\Фестиваль спорта\Весёлые старты\фото\на сайт\20171201_19004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4000504"/>
            <a:ext cx="1428760" cy="209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Рабочий стол\ПРОФСОЮЗ_2017\Фестиваль спорта\Весёлые старты\фото\на сайт\20171201_19024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8" y="4000504"/>
            <a:ext cx="1428760" cy="20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6858048" cy="65403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Зональный конкурс профсоюзных агитбригад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                                              пос.Суксун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H:\ПРОФСОЮЗ_2017\ПРОФСОЮЗ ОБРАЗОВАНИЯ - 2017\фото\maCQLF_1t58.jpg"/>
          <p:cNvPicPr>
            <a:picLocks noChangeAspect="1" noChangeArrowheads="1"/>
          </p:cNvPicPr>
          <p:nvPr/>
        </p:nvPicPr>
        <p:blipFill>
          <a:blip r:embed="rId3" cstate="print"/>
          <a:srcRect l="14174" t="9116" r="23054"/>
          <a:stretch>
            <a:fillRect/>
          </a:stretch>
        </p:blipFill>
        <p:spPr bwMode="auto">
          <a:xfrm>
            <a:off x="2786050" y="1857364"/>
            <a:ext cx="3143272" cy="3032836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1857356" y="5143512"/>
            <a:ext cx="6572296" cy="64294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dirty="0" smtClean="0"/>
              <a:t>Агитбригада  МБОУ «Плехановская СОШ» - 2 место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00430" y="1643051"/>
            <a:ext cx="2143140" cy="78581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Задачи: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71538" y="2428868"/>
            <a:ext cx="7072362" cy="3500462"/>
          </a:xfrm>
        </p:spPr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3400" b="1" dirty="0" smtClean="0">
                <a:solidFill>
                  <a:srgbClr val="C00000"/>
                </a:solidFill>
              </a:rPr>
              <a:t>Добиваться сохранения социальных гарантий членов профсоюза, соблюдения законодательства в вопросах труда и занятости в условиях экономического кризиса.</a:t>
            </a:r>
          </a:p>
          <a:p>
            <a:pPr>
              <a:defRPr/>
            </a:pPr>
            <a:endParaRPr lang="ru-RU" sz="3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3400" b="1" dirty="0" smtClean="0">
                <a:solidFill>
                  <a:srgbClr val="C00000"/>
                </a:solidFill>
              </a:rPr>
              <a:t>Продолжить работу по усилению роли профсоюзной организации  в представлении и защите прав и интересов членов профсоюза, по формированию устойчивой мотивации профсоюзного членства.</a:t>
            </a:r>
          </a:p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357166"/>
            <a:ext cx="714380" cy="6127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8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74638"/>
            <a:ext cx="6643734" cy="8683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Круглый стол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H:\ПРОФСОЮЗ_2017\ПРОФСОЮЗ ОБРАЗОВАНИЯ - 2017\фото\GgISsXL02l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2285992"/>
            <a:ext cx="4716750" cy="3143272"/>
          </a:xfrm>
          <a:prstGeom prst="rect">
            <a:avLst/>
          </a:prstGeom>
          <a:noFill/>
        </p:spPr>
      </p:pic>
      <p:pic>
        <p:nvPicPr>
          <p:cNvPr id="15363" name="Picture 3" descr="H:\ПРОФСОЮЗ_2017\ПРОФСОЮЗ ОБРАЗОВАНИЯ - 2017\фото\7wg11soTFr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214818"/>
            <a:ext cx="2420926" cy="1613320"/>
          </a:xfrm>
          <a:prstGeom prst="rect">
            <a:avLst/>
          </a:prstGeom>
          <a:noFill/>
        </p:spPr>
      </p:pic>
      <p:pic>
        <p:nvPicPr>
          <p:cNvPr id="15364" name="Picture 4" descr="H:\ПРОФСОЮЗ_2017\ПРОФСОЮЗ ОБРАЗОВАНИЯ - 2017\фото\0YhY0bpyWj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2000240"/>
            <a:ext cx="2063736" cy="1560700"/>
          </a:xfrm>
          <a:prstGeom prst="rect">
            <a:avLst/>
          </a:prstGeom>
          <a:noFill/>
        </p:spPr>
      </p:pic>
      <p:pic>
        <p:nvPicPr>
          <p:cNvPr id="15365" name="Picture 5" descr="H:\ПРОФСОЮЗ_2017\ПРОФСОЮЗ ОБРАЗОВАНИЯ - 2017\фото\pT5ZWyL5eo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3857628"/>
            <a:ext cx="2849303" cy="18987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74638"/>
            <a:ext cx="6500858" cy="654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Обучение резерва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:\ПРОФСОЮЗ_2017\ПРОФСОЮЗ ОБРАЗОВАНИЯ - 2017\фото\pL_DQuuEUQk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571744"/>
            <a:ext cx="3000396" cy="1938537"/>
          </a:xfrm>
          <a:prstGeom prst="rect">
            <a:avLst/>
          </a:prstGeom>
          <a:noFill/>
        </p:spPr>
      </p:pic>
      <p:pic>
        <p:nvPicPr>
          <p:cNvPr id="16387" name="Picture 3" descr="H:\ПРОФСОЮЗ_2017\ПРОФСОЮЗ ОБРАЗОВАНИЯ - 2017\фото\qL19_DTr-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2928934"/>
            <a:ext cx="4000528" cy="2665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6786610" cy="7254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Форум молодых педагогов                                             «Вместе в будущее»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:\ПРОФСОЮЗ_2017\ПРОФСОЮЗ ОБРАЗОВАНИЯ - 2017\форум\для газеты\IMG_86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857364"/>
            <a:ext cx="5348888" cy="2786082"/>
          </a:xfrm>
          <a:prstGeom prst="rect">
            <a:avLst/>
          </a:prstGeom>
          <a:noFill/>
        </p:spPr>
      </p:pic>
      <p:pic>
        <p:nvPicPr>
          <p:cNvPr id="17411" name="Picture 3" descr="H:\ПРОФСОЮЗ_2017\ПРОФСОЮЗ ОБРАЗОВАНИЯ - 2017\форум\для газеты\К Ёлтышева (третья слева) на тренинг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714884"/>
            <a:ext cx="3506790" cy="1390395"/>
          </a:xfrm>
          <a:prstGeom prst="rect">
            <a:avLst/>
          </a:prstGeom>
          <a:noFill/>
        </p:spPr>
      </p:pic>
      <p:pic>
        <p:nvPicPr>
          <p:cNvPr id="17412" name="Picture 4" descr="H:\ПРОФСОЮЗ_2017\ПРОФСОЮЗ ОБРАЗОВАНИЯ - 2017\форум\для газеты\Министр образования ЗА Кассина и Э Муртази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2214554"/>
            <a:ext cx="1894741" cy="1714512"/>
          </a:xfrm>
          <a:prstGeom prst="rect">
            <a:avLst/>
          </a:prstGeom>
          <a:noFill/>
        </p:spPr>
      </p:pic>
      <p:pic>
        <p:nvPicPr>
          <p:cNvPr id="17413" name="Picture 5" descr="H:\ПРОФСОЮЗ_2017\ПРОФСОЮЗ ОБРАЗОВАНИЯ - 2017\форум\для газеты\основа сертификат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4143380"/>
            <a:ext cx="1297494" cy="1851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Ксения Ёлтышева стала участником молодёжного форума в Марий-Эл</a:t>
            </a:r>
          </a:p>
          <a:p>
            <a:r>
              <a:rPr lang="ru-RU" dirty="0" smtClean="0"/>
              <a:t>Поездка в театр 43 чел.</a:t>
            </a:r>
          </a:p>
          <a:p>
            <a:r>
              <a:rPr lang="ru-RU" dirty="0" smtClean="0"/>
              <a:t>Отчёт о работе по ОТ заслушивался на заседании президиума Крайкома профсоюза</a:t>
            </a:r>
          </a:p>
          <a:p>
            <a:r>
              <a:rPr lang="ru-RU" dirty="0" smtClean="0"/>
              <a:t>Победители конкурса «</a:t>
            </a:r>
            <a:r>
              <a:rPr lang="ru-RU" dirty="0" err="1" smtClean="0"/>
              <a:t>Креативный</a:t>
            </a:r>
            <a:r>
              <a:rPr lang="ru-RU" dirty="0" smtClean="0"/>
              <a:t> учитель»</a:t>
            </a:r>
            <a:endParaRPr lang="ru-RU" dirty="0"/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438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Новогодний утренник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Рабочий стол\ПРОФСОЮЗ_2017\фото\утренник новогодний\IMG_189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285992"/>
            <a:ext cx="5966240" cy="3977493"/>
          </a:xfrm>
          <a:prstGeom prst="rect">
            <a:avLst/>
          </a:prstGeom>
          <a:noFill/>
        </p:spPr>
      </p:pic>
      <p:pic>
        <p:nvPicPr>
          <p:cNvPr id="3076" name="Picture 4" descr="D:\Рабочий стол\ПРОФСОЮЗ_2017\фото\утренник новогодний\IMG_1815.JPG"/>
          <p:cNvPicPr>
            <a:picLocks noChangeAspect="1" noChangeArrowheads="1"/>
          </p:cNvPicPr>
          <p:nvPr/>
        </p:nvPicPr>
        <p:blipFill>
          <a:blip r:embed="rId4" cstate="print"/>
          <a:srcRect l="4344" r="8782"/>
          <a:stretch>
            <a:fillRect/>
          </a:stretch>
        </p:blipFill>
        <p:spPr bwMode="auto">
          <a:xfrm>
            <a:off x="5929322" y="1071546"/>
            <a:ext cx="2857520" cy="21939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858048" cy="93978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Интеллектуальная игра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D:\Рабочий стол\ПРОФСОЮЗ_2017\инт_игра-2017\фото\IMG_7852.JPG"/>
          <p:cNvPicPr>
            <a:picLocks noGrp="1"/>
          </p:cNvPicPr>
          <p:nvPr>
            <p:ph idx="1"/>
          </p:nvPr>
        </p:nvPicPr>
        <p:blipFill>
          <a:blip r:embed="rId2" cstate="print"/>
          <a:srcRect t="25333"/>
          <a:stretch>
            <a:fillRect/>
          </a:stretch>
        </p:blipFill>
        <p:spPr bwMode="auto">
          <a:xfrm>
            <a:off x="928662" y="2000240"/>
            <a:ext cx="442915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Рабочий стол\ПРОФСОЮЗ_2017\инт_игра-2017\фото\IMG_78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429132"/>
            <a:ext cx="2261527" cy="164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Рабочий стол\ПРОФСОЮЗ_2017\инт_игра-2017\фото\IMG_78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4643446"/>
            <a:ext cx="2232226" cy="148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Рабочий стол\ПРОФСОЮЗ_2017\инт_игра-2017\фото\IMG_7851.JPG"/>
          <p:cNvPicPr/>
          <p:nvPr/>
        </p:nvPicPr>
        <p:blipFill>
          <a:blip r:embed="rId5" cstate="print"/>
          <a:srcRect t="10968"/>
          <a:stretch>
            <a:fillRect/>
          </a:stretch>
        </p:blipFill>
        <p:spPr bwMode="auto">
          <a:xfrm>
            <a:off x="6143636" y="2214554"/>
            <a:ext cx="1357322" cy="162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186634" cy="796908"/>
          </a:xfrm>
        </p:spPr>
        <p:txBody>
          <a:bodyPr>
            <a:normAutofit fontScale="90000"/>
          </a:bodyPr>
          <a:lstStyle/>
          <a:p>
            <a:pPr algn="r"/>
            <a:r>
              <a:rPr lang="en-US" sz="2800" b="1" dirty="0" smtClean="0">
                <a:solidFill>
                  <a:srgbClr val="002060"/>
                </a:solidFill>
              </a:rPr>
              <a:t>I </a:t>
            </a:r>
            <a:r>
              <a:rPr lang="ru-RU" sz="2800" b="1" dirty="0" smtClean="0">
                <a:solidFill>
                  <a:srgbClr val="002060"/>
                </a:solidFill>
              </a:rPr>
              <a:t>открытый молодёжный образовательный форум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err="1" smtClean="0">
                <a:solidFill>
                  <a:srgbClr val="002060"/>
                </a:solidFill>
              </a:rPr>
              <a:t>с.Усть-Турка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D:\Рабочий стол\ПРОФСОЮЗ_2017\фото\форум\IMG_826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714752"/>
            <a:ext cx="3394076" cy="2263822"/>
          </a:xfrm>
          <a:prstGeom prst="rect">
            <a:avLst/>
          </a:prstGeom>
          <a:noFill/>
        </p:spPr>
      </p:pic>
      <p:pic>
        <p:nvPicPr>
          <p:cNvPr id="4099" name="Picture 3" descr="D:\Рабочий стол\ПРОФСОЮЗ_2017\фото\форум\IMG_82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357298"/>
            <a:ext cx="2929572" cy="1954002"/>
          </a:xfrm>
          <a:prstGeom prst="rect">
            <a:avLst/>
          </a:prstGeom>
          <a:noFill/>
        </p:spPr>
      </p:pic>
      <p:pic>
        <p:nvPicPr>
          <p:cNvPr id="4100" name="Picture 4" descr="D:\Рабочий стол\ПРОФСОЮЗ_2017\фото\форум\IMG_82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3429000"/>
            <a:ext cx="1739688" cy="2608258"/>
          </a:xfrm>
          <a:prstGeom prst="rect">
            <a:avLst/>
          </a:prstGeom>
          <a:noFill/>
        </p:spPr>
      </p:pic>
      <p:pic>
        <p:nvPicPr>
          <p:cNvPr id="4101" name="Picture 5" descr="D:\Рабочий стол\ПРОФСОЮЗ_2017\фото\форум\IMG_8282.JPG"/>
          <p:cNvPicPr>
            <a:picLocks noChangeAspect="1" noChangeArrowheads="1"/>
          </p:cNvPicPr>
          <p:nvPr/>
        </p:nvPicPr>
        <p:blipFill>
          <a:blip r:embed="rId6" cstate="print"/>
          <a:srcRect l="14282" t="13177" r="7714" b="7759"/>
          <a:stretch>
            <a:fillRect/>
          </a:stretch>
        </p:blipFill>
        <p:spPr bwMode="auto">
          <a:xfrm>
            <a:off x="3000364" y="1500174"/>
            <a:ext cx="2571768" cy="1738660"/>
          </a:xfrm>
          <a:prstGeom prst="rect">
            <a:avLst/>
          </a:prstGeom>
          <a:noFill/>
        </p:spPr>
      </p:pic>
      <p:pic>
        <p:nvPicPr>
          <p:cNvPr id="4102" name="Picture 6" descr="D:\Рабочий стол\ПРОФСОЮЗ_2017\фото\форум\IMG_8287.JPG"/>
          <p:cNvPicPr>
            <a:picLocks noChangeAspect="1" noChangeArrowheads="1"/>
          </p:cNvPicPr>
          <p:nvPr/>
        </p:nvPicPr>
        <p:blipFill>
          <a:blip r:embed="rId7" cstate="print"/>
          <a:srcRect l="12646" t="12115" r="6054"/>
          <a:stretch>
            <a:fillRect/>
          </a:stretch>
        </p:blipFill>
        <p:spPr bwMode="auto">
          <a:xfrm>
            <a:off x="357158" y="2000240"/>
            <a:ext cx="2428892" cy="1751275"/>
          </a:xfrm>
          <a:prstGeom prst="rect">
            <a:avLst/>
          </a:prstGeom>
          <a:noFill/>
        </p:spPr>
      </p:pic>
      <p:pic>
        <p:nvPicPr>
          <p:cNvPr id="4103" name="Picture 7" descr="D:\Рабочий стол\ПРОФСОЮЗ_2017\фото\форум\IMG_82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286256"/>
            <a:ext cx="2965448" cy="169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Лыжня России - 2017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Рабочий стол\фото -2017\лыжня России\2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5093" b="20133"/>
          <a:stretch>
            <a:fillRect/>
          </a:stretch>
        </p:blipFill>
        <p:spPr bwMode="auto">
          <a:xfrm>
            <a:off x="1000100" y="2071678"/>
            <a:ext cx="6831710" cy="3614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000924" cy="725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Смотр творчества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D:\Рабочий стол\ПРОФСОЮЗ_2017\фото\смотр\IMG_845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5453" r="5176" b="13464"/>
          <a:stretch>
            <a:fillRect/>
          </a:stretch>
        </p:blipFill>
        <p:spPr bwMode="auto">
          <a:xfrm>
            <a:off x="5072066" y="4143380"/>
            <a:ext cx="3286148" cy="1643074"/>
          </a:xfrm>
          <a:prstGeom prst="rect">
            <a:avLst/>
          </a:prstGeom>
          <a:noFill/>
        </p:spPr>
      </p:pic>
      <p:pic>
        <p:nvPicPr>
          <p:cNvPr id="5123" name="Picture 3" descr="D:\Рабочий стол\ПРОФСОЮЗ_2017\фото\смотр\IMG_84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428736"/>
            <a:ext cx="3394076" cy="2263822"/>
          </a:xfrm>
          <a:prstGeom prst="rect">
            <a:avLst/>
          </a:prstGeom>
          <a:noFill/>
        </p:spPr>
      </p:pic>
      <p:pic>
        <p:nvPicPr>
          <p:cNvPr id="5125" name="Picture 5" descr="D:\Рабочий стол\ПРОФСОЮЗ_2017\фото\смотр\IMG_84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000504"/>
            <a:ext cx="1287279" cy="2000264"/>
          </a:xfrm>
          <a:prstGeom prst="rect">
            <a:avLst/>
          </a:prstGeom>
          <a:noFill/>
        </p:spPr>
      </p:pic>
      <p:pic>
        <p:nvPicPr>
          <p:cNvPr id="5126" name="Picture 6" descr="D:\Рабочий стол\ПРОФСОЮЗ_2017\фото\смотр\IMG_8434.JPG"/>
          <p:cNvPicPr>
            <a:picLocks noChangeAspect="1" noChangeArrowheads="1"/>
          </p:cNvPicPr>
          <p:nvPr/>
        </p:nvPicPr>
        <p:blipFill>
          <a:blip r:embed="rId6"/>
          <a:srcRect l="15942" t="12115" r="18139" b="12115"/>
          <a:stretch>
            <a:fillRect/>
          </a:stretch>
        </p:blipFill>
        <p:spPr bwMode="auto">
          <a:xfrm>
            <a:off x="5000628" y="1428736"/>
            <a:ext cx="3074940" cy="2357454"/>
          </a:xfrm>
          <a:prstGeom prst="rect">
            <a:avLst/>
          </a:prstGeom>
          <a:noFill/>
        </p:spPr>
      </p:pic>
      <p:pic>
        <p:nvPicPr>
          <p:cNvPr id="5127" name="Picture 7" descr="D:\Рабочий стол\ПРОФСОЮЗ_2017\фото\смотр\IMG_8408.JPG"/>
          <p:cNvPicPr>
            <a:picLocks noChangeAspect="1" noChangeArrowheads="1"/>
          </p:cNvPicPr>
          <p:nvPr/>
        </p:nvPicPr>
        <p:blipFill>
          <a:blip r:embed="rId7" cstate="print"/>
          <a:srcRect l="6054" t="5527" r="8252" b="7174"/>
          <a:stretch>
            <a:fillRect/>
          </a:stretch>
        </p:blipFill>
        <p:spPr bwMode="auto">
          <a:xfrm>
            <a:off x="857224" y="4214818"/>
            <a:ext cx="2571768" cy="17474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85728"/>
            <a:ext cx="6786610" cy="8572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«Учитель </a:t>
            </a:r>
            <a:r>
              <a:rPr lang="ru-RU" sz="3200" b="1" dirty="0" smtClean="0">
                <a:solidFill>
                  <a:srgbClr val="002060"/>
                </a:solidFill>
              </a:rPr>
              <a:t>года - 2017»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:\ПРОФСОЮЗ_2018\ПРОФСОЮЗ ОБРАЗОВАНИЯ\отчёты\публичный отчёт-2017\1487348957_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857364"/>
            <a:ext cx="6536577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H:\ПРОФСОЮЗ_2018\ПРОФСОЮЗ ОБРАЗОВАНИЯ\отчёты\публичный отчёт-2017\1487269491_26.jpg"/>
          <p:cNvPicPr>
            <a:picLocks noChangeAspect="1" noChangeArrowheads="1"/>
          </p:cNvPicPr>
          <p:nvPr/>
        </p:nvPicPr>
        <p:blipFill>
          <a:blip r:embed="rId4" cstate="print"/>
          <a:srcRect l="23438" b="18870"/>
          <a:stretch>
            <a:fillRect/>
          </a:stretch>
        </p:blipFill>
        <p:spPr bwMode="auto">
          <a:xfrm>
            <a:off x="857224" y="1857364"/>
            <a:ext cx="2428892" cy="1715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628" y="1600201"/>
            <a:ext cx="3686172" cy="18572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5929354" cy="72547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Сдача норм ГТО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Старый Рабочий стол\мама 3\профсоюз\РТО 2010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000132" cy="10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D:\Рабочий стол\ПРОФСОЮЗ_2017\фото\ГТО\IMG_847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643051"/>
            <a:ext cx="5043494" cy="2305034"/>
          </a:xfrm>
          <a:prstGeom prst="rect">
            <a:avLst/>
          </a:prstGeom>
          <a:noFill/>
        </p:spPr>
      </p:pic>
      <p:pic>
        <p:nvPicPr>
          <p:cNvPr id="7171" name="Picture 3" descr="D:\Рабочий стол\ПРОФСОЮЗ_2017\фото\ГТО\IMG_84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000240"/>
            <a:ext cx="2108192" cy="1406148"/>
          </a:xfrm>
          <a:prstGeom prst="rect">
            <a:avLst/>
          </a:prstGeom>
          <a:noFill/>
        </p:spPr>
      </p:pic>
      <p:pic>
        <p:nvPicPr>
          <p:cNvPr id="7172" name="Picture 4" descr="D:\Рабочий стол\ПРОФСОЮЗ_2017\фото\ГТО\IMG_84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785794"/>
            <a:ext cx="1343398" cy="1785950"/>
          </a:xfrm>
          <a:prstGeom prst="rect">
            <a:avLst/>
          </a:prstGeom>
          <a:noFill/>
        </p:spPr>
      </p:pic>
      <p:pic>
        <p:nvPicPr>
          <p:cNvPr id="7173" name="Picture 5" descr="D:\Рабочий стол\ПРОФСОЮЗ_2017\фото\ГТО\IMG_85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571876"/>
            <a:ext cx="1893878" cy="1413011"/>
          </a:xfrm>
          <a:prstGeom prst="rect">
            <a:avLst/>
          </a:prstGeom>
          <a:noFill/>
        </p:spPr>
      </p:pic>
      <p:pic>
        <p:nvPicPr>
          <p:cNvPr id="7174" name="Picture 6" descr="D:\Рабочий стол\ПРОФСОЮЗ_2017\фото\ГТО\IMG_848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30" y="3658148"/>
            <a:ext cx="1700692" cy="2379110"/>
          </a:xfrm>
          <a:prstGeom prst="rect">
            <a:avLst/>
          </a:prstGeom>
          <a:noFill/>
        </p:spPr>
      </p:pic>
      <p:pic>
        <p:nvPicPr>
          <p:cNvPr id="7175" name="Picture 7" descr="D:\Рабочий стол\ПРОФСОЮЗ_2017\фото\ГТО\IMG_848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71670" y="4357694"/>
            <a:ext cx="2223777" cy="1546220"/>
          </a:xfrm>
          <a:prstGeom prst="rect">
            <a:avLst/>
          </a:prstGeom>
          <a:noFill/>
        </p:spPr>
      </p:pic>
      <p:pic>
        <p:nvPicPr>
          <p:cNvPr id="7176" name="Picture 8" descr="D:\Рабочий стол\ПРОФСОЮЗ_2017\фото\ГТО\IMG_8485.JPG"/>
          <p:cNvPicPr>
            <a:picLocks noChangeAspect="1" noChangeArrowheads="1"/>
          </p:cNvPicPr>
          <p:nvPr/>
        </p:nvPicPr>
        <p:blipFill>
          <a:blip r:embed="rId9" cstate="print"/>
          <a:srcRect l="9350" t="8274" r="10449" b="16298"/>
          <a:stretch>
            <a:fillRect/>
          </a:stretch>
        </p:blipFill>
        <p:spPr bwMode="auto">
          <a:xfrm>
            <a:off x="4429124" y="4214818"/>
            <a:ext cx="2428892" cy="15638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187</Words>
  <PresentationFormat>Экран (4:3)</PresentationFormat>
  <Paragraphs>32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Специальное оформление</vt:lpstr>
      <vt:lpstr> </vt:lpstr>
      <vt:lpstr>Задачи:</vt:lpstr>
      <vt:lpstr>Новогодний утренник</vt:lpstr>
      <vt:lpstr>Интеллектуальная игра</vt:lpstr>
      <vt:lpstr>I открытый молодёжный образовательный форум с.Усть-Турка</vt:lpstr>
      <vt:lpstr>Лыжня России - 2017</vt:lpstr>
      <vt:lpstr>Смотр творчества</vt:lpstr>
      <vt:lpstr>«Учитель года - 2017»</vt:lpstr>
      <vt:lpstr>Сдача норм ГТО</vt:lpstr>
      <vt:lpstr>Семинар для ассоциации «Согласие» по теме: «Роль первичной профсоюзной организации в решении вопросов соблюдения трудового законодательства в оплате труда работников образовательных организаций»  с.Кишерть</vt:lpstr>
      <vt:lpstr>Мир  Труд  Май</vt:lpstr>
      <vt:lpstr>Краевой тур интеллектуальных игр</vt:lpstr>
      <vt:lpstr>ТЕПЛОХОД – 2017 для молодых работников образования Пермского края </vt:lpstr>
      <vt:lpstr>Конкурс детских рисунков</vt:lpstr>
      <vt:lpstr>Конкурс фотографий                     «Моё семейное лето»</vt:lpstr>
      <vt:lpstr>Межмуниципальный турслёт</vt:lpstr>
      <vt:lpstr>Папа, мама, я – спортивная семья</vt:lpstr>
      <vt:lpstr>Весёлые старты</vt:lpstr>
      <vt:lpstr>Зональный конкурс профсоюзных агитбригад                                               пос.Суксун</vt:lpstr>
      <vt:lpstr>Круглый стол</vt:lpstr>
      <vt:lpstr>Обучение резерва</vt:lpstr>
      <vt:lpstr>Форум молодых педагогов                                             «Вместе в будущее»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cp:lastModifiedBy>User</cp:lastModifiedBy>
  <cp:revision>20</cp:revision>
  <dcterms:created xsi:type="dcterms:W3CDTF">2011-12-13T19:04:59Z</dcterms:created>
  <dcterms:modified xsi:type="dcterms:W3CDTF">2018-03-28T07:57:18Z</dcterms:modified>
</cp:coreProperties>
</file>