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7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15616" y="1916832"/>
            <a:ext cx="802838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640080" lvl="0" indent="-457200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</a:pP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Отчет о работе комитета ПГО профсоюза образования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за период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с 30.10.2019 по 26.01.2022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5564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3" cy="738336"/>
          </a:xfrm>
        </p:spPr>
        <p:txBody>
          <a:bodyPr/>
          <a:lstStyle/>
          <a:p>
            <a:pPr algn="ctr"/>
            <a:r>
              <a:rPr lang="ru-RU" sz="3200" dirty="0" smtClean="0"/>
              <a:t>Финансовое укрепление организации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331640" y="1772816"/>
            <a:ext cx="7344816" cy="34747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Проведены 3 тематические проверки профсоюзных комитетов ОУ: </a:t>
            </a:r>
          </a:p>
          <a:p>
            <a:pPr>
              <a:buNone/>
            </a:pP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СОШ № 55 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СКОУ № 18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Пермский краевой колледж «Оникс»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910264" cy="1143000"/>
          </a:xfrm>
        </p:spPr>
        <p:txBody>
          <a:bodyPr/>
          <a:lstStyle/>
          <a:p>
            <a:pPr algn="ctr"/>
            <a:r>
              <a:rPr lang="ru-RU" sz="3200" dirty="0" smtClean="0"/>
              <a:t>Организационно-информационные мероприятия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971600" y="2060848"/>
            <a:ext cx="7776864" cy="424847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электронная связь с ППО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работа в онлайн режиме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распространение газет «Профкурьер», «Мой профсоюз»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оперативная рассылка информации ЦС Профсоюза и Пермского Крайсовпрофа, Крайкома Профсоюза образования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профсоюзная страница Вконтакте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публичный отчет за 2020 г.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реализации проекта «Цифровой Профсоюз»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16" y="1128302"/>
            <a:ext cx="8244408" cy="1143000"/>
          </a:xfrm>
        </p:spPr>
        <p:txBody>
          <a:bodyPr/>
          <a:lstStyle/>
          <a:p>
            <a:pPr algn="l"/>
            <a:r>
              <a:rPr lang="ru-RU" dirty="0">
                <a:effectLst/>
              </a:rPr>
              <a:t>Социальное партнёрство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2780928"/>
            <a:ext cx="7272808" cy="2263729"/>
          </a:xfrm>
        </p:spPr>
        <p:txBody>
          <a:bodyPr/>
          <a:lstStyle/>
          <a:p>
            <a:r>
              <a:rPr lang="ru-RU" dirty="0" smtClean="0"/>
              <a:t>Заключение </a:t>
            </a:r>
            <a:r>
              <a:rPr lang="ru-RU" dirty="0"/>
              <a:t>коллективных договоров </a:t>
            </a:r>
            <a:r>
              <a:rPr lang="ru-RU" dirty="0" smtClean="0"/>
              <a:t>в </a:t>
            </a:r>
            <a:r>
              <a:rPr lang="ru-RU" dirty="0"/>
              <a:t>образовательных </a:t>
            </a:r>
            <a:r>
              <a:rPr lang="ru-RU" dirty="0" smtClean="0"/>
              <a:t>организациях – 7 ОУ</a:t>
            </a:r>
          </a:p>
          <a:p>
            <a:endParaRPr lang="ru-RU" dirty="0" smtClean="0"/>
          </a:p>
          <a:p>
            <a:r>
              <a:rPr lang="ru-RU" dirty="0"/>
              <a:t>Коллективные договоры действуют в 21 организации </a:t>
            </a:r>
            <a:r>
              <a:rPr lang="ru-RU" dirty="0" smtClean="0"/>
              <a:t>– 75 %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100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936" y="116632"/>
            <a:ext cx="8352928" cy="1793136"/>
          </a:xfrm>
        </p:spPr>
        <p:txBody>
          <a:bodyPr/>
          <a:lstStyle/>
          <a:p>
            <a:pPr algn="ctr"/>
            <a:r>
              <a:rPr lang="ru-RU" sz="3200" dirty="0">
                <a:effectLst/>
              </a:rPr>
              <a:t>Работа по охране труда и здоровьесбережению.            Правозащитная деятельность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420888"/>
            <a:ext cx="7245424" cy="3474720"/>
          </a:xfrm>
        </p:spPr>
        <p:txBody>
          <a:bodyPr/>
          <a:lstStyle/>
          <a:p>
            <a:r>
              <a:rPr lang="ru-RU" dirty="0" smtClean="0"/>
              <a:t>разработка </a:t>
            </a:r>
            <a:r>
              <a:rPr lang="ru-RU" dirty="0"/>
              <a:t>соглашений по охране </a:t>
            </a:r>
            <a:r>
              <a:rPr lang="ru-RU" dirty="0" smtClean="0"/>
              <a:t>труда</a:t>
            </a:r>
          </a:p>
          <a:p>
            <a:r>
              <a:rPr lang="ru-RU" dirty="0" smtClean="0"/>
              <a:t>административно-общественный контроль</a:t>
            </a:r>
          </a:p>
          <a:p>
            <a:r>
              <a:rPr lang="ru-RU" dirty="0"/>
              <a:t>обучение по охране труда </a:t>
            </a:r>
            <a:endParaRPr lang="ru-RU" dirty="0" smtClean="0"/>
          </a:p>
          <a:p>
            <a:r>
              <a:rPr lang="ru-RU" dirty="0"/>
              <a:t>консультации правового характера для решения спорных вопросов с </a:t>
            </a:r>
            <a:r>
              <a:rPr lang="ru-RU" dirty="0" smtClean="0"/>
              <a:t>работодателями</a:t>
            </a:r>
          </a:p>
          <a:p>
            <a:r>
              <a:rPr lang="ru-RU" dirty="0"/>
              <a:t>о</a:t>
            </a:r>
            <a:r>
              <a:rPr lang="ru-RU" dirty="0" smtClean="0"/>
              <a:t>казание консультационной </a:t>
            </a:r>
            <a:r>
              <a:rPr lang="ru-RU" dirty="0"/>
              <a:t>помощи 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3663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60020"/>
            <a:ext cx="8820471" cy="1143000"/>
          </a:xfrm>
        </p:spPr>
        <p:txBody>
          <a:bodyPr/>
          <a:lstStyle/>
          <a:p>
            <a:pPr algn="ctr"/>
            <a:r>
              <a:rPr lang="ru-RU" sz="3600" dirty="0">
                <a:effectLst/>
              </a:rPr>
              <a:t>Работа с молодыми педагогами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7524" y="836712"/>
            <a:ext cx="8604446" cy="2664296"/>
          </a:xfrm>
        </p:spPr>
        <p:txBody>
          <a:bodyPr/>
          <a:lstStyle/>
          <a:p>
            <a:r>
              <a:rPr lang="ru-RU" dirty="0" smtClean="0"/>
              <a:t>УЧАСТИЕ В МЕРОПРИЯТИЯХ КРАЙКОМА ПРОФСОЮЗА:</a:t>
            </a:r>
          </a:p>
          <a:p>
            <a:r>
              <a:rPr lang="ru-RU" dirty="0"/>
              <a:t>з</a:t>
            </a:r>
            <a:r>
              <a:rPr lang="ru-RU" dirty="0" smtClean="0"/>
              <a:t>имняя </a:t>
            </a:r>
            <a:r>
              <a:rPr lang="ru-RU" dirty="0"/>
              <a:t>экспедиционная </a:t>
            </a:r>
            <a:r>
              <a:rPr lang="ru-RU" dirty="0" smtClean="0"/>
              <a:t>школа</a:t>
            </a:r>
          </a:p>
          <a:p>
            <a:r>
              <a:rPr lang="ru-RU" dirty="0"/>
              <a:t>«</a:t>
            </a:r>
            <a:r>
              <a:rPr lang="ru-RU" dirty="0" err="1" smtClean="0"/>
              <a:t>Кооркинг</a:t>
            </a:r>
            <a:r>
              <a:rPr lang="ru-RU" dirty="0" smtClean="0"/>
              <a:t>-центр </a:t>
            </a:r>
            <a:r>
              <a:rPr lang="ru-RU" dirty="0"/>
              <a:t>СМП Пермского края «Старт в профессию</a:t>
            </a:r>
            <a:r>
              <a:rPr lang="ru-RU" dirty="0" smtClean="0"/>
              <a:t>»</a:t>
            </a:r>
          </a:p>
          <a:p>
            <a:r>
              <a:rPr lang="ru-RU" dirty="0"/>
              <a:t>антивирусный </a:t>
            </a:r>
            <a:r>
              <a:rPr lang="ru-RU" dirty="0" smtClean="0"/>
              <a:t>марафон</a:t>
            </a:r>
          </a:p>
          <a:p>
            <a:r>
              <a:rPr lang="ru-RU" dirty="0" smtClean="0"/>
              <a:t>онлайн-сессия </a:t>
            </a:r>
            <a:r>
              <a:rPr lang="ru-RU" dirty="0"/>
              <a:t>Всероссийской педагогической </a:t>
            </a:r>
            <a:r>
              <a:rPr lang="ru-RU" dirty="0" smtClean="0"/>
              <a:t>школы</a:t>
            </a:r>
          </a:p>
          <a:p>
            <a:r>
              <a:rPr lang="ru-RU" dirty="0"/>
              <a:t>форумы молодых педагогов Пермского края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60813" y="3645024"/>
            <a:ext cx="8604446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ДОСТИЖЕНИЯ:</a:t>
            </a:r>
          </a:p>
          <a:p>
            <a:r>
              <a:rPr lang="ru-RU" dirty="0" smtClean="0"/>
              <a:t>1 место в краевом </a:t>
            </a:r>
            <a:r>
              <a:rPr lang="ru-RU" dirty="0"/>
              <a:t>конкурсе </a:t>
            </a:r>
            <a:r>
              <a:rPr lang="ru-RU" dirty="0" err="1"/>
              <a:t>видеоблогеров</a:t>
            </a:r>
            <a:r>
              <a:rPr lang="ru-RU" dirty="0"/>
              <a:t> «Пермский край в объективе молодых педагогов: путешествуем вместе» в рамках Зимней экспедиционной </a:t>
            </a:r>
            <a:r>
              <a:rPr lang="ru-RU" dirty="0" smtClean="0"/>
              <a:t>школы-2020 - </a:t>
            </a:r>
            <a:r>
              <a:rPr lang="ru-RU" b="1" dirty="0"/>
              <a:t>СОШ № 55 </a:t>
            </a:r>
            <a:endParaRPr lang="ru-RU" b="1" dirty="0" smtClean="0"/>
          </a:p>
          <a:p>
            <a:r>
              <a:rPr lang="ru-RU" dirty="0" smtClean="0"/>
              <a:t> краевая акция </a:t>
            </a:r>
            <a:r>
              <a:rPr lang="ru-RU" dirty="0"/>
              <a:t>«Сто часов доброты», </a:t>
            </a:r>
            <a:r>
              <a:rPr lang="ru-RU" dirty="0" smtClean="0"/>
              <a:t>посвященной </a:t>
            </a:r>
            <a:r>
              <a:rPr lang="ru-RU" dirty="0"/>
              <a:t>75-летию Победы, помощи ветеранам войны и тыла </a:t>
            </a:r>
            <a:r>
              <a:rPr lang="ru-RU" dirty="0" smtClean="0"/>
              <a:t>– Благодарственное письмо </a:t>
            </a:r>
            <a:r>
              <a:rPr lang="ru-RU" dirty="0"/>
              <a:t>ППО студентов педагогического колледжа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73695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126288" cy="1143000"/>
          </a:xfrm>
        </p:spPr>
        <p:txBody>
          <a:bodyPr/>
          <a:lstStyle/>
          <a:p>
            <a:pPr algn="ctr"/>
            <a:r>
              <a:rPr lang="ru-RU" sz="3200" dirty="0">
                <a:effectLst/>
              </a:rPr>
              <a:t>Оздоровление, организация досуга и отдыха членов профсоюза и их семей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204864"/>
            <a:ext cx="8640960" cy="3474720"/>
          </a:xfrm>
        </p:spPr>
        <p:txBody>
          <a:bodyPr/>
          <a:lstStyle/>
          <a:p>
            <a:r>
              <a:rPr lang="ru-RU" dirty="0"/>
              <a:t>оздоровление в санаториях Пермского края и </a:t>
            </a:r>
            <a:r>
              <a:rPr lang="ru-RU" dirty="0" smtClean="0"/>
              <a:t>России – 32 чел.</a:t>
            </a:r>
          </a:p>
          <a:p>
            <a:r>
              <a:rPr lang="ru-RU" dirty="0"/>
              <a:t>теплоходные </a:t>
            </a:r>
            <a:r>
              <a:rPr lang="ru-RU" dirty="0" smtClean="0"/>
              <a:t>круизы – 27 чел.</a:t>
            </a:r>
          </a:p>
          <a:p>
            <a:r>
              <a:rPr lang="ru-RU" dirty="0"/>
              <a:t>поездками выходного дня на курорт Усть-Качка </a:t>
            </a:r>
            <a:r>
              <a:rPr lang="ru-RU" dirty="0" smtClean="0"/>
              <a:t>– 604 чел.</a:t>
            </a:r>
          </a:p>
          <a:p>
            <a:r>
              <a:rPr lang="ru-RU" dirty="0" smtClean="0"/>
              <a:t>участие в краевой программе </a:t>
            </a:r>
            <a:r>
              <a:rPr lang="ru-RU" dirty="0"/>
              <a:t>«Профсоюз</a:t>
            </a:r>
            <a:r>
              <a:rPr lang="ru-RU" dirty="0" smtClean="0"/>
              <a:t>+»</a:t>
            </a:r>
          </a:p>
          <a:p>
            <a:r>
              <a:rPr lang="ru-RU" dirty="0"/>
              <a:t>д</a:t>
            </a:r>
            <a:r>
              <a:rPr lang="ru-RU" dirty="0" smtClean="0"/>
              <a:t>етское оздоровление – 21 чел.</a:t>
            </a:r>
          </a:p>
          <a:p>
            <a:r>
              <a:rPr lang="ru-RU" dirty="0" smtClean="0"/>
              <a:t>организация </a:t>
            </a:r>
            <a:r>
              <a:rPr lang="ru-RU" dirty="0"/>
              <a:t>досуга и отдыха членов профсоюза и членов их семей</a:t>
            </a:r>
          </a:p>
        </p:txBody>
      </p:sp>
    </p:spTree>
    <p:extLst>
      <p:ext uri="{BB962C8B-B14F-4D97-AF65-F5344CB8AC3E}">
        <p14:creationId xmlns:p14="http://schemas.microsoft.com/office/powerpoint/2010/main" val="2695309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204864"/>
            <a:ext cx="7027183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57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4929728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Пермская городская организация общероссийского профсоюза образования и науки РФ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на 01.01.2022. объединяет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607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членов профсоюза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из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28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образовательных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организаций города  Перми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  На 01.01.2022 г. в состав организации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входят: </a:t>
            </a:r>
          </a:p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10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общеобразовательных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учреждений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–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264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человека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,                      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8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профессиональных образовательных организаций 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–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215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человек,                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1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организация обучающихся (студентов)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–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57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 человек,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                                  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2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дошкольных образовательных учреждения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 –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46 </a:t>
            </a:r>
            <a:r>
              <a:rPr lang="ru-RU" sz="2000" dirty="0">
                <a:solidFill>
                  <a:schemeClr val="tx1"/>
                </a:solidFill>
                <a:ea typeface="Calibri"/>
                <a:cs typeface="Calibri"/>
              </a:rPr>
              <a:t>человек,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  другие </a:t>
            </a:r>
            <a:r>
              <a:rPr lang="ru-RU" sz="2000" b="1" dirty="0">
                <a:solidFill>
                  <a:schemeClr val="tx1"/>
                </a:solidFill>
                <a:ea typeface="Calibri"/>
                <a:cs typeface="Calibri"/>
              </a:rPr>
              <a:t>7 </a:t>
            </a:r>
            <a:r>
              <a:rPr lang="ru-RU" sz="2000" b="1" dirty="0" smtClean="0">
                <a:solidFill>
                  <a:schemeClr val="tx1"/>
                </a:solidFill>
                <a:ea typeface="Calibri"/>
                <a:cs typeface="Calibri"/>
              </a:rPr>
              <a:t>– 25 </a:t>
            </a:r>
            <a:r>
              <a:rPr lang="ru-RU" sz="2000" dirty="0" smtClean="0">
                <a:solidFill>
                  <a:schemeClr val="tx1"/>
                </a:solidFill>
                <a:ea typeface="Calibri"/>
                <a:cs typeface="Calibri"/>
              </a:rPr>
              <a:t>человек.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13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7848872" cy="432048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5000" dirty="0">
                <a:latin typeface="Calibri"/>
                <a:ea typeface="Calibri"/>
              </a:rPr>
              <a:t> </a:t>
            </a:r>
            <a:r>
              <a:rPr lang="ru-RU" sz="5000" dirty="0">
                <a:solidFill>
                  <a:schemeClr val="tx1"/>
                </a:solidFill>
                <a:ea typeface="Calibri"/>
              </a:rPr>
              <a:t>За период с </a:t>
            </a:r>
            <a:r>
              <a:rPr lang="ru-RU" sz="5000" dirty="0" smtClean="0">
                <a:solidFill>
                  <a:schemeClr val="tx1"/>
                </a:solidFill>
                <a:ea typeface="Calibri"/>
              </a:rPr>
              <a:t>30.10.2019 </a:t>
            </a:r>
            <a:r>
              <a:rPr lang="ru-RU" sz="5000" dirty="0">
                <a:solidFill>
                  <a:schemeClr val="tx1"/>
                </a:solidFill>
                <a:ea typeface="Calibri"/>
              </a:rPr>
              <a:t>по </a:t>
            </a:r>
            <a:r>
              <a:rPr lang="ru-RU" sz="5000" dirty="0" smtClean="0">
                <a:solidFill>
                  <a:schemeClr val="tx1"/>
                </a:solidFill>
                <a:ea typeface="Calibri"/>
              </a:rPr>
              <a:t>01.01.2022</a:t>
            </a:r>
          </a:p>
          <a:p>
            <a:pPr marL="45720" indent="0" algn="just">
              <a:lnSpc>
                <a:spcPct val="120000"/>
              </a:lnSpc>
              <a:buNone/>
            </a:pPr>
            <a:r>
              <a:rPr lang="ru-RU" sz="5000" dirty="0" smtClean="0">
                <a:solidFill>
                  <a:schemeClr val="tx1"/>
                </a:solidFill>
                <a:ea typeface="Calibri"/>
              </a:rPr>
              <a:t>количество </a:t>
            </a:r>
            <a:r>
              <a:rPr lang="ru-RU" sz="5000" dirty="0">
                <a:solidFill>
                  <a:schemeClr val="tx1"/>
                </a:solidFill>
                <a:ea typeface="Calibri"/>
              </a:rPr>
              <a:t>первичных профсоюзных </a:t>
            </a:r>
            <a:r>
              <a:rPr lang="ru-RU" sz="5000" dirty="0" smtClean="0">
                <a:solidFill>
                  <a:schemeClr val="tx1"/>
                </a:solidFill>
                <a:ea typeface="Calibri"/>
              </a:rPr>
              <a:t>организаций сократилось с </a:t>
            </a:r>
            <a:r>
              <a:rPr lang="ru-RU" sz="5000" b="1" dirty="0">
                <a:solidFill>
                  <a:schemeClr val="tx1"/>
                </a:solidFill>
                <a:ea typeface="Calibri"/>
              </a:rPr>
              <a:t>31</a:t>
            </a:r>
            <a:r>
              <a:rPr lang="ru-RU" sz="5000" dirty="0">
                <a:solidFill>
                  <a:schemeClr val="tx1"/>
                </a:solidFill>
                <a:ea typeface="Calibri"/>
              </a:rPr>
              <a:t> до </a:t>
            </a:r>
            <a:r>
              <a:rPr lang="ru-RU" sz="5000" b="1" dirty="0" smtClean="0">
                <a:solidFill>
                  <a:schemeClr val="tx1"/>
                </a:solidFill>
                <a:ea typeface="Calibri"/>
              </a:rPr>
              <a:t>28</a:t>
            </a:r>
            <a:endParaRPr lang="ru-RU" sz="5000" b="1" dirty="0">
              <a:solidFill>
                <a:schemeClr val="tx1"/>
              </a:solidFill>
              <a:ea typeface="Calibri"/>
            </a:endParaRPr>
          </a:p>
          <a:p>
            <a:pPr algn="just"/>
            <a:endParaRPr lang="ru-RU" sz="5000" dirty="0" smtClean="0">
              <a:solidFill>
                <a:schemeClr val="tx1"/>
              </a:solidFill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000" dirty="0" smtClean="0">
                <a:solidFill>
                  <a:schemeClr val="tx1"/>
                </a:solidFill>
                <a:ea typeface="Calibri"/>
                <a:cs typeface="Calibri"/>
              </a:rPr>
              <a:t>из </a:t>
            </a:r>
            <a:r>
              <a:rPr lang="ru-RU" sz="5000" dirty="0">
                <a:solidFill>
                  <a:schemeClr val="tx1"/>
                </a:solidFill>
                <a:ea typeface="Calibri"/>
                <a:cs typeface="Calibri"/>
              </a:rPr>
              <a:t>профсоюза </a:t>
            </a:r>
            <a:r>
              <a:rPr lang="ru-RU" sz="5000" dirty="0" smtClean="0">
                <a:solidFill>
                  <a:schemeClr val="tx1"/>
                </a:solidFill>
                <a:ea typeface="Calibri"/>
                <a:cs typeface="Calibri"/>
              </a:rPr>
              <a:t>выбыло </a:t>
            </a:r>
            <a:r>
              <a:rPr lang="ru-RU" sz="5000" b="1" dirty="0" smtClean="0">
                <a:solidFill>
                  <a:schemeClr val="tx1"/>
                </a:solidFill>
                <a:ea typeface="Calibri"/>
                <a:cs typeface="Calibri"/>
              </a:rPr>
              <a:t>404</a:t>
            </a:r>
            <a:r>
              <a:rPr lang="ru-RU" sz="5000" dirty="0" smtClean="0">
                <a:solidFill>
                  <a:schemeClr val="tx1"/>
                </a:solidFill>
                <a:ea typeface="Calibri"/>
                <a:cs typeface="Calibri"/>
              </a:rPr>
              <a:t> человека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5000" dirty="0" smtClean="0">
              <a:solidFill>
                <a:schemeClr val="tx1"/>
              </a:solidFill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/>
                <a:cs typeface="Calibri"/>
              </a:rPr>
              <a:t>В декабре  2020 г. в состав городской профсоюзной организации влилась профсоюзная организация              КГАОУ «Пермский краевой колледж «Оникс»</a:t>
            </a:r>
            <a:endParaRPr lang="ru-RU" sz="3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sz="2400" b="1" dirty="0" smtClean="0">
              <a:latin typeface="Calibri"/>
              <a:ea typeface="Calibri"/>
            </a:endParaRPr>
          </a:p>
          <a:p>
            <a:pPr marL="45720" indent="0">
              <a:buNone/>
            </a:pPr>
            <a:endParaRPr lang="ru-RU" sz="2400" b="1" dirty="0">
              <a:latin typeface="Calibri"/>
            </a:endParaRPr>
          </a:p>
          <a:p>
            <a:pPr marL="4572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1820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632848" cy="46805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организационно-финансовое укрепление организации;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организационно-информационное;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социально-правовое;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охрана труда, жизни и здоровья сотрудников;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оздоровление;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организация досуга и отдыха членов профсоюза и их семей;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работа с молодыми педагогами.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470104" cy="1078056"/>
          </a:xfrm>
        </p:spPr>
        <p:txBody>
          <a:bodyPr/>
          <a:lstStyle/>
          <a:p>
            <a:pPr algn="l"/>
            <a:r>
              <a:rPr lang="ru-RU" sz="3200" dirty="0" smtClean="0"/>
              <a:t>Направления деятельности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1207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512511" cy="1143000"/>
          </a:xfrm>
        </p:spPr>
        <p:txBody>
          <a:bodyPr/>
          <a:lstStyle/>
          <a:p>
            <a:pPr algn="ctr"/>
            <a:r>
              <a:rPr lang="ru-RU" sz="3200" dirty="0" smtClean="0"/>
              <a:t>Организационно-финансовое укрепление организации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475656" y="2060848"/>
            <a:ext cx="6400800" cy="4410824"/>
          </a:xfrm>
        </p:spPr>
        <p:txBody>
          <a:bodyPr/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Организационные мероприятия:</a:t>
            </a:r>
          </a:p>
          <a:p>
            <a:pPr>
              <a:buNone/>
            </a:pP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 заседаний президиума горкома</a:t>
            </a:r>
          </a:p>
          <a:p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 семинара-совещания с участием работников крайкома профсоюза 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Монзиной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Н.В., 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Шелатоновой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Т.Н., 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Батюковой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Л.И.,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Киселёвой И.В.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60020"/>
            <a:ext cx="6512511" cy="1143000"/>
          </a:xfrm>
        </p:spPr>
        <p:txBody>
          <a:bodyPr/>
          <a:lstStyle/>
          <a:p>
            <a:pPr algn="l"/>
            <a:r>
              <a:rPr lang="ru-RU" dirty="0" smtClean="0"/>
              <a:t>Семинары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196752"/>
            <a:ext cx="7416824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14.10.2020г. Семинар для председателей и ответственных за работу в АИС по заполнению АИС «Единый реестр Общероссийского Профсоюза образования» на базе </a:t>
            </a:r>
            <a:r>
              <a:rPr lang="ru-RU" dirty="0" err="1"/>
              <a:t>ПТПИТа</a:t>
            </a:r>
            <a:r>
              <a:rPr lang="ru-RU" dirty="0"/>
              <a:t> (</a:t>
            </a:r>
            <a:r>
              <a:rPr lang="ru-RU" dirty="0" err="1"/>
              <a:t>Монзина</a:t>
            </a:r>
            <a:r>
              <a:rPr lang="ru-RU" dirty="0"/>
              <a:t> Н.В.)</a:t>
            </a:r>
          </a:p>
          <a:p>
            <a:pPr lvl="0"/>
            <a:r>
              <a:rPr lang="ru-RU" dirty="0"/>
              <a:t>31 марта 2021г. Семинар-совещание с председателями, членами профкомов работников учреждений среднего профессионального образования Пермского края на базе Регионального учебного центра профсоюза (</a:t>
            </a:r>
            <a:r>
              <a:rPr lang="ru-RU" dirty="0" err="1"/>
              <a:t>Батюкова</a:t>
            </a:r>
            <a:r>
              <a:rPr lang="ru-RU" dirty="0"/>
              <a:t> Л.И.). </a:t>
            </a:r>
          </a:p>
          <a:p>
            <a:pPr lvl="0"/>
            <a:r>
              <a:rPr lang="ru-RU" dirty="0"/>
              <a:t>07.04.2021г. Семинар-совещание для председателей и ответственных за работу в АИС по заполнению АИС «Единый реестр Общероссийского Профсоюза образования» на базе </a:t>
            </a:r>
            <a:r>
              <a:rPr lang="ru-RU" dirty="0" err="1"/>
              <a:t>ПТПИТа</a:t>
            </a:r>
            <a:r>
              <a:rPr lang="ru-RU" dirty="0"/>
              <a:t> (</a:t>
            </a:r>
            <a:r>
              <a:rPr lang="ru-RU" dirty="0" err="1"/>
              <a:t>Монзина</a:t>
            </a:r>
            <a:r>
              <a:rPr lang="ru-RU" dirty="0"/>
              <a:t> Н.В.).</a:t>
            </a:r>
          </a:p>
          <a:p>
            <a:pPr lvl="0"/>
            <a:r>
              <a:rPr lang="ru-RU" dirty="0"/>
              <a:t>23 октября 2021г. Семинар-совещание с председателями, членами профкомов работников учреждений на базе санатория </a:t>
            </a:r>
            <a:r>
              <a:rPr lang="ru-RU" dirty="0" err="1"/>
              <a:t>Демидково</a:t>
            </a:r>
            <a:r>
              <a:rPr lang="ru-RU" dirty="0"/>
              <a:t> </a:t>
            </a:r>
            <a:r>
              <a:rPr lang="ru-RU" dirty="0" err="1"/>
              <a:t>Шелатонова</a:t>
            </a:r>
            <a:r>
              <a:rPr lang="ru-RU" dirty="0"/>
              <a:t> Т.Н., Киселева И.В.).</a:t>
            </a:r>
          </a:p>
        </p:txBody>
      </p:sp>
    </p:spTree>
    <p:extLst>
      <p:ext uri="{BB962C8B-B14F-4D97-AF65-F5344CB8AC3E}">
        <p14:creationId xmlns:p14="http://schemas.microsoft.com/office/powerpoint/2010/main" val="299134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872208"/>
          </a:xfrm>
        </p:spPr>
        <p:txBody>
          <a:bodyPr/>
          <a:lstStyle/>
          <a:p>
            <a:pPr algn="ctr"/>
            <a:r>
              <a:rPr lang="ru-RU" sz="2800" dirty="0" smtClean="0"/>
              <a:t>Организация встреч с руководством и коллективами учреждений СПО с участием работников крайкома профсоюза </a:t>
            </a:r>
            <a:br>
              <a:rPr lang="ru-RU" sz="2800" dirty="0" smtClean="0"/>
            </a:br>
            <a:r>
              <a:rPr lang="ru-RU" sz="2800" dirty="0" err="1" smtClean="0"/>
              <a:t>Батюковой</a:t>
            </a:r>
            <a:r>
              <a:rPr lang="ru-RU" sz="2800" dirty="0" smtClean="0"/>
              <a:t> Л.И., </a:t>
            </a:r>
            <a:r>
              <a:rPr lang="ru-RU" sz="2800" dirty="0" err="1" smtClean="0"/>
              <a:t>Шелатоновой</a:t>
            </a:r>
            <a:r>
              <a:rPr lang="ru-RU" sz="2800" dirty="0" smtClean="0"/>
              <a:t> Т.Н.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3023240"/>
            <a:ext cx="8532440" cy="350210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ГБОУ «Краевой индустриальный техникум»</a:t>
            </a:r>
          </a:p>
          <a:p>
            <a:r>
              <a:rPr lang="ru-RU" dirty="0" smtClean="0"/>
              <a:t>ГБОУ «Пермский машиностроительный техникум»</a:t>
            </a:r>
          </a:p>
          <a:p>
            <a:r>
              <a:rPr lang="ru-RU" dirty="0" smtClean="0"/>
              <a:t>ГБПОУ «Пермский базовый медицинский колледж» </a:t>
            </a:r>
          </a:p>
          <a:p>
            <a:r>
              <a:rPr lang="ru-RU" dirty="0" smtClean="0"/>
              <a:t>ГБОУ «Пермский политехнический  колледж им. Н.Г.Славянова» </a:t>
            </a:r>
          </a:p>
          <a:p>
            <a:r>
              <a:rPr lang="ru-RU" dirty="0" smtClean="0"/>
              <a:t>ГБОУ «Пермский нефтяной колледж» </a:t>
            </a:r>
          </a:p>
          <a:p>
            <a:r>
              <a:rPr lang="ru-RU" dirty="0" smtClean="0"/>
              <a:t>КГАОУ  «Пермский радиотехнический колледж им. А.С.Попова»</a:t>
            </a:r>
          </a:p>
          <a:p>
            <a:r>
              <a:rPr lang="ru-RU" dirty="0" smtClean="0"/>
              <a:t> ГБОУ «Пермский колледж транспорта и сервиса» </a:t>
            </a:r>
          </a:p>
          <a:p>
            <a:r>
              <a:rPr lang="ru-RU" dirty="0" smtClean="0"/>
              <a:t>КГАОУ «Пермский краевой колледж «Оникс»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80728"/>
            <a:ext cx="6512511" cy="713016"/>
          </a:xfrm>
        </p:spPr>
        <p:txBody>
          <a:bodyPr/>
          <a:lstStyle/>
          <a:p>
            <a:pPr algn="l"/>
            <a:r>
              <a:rPr lang="ru-RU" sz="3200" dirty="0" smtClean="0"/>
              <a:t>Обучение профактива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403648" y="2420888"/>
            <a:ext cx="7344816" cy="37444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председатель ПГО </a:t>
            </a:r>
            <a:r>
              <a:rPr lang="ru-RU" sz="2800" dirty="0" err="1" smtClean="0"/>
              <a:t>Вшивкова</a:t>
            </a:r>
            <a:r>
              <a:rPr lang="ru-RU" sz="2800" dirty="0" smtClean="0"/>
              <a:t> Л.И.,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вновь избранные председатели ППО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онлайн обучение по итогам </a:t>
            </a:r>
            <a:r>
              <a:rPr lang="en-US" sz="2800" dirty="0" smtClean="0"/>
              <a:t>VIII</a:t>
            </a:r>
            <a:r>
              <a:rPr lang="ru-RU" sz="2800" dirty="0" smtClean="0"/>
              <a:t> съезда Профсоюза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512511" cy="1143000"/>
          </a:xfrm>
        </p:spPr>
        <p:txBody>
          <a:bodyPr/>
          <a:lstStyle/>
          <a:p>
            <a:pPr algn="l"/>
            <a:r>
              <a:rPr lang="ru-RU" sz="3200" dirty="0" smtClean="0"/>
              <a:t>Достижения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043608" y="1340768"/>
            <a:ext cx="7776864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участие в: 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городской битве хоров, посвященной 75-летию Победы – ДОУ № 360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городском танцевальном марафоне «На волне с молодёжью» – СОШ №55 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акции «Солидарность сильнее заразы» </a:t>
            </a:r>
          </a:p>
          <a:p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1-ое место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городской интеллектуальной игре «Что? Где? Когда?» –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Лицей № 2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126</TotalTime>
  <Words>709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Направления деятельности</vt:lpstr>
      <vt:lpstr>Организационно-финансовое укрепление организации</vt:lpstr>
      <vt:lpstr>Семинары</vt:lpstr>
      <vt:lpstr>Организация встреч с руководством и коллективами учреждений СПО с участием работников крайкома профсоюза  Батюковой Л.И., Шелатоновой Т.Н. </vt:lpstr>
      <vt:lpstr>Обучение профактива</vt:lpstr>
      <vt:lpstr>Достижения</vt:lpstr>
      <vt:lpstr>Финансовое укрепление организации</vt:lpstr>
      <vt:lpstr>Организационно-информационные мероприятия</vt:lpstr>
      <vt:lpstr>Социальное партнёрство</vt:lpstr>
      <vt:lpstr>Работа по охране труда и здоровьесбережению.            Правозащитная деятельность</vt:lpstr>
      <vt:lpstr>Работа с молодыми педагогами</vt:lpstr>
      <vt:lpstr>Оздоровление, организация досуга и отдыха членов профсоюза и их семей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работе комитета ПГО профсоюза образования  за период  с 30.10.2019г. по 26.01.2022г.</dc:title>
  <dc:creator>user</dc:creator>
  <cp:lastModifiedBy>Патракова Евгения Геннадьевна</cp:lastModifiedBy>
  <cp:revision>17</cp:revision>
  <dcterms:created xsi:type="dcterms:W3CDTF">2022-01-25T11:59:55Z</dcterms:created>
  <dcterms:modified xsi:type="dcterms:W3CDTF">2022-01-26T08:52:31Z</dcterms:modified>
</cp:coreProperties>
</file>