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092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32581-1FDD-4E16-AA74-4A8DDBB790E7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5ED0684-19BB-4F06-8C7A-9369B6E26DA2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32581-1FDD-4E16-AA74-4A8DDBB790E7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5ED0684-19BB-4F06-8C7A-9369B6E26DA2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32581-1FDD-4E16-AA74-4A8DDBB790E7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5ED0684-19BB-4F06-8C7A-9369B6E26DA2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32581-1FDD-4E16-AA74-4A8DDBB790E7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5ED0684-19BB-4F06-8C7A-9369B6E26DA2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32581-1FDD-4E16-AA74-4A8DDBB790E7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5ED0684-19BB-4F06-8C7A-9369B6E26DA2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32581-1FDD-4E16-AA74-4A8DDBB790E7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5ED0684-19BB-4F06-8C7A-9369B6E26DA2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32581-1FDD-4E16-AA74-4A8DDBB790E7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5ED0684-19BB-4F06-8C7A-9369B6E26DA2}" type="slidenum">
              <a:rPr lang="ru-RU" smtClean="0"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32581-1FDD-4E16-AA74-4A8DDBB790E7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5ED0684-19BB-4F06-8C7A-9369B6E26DA2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32581-1FDD-4E16-AA74-4A8DDBB790E7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5ED0684-19BB-4F06-8C7A-9369B6E26DA2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32581-1FDD-4E16-AA74-4A8DDBB790E7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D0684-19BB-4F06-8C7A-9369B6E26DA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32581-1FDD-4E16-AA74-4A8DDBB790E7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D0684-19BB-4F06-8C7A-9369B6E26DA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AF832581-1FDD-4E16-AA74-4A8DDBB790E7}" type="datetimeFigureOut">
              <a:rPr lang="ru-RU" smtClean="0"/>
              <a:t>14.06.2018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A5ED0684-19BB-4F06-8C7A-9369B6E26DA2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png"/><Relationship Id="rId4" Type="http://schemas.openxmlformats.org/officeDocument/2006/relationships/image" Target="../media/image1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User\Рабочий стол\ИНФОГРАФИКА\логотип профсоюза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9192" y="2636912"/>
            <a:ext cx="3541588" cy="4013268"/>
          </a:xfrm>
          <a:prstGeom prst="rect">
            <a:avLst/>
          </a:prstGeom>
          <a:noFill/>
          <a:effectLst>
            <a:glow rad="127000">
              <a:schemeClr val="tx1"/>
            </a:glow>
            <a:reflection blurRad="1270000" stA="0" dist="127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extrusionClr>
              <a:schemeClr val="bg2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29277" y="249153"/>
            <a:ext cx="922720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Астраханская областная организация</a:t>
            </a:r>
          </a:p>
          <a:p>
            <a:pPr algn="ctr"/>
            <a:r>
              <a:rPr lang="ru-RU" sz="4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Профсоюза образования</a:t>
            </a:r>
            <a:endParaRPr lang="ru-RU" sz="4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3489384"/>
            <a:ext cx="5489003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Публичный отчет </a:t>
            </a:r>
          </a:p>
          <a:p>
            <a:pPr algn="ctr"/>
            <a:r>
              <a:rPr lang="ru-RU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за</a:t>
            </a:r>
          </a:p>
          <a:p>
            <a:pPr algn="ctr"/>
            <a:r>
              <a:rPr lang="ru-RU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2017 год</a:t>
            </a:r>
            <a:endParaRPr lang="ru-RU" sz="4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87701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\Рабочий стол\ИНФОГРАФИКА\логотип профсоюза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301208"/>
            <a:ext cx="1190427" cy="134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Documents and Settings\User\Рабочий стол\ИНФОГРАФИКА\thumbnail (67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562" y="1007716"/>
            <a:ext cx="680864" cy="680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Documents and Settings\User\Рабочий стол\ИНФОГРАФИКА\thumbnail (67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401" y="1007716"/>
            <a:ext cx="680864" cy="680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ocuments and Settings\User\Рабочий стол\ИНФОГРАФИКА\thumbnail (67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1265" y="1007716"/>
            <a:ext cx="680864" cy="680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ocuments and Settings\User\Рабочий стол\ИНФОГРАФИКА\thumbnail (67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129" y="1007716"/>
            <a:ext cx="680864" cy="680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Documents and Settings\User\Рабочий стол\ИНФОГРАФИКА\thumbnail (67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8732" y="1007716"/>
            <a:ext cx="680864" cy="680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Documents and Settings\User\Рабочий стол\ИНФОГРАФИКА\thumbnail (67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9596" y="1007716"/>
            <a:ext cx="680864" cy="680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Documents and Settings\User\Рабочий стол\ИНФОГРАФИКА\thumbnail (67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562" y="1556869"/>
            <a:ext cx="680864" cy="680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Documents and Settings\User\Рабочий стол\ИНФОГРАФИКА\thumbnail (67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401" y="1556869"/>
            <a:ext cx="680864" cy="680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Documents and Settings\User\Рабочий стол\ИНФОГРАФИКА\thumbnail (67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1265" y="1556869"/>
            <a:ext cx="680864" cy="680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Documents and Settings\User\Рабочий стол\ИНФОГРАФИКА\thumbnail (67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129" y="1556869"/>
            <a:ext cx="680864" cy="680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Documents and Settings\User\Рабочий стол\ИНФОГРАФИКА\thumbnail (67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8732" y="1556869"/>
            <a:ext cx="680864" cy="680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Documents and Settings\User\Рабочий стол\ИНФОГРАФИКА\thumbnail (67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9596" y="1556869"/>
            <a:ext cx="680864" cy="680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User\Рабочий стол\ИНФОГРАФИКА\thumbnail_large (41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994" y="2303860"/>
            <a:ext cx="1253987" cy="1253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562" y="3744020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987" y="3744020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4043" y="3744020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8099" y="3744020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129" y="3744020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185" y="3744020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3132" y="3744020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7188" y="3744020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1244" y="3744020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5300" y="3744020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31" y="435852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356" y="435852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4412" y="435852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8468" y="435852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498" y="435852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554" y="435852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3501" y="435852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7557" y="435852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1613" y="435852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5669" y="435852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562" y="4898481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987" y="4898481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4043" y="4898481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8099" y="4898481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129" y="4898481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185" y="4898481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3132" y="4898481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7188" y="4898481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1244" y="4898481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5300" y="4898481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562" y="549397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987" y="549397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4043" y="549397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8099" y="549397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129" y="549397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185" y="549397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3132" y="549397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7188" y="549397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4" descr="C:\Documents and Settings\User\Рабочий стол\file133919180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1244" y="549397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14653" y="176719"/>
            <a:ext cx="811472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Состав структуры областной организации Профсоюза </a:t>
            </a:r>
          </a:p>
          <a:p>
            <a:pPr algn="ctr"/>
            <a:r>
              <a:rPr lang="ru-RU" sz="2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на 1 января 2018 года:</a:t>
            </a:r>
            <a:endParaRPr lang="ru-RU" sz="2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698285" y="1488525"/>
            <a:ext cx="378020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20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12 местных организаций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150496" y="2607687"/>
            <a:ext cx="424667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1 объединенная организация</a:t>
            </a:r>
          </a:p>
          <a:p>
            <a:pPr algn="ctr"/>
            <a:r>
              <a:rPr lang="ru-RU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сотрудников и студентов АГУ</a:t>
            </a:r>
            <a:endParaRPr lang="ru-RU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90" name="Прямоугольник 89"/>
          <p:cNvSpPr/>
          <p:nvPr/>
        </p:nvSpPr>
        <p:spPr>
          <a:xfrm>
            <a:off x="5526361" y="3947105"/>
            <a:ext cx="346601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39 организаций,</a:t>
            </a:r>
          </a:p>
          <a:p>
            <a:pPr algn="ctr"/>
            <a:r>
              <a:rPr lang="ru-RU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Замыкающихся на </a:t>
            </a:r>
          </a:p>
          <a:p>
            <a:pPr algn="ctr"/>
            <a:r>
              <a:rPr lang="ru-RU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о</a:t>
            </a:r>
            <a:r>
              <a:rPr lang="ru-RU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бластную организацию</a:t>
            </a:r>
          </a:p>
          <a:p>
            <a:pPr algn="ctr"/>
            <a:r>
              <a:rPr lang="ru-RU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Профсоюза</a:t>
            </a:r>
            <a:endParaRPr lang="ru-RU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124309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\Рабочий стол\ИНФОГРАФИКА\логотип профсоюза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301208"/>
            <a:ext cx="1190427" cy="134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345227" y="59920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Охват профсоюзным членством среди работающих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6382" y="260648"/>
            <a:ext cx="289213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71,8%</a:t>
            </a:r>
            <a:endParaRPr lang="ru-RU" sz="80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71600" y="1817305"/>
            <a:ext cx="70567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Самые многочисленные местные организации:</a:t>
            </a:r>
            <a:endParaRPr lang="ru-RU" sz="32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2050" name="Picture 2" descr="C:\Documents and Settings\User\Рабочий стол\ИНФОГРАФИКА\thumbnail_large (27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529" y="2941182"/>
            <a:ext cx="887095" cy="887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Documents and Settings\User\Рабочий стол\ИНФОГРАФИКА\thumbnail_large (27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529" y="3806437"/>
            <a:ext cx="887095" cy="887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Documents and Settings\User\Рабочий стол\ИНФОГРАФИКА\thumbnail_large (27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527" y="4693531"/>
            <a:ext cx="887095" cy="887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Documents and Settings\User\Рабочий стол\ИНФОГРАФИКА\thumbnail_large (27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526" y="5580625"/>
            <a:ext cx="887095" cy="887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187624" y="3105835"/>
            <a:ext cx="59766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Астраханская городская территориальная организация Профсоюза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430778" y="3828276"/>
            <a:ext cx="54903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Красноярская </a:t>
            </a:r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территориальная </a:t>
            </a:r>
            <a:endParaRPr lang="ru-RU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организация </a:t>
            </a:r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Профсоюза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331640" y="4794567"/>
            <a:ext cx="54903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Володарская </a:t>
            </a:r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территориальная </a:t>
            </a:r>
            <a:endParaRPr lang="ru-RU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организация </a:t>
            </a:r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Профсоюза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399676" y="5701006"/>
            <a:ext cx="54903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Камызякская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территориальная </a:t>
            </a:r>
            <a:endParaRPr lang="ru-RU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организация </a:t>
            </a:r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Профсоюза</a:t>
            </a:r>
          </a:p>
        </p:txBody>
      </p:sp>
    </p:spTree>
    <p:extLst>
      <p:ext uri="{BB962C8B-B14F-4D97-AF65-F5344CB8AC3E}">
        <p14:creationId xmlns:p14="http://schemas.microsoft.com/office/powerpoint/2010/main" val="21124309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\Рабочий стол\ИНФОГРАФИКА\логотип профсоюза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301208"/>
            <a:ext cx="1190427" cy="134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Documents and Settings\User\Рабочий стол\ИНФОГРАФИКА\thumbnail (53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1400175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63688" y="476672"/>
            <a:ext cx="666079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6232 человека </a:t>
            </a:r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работают в Профсоюзе </a:t>
            </a:r>
          </a:p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на общественных началах</a:t>
            </a:r>
            <a:endParaRPr lang="ru-RU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3075" name="Picture 3" descr="C:\Documents and Settings\User\Рабочий стол\ИНФОГРАФИКА\big_te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7544" y="2420888"/>
            <a:ext cx="594829" cy="42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Documents and Settings\User\Рабочий стол\ИНФОГРАФИКА\big_te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86295" y="2420888"/>
            <a:ext cx="594829" cy="42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Documents and Settings\User\Рабочий стол\ИНФОГРАФИКА\big_te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80371" y="2420888"/>
            <a:ext cx="594829" cy="42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Documents and Settings\User\Рабочий стол\ИНФОГРАФИКА\big_te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69878" y="2420888"/>
            <a:ext cx="594829" cy="42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Documents and Settings\User\Рабочий стол\ИНФОГРАФИКА\big_te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488629" y="2420888"/>
            <a:ext cx="594829" cy="42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Documents and Settings\User\Рабочий стол\ИНФОГРАФИКА\big_te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982705" y="2420888"/>
            <a:ext cx="594829" cy="42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Documents and Settings\User\Рабочий стол\ИНФОГРАФИКА\big_te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478616" y="2749702"/>
            <a:ext cx="594829" cy="42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Documents and Settings\User\Рабочий стол\ИНФОГРАФИКА\big_te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972692" y="2749702"/>
            <a:ext cx="594829" cy="42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 descr="C:\Documents and Settings\User\Рабочий стол\ИНФОГРАФИКА\big_te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7543" y="3137825"/>
            <a:ext cx="594829" cy="42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C:\Documents and Settings\User\Рабочий стол\ИНФОГРАФИКА\big_te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86294" y="3137825"/>
            <a:ext cx="594829" cy="42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C:\Documents and Settings\User\Рабочий стол\ИНФОГРАФИКА\big_te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80370" y="3137825"/>
            <a:ext cx="594829" cy="42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C:\Documents and Settings\User\Рабочий стол\ИНФОГРАФИКА\big_te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69877" y="3137825"/>
            <a:ext cx="594829" cy="42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" descr="C:\Documents and Settings\User\Рабочий стол\ИНФОГРАФИКА\big_te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488628" y="3137825"/>
            <a:ext cx="594829" cy="42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" descr="C:\Documents and Settings\User\Рабочий стол\ИНФОГРАФИКА\big_te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982704" y="3137825"/>
            <a:ext cx="594829" cy="42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" descr="C:\Documents and Settings\User\Рабочий стол\ИНФОГРАФИКА\big_te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84080" y="2749702"/>
            <a:ext cx="594829" cy="42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" descr="C:\Documents and Settings\User\Рабочий стол\ИНФОГРАФИКА\big_te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02831" y="2749702"/>
            <a:ext cx="594829" cy="42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3" descr="C:\Documents and Settings\User\Рабочий стол\ИНФОГРАФИКА\big_te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96907" y="2749702"/>
            <a:ext cx="594829" cy="42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3" descr="C:\Documents and Settings\User\Рабочий стол\ИНФОГРАФИКА\big_te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86414" y="2749702"/>
            <a:ext cx="594829" cy="42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3" descr="C:\Documents and Settings\User\Рабочий стол\ИНФОГРАФИКА\big_te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7544" y="3503620"/>
            <a:ext cx="594829" cy="42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" descr="C:\Documents and Settings\User\Рабочий стол\ИНФОГРАФИКА\big_te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86295" y="3503620"/>
            <a:ext cx="594829" cy="42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 descr="C:\Documents and Settings\User\Рабочий стол\ИНФОГРАФИКА\big_te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80371" y="3503620"/>
            <a:ext cx="594829" cy="42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3" descr="C:\Documents and Settings\User\Рабочий стол\ИНФОГРАФИКА\big_te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69878" y="3503620"/>
            <a:ext cx="594829" cy="42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" descr="C:\Documents and Settings\User\Рабочий стол\ИНФОГРАФИКА\big_te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488629" y="3503620"/>
            <a:ext cx="594829" cy="42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" descr="C:\Documents and Settings\User\Рабочий стол\ИНФОГРАФИКА\big_te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982705" y="3503620"/>
            <a:ext cx="594829" cy="42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" descr="C:\Documents and Settings\User\Рабочий стол\ИНФОГРАФИКА\big_te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478616" y="3832434"/>
            <a:ext cx="594829" cy="42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" descr="C:\Documents and Settings\User\Рабочий стол\ИНФОГРАФИКА\big_te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972692" y="3832434"/>
            <a:ext cx="594829" cy="42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" descr="C:\Documents and Settings\User\Рабочий стол\ИНФОГРАФИКА\big_te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7543" y="4220557"/>
            <a:ext cx="594829" cy="42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" descr="C:\Documents and Settings\User\Рабочий стол\ИНФОГРАФИКА\big_te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86294" y="4220557"/>
            <a:ext cx="594829" cy="42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3" descr="C:\Documents and Settings\User\Рабочий стол\ИНФОГРАФИКА\big_te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80370" y="4220557"/>
            <a:ext cx="594829" cy="42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" descr="C:\Documents and Settings\User\Рабочий стол\ИНФОГРАФИКА\big_te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69877" y="4220557"/>
            <a:ext cx="594829" cy="42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" descr="C:\Documents and Settings\User\Рабочий стол\ИНФОГРАФИКА\big_te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488628" y="4220557"/>
            <a:ext cx="594829" cy="42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3" descr="C:\Documents and Settings\User\Рабочий стол\ИНФОГРАФИКА\big_te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982704" y="4220557"/>
            <a:ext cx="594829" cy="42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3" descr="C:\Documents and Settings\User\Рабочий стол\ИНФОГРАФИКА\big_te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84080" y="3832434"/>
            <a:ext cx="594829" cy="42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3" descr="C:\Documents and Settings\User\Рабочий стол\ИНФОГРАФИКА\big_te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02831" y="3832434"/>
            <a:ext cx="594829" cy="42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3" descr="C:\Documents and Settings\User\Рабочий стол\ИНФОГРАФИКА\big_te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96907" y="3832434"/>
            <a:ext cx="594829" cy="42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3" descr="C:\Documents and Settings\User\Рабочий стол\ИНФОГРАФИКА\big_te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86414" y="3832434"/>
            <a:ext cx="594829" cy="42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95936" y="2597231"/>
            <a:ext cx="3510898" cy="16619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21.688</a:t>
            </a:r>
            <a:r>
              <a:rPr lang="ru-RU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</a:t>
            </a:r>
          </a:p>
          <a:p>
            <a:pPr algn="ctr"/>
            <a:r>
              <a:rPr lang="ru-RU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 общая численность </a:t>
            </a:r>
          </a:p>
          <a:p>
            <a:pPr algn="ctr"/>
            <a:r>
              <a:rPr lang="ru-RU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членов Профсоюза</a:t>
            </a:r>
            <a:endParaRPr lang="ru-RU" sz="2400" dirty="0"/>
          </a:p>
        </p:txBody>
      </p:sp>
      <p:pic>
        <p:nvPicPr>
          <p:cNvPr id="3077" name="Picture 5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78785" y="5085184"/>
            <a:ext cx="414766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5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60" y="5085184"/>
            <a:ext cx="414766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5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235333" y="5085184"/>
            <a:ext cx="414766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5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614508" y="5085184"/>
            <a:ext cx="414766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5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78785" y="5543646"/>
            <a:ext cx="414766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5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60" y="5543646"/>
            <a:ext cx="414766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5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235333" y="5543646"/>
            <a:ext cx="414766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5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614508" y="5543646"/>
            <a:ext cx="414766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5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91142" y="5085184"/>
            <a:ext cx="414766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5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370317" y="5085184"/>
            <a:ext cx="414766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5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747690" y="5085184"/>
            <a:ext cx="414766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5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26865" y="5085184"/>
            <a:ext cx="414766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5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91142" y="5543646"/>
            <a:ext cx="414766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5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370317" y="5543646"/>
            <a:ext cx="414766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5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747690" y="5543646"/>
            <a:ext cx="414766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5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26865" y="5543646"/>
            <a:ext cx="414766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5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09224" y="5085184"/>
            <a:ext cx="414766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5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688399" y="5085184"/>
            <a:ext cx="414766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5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931851" y="5543646"/>
            <a:ext cx="414766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5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09224" y="5543646"/>
            <a:ext cx="414766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5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688399" y="5543646"/>
            <a:ext cx="414766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5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65033" y="5085184"/>
            <a:ext cx="414766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5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65033" y="5543646"/>
            <a:ext cx="414766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5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44208" y="5543646"/>
            <a:ext cx="414766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78314" y="6093296"/>
            <a:ext cx="27831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19.624</a:t>
            </a:r>
            <a:r>
              <a:rPr lang="ru-RU" sz="2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работника</a:t>
            </a:r>
            <a:endParaRPr lang="ru-RU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4508224" y="6124073"/>
            <a:ext cx="27751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2018 </a:t>
            </a:r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обучающихся</a:t>
            </a: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124309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\Рабочий стол\ИНФОГРАФИКА\логотип профсоюза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301208"/>
            <a:ext cx="1190427" cy="134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Documents and Settings\User\Рабочий стол\Graduate-male-ico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4390" y="311662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51520" y="260648"/>
            <a:ext cx="698477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0,48% - </a:t>
            </a:r>
            <a:r>
              <a:rPr lang="ru-RU" sz="2400" dirty="0" smtClean="0"/>
              <a:t>процент пополнения </a:t>
            </a:r>
            <a:r>
              <a:rPr lang="ru-RU" sz="2400" dirty="0" err="1" smtClean="0"/>
              <a:t>профчленства</a:t>
            </a:r>
            <a:r>
              <a:rPr lang="ru-RU" sz="2400" dirty="0" smtClean="0"/>
              <a:t> за счет студенческой молодежи</a:t>
            </a:r>
            <a:endParaRPr lang="ru-RU" b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4100" name="Picture 4" descr="C:\Documents and Settings\User\Рабочий стол\ИНФОГРАФИКА\pedago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86270"/>
            <a:ext cx="1944216" cy="1795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835696" y="1786271"/>
            <a:ext cx="6984776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82,5 - </a:t>
            </a:r>
            <a:r>
              <a:rPr lang="ru-RU" sz="2400" dirty="0" smtClean="0"/>
              <a:t>процент работников образовательных организаций состоящих в Профсоюзе</a:t>
            </a:r>
            <a:endParaRPr lang="ru-RU" b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4101" name="Picture 5" descr="C:\Documents and Settings\User\Рабочий стол\school-icon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89040"/>
            <a:ext cx="1872208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267744" y="4150635"/>
            <a:ext cx="6984776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94,8% - </a:t>
            </a:r>
            <a:r>
              <a:rPr lang="ru-RU" sz="2400" dirty="0" smtClean="0"/>
              <a:t>процент образовательных организаций, в которых есть</a:t>
            </a:r>
          </a:p>
          <a:p>
            <a:pPr algn="ctr"/>
            <a:r>
              <a:rPr lang="ru-RU" sz="2400" dirty="0" smtClean="0"/>
              <a:t> члены Профсоюза</a:t>
            </a:r>
            <a:endParaRPr lang="ru-RU" b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124309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\Рабочий стол\ИНФОГРАФИКА\логотип профсоюза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301208"/>
            <a:ext cx="1190427" cy="134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Documents and Settings\User\Рабочий стол\red-question-mark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49086"/>
            <a:ext cx="1042200" cy="104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Documents and Settings\User\Рабочий стол\ИНФОГРАФИКА\icon-organization-member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1475061" cy="1475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79712" y="453500"/>
            <a:ext cx="4572000" cy="13542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5400" dirty="0" smtClean="0"/>
              <a:t>5</a:t>
            </a:r>
            <a:r>
              <a:rPr lang="ru-RU" dirty="0" smtClean="0"/>
              <a:t>  </a:t>
            </a:r>
            <a:r>
              <a:rPr lang="ru-RU" sz="2800" dirty="0" smtClean="0"/>
              <a:t>Заседаний </a:t>
            </a:r>
          </a:p>
          <a:p>
            <a:r>
              <a:rPr lang="ru-RU" sz="2800" dirty="0" smtClean="0"/>
              <a:t>Президиума</a:t>
            </a:r>
            <a:endParaRPr lang="ru-RU" sz="2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724128" y="449800"/>
            <a:ext cx="3096344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dirty="0" smtClean="0"/>
              <a:t>40</a:t>
            </a:r>
            <a:r>
              <a:rPr lang="ru-RU" dirty="0" smtClean="0"/>
              <a:t>  </a:t>
            </a:r>
            <a:r>
              <a:rPr lang="ru-RU" sz="2800" dirty="0" smtClean="0"/>
              <a:t>Вопросов рассмотрено</a:t>
            </a:r>
            <a:endParaRPr lang="ru-RU" sz="2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5124" name="Picture 4" descr="C:\Documents and Settings\User\Рабочий стол\7702273image00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132856"/>
            <a:ext cx="1440160" cy="1320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51520" y="3453571"/>
            <a:ext cx="856895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Изучение практики работы по взиманию профсоюзных взносов: </a:t>
            </a:r>
          </a:p>
          <a:p>
            <a:r>
              <a:rPr lang="ru-RU" sz="2800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Ахтубинской</a:t>
            </a:r>
            <a:r>
              <a:rPr lang="ru-RU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ТОП</a:t>
            </a:r>
          </a:p>
          <a:p>
            <a:r>
              <a:rPr lang="ru-RU" sz="2800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Харабалинской</a:t>
            </a:r>
            <a:r>
              <a:rPr lang="ru-RU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ТОП</a:t>
            </a:r>
          </a:p>
          <a:p>
            <a:r>
              <a:rPr lang="ru-RU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Володарской ТОП</a:t>
            </a:r>
          </a:p>
          <a:p>
            <a:r>
              <a:rPr lang="ru-RU" sz="2800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Лиманской</a:t>
            </a:r>
            <a:r>
              <a:rPr lang="ru-RU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ТОП</a:t>
            </a:r>
          </a:p>
        </p:txBody>
      </p:sp>
      <p:pic>
        <p:nvPicPr>
          <p:cNvPr id="5125" name="Picture 5" descr="C:\Documents and Settings\User\Рабочий стол\ИНФОГРАФИКА\сборники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2183" y="4149080"/>
            <a:ext cx="2335262" cy="2335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24309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\Рабочий стол\ИНФОГРАФИКА\логотип профсоюза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301208"/>
            <a:ext cx="1190427" cy="134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Documents and Settings\User\Рабочий стол\services-web-development-service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0166"/>
            <a:ext cx="2581102" cy="2581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771800" y="453499"/>
            <a:ext cx="5976664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Мониторинг оплаты коммунальных услуг позволил увеличить выплаты </a:t>
            </a:r>
          </a:p>
          <a:p>
            <a:r>
              <a:rPr lang="ru-RU" sz="2400" dirty="0" smtClean="0"/>
              <a:t>с 1055 руб. до </a:t>
            </a:r>
            <a:r>
              <a:rPr lang="ru-RU" sz="5400" dirty="0" smtClean="0"/>
              <a:t>1200 руб. </a:t>
            </a:r>
          </a:p>
          <a:p>
            <a:r>
              <a:rPr lang="ru-RU" sz="3200" dirty="0" smtClean="0"/>
              <a:t>с 1 января 2018 г.</a:t>
            </a:r>
          </a:p>
        </p:txBody>
      </p:sp>
      <p:pic>
        <p:nvPicPr>
          <p:cNvPr id="1029" name="Picture 5" descr="http://beltrud.ru/wp-content/uploads/2016/12/Tehnika-bezopasnosti-i-ohrana-truda-na-predpriyatii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113" y="3284984"/>
            <a:ext cx="3871150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355975" y="3408261"/>
            <a:ext cx="457480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В августе 2017 года был открыт опорный </a:t>
            </a:r>
            <a:r>
              <a:rPr lang="ru-RU" sz="3600" dirty="0" smtClean="0"/>
              <a:t>кабинет по охране труда</a:t>
            </a:r>
            <a:r>
              <a:rPr lang="ru-RU" sz="2400" dirty="0" smtClean="0"/>
              <a:t> в Приволжском районе</a:t>
            </a:r>
            <a:endParaRPr lang="ru-RU" sz="3200" dirty="0" smtClean="0"/>
          </a:p>
        </p:txBody>
      </p:sp>
    </p:spTree>
    <p:extLst>
      <p:ext uri="{BB962C8B-B14F-4D97-AF65-F5344CB8AC3E}">
        <p14:creationId xmlns:p14="http://schemas.microsoft.com/office/powerpoint/2010/main" val="21124309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\Рабочий стол\ИНФОГРАФИКА\логотип профсоюза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301208"/>
            <a:ext cx="1190427" cy="134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829931" y="176719"/>
            <a:ext cx="54841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Наиболее значимые мероприятия </a:t>
            </a:r>
          </a:p>
          <a:p>
            <a:pPr algn="ctr"/>
            <a:r>
              <a:rPr lang="ru-RU" sz="2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областной организации Профсоюза:</a:t>
            </a:r>
            <a:endParaRPr lang="ru-RU" sz="2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0" y="1200150"/>
            <a:ext cx="2235426" cy="14945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Documents and Settings\User\Рабочий стол\7259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924943"/>
            <a:ext cx="2016223" cy="156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Documents and Settings\User\Рабочий стол\ИНФОГРАФИКА\uyjV7JDTor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65" y="4653136"/>
            <a:ext cx="2132856" cy="21328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11759" y="1575948"/>
            <a:ext cx="661912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Февраль. Первая Эстафета Молодежных советов. </a:t>
            </a:r>
          </a:p>
          <a:p>
            <a:pPr algn="ctr"/>
            <a:r>
              <a:rPr lang="ru-RU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Икрянинский</a:t>
            </a:r>
            <a:r>
              <a:rPr lang="ru-RU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район</a:t>
            </a:r>
            <a:endParaRPr lang="ru-RU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98277" y="2856290"/>
            <a:ext cx="6534161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Апрель. Окружное совещание по вопросам </a:t>
            </a:r>
          </a:p>
          <a:p>
            <a:pPr algn="ctr"/>
            <a:r>
              <a:rPr lang="ru-RU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дальнейшего развития социального партнерства</a:t>
            </a:r>
          </a:p>
          <a:p>
            <a:pPr algn="ctr"/>
            <a:r>
              <a:rPr lang="ru-RU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и</a:t>
            </a:r>
            <a:r>
              <a:rPr lang="ru-RU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повышения эффективности </a:t>
            </a:r>
          </a:p>
          <a:p>
            <a:pPr algn="ctr"/>
            <a:r>
              <a:rPr lang="ru-RU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колдоговорной практики </a:t>
            </a:r>
          </a:p>
          <a:p>
            <a:pPr algn="ctr"/>
            <a:r>
              <a:rPr lang="ru-RU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в образовательных организациях ЮФО</a:t>
            </a:r>
            <a:endParaRPr lang="ru-RU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987824" y="5057844"/>
            <a:ext cx="454643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Июнь. Отборочный тур конкурса</a:t>
            </a:r>
          </a:p>
          <a:p>
            <a:pPr algn="ctr"/>
            <a:r>
              <a:rPr lang="ru-RU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«Студенческий лидер – 2017» в </a:t>
            </a:r>
          </a:p>
          <a:p>
            <a:pPr algn="ctr"/>
            <a:r>
              <a:rPr lang="ru-RU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Астраханском государственном</a:t>
            </a:r>
          </a:p>
          <a:p>
            <a:pPr algn="ctr"/>
            <a:r>
              <a:rPr lang="ru-RU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университете</a:t>
            </a:r>
            <a:endParaRPr lang="ru-RU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124309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\Рабочий стол\ИНФОГРАФИКА\логотип профсоюза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301208"/>
            <a:ext cx="1190427" cy="134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itdist.edu-frn.spb.ru/pluginfile.php/913/course/summary/7.ps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1872208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6" descr="https://erablago.ru/ckfinder/userfiles/images/shutterstock_2229605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8" descr="https://erablago.ru/ckfinder/userfiles/images/shutterstock_22296052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32" y="2492896"/>
            <a:ext cx="2088232" cy="1466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11" descr="https://my.volia.com/uploaded/images/2014_36/additional-package-sports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902" y="4423195"/>
            <a:ext cx="3054694" cy="1756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790455" y="688920"/>
            <a:ext cx="584647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Август. Педагогическая неделя. Программы</a:t>
            </a:r>
          </a:p>
          <a:p>
            <a:pPr algn="ctr"/>
            <a:r>
              <a:rPr lang="ru-RU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«Здоровье на рабочем месте», </a:t>
            </a:r>
          </a:p>
          <a:p>
            <a:pPr algn="ctr"/>
            <a:r>
              <a:rPr lang="ru-RU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«Здоровая семья – здоровая Россия»</a:t>
            </a:r>
            <a:endParaRPr lang="ru-RU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790454" y="2872444"/>
            <a:ext cx="5846473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Октябрь. Встреча с ветеранами </a:t>
            </a:r>
          </a:p>
          <a:p>
            <a:pPr algn="ctr"/>
            <a:r>
              <a:rPr lang="ru-RU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системы </a:t>
            </a:r>
            <a:r>
              <a:rPr lang="ru-RU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профтехобразования</a:t>
            </a:r>
            <a:endParaRPr lang="ru-RU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458311" y="4947265"/>
            <a:ext cx="457048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Октябрь. Областная Спартакиада</a:t>
            </a:r>
          </a:p>
          <a:p>
            <a:pPr algn="ctr"/>
            <a:r>
              <a:rPr lang="ru-RU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р</a:t>
            </a:r>
            <a:r>
              <a:rPr lang="ru-RU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аботников системы</a:t>
            </a:r>
          </a:p>
          <a:p>
            <a:pPr algn="ctr"/>
            <a:r>
              <a:rPr lang="ru-RU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образования</a:t>
            </a:r>
            <a:endParaRPr lang="ru-RU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124309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\Рабочий стол\ИНФОГРАФИКА\логотип профсоюза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301208"/>
            <a:ext cx="1190427" cy="134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oriroom.ru/wp-content/uploads/2014/11/tea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4814"/>
            <a:ext cx="2511761" cy="2152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http://pngimg.com/uploads/student/student_PNG166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445" y="2307752"/>
            <a:ext cx="2919973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http://pna.volgorechenskedusys.ru/wp-content/uploads/2016/07/295535_html_76121fea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44" y="4581128"/>
            <a:ext cx="2314575" cy="1762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840934" y="688920"/>
            <a:ext cx="433323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Октябрь. Конкурс </a:t>
            </a:r>
          </a:p>
          <a:p>
            <a:pPr algn="ctr"/>
            <a:r>
              <a:rPr lang="ru-RU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«Лучший социальный партнер»</a:t>
            </a:r>
            <a:endParaRPr lang="ru-RU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861538" y="2772028"/>
            <a:ext cx="436369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Октябрь. Первый студенческий </a:t>
            </a:r>
          </a:p>
          <a:p>
            <a:pPr algn="ctr"/>
            <a:r>
              <a:rPr lang="ru-RU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Профсоюзный форум </a:t>
            </a:r>
          </a:p>
          <a:p>
            <a:pPr algn="ctr"/>
            <a:r>
              <a:rPr lang="ru-RU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«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ProfCode</a:t>
            </a:r>
            <a:r>
              <a:rPr lang="ru-RU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»</a:t>
            </a:r>
            <a:endParaRPr lang="ru-RU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928446" y="4954359"/>
            <a:ext cx="565411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Ноябрь. Встреча лауреата Всероссийского</a:t>
            </a:r>
          </a:p>
          <a:p>
            <a:pPr algn="ctr"/>
            <a:r>
              <a:rPr lang="ru-RU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Конкурса «Учитель года – 2017»</a:t>
            </a:r>
          </a:p>
          <a:p>
            <a:pPr algn="ctr"/>
            <a:r>
              <a:rPr lang="ru-RU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В.Н. Покусаевой </a:t>
            </a:r>
          </a:p>
          <a:p>
            <a:pPr algn="ctr"/>
            <a:r>
              <a:rPr lang="ru-RU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 учителями </a:t>
            </a:r>
            <a:r>
              <a:rPr lang="ru-RU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области</a:t>
            </a:r>
            <a:endParaRPr lang="ru-RU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124309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\Рабочий стол\ИНФОГРАФИКА\логотип профсоюза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301208"/>
            <a:ext cx="1190427" cy="134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://3.bp.blogspot.com/_GixYFxoLETQ/R3Fdp9hIerI/AAAAAAAAAEU/6pWiiVlWZEQ/s320/CX171_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17915"/>
            <a:ext cx="2171732" cy="16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heliograph.ru/images/1705_o-kompanii-png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653136"/>
            <a:ext cx="2171732" cy="1567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://img1.liveinternet.ru/images/attach/c/10/111/527/111527233_large_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20887"/>
            <a:ext cx="2459764" cy="1953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915816" y="724483"/>
            <a:ext cx="570778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Ноябрь. Эстафета Молодежных советов. </a:t>
            </a:r>
          </a:p>
          <a:p>
            <a:pPr algn="ctr"/>
            <a:r>
              <a:rPr lang="ru-RU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Володарский район</a:t>
            </a:r>
            <a:endParaRPr lang="ru-RU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129603" y="2564904"/>
            <a:ext cx="5280206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Ноябрь. Конкурс художественной </a:t>
            </a:r>
          </a:p>
          <a:p>
            <a:pPr algn="ctr"/>
            <a:r>
              <a:rPr lang="ru-RU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</a:t>
            </a:r>
            <a:r>
              <a:rPr lang="ru-RU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амодеятельности</a:t>
            </a:r>
          </a:p>
          <a:p>
            <a:pPr algn="ctr"/>
            <a:r>
              <a:rPr lang="ru-RU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«Губернские таланты»</a:t>
            </a:r>
            <a:endParaRPr lang="ru-RU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40561" y="4929046"/>
            <a:ext cx="5133953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Декабрь. Конкурс «Лучшая</a:t>
            </a:r>
          </a:p>
          <a:p>
            <a:pPr algn="ctr"/>
            <a:r>
              <a:rPr lang="ru-RU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Первичная профсоюзная организация»</a:t>
            </a:r>
            <a:endParaRPr lang="ru-RU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124309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\Рабочий стол\ИНФОГРАФИКА\логотип профсоюза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301208"/>
            <a:ext cx="1190427" cy="134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94629" y="176719"/>
            <a:ext cx="815479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Задачи на ближайшую перспективу</a:t>
            </a:r>
            <a:r>
              <a:rPr lang="ru-RU" sz="36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</a:t>
            </a:r>
            <a:endParaRPr lang="ru-RU" sz="36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026" name="Picture 2" descr="C:\Documents and Settings\User\Рабочий стол\ИНФОГРАФИКА\thumbnail (5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6"/>
            <a:ext cx="1638273" cy="163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ocuments and Settings\User\Рабочий стол\ИНФОГРАФИКА\thumbnail (5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3662935"/>
            <a:ext cx="1638273" cy="163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61800" y="1754858"/>
            <a:ext cx="66876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Продолжить проведение массовых </a:t>
            </a:r>
            <a:r>
              <a:rPr lang="ru-RU" sz="2800" b="1" dirty="0" err="1" smtClean="0"/>
              <a:t>имиджевых</a:t>
            </a:r>
            <a:r>
              <a:rPr lang="ru-RU" sz="2800" b="1" dirty="0" smtClean="0"/>
              <a:t> мероприятий</a:t>
            </a:r>
            <a:endParaRPr lang="ru-RU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961828" y="3358686"/>
            <a:ext cx="668762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Провести фестиваль учительских театральных коллективов, смотр агитбригад, продолжить Эстафету Советов молодых педагогов в муниципалитетах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1124309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\Рабочий стол\ИНФОГРАФИКА\логотип профсоюза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301208"/>
            <a:ext cx="1190427" cy="134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619672" y="260648"/>
            <a:ext cx="59766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atin typeface="Impact" panose="020B0806030902050204" pitchFamily="34" charset="0"/>
              </a:rPr>
              <a:t>Социальное партнерство</a:t>
            </a:r>
            <a:endParaRPr lang="ru-RU" sz="4000" dirty="0">
              <a:latin typeface="Impact" panose="020B0806030902050204" pitchFamily="34" charset="0"/>
            </a:endParaRPr>
          </a:p>
        </p:txBody>
      </p:sp>
      <p:pic>
        <p:nvPicPr>
          <p:cNvPr id="2050" name="Picture 2" descr="C:\Documents and Settings\User\Рабочий стол\ИНФОГРАФИКА\thumbnail (7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33848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051719" y="1169936"/>
            <a:ext cx="628384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Из </a:t>
            </a:r>
            <a:r>
              <a:rPr lang="ru-RU" sz="2400" dirty="0" smtClean="0"/>
              <a:t>12</a:t>
            </a:r>
            <a:r>
              <a:rPr lang="ru-RU" dirty="0" smtClean="0"/>
              <a:t> муниципальных образований – двух(трех)сторонние Соглашения приняты и действуют в </a:t>
            </a:r>
            <a:r>
              <a:rPr lang="ru-RU" sz="3600" dirty="0" smtClean="0"/>
              <a:t>10 </a:t>
            </a:r>
            <a:r>
              <a:rPr lang="ru-RU" dirty="0" smtClean="0"/>
              <a:t>муниципалитетах</a:t>
            </a:r>
            <a:endParaRPr lang="ru-RU" dirty="0"/>
          </a:p>
        </p:txBody>
      </p:sp>
      <p:pic>
        <p:nvPicPr>
          <p:cNvPr id="2051" name="Picture 3" descr="C:\Documents and Settings\User\Рабочий стол\ИНФОГРАФИКА\thumbnail (28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4077072"/>
            <a:ext cx="1080121" cy="1080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16011" y="2780928"/>
            <a:ext cx="751199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 2017 году муниципальные</a:t>
            </a:r>
          </a:p>
          <a:p>
            <a:pPr algn="ctr"/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Соглашения заключены в: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8" name="Picture 3" descr="C:\Documents and Settings\User\Рабочий стол\ИНФОГРАФИКА\thumbnail (28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4" y="5157193"/>
            <a:ext cx="1080121" cy="1080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475656" y="4203086"/>
            <a:ext cx="266429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 smtClean="0"/>
              <a:t>Камызякском</a:t>
            </a:r>
            <a:r>
              <a:rPr lang="ru-RU" sz="2800" dirty="0" smtClean="0"/>
              <a:t> районе</a:t>
            </a:r>
            <a:endParaRPr lang="ru-RU" sz="28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475656" y="5302408"/>
            <a:ext cx="266429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 smtClean="0"/>
              <a:t>Икрянинском</a:t>
            </a:r>
            <a:r>
              <a:rPr lang="ru-RU" sz="2800" dirty="0" smtClean="0"/>
              <a:t> районе</a:t>
            </a:r>
            <a:endParaRPr lang="ru-RU" sz="2800" dirty="0"/>
          </a:p>
        </p:txBody>
      </p:sp>
      <p:pic>
        <p:nvPicPr>
          <p:cNvPr id="11" name="Picture 3" descr="C:\Documents and Settings\User\Рабочий стол\ИНФОГРАФИКА\thumbnail (28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9181" y="4104367"/>
            <a:ext cx="1080121" cy="1080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Documents and Settings\User\Рабочий стол\ИНФОГРАФИКА\thumbnail (28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9180" y="5184488"/>
            <a:ext cx="1080121" cy="1080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4879302" y="4230381"/>
            <a:ext cx="266429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 smtClean="0"/>
              <a:t>Енотаевском</a:t>
            </a:r>
            <a:r>
              <a:rPr lang="ru-RU" sz="2800" dirty="0" smtClean="0"/>
              <a:t> районе</a:t>
            </a:r>
            <a:endParaRPr lang="ru-RU" sz="28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879302" y="5329703"/>
            <a:ext cx="28803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 smtClean="0"/>
              <a:t>Харабалинском</a:t>
            </a:r>
            <a:r>
              <a:rPr lang="ru-RU" sz="2800" dirty="0" smtClean="0"/>
              <a:t> районе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1124309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C:\Documents and Settings\User\Рабочий стол\ИНФОГРАФИКА\thumbnail (57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8" y="2708920"/>
            <a:ext cx="2188029" cy="1980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Documents and Settings\User\Рабочий стол\ИНФОГРАФИКА\логотип профсоюза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301208"/>
            <a:ext cx="1190427" cy="134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Documents and Settings\User\Рабочий стол\ИНФОГРАФИКА\thumbnail_large (14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1584176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09462" y="406405"/>
            <a:ext cx="655272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 </a:t>
            </a:r>
            <a:r>
              <a:rPr lang="ru-RU" sz="2400" b="1" dirty="0" smtClean="0"/>
              <a:t>Володарском районе </a:t>
            </a:r>
            <a:r>
              <a:rPr lang="ru-RU" dirty="0" smtClean="0"/>
              <a:t>действует Большое Соглашение, заключенное от имени координационного Совета Профсоюзов, объединения работодателей и администрации района.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72714" y="4686429"/>
            <a:ext cx="2354156" cy="1015663"/>
          </a:xfrm>
          <a:prstGeom prst="rect">
            <a:avLst/>
          </a:prstGeom>
          <a:noFill/>
          <a:effectLst>
            <a:glow rad="38100">
              <a:schemeClr val="tx1">
                <a:alpha val="86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99.8%</a:t>
            </a:r>
            <a:endParaRPr lang="ru-RU" sz="6000" b="1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14598" y="2544841"/>
            <a:ext cx="560587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Из 423 образовательных организаций, где имеются первичные профсоюзные организации, </a:t>
            </a:r>
            <a:r>
              <a:rPr lang="ru-RU" sz="3200" dirty="0" smtClean="0"/>
              <a:t>в 420 заключены коллективные договоры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1124309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\Рабочий стол\ИНФОГРАФИКА\логотип профсоюза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301208"/>
            <a:ext cx="1190427" cy="134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411221" y="260648"/>
            <a:ext cx="63367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atin typeface="Impact" panose="020B0806030902050204" pitchFamily="34" charset="0"/>
              </a:rPr>
              <a:t>Задачи на 2018 – 2019 годы:</a:t>
            </a:r>
            <a:endParaRPr lang="ru-RU" sz="4000" dirty="0">
              <a:latin typeface="Impact" panose="020B0806030902050204" pitchFamily="34" charset="0"/>
            </a:endParaRPr>
          </a:p>
        </p:txBody>
      </p:sp>
      <p:pic>
        <p:nvPicPr>
          <p:cNvPr id="4098" name="Picture 2" descr="C:\Documents and Settings\User\Рабочий стол\ИНФОГРАФИКА\thumbnail (23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40768"/>
            <a:ext cx="1356884" cy="1356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ocuments and Settings\User\Рабочий стол\ИНФОГРАФИКА\thumbnail (23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996952"/>
            <a:ext cx="1356884" cy="1356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ocuments and Settings\User\Рабочий стол\ИНФОГРАФИКА\thumbnail (23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97152"/>
            <a:ext cx="1356884" cy="1356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896435" y="1419045"/>
            <a:ext cx="703434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Повысить ответственность сторон социального партнерства за выполнение Соглашения и коллективных договоров через организации действенного контроля за ходом реализации Соглашений и коллективных договоров;</a:t>
            </a:r>
            <a:endParaRPr lang="ru-RU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896436" y="3213729"/>
            <a:ext cx="70343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Сохранить достигнутые социальные гарантии через механизмы взаимодействия сторон социального партнерства;</a:t>
            </a:r>
            <a:endParaRPr lang="ru-RU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896435" y="4875429"/>
            <a:ext cx="58439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Совершенствовать правовое и методическое сопровождение вопросов, связанных с защитой социально-экономических интересов работников отрасли;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1124309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\Рабочий стол\ИНФОГРАФИКА\логотип профсоюза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301208"/>
            <a:ext cx="1190427" cy="134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267744" y="188640"/>
            <a:ext cx="5040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latin typeface="Arial Black" panose="020B0A04020102020204" pitchFamily="34" charset="0"/>
              </a:rPr>
              <a:t>Оплата труда</a:t>
            </a:r>
            <a:endParaRPr lang="ru-RU" sz="4800" dirty="0">
              <a:latin typeface="Arial Black" panose="020B0A040201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1758" y="1036540"/>
            <a:ext cx="8823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Средняя заработная плата за 2017 год составила:</a:t>
            </a:r>
            <a:endParaRPr lang="ru-RU" sz="2800" b="1" dirty="0"/>
          </a:p>
        </p:txBody>
      </p:sp>
      <p:pic>
        <p:nvPicPr>
          <p:cNvPr id="5122" name="Picture 2" descr="http://effects1.ru/png/kartinka/4/dengi/kupjury/bumazhnye_dengi_12-32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124" y="1602548"/>
            <a:ext cx="812508" cy="774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691680" y="1601464"/>
            <a:ext cx="705678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педагогических работников общего образования – </a:t>
            </a:r>
            <a:r>
              <a:rPr lang="ru-RU" sz="3200" dirty="0" smtClean="0"/>
              <a:t>25761руб. </a:t>
            </a:r>
            <a:r>
              <a:rPr lang="ru-RU" dirty="0" smtClean="0"/>
              <a:t>(целевой показатель – 24974);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619672" y="2557818"/>
            <a:ext cx="68407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педагогических работников ДОУ – </a:t>
            </a:r>
            <a:r>
              <a:rPr lang="ru-RU" sz="3200" dirty="0"/>
              <a:t>21972,6</a:t>
            </a:r>
            <a:r>
              <a:rPr lang="ru-RU" dirty="0"/>
              <a:t> </a:t>
            </a:r>
            <a:r>
              <a:rPr lang="ru-RU" dirty="0" smtClean="0"/>
              <a:t> руб. (целевой </a:t>
            </a:r>
            <a:r>
              <a:rPr lang="ru-RU" dirty="0"/>
              <a:t>показатель – 21472);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619672" y="3528351"/>
            <a:ext cx="705678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педагогических работников учреждений дополнительного образования – </a:t>
            </a:r>
            <a:r>
              <a:rPr lang="ru-RU" sz="3200" dirty="0"/>
              <a:t>25839,6</a:t>
            </a:r>
            <a:r>
              <a:rPr lang="ru-RU" dirty="0"/>
              <a:t> </a:t>
            </a:r>
            <a:r>
              <a:rPr lang="ru-RU" dirty="0" smtClean="0"/>
              <a:t>руб. (целевой </a:t>
            </a:r>
            <a:r>
              <a:rPr lang="ru-RU" dirty="0"/>
              <a:t>показатель 24547,6</a:t>
            </a:r>
            <a:r>
              <a:rPr lang="ru-RU" dirty="0" smtClean="0"/>
              <a:t>);</a:t>
            </a:r>
            <a:endParaRPr lang="ru-RU" dirty="0"/>
          </a:p>
        </p:txBody>
      </p:sp>
      <p:pic>
        <p:nvPicPr>
          <p:cNvPr id="12" name="Picture 2" descr="http://effects1.ru/png/kartinka/4/dengi/kupjury/bumazhnye_dengi_12-32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124" y="2557818"/>
            <a:ext cx="812508" cy="774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effects1.ru/png/kartinka/4/dengi/kupjury/bumazhnye_dengi_12-32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124" y="3586468"/>
            <a:ext cx="812508" cy="774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effects1.ru/png/kartinka/4/dengi/kupjury/bumazhnye_dengi_12-32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124" y="4559836"/>
            <a:ext cx="812508" cy="774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effects1.ru/png/kartinka/4/dengi/kupjury/bumazhnye_dengi_12-32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124" y="5480705"/>
            <a:ext cx="812508" cy="774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1619672" y="4485382"/>
            <a:ext cx="6643885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преподавателей и мастеров производственного обучения  - </a:t>
            </a:r>
            <a:r>
              <a:rPr lang="ru-RU" sz="3200" dirty="0" smtClean="0"/>
              <a:t>24541руб.</a:t>
            </a:r>
            <a:r>
              <a:rPr lang="ru-RU" dirty="0" smtClean="0"/>
              <a:t> </a:t>
            </a:r>
            <a:r>
              <a:rPr lang="ru-RU" dirty="0"/>
              <a:t>(целевой показатель – 24400</a:t>
            </a:r>
            <a:r>
              <a:rPr lang="ru-RU" dirty="0" smtClean="0"/>
              <a:t>);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619672" y="5327075"/>
            <a:ext cx="6048672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преподавателей высшего профессионального образования – </a:t>
            </a:r>
            <a:r>
              <a:rPr lang="ru-RU" sz="3200" dirty="0"/>
              <a:t>36836</a:t>
            </a:r>
            <a:r>
              <a:rPr lang="ru-RU" dirty="0"/>
              <a:t> </a:t>
            </a:r>
            <a:r>
              <a:rPr lang="ru-RU" dirty="0" smtClean="0"/>
              <a:t>руб. (целевой </a:t>
            </a:r>
            <a:r>
              <a:rPr lang="ru-RU" dirty="0"/>
              <a:t>показатель – 180 %, а </a:t>
            </a:r>
            <a:r>
              <a:rPr lang="ru-RU" dirty="0" err="1"/>
              <a:t>фактич</a:t>
            </a:r>
            <a:r>
              <a:rPr lang="ru-RU" dirty="0"/>
              <a:t>. = 151%).</a:t>
            </a:r>
          </a:p>
        </p:txBody>
      </p:sp>
    </p:spTree>
    <p:extLst>
      <p:ext uri="{BB962C8B-B14F-4D97-AF65-F5344CB8AC3E}">
        <p14:creationId xmlns:p14="http://schemas.microsoft.com/office/powerpoint/2010/main" val="21124309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\Рабочий стол\ИНФОГРАФИКА\логотип профсоюза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301208"/>
            <a:ext cx="1190427" cy="134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Documents and Settings\User\Рабочий стол\ИНФОГРАФИКА\thumbnail_large (11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06" y="260648"/>
            <a:ext cx="2420888" cy="242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123727" y="260648"/>
            <a:ext cx="6807051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29 января 2018 года подписано Генеральное Соглашение между Правительством РФ, объединениями работодателей  и ФНПР на 2018-2020 годы, где уже прописано о росте  </a:t>
            </a:r>
            <a:r>
              <a:rPr lang="ru-RU" sz="3200" dirty="0"/>
              <a:t>МРОТ  до прожиточного минимума  с 1 мая 2019 года до 11163 руб.</a:t>
            </a:r>
          </a:p>
        </p:txBody>
      </p:sp>
      <p:sp>
        <p:nvSpPr>
          <p:cNvPr id="4" name="AutoShape 4" descr="https://gallery.yopriceville.com/var/albums/Free-Clipart-Pictures/Money.PNG/Bag_of_Money_PNG_Clipart_Picture.png?m=139967280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50" name="Picture 6" descr="http://agitki.ru/_bl/1/6344788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3632362"/>
            <a:ext cx="1676400" cy="1657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140832" y="3316343"/>
            <a:ext cx="648085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Сегодня продолжается совместная работа рабочей группы над усовершенствованием действующей системы оплаты труда, приведение ее в соответствие  с нормами трудового  законодательства.</a:t>
            </a:r>
          </a:p>
        </p:txBody>
      </p:sp>
    </p:spTree>
    <p:extLst>
      <p:ext uri="{BB962C8B-B14F-4D97-AF65-F5344CB8AC3E}">
        <p14:creationId xmlns:p14="http://schemas.microsoft.com/office/powerpoint/2010/main" val="21124309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\Рабочий стол\ИНФОГРАФИКА\логотип профсоюза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301208"/>
            <a:ext cx="1190427" cy="134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9512" y="404664"/>
            <a:ext cx="882327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Контроль за соблюдением   трудового законодательства, </a:t>
            </a:r>
          </a:p>
          <a:p>
            <a:pPr algn="ctr"/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правовая защита</a:t>
            </a:r>
          </a:p>
        </p:txBody>
      </p:sp>
      <p:pic>
        <p:nvPicPr>
          <p:cNvPr id="7174" name="Picture 6" descr="http://img1.liveinternet.ru/images/attach/c/11/115/601/115601597_preview_0_5f73d_88d467a0_Mjp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72816"/>
            <a:ext cx="1728192" cy="1287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285999" y="1628800"/>
            <a:ext cx="6644779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300 проверок </a:t>
            </a:r>
            <a:r>
              <a:rPr lang="ru-RU" dirty="0"/>
              <a:t>работодателей на предмет соблюдения  трудового законодательства и иных нормативных правовых  актов, содержащих нормы трудового  права</a:t>
            </a:r>
          </a:p>
        </p:txBody>
      </p:sp>
      <p:pic>
        <p:nvPicPr>
          <p:cNvPr id="7178" name="Picture 10" descr="http://pngimg.com/upload_small/loupe/loupe_PNG1003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861048"/>
            <a:ext cx="1800225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555776" y="4059495"/>
            <a:ext cx="5616624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2  региональные тематические проверки </a:t>
            </a:r>
            <a:r>
              <a:rPr lang="ru-RU" dirty="0"/>
              <a:t>(избыточная отчетность, колдоговорное урегулирование вопросов)</a:t>
            </a:r>
          </a:p>
        </p:txBody>
      </p:sp>
    </p:spTree>
    <p:extLst>
      <p:ext uri="{BB962C8B-B14F-4D97-AF65-F5344CB8AC3E}">
        <p14:creationId xmlns:p14="http://schemas.microsoft.com/office/powerpoint/2010/main" val="21124309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\Рабочий стол\ИНФОГРАФИКА\логотип профсоюза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301208"/>
            <a:ext cx="1190427" cy="134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pravonsk.ru/img/femid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24744"/>
            <a:ext cx="1819275" cy="405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843807" y="1556792"/>
            <a:ext cx="608697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Было подготовлено и составлено  </a:t>
            </a:r>
            <a:r>
              <a:rPr lang="ru-RU" sz="2800" dirty="0"/>
              <a:t>182 исковых </a:t>
            </a:r>
            <a:r>
              <a:rPr lang="ru-RU" sz="2800" dirty="0" smtClean="0"/>
              <a:t>заявления.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39852" y="332656"/>
            <a:ext cx="26642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latin typeface="Arial Narrow" panose="020B0606020202030204" pitchFamily="34" charset="0"/>
              </a:rPr>
              <a:t>За 2017 год:</a:t>
            </a:r>
            <a:endParaRPr lang="ru-RU" sz="3600" b="1" dirty="0">
              <a:latin typeface="Arial Narrow" panose="020B0606020202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43806" y="2830403"/>
            <a:ext cx="6086971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 участием профсоюзных юристов было рассмотрено </a:t>
            </a:r>
            <a:r>
              <a:rPr lang="ru-RU" sz="2800" dirty="0"/>
              <a:t>175 </a:t>
            </a:r>
            <a:r>
              <a:rPr lang="ru-RU" sz="2800" dirty="0" smtClean="0"/>
              <a:t>дел.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285998" y="4064857"/>
            <a:ext cx="531033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Итого за 2017 год по 9 административным процессам производство по делу было прекращено в связи с отсутствием события и состава административного правонарушения или в связи с малозначительностью.</a:t>
            </a:r>
          </a:p>
          <a:p>
            <a:r>
              <a:rPr lang="ru-RU" dirty="0" smtClean="0"/>
              <a:t>Большинство </a:t>
            </a:r>
            <a:r>
              <a:rPr lang="ru-RU" dirty="0"/>
              <a:t>дел, рассмотренных в судах, касались порядка досрочного назначения страховой пенсии по старости в связи с педагогической деятельностью. </a:t>
            </a:r>
          </a:p>
        </p:txBody>
      </p:sp>
    </p:spTree>
    <p:extLst>
      <p:ext uri="{BB962C8B-B14F-4D97-AF65-F5344CB8AC3E}">
        <p14:creationId xmlns:p14="http://schemas.microsoft.com/office/powerpoint/2010/main" val="21124309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\Рабочий стол\ИНФОГРАФИКА\логотип профсоюза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301208"/>
            <a:ext cx="1190427" cy="134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1519" y="260648"/>
            <a:ext cx="867925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Arial Narrow" panose="020B0606020202030204" pitchFamily="34" charset="0"/>
              </a:rPr>
              <a:t>Наибольшее количество рассмотренных дел членов профсоюза</a:t>
            </a:r>
          </a:p>
        </p:txBody>
      </p:sp>
      <p:pic>
        <p:nvPicPr>
          <p:cNvPr id="9218" name="Picture 2" descr="http://auto-profi.in.ua/wp-content/uploads/2017/03/vesy31-300x29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60285"/>
            <a:ext cx="1941025" cy="1908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843808" y="1822234"/>
            <a:ext cx="50145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/>
              <a:t>г. Астрахань </a:t>
            </a:r>
            <a:r>
              <a:rPr lang="ru-RU" sz="3200" b="1" dirty="0"/>
              <a:t>(79  исков) </a:t>
            </a:r>
          </a:p>
        </p:txBody>
      </p:sp>
      <p:pic>
        <p:nvPicPr>
          <p:cNvPr id="6" name="Picture 2" descr="http://auto-profi.in.ua/wp-content/uploads/2017/03/vesy31-300x29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854" y="3284984"/>
            <a:ext cx="1436420" cy="1412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16977" y="3729614"/>
            <a:ext cx="54537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 smtClean="0"/>
              <a:t>Камызякский</a:t>
            </a:r>
            <a:r>
              <a:rPr lang="ru-RU" sz="2800" b="1" dirty="0" smtClean="0"/>
              <a:t> район </a:t>
            </a:r>
            <a:r>
              <a:rPr lang="ru-RU" sz="2800" b="1" dirty="0"/>
              <a:t>(24 иска)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5445224"/>
            <a:ext cx="17924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Arial Narrow" panose="020B0606020202030204" pitchFamily="34" charset="0"/>
              </a:rPr>
              <a:t>Наименьшее</a:t>
            </a:r>
            <a:endParaRPr lang="ru-RU" sz="2400" dirty="0"/>
          </a:p>
        </p:txBody>
      </p:sp>
      <p:pic>
        <p:nvPicPr>
          <p:cNvPr id="9" name="Picture 2" descr="http://auto-profi.in.ua/wp-content/uploads/2017/03/vesy31-300x295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217" y="5139546"/>
            <a:ext cx="903566" cy="888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447604" y="5139546"/>
            <a:ext cx="379248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Красноярский район </a:t>
            </a:r>
            <a:r>
              <a:rPr lang="ru-RU" sz="2800" b="1" dirty="0"/>
              <a:t>(</a:t>
            </a:r>
            <a:r>
              <a:rPr lang="ru-RU" sz="2800" b="1" dirty="0" smtClean="0"/>
              <a:t>2 иска</a:t>
            </a:r>
            <a:r>
              <a:rPr lang="ru-RU" sz="2800" b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1124309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User\Рабочий стол\ИНФОГРАФИКА\логотип профсоюза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301208"/>
            <a:ext cx="1190427" cy="134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267744" y="288719"/>
            <a:ext cx="44644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Century" panose="02040604050505020304" pitchFamily="18" charset="0"/>
              </a:rPr>
              <a:t>ОХРАНА ТРУДА</a:t>
            </a:r>
            <a:endParaRPr lang="ru-RU" sz="4000" b="1" dirty="0">
              <a:latin typeface="Century" panose="020406040505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99592" y="996605"/>
            <a:ext cx="743597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Приоритетные направления </a:t>
            </a:r>
            <a:r>
              <a:rPr lang="ru-RU" dirty="0" smtClean="0"/>
              <a:t>:</a:t>
            </a:r>
          </a:p>
          <a:p>
            <a:r>
              <a:rPr lang="ru-RU" dirty="0" smtClean="0"/>
              <a:t> </a:t>
            </a:r>
            <a:endParaRPr lang="ru-RU" dirty="0"/>
          </a:p>
          <a:p>
            <a:r>
              <a:rPr lang="ru-RU" dirty="0" smtClean="0"/>
              <a:t>повышение </a:t>
            </a:r>
            <a:r>
              <a:rPr lang="ru-RU" dirty="0"/>
              <a:t>грамотности членов Профсоюза в вопросах охраны труда через различные формы обучения, в </a:t>
            </a:r>
            <a:r>
              <a:rPr lang="ru-RU" dirty="0" err="1"/>
              <a:t>т.ч</a:t>
            </a:r>
            <a:r>
              <a:rPr lang="ru-RU" dirty="0"/>
              <a:t>. и через ИРО</a:t>
            </a:r>
            <a:r>
              <a:rPr lang="ru-RU" dirty="0" smtClean="0"/>
              <a:t>;</a:t>
            </a:r>
          </a:p>
          <a:p>
            <a:endParaRPr lang="ru-RU" dirty="0"/>
          </a:p>
          <a:p>
            <a:r>
              <a:rPr lang="ru-RU" dirty="0" smtClean="0"/>
              <a:t>открытие </a:t>
            </a:r>
            <a:r>
              <a:rPr lang="ru-RU" dirty="0"/>
              <a:t>кабинетов по охране труда в муниципальных образованиях</a:t>
            </a:r>
            <a:r>
              <a:rPr lang="ru-RU" dirty="0" smtClean="0"/>
              <a:t>;</a:t>
            </a:r>
          </a:p>
          <a:p>
            <a:endParaRPr lang="ru-RU" dirty="0"/>
          </a:p>
          <a:p>
            <a:r>
              <a:rPr lang="ru-RU" dirty="0" smtClean="0"/>
              <a:t>усиление </a:t>
            </a:r>
            <a:r>
              <a:rPr lang="ru-RU" dirty="0"/>
              <a:t>роли уполномоченных по охране труда и внештатных технических инспекторов по охране труда через совершенствование административного общественного контроля за соблюдением работодателями Законодательства об охране труда</a:t>
            </a:r>
            <a:r>
              <a:rPr lang="ru-RU" dirty="0" smtClean="0"/>
              <a:t>;</a:t>
            </a:r>
          </a:p>
          <a:p>
            <a:endParaRPr lang="ru-RU" dirty="0"/>
          </a:p>
          <a:p>
            <a:r>
              <a:rPr lang="ru-RU" dirty="0" smtClean="0"/>
              <a:t>обобщение </a:t>
            </a:r>
            <a:r>
              <a:rPr lang="ru-RU" dirty="0"/>
              <a:t>и распространение опыта работы специалистов по охране труда, председателей комиссий по охране труда, проведение научно-практических конференций по вопросам создания здоровых и безопасных условий труда</a:t>
            </a:r>
            <a:r>
              <a:rPr lang="ru-RU" dirty="0" smtClean="0"/>
              <a:t>;</a:t>
            </a:r>
          </a:p>
          <a:p>
            <a:endParaRPr lang="ru-RU" dirty="0"/>
          </a:p>
          <a:p>
            <a:r>
              <a:rPr lang="ru-RU" dirty="0" smtClean="0"/>
              <a:t>мотивация </a:t>
            </a:r>
            <a:r>
              <a:rPr lang="ru-RU" dirty="0"/>
              <a:t>профсоюзного членства через охрану труда.</a:t>
            </a:r>
          </a:p>
        </p:txBody>
      </p:sp>
      <p:pic>
        <p:nvPicPr>
          <p:cNvPr id="19458" name="Picture 2" descr="http://fit4mama.ru/wp-content/uploads/2013/09/Vosklitsatel-ny-j-znak-fotografii-nb1041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1340768"/>
            <a:ext cx="1584176" cy="1055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fit4mama.ru/wp-content/uploads/2013/09/Vosklitsatel-ny-j-znak-fotografii-nb1041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2204864"/>
            <a:ext cx="1584176" cy="1055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fit4mama.ru/wp-content/uploads/2013/09/Vosklitsatel-ny-j-znak-fotografii-nb1041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3285229"/>
            <a:ext cx="1584176" cy="1055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fit4mama.ru/wp-content/uploads/2013/09/Vosklitsatel-ny-j-znak-fotografii-nb1041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4920632"/>
            <a:ext cx="1584176" cy="1055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fit4mama.ru/wp-content/uploads/2013/09/Vosklitsatel-ny-j-znak-fotografii-nb1041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5802938"/>
            <a:ext cx="1584176" cy="1055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56484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\Рабочий стол\ИНФОГРАФИКА\логотип профсоюза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301208"/>
            <a:ext cx="1190427" cy="134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4" name="Picture 2" descr="http://img.likeness.ru/uploads/users/21896/147051702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29951"/>
            <a:ext cx="1152128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51720" y="908720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Impact" panose="020B0806030902050204" pitchFamily="34" charset="0"/>
              </a:rPr>
              <a:t>Семинара</a:t>
            </a:r>
            <a:endParaRPr lang="ru-RU" sz="2400" dirty="0">
              <a:latin typeface="Impact" panose="020B0806030902050204" pitchFamily="34" charset="0"/>
            </a:endParaRPr>
          </a:p>
        </p:txBody>
      </p:sp>
      <p:pic>
        <p:nvPicPr>
          <p:cNvPr id="18435" name="Picture 3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977" y="291640"/>
            <a:ext cx="137160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089" y="291640"/>
            <a:ext cx="363488" cy="378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0267" y="291640"/>
            <a:ext cx="363488" cy="378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8523" y="719403"/>
            <a:ext cx="363488" cy="378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701" y="719403"/>
            <a:ext cx="363488" cy="378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1957" y="1098036"/>
            <a:ext cx="363488" cy="378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135" y="1098036"/>
            <a:ext cx="363488" cy="378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3378" y="1461142"/>
            <a:ext cx="363488" cy="378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8556" y="1461142"/>
            <a:ext cx="363488" cy="378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3806" y="1818093"/>
            <a:ext cx="363488" cy="378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8984" y="1818093"/>
            <a:ext cx="363488" cy="378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5233" y="1818182"/>
            <a:ext cx="363488" cy="378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411" y="1818182"/>
            <a:ext cx="363488" cy="378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3489" y="1476669"/>
            <a:ext cx="363488" cy="378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667" y="1476669"/>
            <a:ext cx="363488" cy="378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4166" y="1074461"/>
            <a:ext cx="363488" cy="378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344" y="1074461"/>
            <a:ext cx="363488" cy="378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2401" y="695828"/>
            <a:ext cx="363488" cy="378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7579" y="695828"/>
            <a:ext cx="363488" cy="378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3462" y="291640"/>
            <a:ext cx="363488" cy="378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3" descr="C:\Documents and Settings\User\Рабочий стол\ИНФОГРАФИКА\thumbnail (6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8640" y="291640"/>
            <a:ext cx="363488" cy="378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6912260" y="631720"/>
            <a:ext cx="16561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latin typeface="Impact" panose="020B0806030902050204" pitchFamily="34" charset="0"/>
              </a:rPr>
              <a:t>142 </a:t>
            </a:r>
            <a:r>
              <a:rPr lang="ru-RU" sz="2400" dirty="0" smtClean="0">
                <a:latin typeface="Impact" panose="020B0806030902050204" pitchFamily="34" charset="0"/>
              </a:rPr>
              <a:t>участника</a:t>
            </a:r>
            <a:endParaRPr lang="ru-RU" sz="2400" dirty="0">
              <a:latin typeface="Impact" panose="020B0806030902050204" pitchFamily="34" charset="0"/>
            </a:endParaRPr>
          </a:p>
        </p:txBody>
      </p:sp>
      <p:pic>
        <p:nvPicPr>
          <p:cNvPr id="18439" name="Picture 7" descr="http://img-fotki.yandex.ru/get/2/200418627.5a/0_117ab5_c487711f_orig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437" y="2276872"/>
            <a:ext cx="1816949" cy="2467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502666" y="2420888"/>
            <a:ext cx="6065777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 отчетном периоде областная организация Профсоюза активно пропагандировала вопросы возврата средств ФСС на обеспечение предупредительных мер по сокращению производственного травматизма. За 2017 год возвращено свыше </a:t>
            </a:r>
            <a:r>
              <a:rPr lang="ru-RU" sz="3200" b="1" dirty="0"/>
              <a:t>550 тысяч рублей 37 организациям</a:t>
            </a:r>
            <a:r>
              <a:rPr lang="ru-RU" dirty="0"/>
              <a:t>.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469437" y="5157192"/>
            <a:ext cx="68407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>
                <a:latin typeface="Impact" panose="020B0806030902050204" pitchFamily="34" charset="0"/>
              </a:rPr>
              <a:t>СОУТ проведена более чем в 89% организациях</a:t>
            </a:r>
            <a:r>
              <a:rPr lang="ru-R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0055690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\Рабочий стол\ИНФОГРАФИКА\логотип профсоюза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301208"/>
            <a:ext cx="1190427" cy="134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691680" y="260648"/>
            <a:ext cx="60019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latin typeface="Impact" panose="020B0806030902050204" pitchFamily="34" charset="0"/>
              </a:rPr>
              <a:t>Н</a:t>
            </a:r>
            <a:r>
              <a:rPr lang="ru-RU" sz="2800" dirty="0" smtClean="0">
                <a:latin typeface="Impact" panose="020B0806030902050204" pitchFamily="34" charset="0"/>
              </a:rPr>
              <a:t>есчастные случаи </a:t>
            </a:r>
            <a:r>
              <a:rPr lang="ru-RU" sz="2800" dirty="0">
                <a:latin typeface="Impact" panose="020B0806030902050204" pitchFamily="34" charset="0"/>
              </a:rPr>
              <a:t>на производстве</a:t>
            </a:r>
          </a:p>
        </p:txBody>
      </p:sp>
      <p:pic>
        <p:nvPicPr>
          <p:cNvPr id="17410" name="Picture 2" descr="https://stickerboom.ru/files/2011/11/11/135x5869-300x22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398" y="908720"/>
            <a:ext cx="1191448" cy="1191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stickerboom.ru/files/2011/11/11/135x5869-300x22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398" y="2106930"/>
            <a:ext cx="1191448" cy="1191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907704" y="1212056"/>
            <a:ext cx="5349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/>
              <a:t>10 случаев </a:t>
            </a:r>
            <a:r>
              <a:rPr lang="ru-RU" dirty="0" smtClean="0"/>
              <a:t>с </a:t>
            </a:r>
            <a:r>
              <a:rPr lang="ru-RU" dirty="0"/>
              <a:t>легкой степенью тяжести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907704" y="2410266"/>
            <a:ext cx="51940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/>
              <a:t>1 случай </a:t>
            </a:r>
            <a:r>
              <a:rPr lang="ru-RU" dirty="0" smtClean="0"/>
              <a:t>с тяжелой </a:t>
            </a:r>
            <a:r>
              <a:rPr lang="ru-RU" dirty="0"/>
              <a:t>степенью тяжести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95536" y="3567577"/>
            <a:ext cx="748883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Impact" panose="020B0806030902050204" pitchFamily="34" charset="0"/>
              </a:rPr>
              <a:t>Технический инспектор труда проверяла  </a:t>
            </a:r>
            <a:endParaRPr lang="ru-RU" sz="2800" dirty="0" smtClean="0">
              <a:latin typeface="Impact" panose="020B0806030902050204" pitchFamily="34" charset="0"/>
            </a:endParaRPr>
          </a:p>
          <a:p>
            <a:r>
              <a:rPr lang="ru-RU" sz="2800" dirty="0" smtClean="0">
                <a:latin typeface="Impact" panose="020B0806030902050204" pitchFamily="34" charset="0"/>
              </a:rPr>
              <a:t>20 </a:t>
            </a:r>
            <a:r>
              <a:rPr lang="ru-RU" sz="2800" dirty="0">
                <a:latin typeface="Impact" panose="020B0806030902050204" pitchFamily="34" charset="0"/>
              </a:rPr>
              <a:t>образовательные организации по вопросу соблюдения работодателями законодательства по охране труда. Выявлено 129 нарушений и выдано работодателям 11 представлений. </a:t>
            </a:r>
          </a:p>
        </p:txBody>
      </p:sp>
    </p:spTree>
    <p:extLst>
      <p:ext uri="{BB962C8B-B14F-4D97-AF65-F5344CB8AC3E}">
        <p14:creationId xmlns:p14="http://schemas.microsoft.com/office/powerpoint/2010/main" val="36012176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\Рабочий стол\ИНФОГРАФИКА\логотип профсоюза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301208"/>
            <a:ext cx="1190427" cy="134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6" y="404664"/>
            <a:ext cx="8424936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Impact" panose="020B0806030902050204" pitchFamily="34" charset="0"/>
              </a:rPr>
              <a:t>Основные нарушения по охране труда следующие</a:t>
            </a:r>
            <a:r>
              <a:rPr lang="ru-RU" sz="2800" dirty="0" smtClean="0">
                <a:latin typeface="Impact" panose="020B0806030902050204" pitchFamily="34" charset="0"/>
              </a:rPr>
              <a:t>:</a:t>
            </a:r>
          </a:p>
          <a:p>
            <a:endParaRPr lang="ru-RU" sz="2800" dirty="0" smtClean="0">
              <a:latin typeface="Impact" panose="020B0806030902050204" pitchFamily="34" charset="0"/>
            </a:endParaRPr>
          </a:p>
          <a:p>
            <a:endParaRPr lang="ru-RU" sz="2800" dirty="0">
              <a:latin typeface="Impact" panose="020B0806030902050204" pitchFamily="34" charset="0"/>
            </a:endParaRPr>
          </a:p>
          <a:p>
            <a:pPr lvl="0"/>
            <a:r>
              <a:rPr lang="ru-RU" sz="2800" dirty="0" smtClean="0">
                <a:latin typeface="Impact" panose="020B0806030902050204" pitchFamily="34" charset="0"/>
              </a:rPr>
              <a:t>           57 </a:t>
            </a:r>
            <a:r>
              <a:rPr lang="ru-RU" sz="2800" dirty="0">
                <a:latin typeface="Impact" panose="020B0806030902050204" pitchFamily="34" charset="0"/>
              </a:rPr>
              <a:t>нарушений </a:t>
            </a:r>
            <a:r>
              <a:rPr lang="ru-RU" dirty="0"/>
              <a:t>- по проведению обучения и инструктажа по охране труда</a:t>
            </a:r>
            <a:r>
              <a:rPr lang="ru-RU" dirty="0" smtClean="0"/>
              <a:t>;</a:t>
            </a:r>
          </a:p>
          <a:p>
            <a:pPr lvl="0"/>
            <a:endParaRPr lang="ru-RU" dirty="0" smtClean="0"/>
          </a:p>
          <a:p>
            <a:pPr lvl="0"/>
            <a:endParaRPr lang="ru-RU" dirty="0"/>
          </a:p>
          <a:p>
            <a:pPr lvl="0"/>
            <a:r>
              <a:rPr lang="ru-RU" sz="2800" dirty="0" smtClean="0">
                <a:latin typeface="Impact" panose="020B0806030902050204" pitchFamily="34" charset="0"/>
              </a:rPr>
              <a:t>           32 </a:t>
            </a:r>
            <a:r>
              <a:rPr lang="ru-RU" sz="2800" dirty="0">
                <a:latin typeface="Impact" panose="020B0806030902050204" pitchFamily="34" charset="0"/>
              </a:rPr>
              <a:t>нарушения </a:t>
            </a:r>
            <a:r>
              <a:rPr lang="ru-RU" dirty="0"/>
              <a:t>- по выполнению обязательств по охране труда, предусмотренных коллективными договорами и соглашениями</a:t>
            </a:r>
            <a:r>
              <a:rPr lang="ru-RU" dirty="0" smtClean="0"/>
              <a:t>;</a:t>
            </a:r>
          </a:p>
          <a:p>
            <a:pPr lvl="0"/>
            <a:endParaRPr lang="ru-RU" dirty="0" smtClean="0"/>
          </a:p>
          <a:p>
            <a:pPr lvl="0"/>
            <a:endParaRPr lang="ru-RU" dirty="0"/>
          </a:p>
          <a:p>
            <a:pPr lvl="0"/>
            <a:r>
              <a:rPr lang="ru-RU" sz="2800" dirty="0" smtClean="0">
                <a:latin typeface="Impact" panose="020B0806030902050204" pitchFamily="34" charset="0"/>
              </a:rPr>
              <a:t>           2 </a:t>
            </a:r>
            <a:r>
              <a:rPr lang="ru-RU" sz="2800" dirty="0">
                <a:latin typeface="Impact" panose="020B0806030902050204" pitchFamily="34" charset="0"/>
              </a:rPr>
              <a:t>нарушения </a:t>
            </a:r>
            <a:r>
              <a:rPr lang="ru-RU" dirty="0"/>
              <a:t>- по проведению специальной оценки условий труда на рабочих местах</a:t>
            </a:r>
            <a:r>
              <a:rPr lang="ru-RU" dirty="0" smtClean="0"/>
              <a:t>;</a:t>
            </a:r>
          </a:p>
          <a:p>
            <a:pPr lvl="0"/>
            <a:endParaRPr lang="ru-RU" dirty="0" smtClean="0"/>
          </a:p>
          <a:p>
            <a:pPr lvl="0"/>
            <a:endParaRPr lang="ru-RU" dirty="0"/>
          </a:p>
          <a:p>
            <a:pPr lvl="0"/>
            <a:r>
              <a:rPr lang="ru-RU" sz="2800" dirty="0" smtClean="0">
                <a:latin typeface="Impact" panose="020B0806030902050204" pitchFamily="34" charset="0"/>
              </a:rPr>
              <a:t>          1 </a:t>
            </a:r>
            <a:r>
              <a:rPr lang="ru-RU" sz="2800" dirty="0">
                <a:latin typeface="Impact" panose="020B0806030902050204" pitchFamily="34" charset="0"/>
              </a:rPr>
              <a:t>нарушение </a:t>
            </a:r>
            <a:r>
              <a:rPr lang="ru-RU" dirty="0"/>
              <a:t>- по оформлению и учету несчастных случаев на производстве и т.д.</a:t>
            </a:r>
          </a:p>
        </p:txBody>
      </p:sp>
      <p:pic>
        <p:nvPicPr>
          <p:cNvPr id="16386" name="Picture 2" descr="http://www.clipartbest.com/cliparts/ncX/LBr/ncXLBrBcB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72047"/>
            <a:ext cx="810294" cy="782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clipartbest.com/cliparts/ncX/LBr/ncXLBrBcB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75611"/>
            <a:ext cx="810294" cy="782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clipartbest.com/cliparts/ncX/LBr/ncXLBrBcB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861048"/>
            <a:ext cx="810294" cy="782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clipartbest.com/cliparts/ncX/LBr/ncXLBrBcB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085184"/>
            <a:ext cx="810294" cy="782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99088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\Рабочий стол\ИНФОГРАФИКА\логотип профсоюза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301208"/>
            <a:ext cx="1190427" cy="134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23528" y="260649"/>
            <a:ext cx="8582032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latin typeface="Impact" panose="020B0806030902050204" pitchFamily="34" charset="0"/>
              </a:rPr>
              <a:t>Задачи, которые необходимо решить</a:t>
            </a:r>
            <a:r>
              <a:rPr lang="ru-RU" sz="3200" b="1" dirty="0" smtClean="0">
                <a:latin typeface="Impact" panose="020B0806030902050204" pitchFamily="34" charset="0"/>
              </a:rPr>
              <a:t>:</a:t>
            </a:r>
            <a:endParaRPr lang="ru-RU" sz="3200" b="1" dirty="0">
              <a:latin typeface="Impact" panose="020B0806030902050204" pitchFamily="34" charset="0"/>
            </a:endParaRPr>
          </a:p>
          <a:p>
            <a:endParaRPr lang="ru-RU" sz="3200" dirty="0">
              <a:latin typeface="Impact" panose="020B0806030902050204" pitchFamily="34" charset="0"/>
            </a:endParaRPr>
          </a:p>
          <a:p>
            <a:r>
              <a:rPr lang="ru-RU" sz="2400" dirty="0" smtClean="0"/>
              <a:t>          </a:t>
            </a:r>
            <a:r>
              <a:rPr lang="ru-RU" sz="2000" dirty="0" smtClean="0"/>
              <a:t>Продолжить </a:t>
            </a:r>
            <a:r>
              <a:rPr lang="ru-RU" sz="2000" dirty="0"/>
              <a:t>обучение профактива по вопросам охраны труда</a:t>
            </a:r>
            <a:r>
              <a:rPr lang="ru-RU" sz="2000" dirty="0" smtClean="0"/>
              <a:t>.</a:t>
            </a:r>
          </a:p>
          <a:p>
            <a:endParaRPr lang="ru-RU" sz="2400" dirty="0"/>
          </a:p>
          <a:p>
            <a:r>
              <a:rPr lang="ru-RU" sz="2400" dirty="0" smtClean="0"/>
              <a:t>          </a:t>
            </a:r>
            <a:r>
              <a:rPr lang="ru-RU" sz="2000" dirty="0" smtClean="0"/>
              <a:t>Разработать </a:t>
            </a:r>
            <a:r>
              <a:rPr lang="ru-RU" sz="2000" dirty="0"/>
              <a:t>меры по уменьшению несчастных случаев среди работающих. </a:t>
            </a:r>
            <a:endParaRPr lang="ru-RU" sz="2000" dirty="0" smtClean="0"/>
          </a:p>
          <a:p>
            <a:endParaRPr lang="ru-RU" sz="2400" dirty="0"/>
          </a:p>
          <a:p>
            <a:r>
              <a:rPr lang="ru-RU" sz="2400" dirty="0" smtClean="0"/>
              <a:t>          </a:t>
            </a:r>
            <a:r>
              <a:rPr lang="ru-RU" sz="2000" dirty="0" smtClean="0"/>
              <a:t>Продолжить </a:t>
            </a:r>
            <a:r>
              <a:rPr lang="ru-RU" sz="2000" dirty="0"/>
              <a:t>работу по вопросам улучшения проведения качественного медицинского осмотра педагогических работников</a:t>
            </a:r>
            <a:r>
              <a:rPr lang="ru-RU" sz="2000" dirty="0" smtClean="0"/>
              <a:t>.</a:t>
            </a:r>
          </a:p>
          <a:p>
            <a:endParaRPr lang="ru-RU" sz="2400" dirty="0" smtClean="0"/>
          </a:p>
          <a:p>
            <a:endParaRPr lang="ru-RU" sz="2400" dirty="0"/>
          </a:p>
          <a:p>
            <a:r>
              <a:rPr lang="ru-RU" sz="2400" dirty="0" smtClean="0"/>
              <a:t>          </a:t>
            </a:r>
            <a:r>
              <a:rPr lang="ru-RU" sz="2000" dirty="0" smtClean="0"/>
              <a:t>Продолжить </a:t>
            </a:r>
            <a:r>
              <a:rPr lang="ru-RU" sz="2000" dirty="0"/>
              <a:t>вести работу по финансовому обеспечению мероприятий по охране труда в образовательных организациях, в том числе за счет возврата 20% сумм страховых взносов на предупредительные меры по </a:t>
            </a:r>
            <a:r>
              <a:rPr lang="ru-RU" sz="2000" dirty="0" smtClean="0"/>
              <a:t>сокращению</a:t>
            </a:r>
          </a:p>
          <a:p>
            <a:r>
              <a:rPr lang="ru-RU" sz="2000" dirty="0" smtClean="0"/>
              <a:t>производственного </a:t>
            </a:r>
            <a:r>
              <a:rPr lang="ru-RU" sz="2000" dirty="0"/>
              <a:t>травматизма.</a:t>
            </a:r>
          </a:p>
        </p:txBody>
      </p:sp>
      <p:pic>
        <p:nvPicPr>
          <p:cNvPr id="15362" name="Picture 2" descr="http://s49.radikal.ru/i124/0902/4a/ec5900c69d5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209" y="1052736"/>
            <a:ext cx="576066" cy="576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s49.radikal.ru/i124/0902/4a/ec5900c69d5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932" y="1844824"/>
            <a:ext cx="576066" cy="576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s49.radikal.ru/i124/0902/4a/ec5900c69d5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22" y="2911882"/>
            <a:ext cx="576066" cy="576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s49.radikal.ru/i124/0902/4a/ec5900c69d5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209" y="4149080"/>
            <a:ext cx="576066" cy="576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68146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\Рабочий стол\ИНФОГРАФИКА\логотип профсоюза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301208"/>
            <a:ext cx="1190427" cy="134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00781" y="181337"/>
            <a:ext cx="733566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600" b="1" dirty="0">
                <a:latin typeface="Gabriola" panose="04040605051002020D02" pitchFamily="82" charset="0"/>
              </a:rPr>
              <a:t>Финансовая деятельность</a:t>
            </a:r>
            <a:endParaRPr lang="ru-RU" sz="6600" dirty="0">
              <a:latin typeface="Gabriola" panose="04040605051002020D02" pitchFamily="82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47664" y="1484784"/>
            <a:ext cx="7200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Impact" panose="020B0806030902050204" pitchFamily="34" charset="0"/>
              </a:rPr>
              <a:t>По </a:t>
            </a:r>
            <a:r>
              <a:rPr lang="ru-RU" sz="2400" dirty="0" smtClean="0">
                <a:latin typeface="Impact" panose="020B0806030902050204" pitchFamily="34" charset="0"/>
              </a:rPr>
              <a:t>областной организации </a:t>
            </a:r>
            <a:r>
              <a:rPr lang="ru-RU" sz="2400" dirty="0">
                <a:latin typeface="Impact" panose="020B0806030902050204" pitchFamily="34" charset="0"/>
              </a:rPr>
              <a:t>профсоюза за 2017 г. сумма </a:t>
            </a:r>
            <a:r>
              <a:rPr lang="ru-RU" sz="2400" dirty="0" smtClean="0">
                <a:latin typeface="Impact" panose="020B0806030902050204" pitchFamily="34" charset="0"/>
              </a:rPr>
              <a:t>профсоюзных взносов </a:t>
            </a:r>
            <a:r>
              <a:rPr lang="ru-RU" sz="2400" dirty="0">
                <a:latin typeface="Impact" panose="020B0806030902050204" pitchFamily="34" charset="0"/>
              </a:rPr>
              <a:t>составила </a:t>
            </a:r>
            <a:endParaRPr lang="ru-RU" sz="2400" dirty="0" smtClean="0">
              <a:latin typeface="Impact" panose="020B0806030902050204" pitchFamily="34" charset="0"/>
            </a:endParaRPr>
          </a:p>
          <a:p>
            <a:r>
              <a:rPr lang="ru-RU" sz="3600" dirty="0" smtClean="0">
                <a:latin typeface="Impact" panose="020B0806030902050204" pitchFamily="34" charset="0"/>
              </a:rPr>
              <a:t>13622 </a:t>
            </a:r>
            <a:r>
              <a:rPr lang="ru-RU" sz="3600" dirty="0">
                <a:latin typeface="Impact" panose="020B0806030902050204" pitchFamily="34" charset="0"/>
              </a:rPr>
              <a:t>тыс. руб. </a:t>
            </a:r>
          </a:p>
        </p:txBody>
      </p:sp>
      <p:pic>
        <p:nvPicPr>
          <p:cNvPr id="14338" name="Picture 2" descr="http://playcast.ru/uploads/2015/05/13/1358397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434" y="1231978"/>
            <a:ext cx="1733846" cy="1857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217390" y="3356992"/>
            <a:ext cx="7243041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Arial Black" panose="020B0A04020102020204" pitchFamily="34" charset="0"/>
              </a:rPr>
              <a:t>Расходная часть финансового отчета в 2017 году следующая (в процентах</a:t>
            </a:r>
            <a:r>
              <a:rPr lang="ru-RU" sz="2400" dirty="0" smtClean="0">
                <a:latin typeface="Arial Black" panose="020B0A04020102020204" pitchFamily="34" charset="0"/>
              </a:rPr>
              <a:t>):</a:t>
            </a:r>
          </a:p>
          <a:p>
            <a:endParaRPr lang="ru-RU" sz="2400" dirty="0">
              <a:latin typeface="Arial Black" panose="020B0A04020102020204" pitchFamily="34" charset="0"/>
            </a:endParaRPr>
          </a:p>
          <a:p>
            <a:r>
              <a:rPr lang="ru-RU" b="1" dirty="0" smtClean="0"/>
              <a:t>информационно-пропагандистская </a:t>
            </a:r>
            <a:r>
              <a:rPr lang="ru-RU" b="1" dirty="0"/>
              <a:t>работа – 3,4%,</a:t>
            </a:r>
          </a:p>
          <a:p>
            <a:endParaRPr lang="ru-RU" b="1" dirty="0" smtClean="0"/>
          </a:p>
          <a:p>
            <a:endParaRPr lang="ru-RU" b="1" dirty="0"/>
          </a:p>
          <a:p>
            <a:r>
              <a:rPr lang="ru-RU" b="1" dirty="0" smtClean="0"/>
              <a:t>подготовка </a:t>
            </a:r>
            <a:r>
              <a:rPr lang="ru-RU" b="1" dirty="0"/>
              <a:t>и обучение профсоюзных кадров – 2,3%,</a:t>
            </a:r>
          </a:p>
          <a:p>
            <a:endParaRPr lang="ru-RU" b="1" dirty="0" smtClean="0"/>
          </a:p>
          <a:p>
            <a:endParaRPr lang="ru-RU" b="1" dirty="0"/>
          </a:p>
          <a:p>
            <a:r>
              <a:rPr lang="ru-RU" b="1" dirty="0" smtClean="0"/>
              <a:t>работа </a:t>
            </a:r>
            <a:r>
              <a:rPr lang="ru-RU" b="1" dirty="0"/>
              <a:t>с молодежью – 2,5 </a:t>
            </a:r>
            <a:r>
              <a:rPr lang="ru-RU" b="1" dirty="0" smtClean="0"/>
              <a:t>%,</a:t>
            </a:r>
            <a:endParaRPr lang="ru-RU" b="1" dirty="0"/>
          </a:p>
        </p:txBody>
      </p:sp>
      <p:sp>
        <p:nvSpPr>
          <p:cNvPr id="6" name="AutoShape 4" descr="https://happy-school.ru/_pu/105/s1533962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42" name="Picture 6" descr="http://3.bp.blogspot.com/-LISk5zPnOCg/UpHmtlaLARI/AAAAAAAAAZ4/0NBKxAOs_GQ/s1600/profit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152371"/>
            <a:ext cx="86409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3.bp.blogspot.com/-LISk5zPnOCg/UpHmtlaLARI/AAAAAAAAAZ4/0NBKxAOs_GQ/s1600/profit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93" y="5085184"/>
            <a:ext cx="923631" cy="923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http://3.bp.blogspot.com/-LISk5zPnOCg/UpHmtlaLARI/AAAAAAAAAZ4/0NBKxAOs_GQ/s1600/profit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760" y="5934369"/>
            <a:ext cx="923631" cy="923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68378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\Рабочий стол\ИНФОГРАФИКА\логотип профсоюза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301208"/>
            <a:ext cx="1190427" cy="134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http://3.bp.blogspot.com/-LISk5zPnOCg/UpHmtlaLARI/AAAAAAAAAZ4/0NBKxAOs_GQ/s1600/profit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86409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://3.bp.blogspot.com/-LISk5zPnOCg/UpHmtlaLARI/AAAAAAAAAZ4/0NBKxAOs_GQ/s1600/profit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009" y="1340768"/>
            <a:ext cx="923631" cy="923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://3.bp.blogspot.com/-LISk5zPnOCg/UpHmtlaLARI/AAAAAAAAAZ4/0NBKxAOs_GQ/s1600/profit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775" y="2505369"/>
            <a:ext cx="923631" cy="923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619672" y="476672"/>
            <a:ext cx="691276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премирование профактива – 2,5</a:t>
            </a:r>
            <a:r>
              <a:rPr lang="ru-RU" b="1" dirty="0" smtClean="0"/>
              <a:t>%,</a:t>
            </a:r>
          </a:p>
          <a:p>
            <a:endParaRPr lang="ru-RU" b="1" dirty="0"/>
          </a:p>
          <a:p>
            <a:endParaRPr lang="ru-RU" b="1" dirty="0" smtClean="0"/>
          </a:p>
          <a:p>
            <a:endParaRPr lang="ru-RU" b="1" dirty="0"/>
          </a:p>
          <a:p>
            <a:r>
              <a:rPr lang="ru-RU" b="1" dirty="0"/>
              <a:t>п</a:t>
            </a:r>
            <a:r>
              <a:rPr lang="ru-RU" b="1" dirty="0" smtClean="0"/>
              <a:t>роведение </a:t>
            </a:r>
            <a:r>
              <a:rPr lang="ru-RU" b="1" dirty="0"/>
              <a:t>внутрисоюзных, территориальных </a:t>
            </a:r>
            <a:r>
              <a:rPr lang="ru-RU" b="1" dirty="0" smtClean="0"/>
              <a:t>и</a:t>
            </a:r>
          </a:p>
          <a:p>
            <a:r>
              <a:rPr lang="ru-RU" b="1" dirty="0" smtClean="0"/>
              <a:t>профессиональных </a:t>
            </a:r>
            <a:r>
              <a:rPr lang="ru-RU" b="1" dirty="0"/>
              <a:t>конкурсов – 2,9%,</a:t>
            </a:r>
          </a:p>
          <a:p>
            <a:endParaRPr lang="ru-RU" b="1" dirty="0"/>
          </a:p>
          <a:p>
            <a:endParaRPr lang="ru-RU" b="1" dirty="0" smtClean="0"/>
          </a:p>
          <a:p>
            <a:r>
              <a:rPr lang="ru-RU" b="1" dirty="0" smtClean="0"/>
              <a:t>материальная </a:t>
            </a:r>
            <a:r>
              <a:rPr lang="ru-RU" b="1" dirty="0"/>
              <a:t>помощь членам профсоюза – 1,6%,</a:t>
            </a:r>
          </a:p>
          <a:p>
            <a:endParaRPr lang="ru-RU" b="1" dirty="0"/>
          </a:p>
          <a:p>
            <a:endParaRPr lang="ru-RU" b="1" dirty="0" smtClean="0"/>
          </a:p>
          <a:p>
            <a:endParaRPr lang="ru-RU" b="1" dirty="0"/>
          </a:p>
          <a:p>
            <a:endParaRPr lang="ru-RU" b="1" dirty="0" smtClean="0"/>
          </a:p>
          <a:p>
            <a:r>
              <a:rPr lang="ru-RU" b="1" dirty="0" smtClean="0"/>
              <a:t>оплата </a:t>
            </a:r>
            <a:r>
              <a:rPr lang="ru-RU" b="1" dirty="0"/>
              <a:t>труда с начислениями – 45,3%.</a:t>
            </a:r>
          </a:p>
          <a:p>
            <a:endParaRPr lang="ru-RU" b="1" dirty="0"/>
          </a:p>
          <a:p>
            <a:endParaRPr lang="ru-RU" b="1" dirty="0"/>
          </a:p>
          <a:p>
            <a:endParaRPr lang="ru-RU" b="1" dirty="0"/>
          </a:p>
          <a:p>
            <a:r>
              <a:rPr lang="ru-RU" b="1" dirty="0" smtClean="0"/>
              <a:t>Кредитно-потребительские </a:t>
            </a:r>
            <a:r>
              <a:rPr lang="ru-RU" b="1" dirty="0"/>
              <a:t>кооперативы -2,0%</a:t>
            </a:r>
          </a:p>
        </p:txBody>
      </p:sp>
      <p:pic>
        <p:nvPicPr>
          <p:cNvPr id="7" name="Picture 6" descr="http://3.bp.blogspot.com/-LISk5zPnOCg/UpHmtlaLARI/AAAAAAAAAZ4/0NBKxAOs_GQ/s1600/profit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008" y="3717032"/>
            <a:ext cx="923631" cy="923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3.bp.blogspot.com/-LISk5zPnOCg/UpHmtlaLARI/AAAAAAAAAZ4/0NBKxAOs_GQ/s1600/profit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776" y="4984011"/>
            <a:ext cx="923631" cy="923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08808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\Рабочий стол\ИНФОГРАФИКА\логотип профсоюза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301208"/>
            <a:ext cx="1190427" cy="134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http://sunveter.ru/uploads/posts/2015-08/1439925513_bell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1797501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286000" y="395277"/>
            <a:ext cx="653447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latin typeface="Impact" panose="020B0806030902050204" pitchFamily="34" charset="0"/>
              </a:rPr>
              <a:t>«</a:t>
            </a:r>
            <a:r>
              <a:rPr lang="ru-RU" sz="3200" dirty="0" smtClean="0">
                <a:latin typeface="Impact" panose="020B0806030902050204" pitchFamily="34" charset="0"/>
              </a:rPr>
              <a:t>Кредитно-потребительский кооператив </a:t>
            </a:r>
            <a:r>
              <a:rPr lang="ru-RU" sz="3200" dirty="0">
                <a:latin typeface="Impact" panose="020B0806030902050204" pitchFamily="34" charset="0"/>
              </a:rPr>
              <a:t>«ПЕРЕМЕНА</a:t>
            </a:r>
            <a:r>
              <a:rPr lang="ru-RU" sz="3200" dirty="0" smtClean="0">
                <a:latin typeface="Impact" panose="020B0806030902050204" pitchFamily="34" charset="0"/>
              </a:rPr>
              <a:t>» -  организация </a:t>
            </a:r>
            <a:r>
              <a:rPr lang="ru-RU" sz="3200" dirty="0">
                <a:latin typeface="Impact" panose="020B0806030902050204" pitchFamily="34" charset="0"/>
              </a:rPr>
              <a:t>финансовой помощи путём предоставления займов. </a:t>
            </a:r>
          </a:p>
        </p:txBody>
      </p:sp>
      <p:pic>
        <p:nvPicPr>
          <p:cNvPr id="12294" name="Picture 6" descr="http://www.playcast.ru/uploads/2016/04/05/18142957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140968"/>
            <a:ext cx="1625372" cy="1859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699791" y="3789040"/>
            <a:ext cx="623098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выдано </a:t>
            </a:r>
            <a:r>
              <a:rPr lang="ru-RU" sz="2800" dirty="0">
                <a:latin typeface="Arial Black" panose="020B0A04020102020204" pitchFamily="34" charset="0"/>
              </a:rPr>
              <a:t>162  </a:t>
            </a:r>
            <a:r>
              <a:rPr lang="ru-RU" sz="2800" dirty="0" smtClean="0">
                <a:latin typeface="Arial Black" panose="020B0A04020102020204" pitchFamily="34" charset="0"/>
              </a:rPr>
              <a:t>займа</a:t>
            </a:r>
            <a:r>
              <a:rPr lang="ru-RU" sz="2800" dirty="0" smtClean="0"/>
              <a:t> </a:t>
            </a:r>
            <a:r>
              <a:rPr lang="ru-RU" sz="2800" dirty="0"/>
              <a:t>на общую сумму </a:t>
            </a:r>
            <a:r>
              <a:rPr lang="ru-RU" sz="2800" dirty="0">
                <a:latin typeface="Arial Black" panose="020B0A04020102020204" pitchFamily="34" charset="0"/>
              </a:rPr>
              <a:t>4 млн. 703 тыс. </a:t>
            </a:r>
            <a:r>
              <a:rPr lang="ru-RU" sz="2800" dirty="0" smtClean="0">
                <a:latin typeface="Arial Black" panose="020B0A04020102020204" pitchFamily="34" charset="0"/>
              </a:rPr>
              <a:t>рублей</a:t>
            </a:r>
            <a:r>
              <a:rPr lang="ru-RU" sz="2800" dirty="0" smtClean="0"/>
              <a:t>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983964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\Рабочий стол\ИНФОГРАФИКА\логотип профсоюза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301208"/>
            <a:ext cx="1190427" cy="134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9552" y="220903"/>
            <a:ext cx="82089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atin typeface="Century" panose="02040604050505020304" pitchFamily="18" charset="0"/>
              </a:rPr>
              <a:t>ИНФОРМАЦИОННАЯ РАБОТА</a:t>
            </a:r>
            <a:endParaRPr lang="ru-RU" sz="4000" dirty="0">
              <a:latin typeface="Century" panose="02040604050505020304" pitchFamily="18" charset="0"/>
            </a:endParaRPr>
          </a:p>
        </p:txBody>
      </p:sp>
      <p:pic>
        <p:nvPicPr>
          <p:cNvPr id="11265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16" t="11822" r="9556" b="23560"/>
          <a:stretch/>
        </p:blipFill>
        <p:spPr bwMode="auto">
          <a:xfrm>
            <a:off x="3707093" y="956510"/>
            <a:ext cx="5040560" cy="2496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9552" y="1196752"/>
            <a:ext cx="2592288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/>
              <a:t>177 </a:t>
            </a:r>
            <a:r>
              <a:rPr lang="ru-RU" sz="2800" b="1" dirty="0" smtClean="0"/>
              <a:t>новостных публикаций</a:t>
            </a:r>
            <a:endParaRPr lang="ru-RU" sz="2800" b="1" dirty="0"/>
          </a:p>
        </p:txBody>
      </p:sp>
      <p:pic>
        <p:nvPicPr>
          <p:cNvPr id="11267" name="Picture 3" descr="http://stomestrf.ru/img/icons/vk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315" y="4732733"/>
            <a:ext cx="1798520" cy="1432571"/>
          </a:xfrm>
          <a:prstGeom prst="rect">
            <a:avLst/>
          </a:prstGeom>
          <a:noFill/>
          <a:effectLst>
            <a:glow rad="127000">
              <a:schemeClr val="tx1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95536" y="3596450"/>
            <a:ext cx="83529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Century" panose="02040604050505020304" pitchFamily="18" charset="0"/>
              </a:rPr>
              <a:t>Представительство организации </a:t>
            </a:r>
          </a:p>
          <a:p>
            <a:r>
              <a:rPr lang="ru-RU" sz="3200" dirty="0" smtClean="0">
                <a:latin typeface="Century" panose="02040604050505020304" pitchFamily="18" charset="0"/>
              </a:rPr>
              <a:t>в социальных сетях:</a:t>
            </a:r>
            <a:endParaRPr lang="ru-RU" sz="3200" dirty="0"/>
          </a:p>
        </p:txBody>
      </p:sp>
      <p:pic>
        <p:nvPicPr>
          <p:cNvPr id="11271" name="Picture 7" descr="http://bbcpersian7.com/images/instagram-clipart-png-transparent-background-1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043" y="4873755"/>
            <a:ext cx="1151317" cy="1150525"/>
          </a:xfrm>
          <a:prstGeom prst="rect">
            <a:avLst/>
          </a:prstGeom>
          <a:noFill/>
          <a:effectLst>
            <a:glow rad="127000">
              <a:schemeClr val="tx1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3" name="Picture 9" descr="http://ru.seaicons.com/wp-content/uploads/2016/03/youtube-icon-1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042" y="4744654"/>
            <a:ext cx="1350611" cy="1350611"/>
          </a:xfrm>
          <a:prstGeom prst="rect">
            <a:avLst/>
          </a:prstGeom>
          <a:noFill/>
          <a:effectLst>
            <a:glow rad="127000">
              <a:schemeClr val="tx1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5" name="Picture 11" descr="http://juddtrump.com/facebook-logo-transparent-png-79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849"/>
          <a:stretch/>
        </p:blipFill>
        <p:spPr bwMode="auto">
          <a:xfrm>
            <a:off x="5292080" y="4444929"/>
            <a:ext cx="2857500" cy="1803471"/>
          </a:xfrm>
          <a:prstGeom prst="rect">
            <a:avLst/>
          </a:prstGeom>
          <a:noFill/>
          <a:effectLst>
            <a:glow rad="38100">
              <a:schemeClr val="tx1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804483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\Рабочий стол\ИНФОГРАФИКА\логотип профсоюза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301208"/>
            <a:ext cx="1190427" cy="134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s://angloved.ru/wp-content/uploads/2015/01/urok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20688"/>
            <a:ext cx="8172838" cy="5448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3528" y="260648"/>
            <a:ext cx="83529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/>
              <a:t>Молодежь и ПРОФСОЮЗ</a:t>
            </a:r>
            <a:endParaRPr lang="ru-RU" sz="4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3059832" y="1700808"/>
            <a:ext cx="3240360" cy="1754326"/>
          </a:xfrm>
          <a:prstGeom prst="rect">
            <a:avLst/>
          </a:prstGeom>
          <a:noFill/>
          <a:scene3d>
            <a:camera prst="obliqueBottomRight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Эстафеты молодежных советов</a:t>
            </a:r>
          </a:p>
          <a:p>
            <a:r>
              <a:rPr lang="ru-RU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Первый студенческий профсоюзный форум</a:t>
            </a:r>
          </a:p>
          <a:p>
            <a:r>
              <a:rPr lang="ru-RU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Обучающие тренинги и семинары</a:t>
            </a:r>
            <a:endParaRPr lang="ru-RU" b="1" dirty="0">
              <a:solidFill>
                <a:schemeClr val="bg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7908704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915</TotalTime>
  <Words>1206</Words>
  <Application>Microsoft Office PowerPoint</Application>
  <PresentationFormat>Экран (4:3)</PresentationFormat>
  <Paragraphs>210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8" baseType="lpstr">
      <vt:lpstr>Arial Black</vt:lpstr>
      <vt:lpstr>Arial Narrow</vt:lpstr>
      <vt:lpstr>Century</vt:lpstr>
      <vt:lpstr>Gabriola</vt:lpstr>
      <vt:lpstr>Impact</vt:lpstr>
      <vt:lpstr>Palatino Linotype</vt:lpstr>
      <vt:lpstr>Wingdings</vt:lpstr>
      <vt:lpstr>Базовая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 Windows</cp:lastModifiedBy>
  <cp:revision>40</cp:revision>
  <dcterms:created xsi:type="dcterms:W3CDTF">2018-03-02T05:23:46Z</dcterms:created>
  <dcterms:modified xsi:type="dcterms:W3CDTF">2018-06-14T08:17:11Z</dcterms:modified>
</cp:coreProperties>
</file>