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8" r:id="rId6"/>
    <p:sldId id="259" r:id="rId7"/>
    <p:sldId id="260" r:id="rId8"/>
    <p:sldId id="269" r:id="rId9"/>
    <p:sldId id="262" r:id="rId10"/>
    <p:sldId id="270" r:id="rId11"/>
    <p:sldId id="265" r:id="rId12"/>
    <p:sldId id="271" r:id="rId13"/>
    <p:sldId id="273" r:id="rId14"/>
    <p:sldId id="272" r:id="rId15"/>
    <p:sldId id="275" r:id="rId16"/>
    <p:sldId id="276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9A4A"/>
    <a:srgbClr val="014B79"/>
    <a:srgbClr val="013657"/>
    <a:srgbClr val="002774"/>
    <a:srgbClr val="F2F2F2"/>
    <a:srgbClr val="014067"/>
    <a:srgbClr val="3F3F3F"/>
    <a:srgbClr val="014E7D"/>
    <a:srgbClr val="01456F"/>
    <a:srgbClr val="0937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4" autoAdjust="0"/>
  </p:normalViewPr>
  <p:slideViewPr>
    <p:cSldViewPr snapToGrid="0" showGuides="1">
      <p:cViewPr varScale="1">
        <p:scale>
          <a:sx n="85" d="100"/>
          <a:sy n="85" d="100"/>
        </p:scale>
        <p:origin x="-470" y="-72"/>
      </p:cViewPr>
      <p:guideLst>
        <p:guide orient="horz" pos="2160"/>
        <p:guide pos="3840"/>
        <p:guide pos="5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BD774-3B45-443E-BE85-603BB1B366D8}" type="doc">
      <dgm:prSet loTypeId="urn:microsoft.com/office/officeart/2005/8/layout/arrow2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CFEB620-865D-4E42-A02A-9E0FBF2BCC80}">
      <dgm:prSet phldrT="[Текст]" custT="1"/>
      <dgm:spPr/>
      <dgm:t>
        <a:bodyPr/>
        <a:lstStyle/>
        <a:p>
          <a:r>
            <a:rPr lang="ru-RU" sz="1600" b="1" dirty="0" smtClean="0"/>
            <a:t>Обращение  пленума                         крайкома Профсоюза                                               </a:t>
          </a:r>
          <a:r>
            <a:rPr lang="ru-RU" sz="1600" b="0" dirty="0" smtClean="0"/>
            <a:t>к Губернатору Алтайского края                                      о необходимости изменения системы оплаты труда, </a:t>
          </a:r>
        </a:p>
        <a:p>
          <a:r>
            <a:rPr lang="ru-RU" sz="1600" b="0" dirty="0" smtClean="0"/>
            <a:t>ноябрь 2018</a:t>
          </a:r>
          <a:endParaRPr lang="ru-RU" sz="1600" b="0" dirty="0"/>
        </a:p>
      </dgm:t>
    </dgm:pt>
    <dgm:pt modelId="{906E6561-2AC4-4D68-A8B9-7F747A1087C2}" type="parTrans" cxnId="{1FE36682-3C00-4328-90AF-13A86C8B3FA0}">
      <dgm:prSet/>
      <dgm:spPr/>
      <dgm:t>
        <a:bodyPr/>
        <a:lstStyle/>
        <a:p>
          <a:endParaRPr lang="ru-RU"/>
        </a:p>
      </dgm:t>
    </dgm:pt>
    <dgm:pt modelId="{E07FC0F0-C5B9-4B5A-8298-0BFF41A5439E}" type="sibTrans" cxnId="{1FE36682-3C00-4328-90AF-13A86C8B3FA0}">
      <dgm:prSet/>
      <dgm:spPr/>
      <dgm:t>
        <a:bodyPr/>
        <a:lstStyle/>
        <a:p>
          <a:endParaRPr lang="ru-RU"/>
        </a:p>
      </dgm:t>
    </dgm:pt>
    <dgm:pt modelId="{4C91B2DA-D55C-483E-827A-1EACA637DE43}">
      <dgm:prSet phldrT="[Текст]" custT="1"/>
      <dgm:spPr/>
      <dgm:t>
        <a:bodyPr/>
        <a:lstStyle/>
        <a:p>
          <a:r>
            <a:rPr lang="ru-RU" sz="1400" dirty="0" smtClean="0"/>
            <a:t>Поручение </a:t>
          </a:r>
          <a:r>
            <a:rPr lang="ru-RU" sz="1400" b="1" dirty="0" smtClean="0"/>
            <a:t>Губернатора</a:t>
          </a:r>
          <a:r>
            <a:rPr lang="ru-RU" sz="1400" dirty="0" smtClean="0"/>
            <a:t>        В.П. Томенко           по решению проблемы,</a:t>
          </a:r>
        </a:p>
        <a:p>
          <a:r>
            <a:rPr lang="ru-RU" sz="1400" dirty="0" smtClean="0"/>
            <a:t>декабрь 2018</a:t>
          </a:r>
          <a:endParaRPr lang="ru-RU" sz="1400" dirty="0"/>
        </a:p>
      </dgm:t>
    </dgm:pt>
    <dgm:pt modelId="{9DCDF2E0-DDD2-4BD6-BCDB-E999634D68D9}" type="parTrans" cxnId="{19556DA8-2E02-4405-A37F-FB9F2A387C75}">
      <dgm:prSet/>
      <dgm:spPr/>
      <dgm:t>
        <a:bodyPr/>
        <a:lstStyle/>
        <a:p>
          <a:endParaRPr lang="ru-RU"/>
        </a:p>
      </dgm:t>
    </dgm:pt>
    <dgm:pt modelId="{C378F6FE-A271-457A-99AF-670196030263}" type="sibTrans" cxnId="{19556DA8-2E02-4405-A37F-FB9F2A387C75}">
      <dgm:prSet/>
      <dgm:spPr/>
      <dgm:t>
        <a:bodyPr/>
        <a:lstStyle/>
        <a:p>
          <a:endParaRPr lang="ru-RU"/>
        </a:p>
      </dgm:t>
    </dgm:pt>
    <dgm:pt modelId="{6CB5FD6B-DF46-4068-B1FD-D5D9DDA70EF9}">
      <dgm:prSet phldrT="[Текст]"/>
      <dgm:spPr/>
      <dgm:t>
        <a:bodyPr/>
        <a:lstStyle/>
        <a:p>
          <a:r>
            <a:rPr lang="ru-RU" dirty="0" smtClean="0"/>
            <a:t>Приказ министра образования края М.А. Костенко                          о создании </a:t>
          </a:r>
          <a:r>
            <a:rPr lang="ru-RU" b="1" dirty="0" smtClean="0"/>
            <a:t>рабочей группы</a:t>
          </a:r>
          <a:r>
            <a:rPr lang="ru-RU" dirty="0" smtClean="0"/>
            <a:t>                     по изменению системы оплаты труда,</a:t>
          </a:r>
        </a:p>
        <a:p>
          <a:r>
            <a:rPr lang="ru-RU" dirty="0" smtClean="0"/>
            <a:t>декабрь 2018</a:t>
          </a:r>
          <a:endParaRPr lang="ru-RU" dirty="0"/>
        </a:p>
      </dgm:t>
    </dgm:pt>
    <dgm:pt modelId="{C4212582-F5DC-440A-B250-562201786DC3}" type="parTrans" cxnId="{49C2BEB2-FCEE-4143-B0C7-77F9490AD0A1}">
      <dgm:prSet/>
      <dgm:spPr/>
      <dgm:t>
        <a:bodyPr/>
        <a:lstStyle/>
        <a:p>
          <a:endParaRPr lang="ru-RU"/>
        </a:p>
      </dgm:t>
    </dgm:pt>
    <dgm:pt modelId="{521EF220-DECE-4082-B87D-BEA8DBE25F1C}" type="sibTrans" cxnId="{49C2BEB2-FCEE-4143-B0C7-77F9490AD0A1}">
      <dgm:prSet/>
      <dgm:spPr/>
      <dgm:t>
        <a:bodyPr/>
        <a:lstStyle/>
        <a:p>
          <a:endParaRPr lang="ru-RU"/>
        </a:p>
      </dgm:t>
    </dgm:pt>
    <dgm:pt modelId="{10A9DAFF-CF03-4BA2-B819-6CCFA6FC95EE}">
      <dgm:prSet/>
      <dgm:spPr/>
      <dgm:t>
        <a:bodyPr/>
        <a:lstStyle/>
        <a:p>
          <a:r>
            <a:rPr lang="ru-RU" b="0" dirty="0" smtClean="0"/>
            <a:t>Разработка проекта </a:t>
          </a:r>
          <a:r>
            <a:rPr lang="ru-RU" b="1" dirty="0" smtClean="0"/>
            <a:t>Примерного положения </a:t>
          </a:r>
          <a:r>
            <a:rPr lang="ru-RU" b="0" dirty="0" smtClean="0"/>
            <a:t>об окладной системе оплаты труда, его согласование со всеми ведомствами</a:t>
          </a:r>
        </a:p>
        <a:p>
          <a:r>
            <a:rPr lang="ru-RU" b="0" dirty="0" smtClean="0"/>
            <a:t>январь-май 2019</a:t>
          </a:r>
          <a:endParaRPr lang="ru-RU" b="0" dirty="0"/>
        </a:p>
      </dgm:t>
    </dgm:pt>
    <dgm:pt modelId="{D816E07B-3DF8-480B-8B17-82084A74596F}" type="parTrans" cxnId="{594E0DCB-55BB-4A82-9A8B-9DA1108A6A04}">
      <dgm:prSet/>
      <dgm:spPr/>
      <dgm:t>
        <a:bodyPr/>
        <a:lstStyle/>
        <a:p>
          <a:endParaRPr lang="ru-RU"/>
        </a:p>
      </dgm:t>
    </dgm:pt>
    <dgm:pt modelId="{F5C6E5CE-5B74-4943-8C18-BB1C26E3AA1D}" type="sibTrans" cxnId="{594E0DCB-55BB-4A82-9A8B-9DA1108A6A04}">
      <dgm:prSet/>
      <dgm:spPr/>
      <dgm:t>
        <a:bodyPr/>
        <a:lstStyle/>
        <a:p>
          <a:endParaRPr lang="ru-RU"/>
        </a:p>
      </dgm:t>
    </dgm:pt>
    <dgm:pt modelId="{08FF085B-824D-41D3-BB47-6B79D02948D2}">
      <dgm:prSet/>
      <dgm:spPr/>
      <dgm:t>
        <a:bodyPr/>
        <a:lstStyle/>
        <a:p>
          <a:r>
            <a:rPr lang="ru-RU" b="0" dirty="0" smtClean="0"/>
            <a:t>Выделение </a:t>
          </a:r>
          <a:r>
            <a:rPr lang="ru-RU" b="1" dirty="0" smtClean="0"/>
            <a:t>дополнительного финансирования</a:t>
          </a:r>
        </a:p>
        <a:p>
          <a:r>
            <a:rPr lang="ru-RU" b="0" dirty="0" smtClean="0"/>
            <a:t>июнь 2019</a:t>
          </a:r>
          <a:endParaRPr lang="ru-RU" b="0" dirty="0"/>
        </a:p>
      </dgm:t>
    </dgm:pt>
    <dgm:pt modelId="{778E88A8-6112-444D-A4E4-8B6485379982}" type="parTrans" cxnId="{7024E128-A560-475C-9FC3-FA078CB450D8}">
      <dgm:prSet/>
      <dgm:spPr/>
      <dgm:t>
        <a:bodyPr/>
        <a:lstStyle/>
        <a:p>
          <a:endParaRPr lang="ru-RU"/>
        </a:p>
      </dgm:t>
    </dgm:pt>
    <dgm:pt modelId="{F0923B18-5219-432A-939C-CDEF6B57F136}" type="sibTrans" cxnId="{7024E128-A560-475C-9FC3-FA078CB450D8}">
      <dgm:prSet/>
      <dgm:spPr/>
      <dgm:t>
        <a:bodyPr/>
        <a:lstStyle/>
        <a:p>
          <a:endParaRPr lang="ru-RU"/>
        </a:p>
      </dgm:t>
    </dgm:pt>
    <dgm:pt modelId="{822B45B9-734E-4320-A89F-38093B7B76B2}" type="pres">
      <dgm:prSet presAssocID="{97CBD774-3B45-443E-BE85-603BB1B366D8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F65D9-7CE4-48D0-B2F6-5DD80188D791}" type="pres">
      <dgm:prSet presAssocID="{97CBD774-3B45-443E-BE85-603BB1B366D8}" presName="arrow" presStyleLbl="bgShp" presStyleIdx="0" presStyleCnt="1"/>
      <dgm:spPr/>
    </dgm:pt>
    <dgm:pt modelId="{B95E18B8-B815-4691-9500-BAAEEF466BB3}" type="pres">
      <dgm:prSet presAssocID="{97CBD774-3B45-443E-BE85-603BB1B366D8}" presName="arrowDiagram5" presStyleCnt="0"/>
      <dgm:spPr/>
    </dgm:pt>
    <dgm:pt modelId="{155E1965-7982-4473-AC2D-C6092DCB794E}" type="pres">
      <dgm:prSet presAssocID="{5CFEB620-865D-4E42-A02A-9E0FBF2BCC80}" presName="bullet5a" presStyleLbl="node1" presStyleIdx="0" presStyleCnt="5"/>
      <dgm:spPr/>
    </dgm:pt>
    <dgm:pt modelId="{4421C1EF-9517-4013-9856-3425D16E106E}" type="pres">
      <dgm:prSet presAssocID="{5CFEB620-865D-4E42-A02A-9E0FBF2BCC80}" presName="textBox5a" presStyleLbl="revTx" presStyleIdx="0" presStyleCnt="5" custScaleX="239944" custLinFactNeighborX="68676" custLinFactNeighborY="7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03E74-1D4F-4DF8-834D-D07B61E28487}" type="pres">
      <dgm:prSet presAssocID="{4C91B2DA-D55C-483E-827A-1EACA637DE43}" presName="bullet5b" presStyleLbl="node1" presStyleIdx="1" presStyleCnt="5"/>
      <dgm:spPr/>
    </dgm:pt>
    <dgm:pt modelId="{B02F0115-1217-41A8-A873-66ECF1792D04}" type="pres">
      <dgm:prSet presAssocID="{4C91B2DA-D55C-483E-827A-1EACA637DE43}" presName="textBox5b" presStyleLbl="revTx" presStyleIdx="1" presStyleCnt="5" custLinFactNeighborX="9593" custLinFactNeighborY="-1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95C73-84C1-4A03-AE6C-4EDC9A95E6AF}" type="pres">
      <dgm:prSet presAssocID="{6CB5FD6B-DF46-4068-B1FD-D5D9DDA70EF9}" presName="bullet5c" presStyleLbl="node1" presStyleIdx="2" presStyleCnt="5"/>
      <dgm:spPr/>
    </dgm:pt>
    <dgm:pt modelId="{4877B95B-E3CE-4F45-A47E-54B79215A4D1}" type="pres">
      <dgm:prSet presAssocID="{6CB5FD6B-DF46-4068-B1FD-D5D9DDA70EF9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C5BC6-9EDA-4EC2-9235-2092BEED6EE6}" type="pres">
      <dgm:prSet presAssocID="{10A9DAFF-CF03-4BA2-B819-6CCFA6FC95EE}" presName="bullet5d" presStyleLbl="node1" presStyleIdx="3" presStyleCnt="5"/>
      <dgm:spPr/>
    </dgm:pt>
    <dgm:pt modelId="{916EF28F-3795-4063-8AB3-C7362A299147}" type="pres">
      <dgm:prSet presAssocID="{10A9DAFF-CF03-4BA2-B819-6CCFA6FC95EE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29431-7EC6-4916-9C78-A850AA7ACAF3}" type="pres">
      <dgm:prSet presAssocID="{08FF085B-824D-41D3-BB47-6B79D02948D2}" presName="bullet5e" presStyleLbl="node1" presStyleIdx="4" presStyleCnt="5"/>
      <dgm:spPr/>
    </dgm:pt>
    <dgm:pt modelId="{BA44AFD9-0D82-478C-9715-971DF31EBE1E}" type="pres">
      <dgm:prSet presAssocID="{08FF085B-824D-41D3-BB47-6B79D02948D2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0ACAA0-82D1-4D45-A202-D118B88FAA26}" type="presOf" srcId="{4C91B2DA-D55C-483E-827A-1EACA637DE43}" destId="{B02F0115-1217-41A8-A873-66ECF1792D04}" srcOrd="0" destOrd="0" presId="urn:microsoft.com/office/officeart/2005/8/layout/arrow2"/>
    <dgm:cxn modelId="{BD3005E1-3ED8-4020-9437-CF5F1C1115D9}" type="presOf" srcId="{6CB5FD6B-DF46-4068-B1FD-D5D9DDA70EF9}" destId="{4877B95B-E3CE-4F45-A47E-54B79215A4D1}" srcOrd="0" destOrd="0" presId="urn:microsoft.com/office/officeart/2005/8/layout/arrow2"/>
    <dgm:cxn modelId="{19556DA8-2E02-4405-A37F-FB9F2A387C75}" srcId="{97CBD774-3B45-443E-BE85-603BB1B366D8}" destId="{4C91B2DA-D55C-483E-827A-1EACA637DE43}" srcOrd="1" destOrd="0" parTransId="{9DCDF2E0-DDD2-4BD6-BCDB-E999634D68D9}" sibTransId="{C378F6FE-A271-457A-99AF-670196030263}"/>
    <dgm:cxn modelId="{C90CB8AC-30D5-4B33-8F72-198A5F93721C}" type="presOf" srcId="{08FF085B-824D-41D3-BB47-6B79D02948D2}" destId="{BA44AFD9-0D82-478C-9715-971DF31EBE1E}" srcOrd="0" destOrd="0" presId="urn:microsoft.com/office/officeart/2005/8/layout/arrow2"/>
    <dgm:cxn modelId="{49C2BEB2-FCEE-4143-B0C7-77F9490AD0A1}" srcId="{97CBD774-3B45-443E-BE85-603BB1B366D8}" destId="{6CB5FD6B-DF46-4068-B1FD-D5D9DDA70EF9}" srcOrd="2" destOrd="0" parTransId="{C4212582-F5DC-440A-B250-562201786DC3}" sibTransId="{521EF220-DECE-4082-B87D-BEA8DBE25F1C}"/>
    <dgm:cxn modelId="{1FE36682-3C00-4328-90AF-13A86C8B3FA0}" srcId="{97CBD774-3B45-443E-BE85-603BB1B366D8}" destId="{5CFEB620-865D-4E42-A02A-9E0FBF2BCC80}" srcOrd="0" destOrd="0" parTransId="{906E6561-2AC4-4D68-A8B9-7F747A1087C2}" sibTransId="{E07FC0F0-C5B9-4B5A-8298-0BFF41A5439E}"/>
    <dgm:cxn modelId="{A2E644BE-AACC-4E34-A9D6-31EDB6BF07DA}" type="presOf" srcId="{10A9DAFF-CF03-4BA2-B819-6CCFA6FC95EE}" destId="{916EF28F-3795-4063-8AB3-C7362A299147}" srcOrd="0" destOrd="0" presId="urn:microsoft.com/office/officeart/2005/8/layout/arrow2"/>
    <dgm:cxn modelId="{21BD47C2-B33E-47BB-A253-A193510FE7E2}" type="presOf" srcId="{97CBD774-3B45-443E-BE85-603BB1B366D8}" destId="{822B45B9-734E-4320-A89F-38093B7B76B2}" srcOrd="0" destOrd="0" presId="urn:microsoft.com/office/officeart/2005/8/layout/arrow2"/>
    <dgm:cxn modelId="{594E0DCB-55BB-4A82-9A8B-9DA1108A6A04}" srcId="{97CBD774-3B45-443E-BE85-603BB1B366D8}" destId="{10A9DAFF-CF03-4BA2-B819-6CCFA6FC95EE}" srcOrd="3" destOrd="0" parTransId="{D816E07B-3DF8-480B-8B17-82084A74596F}" sibTransId="{F5C6E5CE-5B74-4943-8C18-BB1C26E3AA1D}"/>
    <dgm:cxn modelId="{7024E128-A560-475C-9FC3-FA078CB450D8}" srcId="{97CBD774-3B45-443E-BE85-603BB1B366D8}" destId="{08FF085B-824D-41D3-BB47-6B79D02948D2}" srcOrd="4" destOrd="0" parTransId="{778E88A8-6112-444D-A4E4-8B6485379982}" sibTransId="{F0923B18-5219-432A-939C-CDEF6B57F136}"/>
    <dgm:cxn modelId="{745D762B-3C44-4C28-919D-3D1438B6C224}" type="presOf" srcId="{5CFEB620-865D-4E42-A02A-9E0FBF2BCC80}" destId="{4421C1EF-9517-4013-9856-3425D16E106E}" srcOrd="0" destOrd="0" presId="urn:microsoft.com/office/officeart/2005/8/layout/arrow2"/>
    <dgm:cxn modelId="{2A8B5C68-C257-4F05-BB08-2F1703760E23}" type="presParOf" srcId="{822B45B9-734E-4320-A89F-38093B7B76B2}" destId="{5CDF65D9-7CE4-48D0-B2F6-5DD80188D791}" srcOrd="0" destOrd="0" presId="urn:microsoft.com/office/officeart/2005/8/layout/arrow2"/>
    <dgm:cxn modelId="{6794B67E-CA50-4897-A90B-10E77B6BA1C5}" type="presParOf" srcId="{822B45B9-734E-4320-A89F-38093B7B76B2}" destId="{B95E18B8-B815-4691-9500-BAAEEF466BB3}" srcOrd="1" destOrd="0" presId="urn:microsoft.com/office/officeart/2005/8/layout/arrow2"/>
    <dgm:cxn modelId="{C5419467-DDC0-41FD-950E-231E6BAB0AC0}" type="presParOf" srcId="{B95E18B8-B815-4691-9500-BAAEEF466BB3}" destId="{155E1965-7982-4473-AC2D-C6092DCB794E}" srcOrd="0" destOrd="0" presId="urn:microsoft.com/office/officeart/2005/8/layout/arrow2"/>
    <dgm:cxn modelId="{6A970CA6-974B-4417-B7C7-A8760DCDF22A}" type="presParOf" srcId="{B95E18B8-B815-4691-9500-BAAEEF466BB3}" destId="{4421C1EF-9517-4013-9856-3425D16E106E}" srcOrd="1" destOrd="0" presId="urn:microsoft.com/office/officeart/2005/8/layout/arrow2"/>
    <dgm:cxn modelId="{C750BC69-F618-4077-B99A-D0B5DE426067}" type="presParOf" srcId="{B95E18B8-B815-4691-9500-BAAEEF466BB3}" destId="{86C03E74-1D4F-4DF8-834D-D07B61E28487}" srcOrd="2" destOrd="0" presId="urn:microsoft.com/office/officeart/2005/8/layout/arrow2"/>
    <dgm:cxn modelId="{918124DF-EAE1-43DF-9DB4-D1C24E178733}" type="presParOf" srcId="{B95E18B8-B815-4691-9500-BAAEEF466BB3}" destId="{B02F0115-1217-41A8-A873-66ECF1792D04}" srcOrd="3" destOrd="0" presId="urn:microsoft.com/office/officeart/2005/8/layout/arrow2"/>
    <dgm:cxn modelId="{E33458D2-0E4F-4ECF-AD59-728314402B52}" type="presParOf" srcId="{B95E18B8-B815-4691-9500-BAAEEF466BB3}" destId="{51C95C73-84C1-4A03-AE6C-4EDC9A95E6AF}" srcOrd="4" destOrd="0" presId="urn:microsoft.com/office/officeart/2005/8/layout/arrow2"/>
    <dgm:cxn modelId="{973DD3BD-16C4-4D1E-B2A8-DAF0BF091C15}" type="presParOf" srcId="{B95E18B8-B815-4691-9500-BAAEEF466BB3}" destId="{4877B95B-E3CE-4F45-A47E-54B79215A4D1}" srcOrd="5" destOrd="0" presId="urn:microsoft.com/office/officeart/2005/8/layout/arrow2"/>
    <dgm:cxn modelId="{2B5EB42E-A768-4753-B43D-691A4FF0A0D1}" type="presParOf" srcId="{B95E18B8-B815-4691-9500-BAAEEF466BB3}" destId="{096C5BC6-9EDA-4EC2-9235-2092BEED6EE6}" srcOrd="6" destOrd="0" presId="urn:microsoft.com/office/officeart/2005/8/layout/arrow2"/>
    <dgm:cxn modelId="{DE1CC4D1-B875-4277-AB71-43497609A16F}" type="presParOf" srcId="{B95E18B8-B815-4691-9500-BAAEEF466BB3}" destId="{916EF28F-3795-4063-8AB3-C7362A299147}" srcOrd="7" destOrd="0" presId="urn:microsoft.com/office/officeart/2005/8/layout/arrow2"/>
    <dgm:cxn modelId="{6EC1B514-B8EC-45E5-B33B-8A590E30E50A}" type="presParOf" srcId="{B95E18B8-B815-4691-9500-BAAEEF466BB3}" destId="{F0629431-7EC6-4916-9C78-A850AA7ACAF3}" srcOrd="8" destOrd="0" presId="urn:microsoft.com/office/officeart/2005/8/layout/arrow2"/>
    <dgm:cxn modelId="{5377CB8B-DA82-4CEA-9555-67D7D30EDA26}" type="presParOf" srcId="{B95E18B8-B815-4691-9500-BAAEEF466BB3}" destId="{BA44AFD9-0D82-478C-9715-971DF31EBE1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DF65D9-7CE4-48D0-B2F6-5DD80188D791}">
      <dsp:nvSpPr>
        <dsp:cNvPr id="0" name=""/>
        <dsp:cNvSpPr/>
      </dsp:nvSpPr>
      <dsp:spPr>
        <a:xfrm>
          <a:off x="0" y="204725"/>
          <a:ext cx="8919333" cy="557458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E1965-7982-4473-AC2D-C6092DCB794E}">
      <dsp:nvSpPr>
        <dsp:cNvPr id="0" name=""/>
        <dsp:cNvSpPr/>
      </dsp:nvSpPr>
      <dsp:spPr>
        <a:xfrm>
          <a:off x="878554" y="4349985"/>
          <a:ext cx="205144" cy="205144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1C1EF-9517-4013-9856-3425D16E106E}">
      <dsp:nvSpPr>
        <dsp:cNvPr id="0" name=""/>
        <dsp:cNvSpPr/>
      </dsp:nvSpPr>
      <dsp:spPr>
        <a:xfrm>
          <a:off x="965983" y="4555195"/>
          <a:ext cx="2803583" cy="132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0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Обращение  пленума                         крайкома Профсоюза                                               </a:t>
          </a:r>
          <a:r>
            <a:rPr lang="ru-RU" sz="1600" b="0" kern="1200" dirty="0" smtClean="0"/>
            <a:t>к Губернатору Алтайского края                                      о необходимости изменения системы оплаты труда,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ноябрь 2018</a:t>
          </a:r>
          <a:endParaRPr lang="ru-RU" sz="1600" b="0" kern="1200" dirty="0"/>
        </a:p>
      </dsp:txBody>
      <dsp:txXfrm>
        <a:off x="965983" y="4555195"/>
        <a:ext cx="2803583" cy="1326750"/>
      </dsp:txXfrm>
    </dsp:sp>
    <dsp:sp modelId="{86C03E74-1D4F-4DF8-834D-D07B61E28487}">
      <dsp:nvSpPr>
        <dsp:cNvPr id="0" name=""/>
        <dsp:cNvSpPr/>
      </dsp:nvSpPr>
      <dsp:spPr>
        <a:xfrm>
          <a:off x="1989011" y="3283010"/>
          <a:ext cx="321095" cy="321095"/>
        </a:xfrm>
        <a:prstGeom prst="ellipse">
          <a:avLst/>
        </a:prstGeom>
        <a:solidFill>
          <a:schemeClr val="accent2">
            <a:shade val="80000"/>
            <a:hueOff val="-130718"/>
            <a:satOff val="-5990"/>
            <a:lumOff val="8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F0115-1217-41A8-A873-66ECF1792D04}">
      <dsp:nvSpPr>
        <dsp:cNvPr id="0" name=""/>
        <dsp:cNvSpPr/>
      </dsp:nvSpPr>
      <dsp:spPr>
        <a:xfrm>
          <a:off x="2291594" y="3026907"/>
          <a:ext cx="1480609" cy="233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4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Поручение </a:t>
          </a:r>
          <a:r>
            <a:rPr lang="ru-RU" sz="1400" b="1" kern="1200" dirty="0" smtClean="0"/>
            <a:t>Губернатора</a:t>
          </a:r>
          <a:r>
            <a:rPr lang="ru-RU" sz="1400" kern="1200" dirty="0" smtClean="0"/>
            <a:t>        В.П. Томенко           по решению проблемы,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декабрь 2018</a:t>
          </a:r>
          <a:endParaRPr lang="ru-RU" sz="1400" kern="1200" dirty="0"/>
        </a:p>
      </dsp:txBody>
      <dsp:txXfrm>
        <a:off x="2291594" y="3026907"/>
        <a:ext cx="1480609" cy="2335750"/>
      </dsp:txXfrm>
    </dsp:sp>
    <dsp:sp modelId="{51C95C73-84C1-4A03-AE6C-4EDC9A95E6AF}">
      <dsp:nvSpPr>
        <dsp:cNvPr id="0" name=""/>
        <dsp:cNvSpPr/>
      </dsp:nvSpPr>
      <dsp:spPr>
        <a:xfrm>
          <a:off x="3416104" y="2432328"/>
          <a:ext cx="428127" cy="428127"/>
        </a:xfrm>
        <a:prstGeom prst="ellipse">
          <a:avLst/>
        </a:prstGeom>
        <a:solidFill>
          <a:schemeClr val="accent2">
            <a:shade val="80000"/>
            <a:hueOff val="-261435"/>
            <a:satOff val="-11980"/>
            <a:lumOff val="173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7B95B-E3CE-4F45-A47E-54B79215A4D1}">
      <dsp:nvSpPr>
        <dsp:cNvPr id="0" name=""/>
        <dsp:cNvSpPr/>
      </dsp:nvSpPr>
      <dsp:spPr>
        <a:xfrm>
          <a:off x="3630168" y="2646392"/>
          <a:ext cx="1721431" cy="313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85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Приказ министра образования края М.А. Костенко                          о создании </a:t>
          </a:r>
          <a:r>
            <a:rPr lang="ru-RU" sz="1400" b="1" kern="1200" dirty="0" smtClean="0"/>
            <a:t>рабочей группы</a:t>
          </a:r>
          <a:r>
            <a:rPr lang="ru-RU" sz="1400" kern="1200" dirty="0" smtClean="0"/>
            <a:t>                     по изменению системы оплаты труда,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декабрь 2018</a:t>
          </a:r>
          <a:endParaRPr lang="ru-RU" sz="1400" kern="1200" dirty="0"/>
        </a:p>
      </dsp:txBody>
      <dsp:txXfrm>
        <a:off x="3630168" y="2646392"/>
        <a:ext cx="1721431" cy="3132915"/>
      </dsp:txXfrm>
    </dsp:sp>
    <dsp:sp modelId="{096C5BC6-9EDA-4EC2-9235-2092BEED6EE6}">
      <dsp:nvSpPr>
        <dsp:cNvPr id="0" name=""/>
        <dsp:cNvSpPr/>
      </dsp:nvSpPr>
      <dsp:spPr>
        <a:xfrm>
          <a:off x="5075100" y="1767838"/>
          <a:ext cx="552998" cy="552998"/>
        </a:xfrm>
        <a:prstGeom prst="ellipse">
          <a:avLst/>
        </a:prstGeom>
        <a:solidFill>
          <a:schemeClr val="accent2">
            <a:shade val="80000"/>
            <a:hueOff val="-392153"/>
            <a:satOff val="-17970"/>
            <a:lumOff val="260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EF28F-3795-4063-8AB3-C7362A299147}">
      <dsp:nvSpPr>
        <dsp:cNvPr id="0" name=""/>
        <dsp:cNvSpPr/>
      </dsp:nvSpPr>
      <dsp:spPr>
        <a:xfrm>
          <a:off x="5351599" y="2044337"/>
          <a:ext cx="1783866" cy="3734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02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Разработка проекта </a:t>
          </a:r>
          <a:r>
            <a:rPr lang="ru-RU" sz="1400" b="1" kern="1200" dirty="0" smtClean="0"/>
            <a:t>Примерного положения </a:t>
          </a:r>
          <a:r>
            <a:rPr lang="ru-RU" sz="1400" b="0" kern="1200" dirty="0" smtClean="0"/>
            <a:t>об окладной системе оплаты труда, его согласование со всеми ведомствами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январь-май 2019</a:t>
          </a:r>
          <a:endParaRPr lang="ru-RU" sz="1400" b="0" kern="1200" dirty="0"/>
        </a:p>
      </dsp:txBody>
      <dsp:txXfrm>
        <a:off x="5351599" y="2044337"/>
        <a:ext cx="1783866" cy="3734970"/>
      </dsp:txXfrm>
    </dsp:sp>
    <dsp:sp modelId="{F0629431-7EC6-4916-9C78-A850AA7ACAF3}">
      <dsp:nvSpPr>
        <dsp:cNvPr id="0" name=""/>
        <dsp:cNvSpPr/>
      </dsp:nvSpPr>
      <dsp:spPr>
        <a:xfrm>
          <a:off x="6783152" y="1324101"/>
          <a:ext cx="704627" cy="704627"/>
        </a:xfrm>
        <a:prstGeom prst="ellipse">
          <a:avLst/>
        </a:prstGeom>
        <a:solidFill>
          <a:schemeClr val="accent2">
            <a:shade val="80000"/>
            <a:hueOff val="-522871"/>
            <a:satOff val="-23960"/>
            <a:lumOff val="347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4AFD9-0D82-478C-9715-971DF31EBE1E}">
      <dsp:nvSpPr>
        <dsp:cNvPr id="0" name=""/>
        <dsp:cNvSpPr/>
      </dsp:nvSpPr>
      <dsp:spPr>
        <a:xfrm>
          <a:off x="7135466" y="1676415"/>
          <a:ext cx="1783866" cy="4102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6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Выделение </a:t>
          </a:r>
          <a:r>
            <a:rPr lang="ru-RU" sz="1400" b="1" kern="1200" dirty="0" smtClean="0"/>
            <a:t>дополнительного финансирования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июнь 2019</a:t>
          </a:r>
          <a:endParaRPr lang="ru-RU" sz="1400" b="0" kern="1200" dirty="0"/>
        </a:p>
      </dsp:txBody>
      <dsp:txXfrm>
        <a:off x="7135466" y="1676415"/>
        <a:ext cx="1783866" cy="4102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pPr/>
              <a:t>8/19/2019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Вставка рисунка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00450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45617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007865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5434304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2848131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ru-RU" noProof="0" smtClean="0"/>
              <a:t>Образец текста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xmlns="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xmlns="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4522678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552653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6143026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xmlns="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xmlns="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199068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xmlns="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xmlns="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6584190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Вставка рисунка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12399830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xmlns="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422305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xmlns="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2831109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xmlns="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xmlns="" val="32565402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xmlns="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xmlns="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xmlns="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xmlns="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>
            <a:extLst>
              <a:ext uri="{FF2B5EF4-FFF2-40B4-BE49-F238E27FC236}">
                <a16:creationId xmlns:a16="http://schemas.microsoft.com/office/drawing/2014/main" xmlns="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2004770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>
            <a:extLst>
              <a:ext uri="{FF2B5EF4-FFF2-40B4-BE49-F238E27FC236}">
                <a16:creationId xmlns:a16="http://schemas.microsoft.com/office/drawing/2014/main" xmlns="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xmlns="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xmlns="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xmlns="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xmlns="" val="34150609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>
            <a:extLst>
              <a:ext uri="{FF2B5EF4-FFF2-40B4-BE49-F238E27FC236}">
                <a16:creationId xmlns:a16="http://schemas.microsoft.com/office/drawing/2014/main" xmlns="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2375767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xmlns="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xmlns="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xmlns="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xmlns="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xmlns="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xmlns="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xmlns="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8390512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xmlns="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xmlns="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683398" y="1276734"/>
            <a:ext cx="4428523" cy="4305508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C9A1C71-347B-44A9-88B4-692D9731582D}"/>
              </a:ext>
            </a:extLst>
          </p:cNvPr>
          <p:cNvSpPr txBox="1"/>
          <p:nvPr/>
        </p:nvSpPr>
        <p:spPr>
          <a:xfrm>
            <a:off x="2658395" y="5441617"/>
            <a:ext cx="2355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ОБЩЕРОССИЙСКИЙ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ПРОФСОЮЗ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ОБРАЗОВАНИЯ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Алтайская краевая организация</a:t>
            </a:r>
            <a:endParaRPr lang="en-US" sz="1200" dirty="0">
              <a:solidFill>
                <a:srgbClr val="002060"/>
              </a:solidFill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0521" y="3216318"/>
            <a:ext cx="4853573" cy="16162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СОЮЗ ПРОФЕССИОНАЛОВ  В ИНТЕРЕСАХ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РАБОТНИКОВ СФЕРЫ ОБРАЗОВАНИЯ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1930" y="5997388"/>
            <a:ext cx="6544235" cy="860612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400" dirty="0" smtClean="0">
                <a:solidFill>
                  <a:srgbClr val="00B050"/>
                </a:solidFill>
              </a:rPr>
              <a:t>Материалы</a:t>
            </a:r>
          </a:p>
          <a:p>
            <a:pPr algn="r">
              <a:lnSpc>
                <a:spcPct val="100000"/>
              </a:lnSpc>
            </a:pPr>
            <a:r>
              <a:rPr lang="ru-RU" sz="1400" dirty="0" smtClean="0">
                <a:solidFill>
                  <a:srgbClr val="00B050"/>
                </a:solidFill>
              </a:rPr>
              <a:t>к августовским педсоветам - 2019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6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alenat.ru/image/%7B6d14f088-bac7-484c-b82e-b884ab02cc34%7D.jpg"/>
          <p:cNvPicPr>
            <a:picLocks noChangeAspect="1" noChangeArrowheads="1"/>
          </p:cNvPicPr>
          <p:nvPr/>
        </p:nvPicPr>
        <p:blipFill>
          <a:blip r:embed="rId2" cstate="print"/>
          <a:srcRect r="9970"/>
          <a:stretch>
            <a:fillRect/>
          </a:stretch>
        </p:blipFill>
        <p:spPr bwMode="auto">
          <a:xfrm>
            <a:off x="-2" y="-19049"/>
            <a:ext cx="9296401" cy="6877049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xmlns="" id="{8B6C5EAB-81FF-4827-A160-22F4363C611A}"/>
              </a:ext>
            </a:extLst>
          </p:cNvPr>
          <p:cNvSpPr txBox="1">
            <a:spLocks/>
          </p:cNvSpPr>
          <p:nvPr/>
        </p:nvSpPr>
        <p:spPr>
          <a:xfrm>
            <a:off x="340659" y="439271"/>
            <a:ext cx="3612778" cy="717176"/>
          </a:xfrm>
          <a:prstGeom prst="rect">
            <a:avLst/>
          </a:prstGeom>
          <a:noFill/>
        </p:spPr>
        <p:txBody>
          <a:bodyPr vert="horz" lIns="91440" tIns="45720" rIns="91440" bIns="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Будь здоров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Профсоюзом!</a:t>
            </a:r>
            <a:endParaRPr kumimoji="0" lang="ru-RU" sz="320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8B6C5EAB-81FF-4827-A160-22F4363C611A}"/>
              </a:ext>
            </a:extLst>
          </p:cNvPr>
          <p:cNvSpPr txBox="1">
            <a:spLocks/>
          </p:cNvSpPr>
          <p:nvPr/>
        </p:nvSpPr>
        <p:spPr>
          <a:xfrm>
            <a:off x="9269506" y="0"/>
            <a:ext cx="2922494" cy="6858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1149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работников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(рост +20%)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i="1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оздоровились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 поддержке профсоюзных организаций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i="1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 скидкой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</a:t>
            </a: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25% до 100%</a:t>
            </a:r>
            <a:endParaRPr kumimoji="0" lang="ru-RU" sz="280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i="1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i="1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s://im0-tub-ru.yandex.net/i?id=a93893767692f0a0e3e856f2cac75112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8695" y="5334000"/>
            <a:ext cx="1258260" cy="1264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Отдых на Алта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xmlns="" id="{8B6C5EAB-81FF-4827-A160-22F4363C611A}"/>
              </a:ext>
            </a:extLst>
          </p:cNvPr>
          <p:cNvSpPr txBox="1">
            <a:spLocks/>
          </p:cNvSpPr>
          <p:nvPr/>
        </p:nvSpPr>
        <p:spPr>
          <a:xfrm>
            <a:off x="4598894" y="0"/>
            <a:ext cx="7593106" cy="717176"/>
          </a:xfrm>
          <a:prstGeom prst="rect">
            <a:avLst/>
          </a:prstGeom>
          <a:noFill/>
        </p:spPr>
        <p:txBody>
          <a:bodyPr vert="horz" lIns="91440" tIns="45720" rIns="91440" bIns="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Путешествуй с Профсоюзом!</a:t>
            </a:r>
            <a:endParaRPr kumimoji="0" lang="ru-RU" sz="4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8229599" y="3442448"/>
            <a:ext cx="3361766" cy="2447366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 год 6261 чел., или 13% всех членов Профсоюза</a:t>
            </a:r>
            <a:r>
              <a:rPr lang="ru-RU" dirty="0" smtClean="0"/>
              <a:t> смогли реализовать свои мечты о путешествиях по родному краю</a:t>
            </a:r>
            <a:endParaRPr lang="ru-RU" dirty="0"/>
          </a:p>
        </p:txBody>
      </p:sp>
      <p:sp>
        <p:nvSpPr>
          <p:cNvPr id="14" name="Овальная выноска 13"/>
          <p:cNvSpPr/>
          <p:nvPr/>
        </p:nvSpPr>
        <p:spPr>
          <a:xfrm>
            <a:off x="134469" y="833718"/>
            <a:ext cx="3361766" cy="2447366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За пределы Алтайского края организовано                     77 профсоюзных туристических поездок, в которых приняли участие 2883  члена Профсоюза и члены их семей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844118" y="2599764"/>
            <a:ext cx="3872753" cy="830997"/>
          </a:xfrm>
          <a:prstGeom prst="rect">
            <a:avLst/>
          </a:prstGeom>
          <a:solidFill>
            <a:srgbClr val="929A4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Тысячи членов Профсоюза </a:t>
            </a:r>
          </a:p>
          <a:p>
            <a:pPr algn="ctr"/>
            <a:r>
              <a:rPr lang="ru-RU" sz="1600" dirty="0" smtClean="0"/>
              <a:t>приняли участие в акции </a:t>
            </a:r>
          </a:p>
          <a:p>
            <a:pPr algn="ctr"/>
            <a:r>
              <a:rPr lang="ru-RU" sz="1600" dirty="0" smtClean="0"/>
              <a:t>«Стань донором! Спаси  жизнь!»</a:t>
            </a:r>
            <a:endParaRPr lang="ru-RU" sz="1600" b="1" dirty="0" smtClean="0"/>
          </a:p>
        </p:txBody>
      </p:sp>
      <p:pic>
        <p:nvPicPr>
          <p:cNvPr id="19" name="Рисунок 18" descr="http://kapitalist.tv/wp-content/uploads/2015/01/original-770x439_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553" y="3899647"/>
            <a:ext cx="3684493" cy="277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xmlns="" id="{8B6C5EAB-81FF-4827-A160-22F4363C611A}"/>
              </a:ext>
            </a:extLst>
          </p:cNvPr>
          <p:cNvSpPr txBox="1">
            <a:spLocks/>
          </p:cNvSpPr>
          <p:nvPr/>
        </p:nvSpPr>
        <p:spPr>
          <a:xfrm>
            <a:off x="4168588" y="277906"/>
            <a:ext cx="3684494" cy="1281953"/>
          </a:xfrm>
          <a:prstGeom prst="rect">
            <a:avLst/>
          </a:prstGeom>
          <a:solidFill>
            <a:srgbClr val="929A4A"/>
          </a:solidFill>
        </p:spPr>
        <p:txBody>
          <a:bodyPr vert="horz" lIns="91440" tIns="45720" rIns="91440" bIns="0" rtlCol="0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Спорт + Профсоюз =</a:t>
            </a:r>
            <a:r>
              <a:rPr kumimoji="0" lang="ru-RU" sz="440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идеальный союз</a:t>
            </a:r>
            <a:r>
              <a:rPr kumimoji="0" lang="ru-RU" sz="440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ru-RU" sz="440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415" y="277905"/>
            <a:ext cx="3664676" cy="227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7552" y="1550893"/>
            <a:ext cx="3692975" cy="227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118" y="3881718"/>
            <a:ext cx="3647435" cy="277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19953" y="2545976"/>
            <a:ext cx="3666565" cy="1341369"/>
          </a:xfrm>
          <a:prstGeom prst="rect">
            <a:avLst/>
          </a:prstGeom>
          <a:solidFill>
            <a:srgbClr val="929A4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/>
              <a:t>5 085 педагогов</a:t>
            </a:r>
          </a:p>
          <a:p>
            <a:pPr lvl="0" algn="ctr"/>
            <a:r>
              <a:rPr lang="ru-RU" sz="1600" dirty="0" smtClean="0"/>
              <a:t>приняли участие в организованных </a:t>
            </a:r>
          </a:p>
          <a:p>
            <a:pPr lvl="0" algn="ctr"/>
            <a:r>
              <a:rPr lang="ru-RU" sz="1600" dirty="0" smtClean="0"/>
              <a:t>при содействии Профсоюза районных и городских </a:t>
            </a:r>
            <a:r>
              <a:rPr lang="ru-RU" sz="1600" b="1" dirty="0" smtClean="0"/>
              <a:t>спартакиадах</a:t>
            </a:r>
            <a:r>
              <a:rPr lang="ru-RU" sz="1600" dirty="0" smtClean="0"/>
              <a:t> работников образования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19953" y="6087036"/>
            <a:ext cx="3666565" cy="584775"/>
          </a:xfrm>
          <a:prstGeom prst="rect">
            <a:avLst/>
          </a:prstGeom>
          <a:solidFill>
            <a:srgbClr val="929A4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/>
              <a:t>Проведено </a:t>
            </a:r>
          </a:p>
          <a:p>
            <a:pPr lvl="0" algn="ctr"/>
            <a:r>
              <a:rPr lang="ru-RU" sz="1600" dirty="0" smtClean="0"/>
              <a:t>450 дней</a:t>
            </a:r>
            <a:r>
              <a:rPr lang="ru-RU" sz="1600" b="1" dirty="0" smtClean="0"/>
              <a:t> туристических слётов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77553" y="3809999"/>
            <a:ext cx="3702423" cy="1323439"/>
          </a:xfrm>
          <a:prstGeom prst="rect">
            <a:avLst/>
          </a:prstGeom>
          <a:solidFill>
            <a:srgbClr val="929A4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/>
              <a:t>Скидками </a:t>
            </a:r>
            <a:r>
              <a:rPr lang="ru-RU" sz="1600" dirty="0" smtClean="0"/>
              <a:t>на посещение бассейнов, спортзалов, </a:t>
            </a:r>
            <a:r>
              <a:rPr lang="ru-RU" sz="1600" dirty="0" err="1" smtClean="0"/>
              <a:t>фитнес-клубов</a:t>
            </a:r>
            <a:r>
              <a:rPr lang="ru-RU" sz="1600" dirty="0" smtClean="0"/>
              <a:t>, </a:t>
            </a:r>
            <a:r>
              <a:rPr lang="ru-RU" sz="1600" dirty="0" err="1" smtClean="0"/>
              <a:t>боулинг-клубов</a:t>
            </a:r>
            <a:r>
              <a:rPr lang="ru-RU" sz="1600" dirty="0" smtClean="0"/>
              <a:t>, аквапарков  ( от 20 до 50%) </a:t>
            </a:r>
          </a:p>
          <a:p>
            <a:pPr lvl="0" algn="ctr"/>
            <a:r>
              <a:rPr lang="ru-RU" sz="1600" dirty="0" smtClean="0"/>
              <a:t>воспользовались  6 294 чел., </a:t>
            </a:r>
          </a:p>
          <a:p>
            <a:pPr lvl="0" algn="ctr"/>
            <a:r>
              <a:rPr lang="ru-RU" sz="1600" dirty="0" smtClean="0"/>
              <a:t>что в 2,5 раза больше, чем в 2018 году</a:t>
            </a:r>
            <a:endParaRPr lang="ru-RU" sz="1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3082" y="278557"/>
            <a:ext cx="3863790" cy="233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Алейск 1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62048" y="3426183"/>
            <a:ext cx="3867070" cy="22468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862047" y="5333999"/>
            <a:ext cx="3854824" cy="1323439"/>
          </a:xfrm>
          <a:prstGeom prst="rect">
            <a:avLst/>
          </a:prstGeom>
          <a:solidFill>
            <a:srgbClr val="929A4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Районными и городскими профорганизациями организовано </a:t>
            </a:r>
          </a:p>
          <a:p>
            <a:pPr algn="ctr"/>
            <a:r>
              <a:rPr lang="ru-RU" sz="1600" b="1" dirty="0" smtClean="0"/>
              <a:t>480 оздоровительных поездок </a:t>
            </a:r>
            <a:r>
              <a:rPr lang="ru-RU" sz="1600" dirty="0" smtClean="0"/>
              <a:t>выходного дня для членов Профсоюза и членов их семей</a:t>
            </a:r>
            <a:endParaRPr lang="ru-RU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88" y="940932"/>
            <a:ext cx="4601883" cy="1215566"/>
          </a:xfrm>
        </p:spPr>
        <p:txBody>
          <a:bodyPr>
            <a:noAutofit/>
          </a:bodyPr>
          <a:lstStyle/>
          <a:p>
            <a:r>
              <a:rPr lang="ru-RU" sz="3200" b="0" dirty="0" err="1" smtClean="0">
                <a:solidFill>
                  <a:srgbClr val="C00000"/>
                </a:solidFill>
              </a:rPr>
              <a:t>Цифровизация</a:t>
            </a:r>
            <a:r>
              <a:rPr lang="ru-RU" sz="3200" b="0" dirty="0" smtClean="0">
                <a:solidFill>
                  <a:srgbClr val="C00000"/>
                </a:solidFill>
              </a:rPr>
              <a:t> Профсоюза</a:t>
            </a:r>
            <a:br>
              <a:rPr lang="ru-RU" sz="3200" b="0" dirty="0" smtClean="0">
                <a:solidFill>
                  <a:srgbClr val="C00000"/>
                </a:solidFill>
              </a:rPr>
            </a:br>
            <a:r>
              <a:rPr lang="ru-RU" sz="3200" b="0" dirty="0" smtClean="0">
                <a:solidFill>
                  <a:srgbClr val="C00000"/>
                </a:solidFill>
              </a:rPr>
              <a:t>Бонусы по электронному профбилету</a:t>
            </a:r>
            <a:endParaRPr lang="en-US" sz="3200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03" y="3537574"/>
            <a:ext cx="7294810" cy="3042520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dirty="0" smtClean="0"/>
              <a:t>Электронный профсоюзный билет – доступ к общероссийской бонусной программе </a:t>
            </a:r>
            <a:r>
              <a:rPr lang="en-US" dirty="0" smtClean="0"/>
              <a:t>profcards.ru</a:t>
            </a:r>
            <a:endParaRPr lang="en-US" b="1" dirty="0"/>
          </a:p>
          <a:p>
            <a:pPr lvl="0"/>
            <a:r>
              <a:rPr lang="ru-RU" dirty="0" smtClean="0"/>
              <a:t>Автоматизированная система учёта членов Профсоюза</a:t>
            </a:r>
            <a:endParaRPr lang="en-US" dirty="0"/>
          </a:p>
          <a:p>
            <a:pPr lvl="0"/>
            <a:r>
              <a:rPr lang="ru-RU" dirty="0" smtClean="0"/>
              <a:t>Действуют скидки и </a:t>
            </a:r>
            <a:r>
              <a:rPr lang="ru-RU" dirty="0" err="1" smtClean="0"/>
              <a:t>кэшбек</a:t>
            </a:r>
            <a:r>
              <a:rPr lang="ru-RU" dirty="0" smtClean="0"/>
              <a:t> в интернет-магазинах</a:t>
            </a:r>
            <a:endParaRPr lang="ru-RU" b="1" dirty="0" smtClean="0"/>
          </a:p>
          <a:p>
            <a:pPr lvl="0"/>
            <a:r>
              <a:rPr lang="ru-RU" dirty="0" smtClean="0"/>
              <a:t>Разработано электронное приложение для мобильных телефонов, где каждый член Профсоюза может отследить размер накопленных бонусов и скидок по профбилету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906870" y="3369969"/>
            <a:ext cx="3926541" cy="3066689"/>
          </a:xfrm>
        </p:spPr>
      </p:pic>
      <p:pic>
        <p:nvPicPr>
          <p:cNvPr id="9" name="Рисунок 8" descr="Эмблема наклонна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4611" y="448234"/>
            <a:ext cx="811372" cy="821459"/>
          </a:xfrm>
          <a:prstGeom prst="rect">
            <a:avLst/>
          </a:prstGeom>
        </p:spPr>
      </p:pic>
      <p:pic>
        <p:nvPicPr>
          <p:cNvPr id="8" name="Рисунок 7" descr="profcar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3238500"/>
          </a:xfrm>
          <a:prstGeom prst="rect">
            <a:avLst/>
          </a:prstGeom>
        </p:spPr>
      </p:pic>
      <p:pic>
        <p:nvPicPr>
          <p:cNvPr id="2050" name="Picture 2" descr="http://www.giport.ru/img/news/2017/08/10/162253_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0728" y="4471145"/>
            <a:ext cx="1726639" cy="8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20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14</a:t>
            </a:fld>
            <a:endParaRPr lang="en-US" noProof="0" dirty="0"/>
          </a:p>
        </p:txBody>
      </p:sp>
      <p:pic>
        <p:nvPicPr>
          <p:cNvPr id="34820" name="Picture 4" descr="https://mlife.by/upload/medialibrary/13e/13e834cccd82139ca23d100c9c9a4a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476565" y="735106"/>
            <a:ext cx="41865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bg1"/>
                </a:solidFill>
                <a:latin typeface="Georgia" pitchFamily="18" charset="0"/>
              </a:rPr>
              <a:t>Счастливого нового учебного года!</a:t>
            </a:r>
            <a:endParaRPr lang="ru-RU" sz="44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4094" y="3245223"/>
            <a:ext cx="337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Искренне Ваш,</a:t>
            </a:r>
          </a:p>
          <a:p>
            <a:pPr algn="r"/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Профсоюз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620" y="551604"/>
            <a:ext cx="2646235" cy="2841812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C00000"/>
                </a:solidFill>
              </a:rPr>
              <a:t>Главное достижение           2019 г. – отказ                       от </a:t>
            </a:r>
            <a:r>
              <a:rPr lang="ru-RU" sz="2400" b="0" dirty="0" err="1" smtClean="0">
                <a:solidFill>
                  <a:srgbClr val="C00000"/>
                </a:solidFill>
              </a:rPr>
              <a:t>ученико-часа</a:t>
            </a:r>
            <a:r>
              <a:rPr lang="ru-RU" sz="2400" b="0" dirty="0" smtClean="0">
                <a:solidFill>
                  <a:srgbClr val="C00000"/>
                </a:solidFill>
              </a:rPr>
              <a:t>     и переход                             на окладную систему оплаты труда</a:t>
            </a:r>
            <a:endParaRPr lang="en-US" sz="2400" b="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063A021-7C19-4C85-B48B-EFEA732C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2049" y="3518349"/>
            <a:ext cx="3749126" cy="91058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С 1 сентября 2019 г. устанавливается единый минимальный оклад педагогических работников </a:t>
            </a:r>
          </a:p>
          <a:p>
            <a:pPr algn="ctr"/>
            <a:r>
              <a:rPr lang="ru-RU" sz="1800" dirty="0" smtClean="0"/>
              <a:t>– 7010 рублей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(это в 2 раза выше прежнего минимального оклада)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s://ptzgovorit.ru/sites/default/files/original_nodes/original_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32" y="215154"/>
            <a:ext cx="3515706" cy="2406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242596" y="762000"/>
          <a:ext cx="8919333" cy="598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8188" y="5766319"/>
            <a:ext cx="7903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Планируемый рост заработной платы педагогов – 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от 4,3 до 15%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6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931" y="1469849"/>
            <a:ext cx="7342622" cy="1215566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C00000"/>
                </a:solidFill>
              </a:rPr>
              <a:t>ЦЕЛИ</a:t>
            </a:r>
            <a:r>
              <a:rPr lang="ru-RU" b="0" dirty="0" smtClean="0"/>
              <a:t> перехода</a:t>
            </a:r>
            <a:br>
              <a:rPr lang="ru-RU" b="0" dirty="0" smtClean="0"/>
            </a:br>
            <a:r>
              <a:rPr lang="ru-RU" b="0" dirty="0" smtClean="0"/>
              <a:t>на окладную систему</a:t>
            </a:r>
            <a:endParaRPr lang="en-US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896" y="3178986"/>
            <a:ext cx="4942829" cy="295827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Уйти от несправедливого </a:t>
            </a:r>
            <a:r>
              <a:rPr lang="ru-RU" b="1" dirty="0" err="1" smtClean="0"/>
              <a:t>ученико-часа</a:t>
            </a:r>
            <a:endParaRPr lang="en-US" b="1" dirty="0"/>
          </a:p>
          <a:p>
            <a:pPr lvl="0"/>
            <a:r>
              <a:rPr lang="ru-RU" dirty="0" smtClean="0"/>
              <a:t>Увеличить </a:t>
            </a:r>
            <a:r>
              <a:rPr lang="ru-RU" b="1" dirty="0" smtClean="0"/>
              <a:t>гарантированную</a:t>
            </a:r>
            <a:r>
              <a:rPr lang="ru-RU" dirty="0" smtClean="0"/>
              <a:t> часть заработной платы, которая не может быть уменьшена</a:t>
            </a:r>
            <a:endParaRPr lang="en-US" dirty="0"/>
          </a:p>
          <a:p>
            <a:pPr lvl="0"/>
            <a:r>
              <a:rPr lang="ru-RU" dirty="0" smtClean="0"/>
              <a:t>Обеспечить оплату труда квалифицированных работников </a:t>
            </a:r>
            <a:r>
              <a:rPr lang="ru-RU" b="1" dirty="0" smtClean="0"/>
              <a:t>выше МРОТ</a:t>
            </a:r>
          </a:p>
          <a:p>
            <a:pPr lvl="0"/>
            <a:r>
              <a:rPr lang="ru-RU" dirty="0" smtClean="0"/>
              <a:t>Параллельно принять </a:t>
            </a:r>
            <a:r>
              <a:rPr lang="ru-RU" b="1" dirty="0" smtClean="0"/>
              <a:t>меры по повышению оплаты труда </a:t>
            </a:r>
            <a:r>
              <a:rPr lang="ru-RU" dirty="0" smtClean="0"/>
              <a:t>педагогов, устранив несправедливые перекосы в оплате труда в малокомплектных школах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6187941" y="1882587"/>
            <a:ext cx="5645471" cy="4052047"/>
          </a:xfr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44" name="Picture 4" descr="https://www.seekpng.com/png/detail/95-955407_clip-art-freeuse-stock-five-essential-steps-to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1" y="268940"/>
            <a:ext cx="2366682" cy="2177045"/>
          </a:xfrm>
          <a:prstGeom prst="rect">
            <a:avLst/>
          </a:prstGeom>
          <a:noFill/>
        </p:spPr>
      </p:pic>
      <p:pic>
        <p:nvPicPr>
          <p:cNvPr id="9" name="Рисунок 8" descr="Эмблема наклонн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99126" y="5674659"/>
            <a:ext cx="953046" cy="9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0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6">
            <a:extLst>
              <a:ext uri="{FF2B5EF4-FFF2-40B4-BE49-F238E27FC236}">
                <a16:creationId xmlns:a16="http://schemas.microsoft.com/office/drawing/2014/main" xmlns="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60" y="3340350"/>
            <a:ext cx="6003893" cy="2958275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Простота</a:t>
            </a:r>
            <a:r>
              <a:rPr lang="ru-RU" dirty="0" smtClean="0"/>
              <a:t>, прозрачность и понятность</a:t>
            </a:r>
            <a:endParaRPr lang="en-US" dirty="0"/>
          </a:p>
          <a:p>
            <a:pPr lvl="0"/>
            <a:r>
              <a:rPr lang="ru-RU" dirty="0" smtClean="0"/>
              <a:t>Исполнение Трудового Кодекса РФ: принцип </a:t>
            </a:r>
            <a:r>
              <a:rPr lang="ru-RU" dirty="0" smtClean="0">
                <a:solidFill>
                  <a:srgbClr val="C00000"/>
                </a:solidFill>
              </a:rPr>
              <a:t>равной оплаты за равный труд</a:t>
            </a:r>
            <a:endParaRPr lang="en-US" dirty="0">
              <a:solidFill>
                <a:srgbClr val="C00000"/>
              </a:solidFill>
            </a:endParaRP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Стабильность</a:t>
            </a:r>
            <a:r>
              <a:rPr lang="ru-RU" dirty="0" smtClean="0"/>
              <a:t> в оплате труда</a:t>
            </a:r>
            <a:endParaRPr lang="en-US" dirty="0"/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Гарантированность</a:t>
            </a:r>
            <a:r>
              <a:rPr lang="ru-RU" dirty="0" smtClean="0"/>
              <a:t> оплаты за основные должностные обязанности педагога</a:t>
            </a:r>
            <a:endParaRPr lang="en-US" dirty="0"/>
          </a:p>
        </p:txBody>
      </p:sp>
      <p:pic>
        <p:nvPicPr>
          <p:cNvPr id="59" name="Picture Placeholder 58">
            <a:extLst>
              <a:ext uri="{FF2B5EF4-FFF2-40B4-BE49-F238E27FC236}">
                <a16:creationId xmlns:a16="http://schemas.microsoft.com/office/drawing/2014/main" xmlns="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6170177" y="2094823"/>
            <a:ext cx="6021821" cy="4103455"/>
          </a:xfr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xmlns="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20" y="1819472"/>
            <a:ext cx="7342622" cy="1215566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C00000"/>
                </a:solidFill>
              </a:rPr>
              <a:t>ПЛЮСЫ</a:t>
            </a:r>
            <a:r>
              <a:rPr lang="ru-RU" b="0" dirty="0" smtClean="0"/>
              <a:t> перехода</a:t>
            </a:r>
            <a:br>
              <a:rPr lang="ru-RU" b="0" dirty="0" smtClean="0"/>
            </a:br>
            <a:r>
              <a:rPr lang="ru-RU" b="0" dirty="0" smtClean="0"/>
              <a:t>на окладную систему</a:t>
            </a:r>
            <a:endParaRPr lang="en-US" b="0" dirty="0"/>
          </a:p>
        </p:txBody>
      </p:sp>
      <p:pic>
        <p:nvPicPr>
          <p:cNvPr id="12" name="Рисунок 11" descr="Золотая эмблем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97166" y="0"/>
            <a:ext cx="1034857" cy="12578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30989" y="977153"/>
            <a:ext cx="1945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774"/>
                </a:solidFill>
              </a:rPr>
              <a:t>Три профсоюзных «ЗА»</a:t>
            </a:r>
          </a:p>
          <a:p>
            <a:pPr algn="ctr"/>
            <a:endParaRPr lang="ru-RU" dirty="0" smtClean="0">
              <a:solidFill>
                <a:srgbClr val="002774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Зарплата!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Занятость!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Законность!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 descr="https://lizasenglish.ru/wp-content/uploads/2016/01/agregar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410" y="412377"/>
            <a:ext cx="1883337" cy="1505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54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psysovet.ru/attachments/5818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38" y="0"/>
            <a:ext cx="5962261" cy="80243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90000"/>
                  </a:schemeClr>
                </a:solidFill>
              </a:rPr>
              <a:t>ЗАДАЧИ и ПЕРСПЕКТИВЫ</a:t>
            </a:r>
            <a:endParaRPr lang="en-US" b="0"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9824" y="817095"/>
            <a:ext cx="5609719" cy="608895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Чего добивается наш Профсоюз: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24E18385-8BEA-4522-ABAA-5AB38F0D4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7939" y="6009719"/>
            <a:ext cx="5655984" cy="4925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ОКЛАДЫ педагогов – не ниже МРОТ !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640A3223-3DA3-4CF2-82B6-144766754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75037" y="0"/>
            <a:ext cx="4316963" cy="182220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ЦЕЛЕВОЙ ПОКАЗАТЕЛЬ                                                  по зарплате педагогов  –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150%  от средней зарплаты                                    по экономике региона!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68082" y="1483567"/>
            <a:ext cx="5134947" cy="43396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предложению Профсоюза Государственной Думой рекомендовано Правительству РФ: </a:t>
            </a:r>
          </a:p>
          <a:p>
            <a:endParaRPr lang="ru-RU" sz="600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«разработать комплекс мероприятий и сформировать совместно с субъектами Российской Федерации «дорожные карты», гарантирующие </a:t>
            </a:r>
            <a:r>
              <a:rPr lang="ru-RU" b="1" dirty="0" smtClean="0">
                <a:solidFill>
                  <a:schemeClr val="bg1"/>
                </a:solidFill>
              </a:rPr>
              <a:t>минимальную заработную плату при условии работы за одну ставку заработной платы (18 часов) в размере не менее 70 процентов от средней заработной платы в субъекте </a:t>
            </a:r>
            <a:r>
              <a:rPr lang="ru-RU" dirty="0" smtClean="0">
                <a:solidFill>
                  <a:schemeClr val="bg1"/>
                </a:solidFill>
              </a:rPr>
              <a:t>Российской Федерации и ее фиксацию в трудовых договорах с каждым педагогическим работником, проработав одновременно механизмы оказания субъектам Российской Федерации финансовой поддержки в случае недостаточности у них собственных средств»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5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xmlns="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266" y="447870"/>
            <a:ext cx="3129592" cy="6385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ПРОФСОЮЗ</a:t>
            </a:r>
            <a:endParaRPr lang="en-US" b="0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D7CE36F2-C321-46C5-AFD9-00917224D3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98378" y="1069022"/>
            <a:ext cx="2717230" cy="608895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бьёт тревогу!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1813" y="2257689"/>
            <a:ext cx="5766349" cy="3508630"/>
          </a:xfrm>
        </p:spPr>
        <p:txBody>
          <a:bodyPr/>
          <a:lstStyle/>
          <a:p>
            <a:pPr algn="ctr">
              <a:buClr>
                <a:schemeClr val="accent2"/>
              </a:buClr>
            </a:pPr>
            <a:r>
              <a:rPr lang="ru-RU" dirty="0" smtClean="0"/>
              <a:t>Уровень средней заработной платы педагогических работников в соответствии с указами Президента продолжает достигаться преимущественно за счет  </a:t>
            </a:r>
            <a:r>
              <a:rPr lang="ru-RU" dirty="0" smtClean="0">
                <a:solidFill>
                  <a:srgbClr val="C00000"/>
                </a:solidFill>
              </a:rPr>
              <a:t>интенсификации труда</a:t>
            </a:r>
            <a:r>
              <a:rPr lang="ru-RU" dirty="0" smtClean="0"/>
              <a:t>: </a:t>
            </a:r>
          </a:p>
          <a:p>
            <a:pPr algn="ctr">
              <a:buClr>
                <a:schemeClr val="accent2"/>
              </a:buClr>
            </a:pPr>
            <a:r>
              <a:rPr lang="ru-RU" dirty="0" smtClean="0"/>
              <a:t>выполнения дополнительной работы, выполняемой </a:t>
            </a:r>
            <a:r>
              <a:rPr lang="ru-RU" dirty="0" smtClean="0">
                <a:solidFill>
                  <a:srgbClr val="C00000"/>
                </a:solidFill>
              </a:rPr>
              <a:t>сверх установленной нормы часов за ставку </a:t>
            </a:r>
            <a:r>
              <a:rPr lang="ru-RU" dirty="0" smtClean="0"/>
              <a:t>заработной платы</a:t>
            </a:r>
          </a:p>
          <a:p>
            <a:pPr algn="ctr">
              <a:buClr>
                <a:schemeClr val="accent2"/>
              </a:buClr>
            </a:pPr>
            <a:endParaRPr lang="ru-RU" sz="1400" dirty="0" smtClean="0"/>
          </a:p>
          <a:p>
            <a:pPr algn="ctr">
              <a:buClr>
                <a:schemeClr val="accent2"/>
              </a:buClr>
            </a:pPr>
            <a:r>
              <a:rPr lang="ru-RU" b="1" dirty="0" smtClean="0"/>
              <a:t>средняя нагрузка учителя </a:t>
            </a:r>
            <a:r>
              <a:rPr lang="ru-RU" b="1" dirty="0" smtClean="0"/>
              <a:t>–</a:t>
            </a:r>
          </a:p>
          <a:p>
            <a:pPr algn="ctr">
              <a:buClr>
                <a:schemeClr val="accent2"/>
              </a:buClr>
            </a:pPr>
            <a:r>
              <a:rPr lang="ru-RU" b="1" dirty="0" smtClean="0"/>
              <a:t> 1,5 </a:t>
            </a:r>
            <a:r>
              <a:rPr lang="ru-RU" b="1" dirty="0" smtClean="0"/>
              <a:t>ставки</a:t>
            </a:r>
            <a:r>
              <a:rPr lang="ru-RU" dirty="0" smtClean="0"/>
              <a:t>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970151" y="3725494"/>
            <a:ext cx="4503576" cy="255454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1292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между субъектами РФ                                       по-прежнему  сохраняется большая дифференциация в размерах минимальных ставок  заработной платы (должностных окладов) учителей — </a:t>
            </a:r>
          </a:p>
          <a:p>
            <a:pPr marL="0" marR="0" lvl="0" indent="5540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1292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от 5 000 руб. до 19 110 руб. </a:t>
            </a:r>
          </a:p>
          <a:p>
            <a:pPr marL="0" marR="0" lvl="0" indent="5540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1292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или в 3,8 раза.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954600" y="2020835"/>
            <a:ext cx="4503576" cy="132343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1292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Профсоюз настаивает на установлении на федеральном уровне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единых базовых (минимальных) ставок (окладов)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педагогических работников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 rot="16200000">
            <a:off x="9034366" y="3403340"/>
            <a:ext cx="331236" cy="251926"/>
          </a:xfrm>
          <a:prstGeom prst="stripedRightArrow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" name="Рисунок 12" descr="Золотая эмбле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7166" y="0"/>
            <a:ext cx="1034857" cy="1257886"/>
          </a:xfrm>
          <a:prstGeom prst="rect">
            <a:avLst/>
          </a:prstGeom>
        </p:spPr>
      </p:pic>
      <p:pic>
        <p:nvPicPr>
          <p:cNvPr id="7170" name="Picture 2" descr="https://4.bp.blogspot.com/-dfya_S9sEyY/WbjmyMVPxiI/AAAAAAAAAEM/vyz1-0w0XOscStvmq2t2b2L8ux1QkQ3WQCLcBGAs/s1600/Push.jpg"/>
          <p:cNvPicPr>
            <a:picLocks noChangeAspect="1" noChangeArrowheads="1"/>
          </p:cNvPicPr>
          <p:nvPr/>
        </p:nvPicPr>
        <p:blipFill>
          <a:blip r:embed="rId3" cstate="print"/>
          <a:srcRect l="18502" r="22580" b="14332"/>
          <a:stretch>
            <a:fillRect/>
          </a:stretch>
        </p:blipFill>
        <p:spPr bwMode="auto">
          <a:xfrm>
            <a:off x="597159" y="161035"/>
            <a:ext cx="1996752" cy="1641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0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Рисунок 7" descr="наш профсою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6448" y="276015"/>
            <a:ext cx="3021106" cy="760027"/>
          </a:xfrm>
          <a:prstGeom prst="rect">
            <a:avLst/>
          </a:prstGeom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993775" y="574675"/>
            <a:ext cx="3030538" cy="9017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://40306s016.edusite.ru/images/2019profsoyuz1.png"/>
          <p:cNvPicPr/>
          <p:nvPr/>
        </p:nvPicPr>
        <p:blipFill>
          <a:blip r:embed="rId3" cstate="print"/>
          <a:srcRect t="2174" b="3258"/>
          <a:stretch>
            <a:fillRect/>
          </a:stretch>
        </p:blipFill>
        <p:spPr bwMode="auto">
          <a:xfrm>
            <a:off x="4320988" y="1380565"/>
            <a:ext cx="7871013" cy="547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68" y="3474820"/>
            <a:ext cx="4578503" cy="295827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проведено 380 проверок </a:t>
            </a:r>
            <a:r>
              <a:rPr lang="ru-RU" b="1" dirty="0" smtClean="0">
                <a:solidFill>
                  <a:srgbClr val="002060"/>
                </a:solidFill>
              </a:rPr>
              <a:t>соблюдения трудового законодательства </a:t>
            </a:r>
            <a:r>
              <a:rPr lang="ru-RU" dirty="0" smtClean="0">
                <a:solidFill>
                  <a:srgbClr val="002060"/>
                </a:solidFill>
              </a:rPr>
              <a:t>в образовательных учреждениях</a:t>
            </a:r>
            <a:endParaRPr lang="en-US" b="1" dirty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оформлено 480 </a:t>
            </a:r>
            <a:r>
              <a:rPr lang="ru-RU" b="1" dirty="0" smtClean="0">
                <a:solidFill>
                  <a:srgbClr val="002060"/>
                </a:solidFill>
              </a:rPr>
              <a:t>исковых заявлений </a:t>
            </a:r>
            <a:r>
              <a:rPr lang="ru-RU" dirty="0" smtClean="0">
                <a:solidFill>
                  <a:srgbClr val="002060"/>
                </a:solidFill>
              </a:rPr>
              <a:t>в суды от имени работников</a:t>
            </a:r>
            <a:endParaRPr lang="en-US" dirty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экономическая эффективность </a:t>
            </a:r>
            <a:r>
              <a:rPr lang="ru-RU" dirty="0" smtClean="0">
                <a:solidFill>
                  <a:srgbClr val="002060"/>
                </a:solidFill>
              </a:rPr>
              <a:t>правозащитной работы составила                      </a:t>
            </a:r>
            <a:r>
              <a:rPr lang="ru-RU" b="1" dirty="0" smtClean="0">
                <a:solidFill>
                  <a:srgbClr val="002060"/>
                </a:solidFill>
              </a:rPr>
              <a:t>17 млн.рублей</a:t>
            </a:r>
            <a:r>
              <a:rPr lang="ru-RU" dirty="0" smtClean="0">
                <a:solidFill>
                  <a:srgbClr val="002060"/>
                </a:solidFill>
              </a:rPr>
              <a:t>, выплаченных работникам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78" y="1819473"/>
            <a:ext cx="4435069" cy="1215566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/>
              <a:t>За прошедший учебный год правовой инспекцией труда Алтайской краевой организации  Профсоюза: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xmlns="" val="9720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69D4BCF2-C773-495F-A4D5-860FB6A2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931" y="4440521"/>
            <a:ext cx="5707203" cy="939798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002060"/>
                </a:solidFill>
              </a:rPr>
              <a:t>В результате сложной борьбы мнений и напряжённых переговоров с Правительством РФ и Пенсионным фондом России </a:t>
            </a:r>
            <a:r>
              <a:rPr lang="ru-RU" sz="2400" b="0" dirty="0" smtClean="0">
                <a:solidFill>
                  <a:srgbClr val="C00000"/>
                </a:solidFill>
              </a:rPr>
              <a:t>Профсоюз отстоял включение в стаж, дающий право на досрочную пенсию </a:t>
            </a:r>
            <a:r>
              <a:rPr lang="ru-RU" sz="2400" b="0" dirty="0" err="1" smtClean="0">
                <a:solidFill>
                  <a:srgbClr val="002060"/>
                </a:solidFill>
              </a:rPr>
              <a:t>педработникам</a:t>
            </a:r>
            <a:r>
              <a:rPr lang="ru-RU" sz="2400" b="0" dirty="0" smtClean="0">
                <a:solidFill>
                  <a:srgbClr val="002060"/>
                </a:solidFill>
              </a:rPr>
              <a:t>, периоды их привлечения к ГИА</a:t>
            </a:r>
            <a:endParaRPr lang="en-US" sz="2400" b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88" y="1099735"/>
            <a:ext cx="4921623" cy="26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0988" y="3818964"/>
            <a:ext cx="491265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i="1" dirty="0" smtClean="0"/>
              <a:t>«…рассматриваемые периоды подлежат включению в стаж на соответствующих видах работ за все периоды деятельности педагогических работников, в том числе за период до вступления в силу приказа </a:t>
            </a:r>
            <a:r>
              <a:rPr lang="ru-RU" sz="1600" i="1" dirty="0" err="1" smtClean="0"/>
              <a:t>Минпросвещения</a:t>
            </a:r>
            <a:r>
              <a:rPr lang="ru-RU" sz="1600" i="1" dirty="0" smtClean="0"/>
              <a:t> России № 234.»</a:t>
            </a:r>
            <a:endParaRPr lang="ru-RU" sz="16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020" y="5217459"/>
            <a:ext cx="4904628" cy="13536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рофсоюз-баннер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1" y="466165"/>
            <a:ext cx="3728870" cy="1899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446" y="358589"/>
            <a:ext cx="554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БОРЬБА ЗА ДОСРОЧНУЮ ПЕНСИЮ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abali.ru/wp-content/uploads/2011/01/shtampy_pochty_rossi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7480" y="376519"/>
            <a:ext cx="1989746" cy="3030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92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torage.inovaco.ru/media/project_mo_600/bb/9f/62/56/ba/22/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12527" y="-1"/>
            <a:ext cx="3679474" cy="2886635"/>
          </a:xfrm>
          <a:prstGeom prst="rect">
            <a:avLst/>
          </a:prstGeom>
          <a:noFill/>
        </p:spPr>
      </p:pic>
      <p:sp>
        <p:nvSpPr>
          <p:cNvPr id="42" name="Content Placeholder 6">
            <a:extLst>
              <a:ext uri="{FF2B5EF4-FFF2-40B4-BE49-F238E27FC236}">
                <a16:creationId xmlns:a16="http://schemas.microsoft.com/office/drawing/2014/main" xmlns="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49" y="2348753"/>
            <a:ext cx="4946057" cy="393550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14B79"/>
                </a:solidFill>
              </a:rPr>
              <a:t>В результате информационно-разъяснительной работы технической инспекции Профсоюза по возврату 20 % сумм страховых взносов ФСС                              </a:t>
            </a:r>
            <a:r>
              <a:rPr lang="ru-RU" sz="2000" dirty="0" smtClean="0">
                <a:solidFill>
                  <a:srgbClr val="C00000"/>
                </a:solidFill>
              </a:rPr>
              <a:t>266 образовательными учреждениями возвращено и направлено на охрану труда 2,3 млн.рублей</a:t>
            </a:r>
          </a:p>
          <a:p>
            <a:pPr algn="just"/>
            <a:r>
              <a:rPr lang="ru-RU" sz="2000" dirty="0" smtClean="0">
                <a:solidFill>
                  <a:srgbClr val="014B79"/>
                </a:solidFill>
              </a:rPr>
              <a:t>проведено 1692 </a:t>
            </a:r>
            <a:r>
              <a:rPr lang="ru-RU" sz="2000" dirty="0" smtClean="0">
                <a:solidFill>
                  <a:srgbClr val="C00000"/>
                </a:solidFill>
              </a:rPr>
              <a:t>проверок охраны труда</a:t>
            </a:r>
            <a:r>
              <a:rPr lang="ru-RU" sz="2000" dirty="0" smtClean="0">
                <a:solidFill>
                  <a:srgbClr val="014B79"/>
                </a:solidFill>
              </a:rPr>
              <a:t>, выявлено 1987 нарушений и выдано 356 представлений об устранении</a:t>
            </a:r>
          </a:p>
          <a:p>
            <a:pPr algn="just"/>
            <a:r>
              <a:rPr lang="ru-RU" sz="2000" dirty="0" smtClean="0">
                <a:solidFill>
                  <a:srgbClr val="014B79"/>
                </a:solidFill>
              </a:rPr>
              <a:t>рассмотрено 82 </a:t>
            </a:r>
            <a:r>
              <a:rPr lang="ru-RU" sz="2000" dirty="0" smtClean="0">
                <a:solidFill>
                  <a:srgbClr val="C00000"/>
                </a:solidFill>
              </a:rPr>
              <a:t>обращения</a:t>
            </a:r>
            <a:r>
              <a:rPr lang="ru-RU" sz="2000" dirty="0" smtClean="0">
                <a:solidFill>
                  <a:srgbClr val="014B79"/>
                </a:solidFill>
              </a:rPr>
              <a:t>, связанных с нарушением прав работников в области охраны труда, большая часть решена в пользу работников</a:t>
            </a:r>
          </a:p>
          <a:p>
            <a:pPr algn="just"/>
            <a:endParaRPr lang="ru-RU" sz="2000" dirty="0">
              <a:solidFill>
                <a:srgbClr val="014B79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62" y="931967"/>
            <a:ext cx="7342622" cy="1215566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C00000"/>
                </a:solidFill>
              </a:rPr>
              <a:t>ОХРАНА ТРУДА – В ПРИОРИТЕТЕ</a:t>
            </a:r>
            <a:endParaRPr lang="en-US" b="0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Золотая эмблем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5243" y="125506"/>
            <a:ext cx="803899" cy="9771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39434" y="3720352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Основная задача </a:t>
            </a:r>
            <a:r>
              <a:rPr lang="ru-RU" sz="2000" dirty="0" smtClean="0"/>
              <a:t>– формирование действенной </a:t>
            </a:r>
            <a:r>
              <a:rPr lang="ru-RU" sz="2000" dirty="0" smtClean="0">
                <a:solidFill>
                  <a:srgbClr val="C00000"/>
                </a:solidFill>
              </a:rPr>
              <a:t>системы управления охраной труда </a:t>
            </a:r>
            <a:r>
              <a:rPr lang="ru-RU" sz="2000" dirty="0" smtClean="0"/>
              <a:t>на всех уровнях образовательной системы:</a:t>
            </a:r>
          </a:p>
          <a:p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краевом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муниципальном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локальном                                                                    (в конкретной образовательной организации)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2054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0951641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8919DE-9BD9-47A9-9F5D-16EBB968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7F4215-C6BB-44A3-9A5E-9446E683590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TF00951641</Template>
  <TotalTime>0</TotalTime>
  <Words>859</Words>
  <Application>Microsoft Office PowerPoint</Application>
  <PresentationFormat>Произвольный</PresentationFormat>
  <Paragraphs>122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TF00951641</vt:lpstr>
      <vt:lpstr>СОЮЗ ПРОФЕССИОНАЛОВ  В ИНТЕРЕСАХ РАБОТНИКОВ СФЕРЫ ОБРАЗОВАНИЯ</vt:lpstr>
      <vt:lpstr>Главное достижение           2019 г. – отказ                       от ученико-часа     и переход                             на окладную систему оплаты труда</vt:lpstr>
      <vt:lpstr>ЦЕЛИ перехода на окладную систему</vt:lpstr>
      <vt:lpstr>ПЛЮСЫ перехода на окладную систему</vt:lpstr>
      <vt:lpstr>ЗАДАЧИ и ПЕРСПЕКТИВЫ</vt:lpstr>
      <vt:lpstr>ПРОФСОЮЗ</vt:lpstr>
      <vt:lpstr>За прошедший учебный год правовой инспекцией труда Алтайской краевой организации  Профсоюза:</vt:lpstr>
      <vt:lpstr>В результате сложной борьбы мнений и напряжённых переговоров с Правительством РФ и Пенсионным фондом России Профсоюз отстоял включение в стаж, дающий право на досрочную пенсию педработникам, периоды их привлечения к ГИА</vt:lpstr>
      <vt:lpstr>ОХРАНА ТРУДА – В ПРИОРИТЕТЕ</vt:lpstr>
      <vt:lpstr>Слайд 10</vt:lpstr>
      <vt:lpstr>Слайд 11</vt:lpstr>
      <vt:lpstr>Слайд 12</vt:lpstr>
      <vt:lpstr>Цифровизация Профсоюза Бонусы по электронному профбилету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2019-08-06T00:38:07Z</dcterms:created>
  <dcterms:modified xsi:type="dcterms:W3CDTF">2019-08-19T04:11:06Z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