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59" r:id="rId5"/>
    <p:sldId id="276" r:id="rId6"/>
    <p:sldId id="277" r:id="rId7"/>
    <p:sldId id="278" r:id="rId8"/>
    <p:sldId id="279" r:id="rId9"/>
    <p:sldId id="280" r:id="rId10"/>
    <p:sldId id="281" r:id="rId11"/>
    <p:sldId id="283" r:id="rId12"/>
    <p:sldId id="282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garantF1://70292898.1001" TargetMode="External"/><Relationship Id="rId2" Type="http://schemas.openxmlformats.org/officeDocument/2006/relationships/hyperlink" Target="garantF1://70924948.100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Семинар-тренинг 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2000" dirty="0" smtClean="0">
                <a:solidFill>
                  <a:srgbClr val="002060"/>
                </a:solidFill>
              </a:rPr>
              <a:t>Юрист, правовой инспектор труда Профсоюза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Виктор Афанасьев 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06" y="4229099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6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50377"/>
            <a:ext cx="8596668" cy="559098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Длительный отпуск предоставляется педагогическому работнику по его заявлению и оформляется приказом образовательного учреждения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За педагогическим работником, находящимся в длительном отпуске, в установленном порядке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сохраняется место работы (должность).</a:t>
            </a:r>
          </a:p>
          <a:p>
            <a:endParaRPr lang="ru-RU" sz="2800" dirty="0"/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6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0627" y="392964"/>
            <a:ext cx="848890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учитель</a:t>
            </a:r>
            <a:r>
              <a:rPr lang="ru-RU" sz="2400" dirty="0" smtClean="0"/>
              <a:t>;</a:t>
            </a:r>
            <a:endParaRPr lang="ru-RU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учитель-дефектолог;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учитель-логопед;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преподаватель-организатор (основ безопасности </a:t>
            </a:r>
            <a:r>
              <a:rPr lang="ru-RU" sz="2400" dirty="0" smtClean="0"/>
              <a:t>   жизнедеятельности</a:t>
            </a:r>
            <a:r>
              <a:rPr lang="ru-RU" sz="2400" dirty="0"/>
              <a:t>, допризывной подготовки);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педагог дополнительного образования;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руководитель физического воспитания;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мастер производственного обучения;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старший тренер-преподаватель;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тренер-преподаватель;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концертмейстер;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музыкальный руководитель;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воспитатель.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644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3"/>
            <a:ext cx="8596668" cy="556369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старший воспитатель;</a:t>
            </a:r>
          </a:p>
          <a:p>
            <a:r>
              <a:rPr lang="ru-RU" sz="2400" dirty="0">
                <a:solidFill>
                  <a:schemeClr val="tx1"/>
                </a:solidFill>
              </a:rPr>
              <a:t>классный воспитатель;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социальный педагог;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педагог-психолог;</a:t>
            </a:r>
          </a:p>
          <a:p>
            <a:r>
              <a:rPr lang="ru-RU" sz="2400" dirty="0">
                <a:solidFill>
                  <a:schemeClr val="tx1"/>
                </a:solidFill>
              </a:rPr>
              <a:t>педагог-организатор:</a:t>
            </a:r>
          </a:p>
          <a:p>
            <a:r>
              <a:rPr lang="ru-RU" sz="2400" dirty="0">
                <a:solidFill>
                  <a:schemeClr val="tx1"/>
                </a:solidFill>
              </a:rPr>
              <a:t>старший вожатый;</a:t>
            </a:r>
          </a:p>
          <a:p>
            <a:r>
              <a:rPr lang="ru-RU" sz="2400" dirty="0">
                <a:solidFill>
                  <a:schemeClr val="tx1"/>
                </a:solidFill>
              </a:rPr>
              <a:t>инструктор по труду:</a:t>
            </a:r>
          </a:p>
          <a:p>
            <a:r>
              <a:rPr lang="ru-RU" sz="2400" dirty="0">
                <a:solidFill>
                  <a:schemeClr val="tx1"/>
                </a:solidFill>
              </a:rPr>
              <a:t>инструктор по физической культуре.</a:t>
            </a: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6 часов в неделю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и других образовательных учреждениях.</a:t>
            </a:r>
          </a:p>
          <a:p>
            <a:endParaRPr lang="ru-RU" dirty="0"/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59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800" i="1" dirty="0">
                <a:solidFill>
                  <a:srgbClr val="002060"/>
                </a:solidFill>
              </a:rPr>
              <a:t>3)Продолжительность рабочего времени и порядок определения учебной нагрузки. Новеллы </a:t>
            </a:r>
            <a:r>
              <a:rPr lang="ru-RU" sz="2800" i="1" dirty="0" err="1">
                <a:solidFill>
                  <a:srgbClr val="002060"/>
                </a:solidFill>
              </a:rPr>
              <a:t>Минобрнауки</a:t>
            </a:r>
            <a:r>
              <a:rPr lang="ru-RU" sz="2800" i="1" dirty="0">
                <a:solidFill>
                  <a:srgbClr val="002060"/>
                </a:solidFill>
              </a:rPr>
              <a:t> Российской </a:t>
            </a:r>
            <a:r>
              <a:rPr lang="ru-RU" sz="2800" i="1" dirty="0" smtClean="0">
                <a:solidFill>
                  <a:srgbClr val="002060"/>
                </a:solidFill>
              </a:rPr>
              <a:t>Федерации</a:t>
            </a:r>
            <a:r>
              <a:rPr lang="ru-RU" sz="2800" i="1" dirty="0">
                <a:solidFill>
                  <a:srgbClr val="002060"/>
                </a:solidFill>
              </a:rPr>
              <a:t/>
            </a:r>
            <a:br>
              <a:rPr lang="ru-RU" sz="2800" i="1" dirty="0">
                <a:solidFill>
                  <a:srgbClr val="002060"/>
                </a:solidFill>
              </a:rPr>
            </a:br>
            <a:endParaRPr lang="ru-RU" sz="2800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622037" cy="3880773"/>
          </a:xfrm>
        </p:spPr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</a:rPr>
              <a:t>Приказ Министерства образования и науки РФ от 22 декабря 2014 г. N </a:t>
            </a:r>
            <a:r>
              <a:rPr lang="ru-RU" sz="2000" b="1" dirty="0" smtClean="0">
                <a:solidFill>
                  <a:schemeClr val="tx1"/>
                </a:solidFill>
              </a:rPr>
              <a:t>1601  "О </a:t>
            </a:r>
            <a:r>
              <a:rPr lang="ru-RU" sz="2000" b="1" dirty="0">
                <a:solidFill>
                  <a:schemeClr val="tx1"/>
                </a:solidFill>
              </a:rPr>
              <a:t>продолжительности рабочего времени (нормах часов педагогической работы за ставку заработной платы) педагогических работников и о порядке определения учебной нагрузки педагогических работников, оговариваемой в трудовом </a:t>
            </a:r>
            <a:r>
              <a:rPr lang="ru-RU" sz="2000" b="1" dirty="0" smtClean="0">
                <a:solidFill>
                  <a:schemeClr val="tx1"/>
                </a:solidFill>
              </a:rPr>
              <a:t>договоре».</a:t>
            </a:r>
          </a:p>
          <a:p>
            <a:r>
              <a:rPr lang="ru-RU" sz="2400" dirty="0">
                <a:solidFill>
                  <a:schemeClr val="tx1"/>
                </a:solidFill>
              </a:rPr>
              <a:t>1.3. </a:t>
            </a:r>
            <a:r>
              <a:rPr lang="ru-RU" sz="2400" dirty="0">
                <a:solidFill>
                  <a:srgbClr val="FF0000"/>
                </a:solidFill>
              </a:rPr>
              <a:t>Объем учебной нагрузки </a:t>
            </a:r>
            <a:r>
              <a:rPr lang="ru-RU" sz="2400" dirty="0">
                <a:solidFill>
                  <a:schemeClr val="tx1"/>
                </a:solidFill>
              </a:rPr>
              <a:t>педагогических работников, выполняющих учебную (преподавательскую) работу, </a:t>
            </a:r>
            <a:r>
              <a:rPr lang="ru-RU" sz="2400" dirty="0">
                <a:solidFill>
                  <a:srgbClr val="FF0000"/>
                </a:solidFill>
              </a:rPr>
              <a:t>определяется ежегодно на начало учебного года </a:t>
            </a:r>
            <a:r>
              <a:rPr lang="ru-RU" sz="2400" dirty="0">
                <a:solidFill>
                  <a:schemeClr val="tx1"/>
                </a:solidFill>
              </a:rPr>
              <a:t>(тренировочного периода, спортивного сезона) и </a:t>
            </a:r>
            <a:r>
              <a:rPr lang="ru-RU" sz="2400" dirty="0">
                <a:solidFill>
                  <a:srgbClr val="FF0000"/>
                </a:solidFill>
              </a:rPr>
              <a:t>устанавливается локальным нормативным актом организации, осуществляющей образовательную деятельность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614" y="94343"/>
            <a:ext cx="1385206" cy="184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6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22515"/>
            <a:ext cx="9087152" cy="551884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1.4. </a:t>
            </a:r>
            <a:r>
              <a:rPr lang="ru-RU" sz="2400" dirty="0">
                <a:solidFill>
                  <a:srgbClr val="FF0000"/>
                </a:solidFill>
              </a:rPr>
              <a:t>Объем учебной нагрузки</a:t>
            </a:r>
            <a:r>
              <a:rPr lang="ru-RU" sz="2400" dirty="0">
                <a:solidFill>
                  <a:schemeClr val="tx1"/>
                </a:solidFill>
              </a:rPr>
              <a:t>, установленный педагогическому работнику, </a:t>
            </a:r>
            <a:r>
              <a:rPr lang="ru-RU" sz="2400" dirty="0">
                <a:solidFill>
                  <a:srgbClr val="FF0000"/>
                </a:solidFill>
              </a:rPr>
              <a:t>оговаривается в трудовом договоре</a:t>
            </a:r>
            <a:r>
              <a:rPr lang="ru-RU" sz="2400" dirty="0">
                <a:solidFill>
                  <a:schemeClr val="tx1"/>
                </a:solidFill>
              </a:rPr>
              <a:t>, заключаемом педагогическим работником с организацией, осуществляющей образовательную деятельность.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1.7. </a:t>
            </a:r>
            <a:r>
              <a:rPr lang="ru-RU" sz="2400" dirty="0">
                <a:solidFill>
                  <a:srgbClr val="FF0000"/>
                </a:solidFill>
              </a:rPr>
              <a:t>Временное или постоянное изменение (увеличение или снижение) объема учебной нагрузки </a:t>
            </a:r>
            <a:r>
              <a:rPr lang="ru-RU" sz="2400" dirty="0">
                <a:solidFill>
                  <a:schemeClr val="tx1"/>
                </a:solidFill>
              </a:rPr>
              <a:t>педагогических работников по сравнению с учебной нагрузкой, </a:t>
            </a:r>
            <a:r>
              <a:rPr lang="ru-RU" sz="2400" dirty="0">
                <a:solidFill>
                  <a:srgbClr val="FF0000"/>
                </a:solidFill>
              </a:rPr>
              <a:t>оговоренной в трудовом договоре, допускается только </a:t>
            </a:r>
            <a:r>
              <a:rPr lang="ru-RU" sz="2400" b="1" u="sng" dirty="0" smtClean="0">
                <a:solidFill>
                  <a:srgbClr val="FF0000"/>
                </a:solidFill>
              </a:rPr>
              <a:t>ПО СОГЛАШЕНИЮ </a:t>
            </a:r>
            <a:r>
              <a:rPr lang="ru-RU" sz="2400" dirty="0">
                <a:solidFill>
                  <a:srgbClr val="FF0000"/>
                </a:solidFill>
              </a:rPr>
              <a:t>сторон трудового договора, заключаемого в письменной </a:t>
            </a:r>
            <a:r>
              <a:rPr lang="ru-RU" sz="2400" dirty="0" smtClean="0">
                <a:solidFill>
                  <a:srgbClr val="FF0000"/>
                </a:solidFill>
              </a:rPr>
              <a:t>форме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2400" u="sng" dirty="0" smtClean="0">
                <a:solidFill>
                  <a:schemeClr val="tx1"/>
                </a:solidFill>
              </a:rPr>
              <a:t>ИСКЛЮЧЕНИЕ: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ИЗМЕНЕНИЕ УЧЕБНОЙ НАГРУЗКИ в </a:t>
            </a:r>
            <a:r>
              <a:rPr lang="ru-RU" sz="2400" dirty="0">
                <a:solidFill>
                  <a:schemeClr val="tx1"/>
                </a:solidFill>
              </a:rPr>
              <a:t>сторону ее снижения, связанного </a:t>
            </a:r>
            <a:r>
              <a:rPr lang="ru-RU" sz="2400" dirty="0">
                <a:solidFill>
                  <a:srgbClr val="FF0000"/>
                </a:solidFill>
              </a:rPr>
              <a:t>с уменьшением количества часов по учебным планам, учебным графикам, сокращением количества обучающихся, занимающихся, групп, сокращением количества классов (классов-комплектов).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ДОПОЛНИТЕЛЬНОЕ СОГЛАШЕНИЕ К ТРУДОВОМУ ДОГОВОРУ!</a:t>
            </a: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hlinkClick r:id="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377" y="3510642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6187"/>
            <a:ext cx="8596668" cy="5535176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</a:rPr>
              <a:t>1.8. </a:t>
            </a:r>
            <a:r>
              <a:rPr lang="ru-RU" sz="2000" dirty="0">
                <a:solidFill>
                  <a:srgbClr val="FF0000"/>
                </a:solidFill>
              </a:rPr>
              <a:t>Об изменениях объема учебной нагрузки </a:t>
            </a:r>
            <a:r>
              <a:rPr lang="ru-RU" sz="2000" dirty="0">
                <a:solidFill>
                  <a:schemeClr val="tx1"/>
                </a:solidFill>
              </a:rPr>
              <a:t>(увеличение или снижение), а </a:t>
            </a:r>
            <a:r>
              <a:rPr lang="ru-RU" sz="2000" dirty="0">
                <a:solidFill>
                  <a:srgbClr val="FF0000"/>
                </a:solidFill>
              </a:rPr>
              <a:t>также о причинах</a:t>
            </a:r>
            <a:r>
              <a:rPr lang="ru-RU" sz="2000" dirty="0">
                <a:solidFill>
                  <a:schemeClr val="tx1"/>
                </a:solidFill>
              </a:rPr>
              <a:t>, вызвавших необходимость таких изменений, </a:t>
            </a:r>
            <a:r>
              <a:rPr lang="ru-RU" sz="2000" dirty="0">
                <a:solidFill>
                  <a:srgbClr val="FF0000"/>
                </a:solidFill>
              </a:rPr>
              <a:t>работодатель обязан уведомить педагогических работников в письменной форме не позднее, чем за два месяца </a:t>
            </a:r>
            <a:r>
              <a:rPr lang="ru-RU" sz="2000" dirty="0">
                <a:solidFill>
                  <a:schemeClr val="tx1"/>
                </a:solidFill>
              </a:rPr>
              <a:t>до осуществления предполагаемых изменений, </a:t>
            </a:r>
            <a:r>
              <a:rPr lang="ru-RU" sz="2000" dirty="0">
                <a:solidFill>
                  <a:srgbClr val="FF0000"/>
                </a:solidFill>
              </a:rPr>
              <a:t>за исключением </a:t>
            </a:r>
            <a:r>
              <a:rPr lang="ru-RU" sz="2000" dirty="0">
                <a:solidFill>
                  <a:schemeClr val="tx1"/>
                </a:solidFill>
              </a:rPr>
              <a:t>случаев, когда изменение объема учебной нагрузки осуществляется </a:t>
            </a:r>
            <a:r>
              <a:rPr lang="ru-RU" sz="2000" dirty="0">
                <a:solidFill>
                  <a:srgbClr val="FF0000"/>
                </a:solidFill>
              </a:rPr>
              <a:t>по соглашению сторон </a:t>
            </a:r>
            <a:r>
              <a:rPr lang="ru-RU" sz="2000" dirty="0">
                <a:solidFill>
                  <a:schemeClr val="tx1"/>
                </a:solidFill>
              </a:rPr>
              <a:t>трудового договора.</a:t>
            </a:r>
          </a:p>
          <a:p>
            <a:r>
              <a:rPr lang="ru-RU" sz="2000" dirty="0">
                <a:solidFill>
                  <a:schemeClr val="tx1"/>
                </a:solidFill>
              </a:rPr>
              <a:t>1.9. </a:t>
            </a:r>
            <a:r>
              <a:rPr lang="ru-RU" sz="2000" dirty="0">
                <a:solidFill>
                  <a:srgbClr val="FF0000"/>
                </a:solidFill>
              </a:rPr>
              <a:t>Локальные нормативные акты организаций</a:t>
            </a:r>
            <a:r>
              <a:rPr lang="ru-RU" sz="2000" dirty="0">
                <a:solidFill>
                  <a:schemeClr val="tx1"/>
                </a:solidFill>
              </a:rPr>
              <a:t>, осуществляющих образовательную деятельность, </a:t>
            </a:r>
            <a:r>
              <a:rPr lang="ru-RU" sz="2000" dirty="0">
                <a:solidFill>
                  <a:srgbClr val="FF0000"/>
                </a:solidFill>
              </a:rPr>
              <a:t>по вопросам определения учебной нагрузки педагогических работников</a:t>
            </a:r>
            <a:r>
              <a:rPr lang="ru-RU" sz="2000" dirty="0">
                <a:solidFill>
                  <a:schemeClr val="tx1"/>
                </a:solidFill>
              </a:rPr>
              <a:t>, осуществляющих учебную (преподавательскую) работу, </a:t>
            </a:r>
            <a:r>
              <a:rPr lang="ru-RU" sz="2000" dirty="0">
                <a:solidFill>
                  <a:srgbClr val="FF0000"/>
                </a:solidFill>
              </a:rPr>
              <a:t>а также ее изменения принимаются с учетом мнения выборного органа первичной профсоюзной организации </a:t>
            </a:r>
            <a:r>
              <a:rPr lang="ru-RU" sz="2000" dirty="0">
                <a:solidFill>
                  <a:schemeClr val="tx1"/>
                </a:solidFill>
              </a:rPr>
              <a:t>или иного представительного органа работников (при наличии такого представительного органа).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			РОЛЬ ПРОФСОЮЗНОЙ ОРГАНИЗАЦИИ!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992" y="1698171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5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1365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4)Делу время, потехе час. Рабочее время и время отдыха педагогических работников образовательных </a:t>
            </a:r>
            <a:r>
              <a:rPr lang="ru-RU" i="1" dirty="0" smtClean="0">
                <a:solidFill>
                  <a:srgbClr val="002060"/>
                </a:solidFill>
              </a:rPr>
              <a:t>учреждений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286000"/>
            <a:ext cx="9821937" cy="4081933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В зависимости от занимаемой должности в </a:t>
            </a:r>
            <a:r>
              <a:rPr lang="ru-RU" sz="2400" dirty="0">
                <a:solidFill>
                  <a:srgbClr val="FF0000"/>
                </a:solidFill>
              </a:rPr>
              <a:t>рабочее время педагогических работников </a:t>
            </a:r>
            <a:r>
              <a:rPr lang="ru-RU" sz="2400" b="1" u="sng" dirty="0">
                <a:solidFill>
                  <a:srgbClr val="FF0000"/>
                </a:solidFill>
              </a:rPr>
              <a:t>включается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учебная </a:t>
            </a:r>
            <a:r>
              <a:rPr lang="ru-RU" sz="2400" dirty="0">
                <a:solidFill>
                  <a:schemeClr val="tx1"/>
                </a:solidFill>
              </a:rPr>
              <a:t>(преподавательская) работа, воспитательная работа, индивидуальная работа с обучающимися, научная, творческая и исследовательская работа, а также другая педагогическая работа, предусмотренная трудовыми (должностными) обязанностями и (или) индивидуальным планом, - методическая, подготовительная, организационная, диагностическая, работа по ведению мониторинга, работа, предусмотренная планами воспитательных, физкультурно-оздоровительных, спортивных, творческих и иных мероприятий, проводимых с обучающимися.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277" y="1110343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5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b="1" dirty="0">
                <a:solidFill>
                  <a:schemeClr val="tx1"/>
                </a:solidFill>
              </a:rPr>
              <a:t>Приказ Министерства образования и науки РФ 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от </a:t>
            </a:r>
            <a:r>
              <a:rPr lang="ru-RU" sz="2400" b="1" dirty="0">
                <a:solidFill>
                  <a:schemeClr val="tx1"/>
                </a:solidFill>
              </a:rPr>
              <a:t>27 марта 2006 г. N </a:t>
            </a:r>
            <a:r>
              <a:rPr lang="ru-RU" sz="2400" b="1" dirty="0" smtClean="0">
                <a:solidFill>
                  <a:schemeClr val="tx1"/>
                </a:solidFill>
              </a:rPr>
              <a:t>69"Об </a:t>
            </a:r>
            <a:r>
              <a:rPr lang="ru-RU" sz="2400" b="1" dirty="0">
                <a:solidFill>
                  <a:schemeClr val="tx1"/>
                </a:solidFill>
              </a:rPr>
              <a:t>особенностях режима рабочего времени и времени отдыха педагогических и других работников образовательных учреждений"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253343"/>
            <a:ext cx="9968895" cy="3788019"/>
          </a:xfrm>
        </p:spPr>
        <p:txBody>
          <a:bodyPr>
            <a:normAutofit fontScale="92500" lnSpcReduction="20000"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IV. Режим рабочего времени работников образовательных учреждений в каникулярный </a:t>
            </a:r>
            <a:r>
              <a:rPr lang="ru-RU" sz="2200" b="1" dirty="0" smtClean="0">
                <a:solidFill>
                  <a:schemeClr val="tx1"/>
                </a:solidFill>
              </a:rPr>
              <a:t>период</a:t>
            </a:r>
            <a:endParaRPr lang="ru-RU" sz="2200" dirty="0">
              <a:solidFill>
                <a:schemeClr val="tx1"/>
              </a:solidFill>
            </a:endParaRPr>
          </a:p>
          <a:p>
            <a:r>
              <a:rPr lang="ru-RU" sz="2200" dirty="0">
                <a:solidFill>
                  <a:schemeClr val="tx1"/>
                </a:solidFill>
              </a:rPr>
              <a:t>4.1. </a:t>
            </a:r>
            <a:r>
              <a:rPr lang="ru-RU" sz="2200" dirty="0">
                <a:solidFill>
                  <a:srgbClr val="FF0000"/>
                </a:solidFill>
              </a:rPr>
              <a:t>Периоды осенних, зимних, весенних и летних каникул</a:t>
            </a:r>
            <a:r>
              <a:rPr lang="ru-RU" sz="2200" dirty="0">
                <a:solidFill>
                  <a:schemeClr val="tx1"/>
                </a:solidFill>
              </a:rPr>
              <a:t>, установленных для обучающихся, воспитанников образовательных учреждений и </a:t>
            </a:r>
            <a:r>
              <a:rPr lang="ru-RU" sz="2200" dirty="0">
                <a:solidFill>
                  <a:srgbClr val="FF0000"/>
                </a:solidFill>
              </a:rPr>
              <a:t>не совпадающие с ежегодными оплачиваемыми основными и дополнительными отпусками работников</a:t>
            </a:r>
            <a:r>
              <a:rPr lang="ru-RU" sz="2200" dirty="0">
                <a:solidFill>
                  <a:schemeClr val="tx1"/>
                </a:solidFill>
              </a:rPr>
              <a:t> (далее - </a:t>
            </a:r>
            <a:r>
              <a:rPr lang="ru-RU" sz="2200" dirty="0">
                <a:solidFill>
                  <a:srgbClr val="FF0000"/>
                </a:solidFill>
              </a:rPr>
              <a:t>каникулярный период), являются для них </a:t>
            </a:r>
            <a:r>
              <a:rPr lang="ru-RU" sz="2200" b="1" u="sng" dirty="0">
                <a:solidFill>
                  <a:srgbClr val="FF0000"/>
                </a:solidFill>
              </a:rPr>
              <a:t>рабочим временем.</a:t>
            </a:r>
          </a:p>
          <a:p>
            <a:r>
              <a:rPr lang="ru-RU" sz="2200" dirty="0">
                <a:solidFill>
                  <a:schemeClr val="tx1"/>
                </a:solidFill>
              </a:rPr>
              <a:t>4.2. В </a:t>
            </a:r>
            <a:r>
              <a:rPr lang="ru-RU" sz="2200" b="1" u="sng" dirty="0">
                <a:solidFill>
                  <a:srgbClr val="FF0000"/>
                </a:solidFill>
              </a:rPr>
              <a:t>каникулярный период педагогические работники осуществляют </a:t>
            </a:r>
            <a:r>
              <a:rPr lang="ru-RU" sz="2200" dirty="0">
                <a:solidFill>
                  <a:schemeClr val="tx1"/>
                </a:solidFill>
              </a:rPr>
              <a:t>педагогическую, методическую, а также организационную работу, связанную с реализацией образовательной программы, </a:t>
            </a:r>
            <a:r>
              <a:rPr lang="ru-RU" sz="2200" dirty="0">
                <a:solidFill>
                  <a:srgbClr val="FF0000"/>
                </a:solidFill>
              </a:rPr>
              <a:t>в пределах нормируемой части их рабочего времени (установленного объема учебной нагрузки (педагогической работы), определенной им </a:t>
            </a:r>
            <a:r>
              <a:rPr lang="ru-RU" sz="2200" b="1" u="sng" dirty="0">
                <a:solidFill>
                  <a:srgbClr val="FF0000"/>
                </a:solidFill>
              </a:rPr>
              <a:t>до начала каникул</a:t>
            </a:r>
            <a:r>
              <a:rPr lang="ru-RU" sz="2200" dirty="0">
                <a:solidFill>
                  <a:srgbClr val="FF0000"/>
                </a:solidFill>
              </a:rPr>
              <a:t>, </a:t>
            </a:r>
            <a:r>
              <a:rPr lang="ru-RU" sz="2200" dirty="0">
                <a:solidFill>
                  <a:schemeClr val="tx1"/>
                </a:solidFill>
              </a:rPr>
              <a:t>и времени, необходимого для выполнения работ, предусмотренных </a:t>
            </a:r>
            <a:r>
              <a:rPr lang="ru-RU" sz="2200" dirty="0" smtClean="0">
                <a:solidFill>
                  <a:schemeClr val="tx1"/>
                </a:solidFill>
              </a:rPr>
              <a:t>пунктом 2.3. </a:t>
            </a:r>
            <a:r>
              <a:rPr lang="ru-RU" sz="2200" dirty="0">
                <a:solidFill>
                  <a:schemeClr val="tx1"/>
                </a:solidFill>
              </a:rPr>
              <a:t>настоящего Положения, с сохранением заработной платы в установленном порядке.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514" y="94343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1501"/>
            <a:ext cx="8596668" cy="5469862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4.6. </a:t>
            </a:r>
            <a:r>
              <a:rPr lang="ru-RU" sz="2400" dirty="0">
                <a:solidFill>
                  <a:srgbClr val="FF0000"/>
                </a:solidFill>
              </a:rPr>
              <a:t>Режим рабочего времени всех работников в каникулярный период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b="1" u="sng" dirty="0">
                <a:solidFill>
                  <a:schemeClr val="tx1"/>
                </a:solidFill>
              </a:rPr>
              <a:t>регулируется </a:t>
            </a:r>
            <a:endParaRPr lang="ru-RU" sz="2400" b="1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локальными </a:t>
            </a:r>
            <a:r>
              <a:rPr lang="ru-RU" sz="2400" dirty="0">
                <a:solidFill>
                  <a:schemeClr val="tx1"/>
                </a:solidFill>
              </a:rPr>
              <a:t>актами образовательного учреждения и графиками работ с указанием их характера.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668" y="3690049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88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>
                <a:solidFill>
                  <a:srgbClr val="002060"/>
                </a:solidFill>
              </a:rPr>
              <a:t>5)Ежегодный основной удлиненный оплачиваемый отпуск. На что имеем право и как его реализовать?</a:t>
            </a:r>
            <a:br>
              <a:rPr lang="ru-RU" i="1" dirty="0">
                <a:solidFill>
                  <a:srgbClr val="002060"/>
                </a:solidFill>
              </a:rPr>
            </a:b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В соответствии со статьей 334 ТК РФ педагогическим работникам предоставляется ежегодный основной удлиненный оплачиваемый отпуск, </a:t>
            </a:r>
            <a:r>
              <a:rPr lang="ru-RU" sz="2400" dirty="0" smtClean="0">
                <a:solidFill>
                  <a:schemeClr val="tx1"/>
                </a:solidFill>
              </a:rPr>
              <a:t>продолжительность  </a:t>
            </a:r>
            <a:r>
              <a:rPr lang="ru-RU" sz="2400" dirty="0">
                <a:solidFill>
                  <a:schemeClr val="tx1"/>
                </a:solidFill>
              </a:rPr>
              <a:t>которого устанавливается Правительством Российской Федерации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пункт </a:t>
            </a:r>
            <a:r>
              <a:rPr lang="ru-RU" sz="2400" dirty="0">
                <a:solidFill>
                  <a:schemeClr val="tx1"/>
                </a:solidFill>
              </a:rPr>
              <a:t>3 части 5 статьи 47 Федерального закона от 29 декабря 2012 г. N 273-ФЗ "Об образовании в Российской Федерации".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478" y="1930400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5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001" y="313386"/>
            <a:ext cx="8596668" cy="1320800"/>
          </a:xfrm>
        </p:spPr>
        <p:txBody>
          <a:bodyPr>
            <a:no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1)Трудовой </a:t>
            </a:r>
            <a:r>
              <a:rPr lang="ru-RU" sz="2400" i="1" dirty="0">
                <a:solidFill>
                  <a:srgbClr val="002060"/>
                </a:solidFill>
              </a:rPr>
              <a:t>	договор, эффективный контракт, дополнительное соглашение к 	трудовому договору, трудовая </a:t>
            </a:r>
            <a:r>
              <a:rPr lang="ru-RU" sz="2400" i="1" dirty="0" smtClean="0">
                <a:solidFill>
                  <a:srgbClr val="002060"/>
                </a:solidFill>
              </a:rPr>
              <a:t>книжка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25769"/>
            <a:ext cx="9703038" cy="490685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Трудовой договор  -</a:t>
            </a:r>
            <a:r>
              <a:rPr lang="ru-RU" b="1" u="sng" dirty="0" smtClean="0">
                <a:solidFill>
                  <a:schemeClr val="tx1"/>
                </a:solidFill>
              </a:rPr>
              <a:t>ПИСЬМЕННАЯ ФОРМА </a:t>
            </a:r>
            <a:r>
              <a:rPr lang="ru-RU" dirty="0" smtClean="0">
                <a:solidFill>
                  <a:schemeClr val="tx1"/>
                </a:solidFill>
              </a:rPr>
              <a:t>(ст. 67 ТК РФ)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Стороны трудового договора РАБОТНИК и РАБОТОДАТЕЛЬ (ст. 56 ТК РФ)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Действует со дня подписания.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Любые изменения к трудовому договору оформляются ПИСЬМЕННЫМ СОГЛАШЕНИЕМ </a:t>
            </a:r>
            <a:r>
              <a:rPr lang="ru-RU" b="1" u="sng" dirty="0" smtClean="0">
                <a:solidFill>
                  <a:schemeClr val="tx1"/>
                </a:solidFill>
              </a:rPr>
              <a:t>(ДОПОЛНИТЕЛЬНОЕ СОГЛАШЕНИЕ К ТРУДОВОМУ ДОГОВОРУ). 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Распоряжение </a:t>
            </a:r>
            <a:r>
              <a:rPr lang="ru-RU" b="1" dirty="0">
                <a:solidFill>
                  <a:schemeClr val="tx1"/>
                </a:solidFill>
              </a:rPr>
              <a:t>Правительства РФ от 26 ноября 2012 г. N </a:t>
            </a:r>
            <a:r>
              <a:rPr lang="ru-RU" b="1" dirty="0" smtClean="0">
                <a:solidFill>
                  <a:schemeClr val="tx1"/>
                </a:solidFill>
              </a:rPr>
              <a:t>2190-р </a:t>
            </a:r>
          </a:p>
          <a:p>
            <a:pPr marL="0" indent="0" algn="ctr">
              <a:buNone/>
            </a:pPr>
            <a:r>
              <a:rPr lang="ru-RU" i="1" dirty="0">
                <a:solidFill>
                  <a:schemeClr val="tx1"/>
                </a:solidFill>
              </a:rPr>
              <a:t>Программа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поэтапного совершенствования системы оплаты труда в государственных (муниципальных) учреждениях на 2012 - 2018 годы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Вводит понятие  </a:t>
            </a:r>
            <a:r>
              <a:rPr lang="ru-RU" b="1" u="sng" dirty="0" smtClean="0">
                <a:solidFill>
                  <a:schemeClr val="tx1"/>
                </a:solidFill>
              </a:rPr>
              <a:t>ЭФФЕКТИВНЫЙ КОНТРАКТ:</a:t>
            </a:r>
          </a:p>
          <a:p>
            <a:pPr marL="457200" lvl="1" indent="0">
              <a:buNone/>
            </a:pPr>
            <a:r>
              <a:rPr lang="ru-RU" sz="1900" dirty="0" smtClean="0">
                <a:solidFill>
                  <a:schemeClr val="tx1"/>
                </a:solidFill>
              </a:rPr>
              <a:t>ТРУДОВОЙ ДОГОВОР,  в котором </a:t>
            </a:r>
            <a:r>
              <a:rPr lang="ru-RU" sz="1900" dirty="0" smtClean="0">
                <a:solidFill>
                  <a:srgbClr val="C00000"/>
                </a:solidFill>
              </a:rPr>
              <a:t>КОНКРЕТИЗИРОВАНЫ</a:t>
            </a:r>
            <a:r>
              <a:rPr lang="ru-RU" sz="1900" dirty="0" smtClean="0">
                <a:solidFill>
                  <a:schemeClr val="tx1"/>
                </a:solidFill>
              </a:rPr>
              <a:t> </a:t>
            </a:r>
            <a:r>
              <a:rPr lang="ru-RU" sz="1900" u="sng" dirty="0" smtClean="0">
                <a:solidFill>
                  <a:schemeClr val="tx1"/>
                </a:solidFill>
              </a:rPr>
              <a:t>должностные обязанности работника, </a:t>
            </a:r>
            <a:r>
              <a:rPr lang="ru-RU" sz="1900" u="sng" dirty="0">
                <a:solidFill>
                  <a:schemeClr val="tx1"/>
                </a:solidFill>
              </a:rPr>
              <a:t>условия оплаты труда, показатели и критерии оценки эффективности деятельности для назначения стимулирующих выплат в зависимости от результатов труда и качества оказываемых государственных (муниципальных) услуг, а также меры социальной поддержки</a:t>
            </a:r>
            <a:r>
              <a:rPr lang="ru-RU" sz="1900" dirty="0">
                <a:solidFill>
                  <a:schemeClr val="tx1"/>
                </a:solidFill>
              </a:rPr>
              <a:t>. </a:t>
            </a:r>
            <a:endParaRPr lang="ru-RU" sz="19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ru-RU" sz="1900" dirty="0">
                <a:solidFill>
                  <a:schemeClr val="tx1"/>
                </a:solidFill>
              </a:rPr>
              <a:t>	</a:t>
            </a:r>
            <a:r>
              <a:rPr lang="ru-RU" sz="1900" dirty="0" smtClean="0">
                <a:solidFill>
                  <a:schemeClr val="tx1"/>
                </a:solidFill>
              </a:rPr>
              <a:t>	В ОТНОШЕНИИ КАЖДОГО РАБОТНИКА!</a:t>
            </a:r>
            <a:endParaRPr lang="ru-RU" sz="1900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649" y="313386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81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620" y="544286"/>
            <a:ext cx="8596668" cy="13208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постановление </a:t>
            </a:r>
            <a:r>
              <a:rPr lang="ru-RU" sz="2400" b="1" dirty="0">
                <a:solidFill>
                  <a:schemeClr val="tx1"/>
                </a:solidFill>
              </a:rPr>
              <a:t>Правительства Российской  Федерации от 14 мая 2015 г. № 466 «О ежегодных основных удлиненных оплачиваемых отпусках</a:t>
            </a:r>
            <a:r>
              <a:rPr lang="ru-RU" sz="2400" b="1" dirty="0" smtClean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05525"/>
          </a:xfrm>
        </p:spPr>
        <p:txBody>
          <a:bodyPr>
            <a:normAutofit/>
          </a:bodyPr>
          <a:lstStyle/>
          <a:p>
            <a:pPr lvl="1"/>
            <a:r>
              <a:rPr lang="ru-RU" sz="2400" dirty="0" smtClean="0">
                <a:solidFill>
                  <a:schemeClr val="tx1"/>
                </a:solidFill>
              </a:rPr>
              <a:t>вступило в силу 26 мая 2015 года.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</a:rPr>
              <a:t>Применяется совместно с</a:t>
            </a:r>
          </a:p>
          <a:p>
            <a:pPr marL="457200" lvl="1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x-none" sz="2400" dirty="0">
                <a:solidFill>
                  <a:schemeClr val="tx1"/>
                </a:solidFill>
              </a:rPr>
              <a:t>постановлением Правительства Российской Федерации от 8 августа 2013 г. № 678 "Об 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организаций".</a:t>
            </a:r>
            <a:endParaRPr lang="ru-RU" sz="2400" b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				</a:t>
            </a:r>
            <a:r>
              <a:rPr lang="ru-RU" sz="4400" b="1" dirty="0" smtClean="0">
                <a:solidFill>
                  <a:srgbClr val="FF0000"/>
                </a:solidFill>
              </a:rPr>
              <a:t>42								56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777" y="1551214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11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02129"/>
            <a:ext cx="8596668" cy="5339233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В силу ст.123 ТК РФ очередность предоставления оплачиваемых отпусков определяется </a:t>
            </a:r>
            <a:r>
              <a:rPr lang="ru-RU" sz="2400" dirty="0">
                <a:solidFill>
                  <a:srgbClr val="FF0000"/>
                </a:solidFill>
              </a:rPr>
              <a:t>ежегодно в соответствии с графиком отпусков, утвержденным работодателем с учетом мотивированного мнения выборного органа</a:t>
            </a:r>
            <a:r>
              <a:rPr lang="ru-RU" sz="2400" dirty="0">
                <a:solidFill>
                  <a:schemeClr val="tx1"/>
                </a:solidFill>
              </a:rPr>
              <a:t> первичной профсоюзной организации </a:t>
            </a:r>
            <a:r>
              <a:rPr lang="ru-RU" sz="2400" b="1" u="sng" dirty="0">
                <a:solidFill>
                  <a:srgbClr val="FF0000"/>
                </a:solidFill>
              </a:rPr>
              <a:t>не позднее чем за две недели </a:t>
            </a:r>
            <a:r>
              <a:rPr lang="ru-RU" sz="2400" dirty="0">
                <a:solidFill>
                  <a:srgbClr val="FF0000"/>
                </a:solidFill>
              </a:rPr>
              <a:t>до наступления календарного года.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606" y="3657390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01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6)Повышение квалификации как форма дополнительного профессионального образования педагога.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38174"/>
            <a:ext cx="8596668" cy="3880773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</a:rPr>
              <a:t>Письмо Министерства образования и науки РФ и ЦК Профсоюза работников народного образования и науки РФ от 23 марта 2015 г. N </a:t>
            </a:r>
            <a:r>
              <a:rPr lang="ru-RU" sz="2400" b="1" dirty="0" smtClean="0">
                <a:solidFill>
                  <a:schemeClr val="tx1"/>
                </a:solidFill>
              </a:rPr>
              <a:t>08-415/124 "О </a:t>
            </a:r>
            <a:r>
              <a:rPr lang="ru-RU" sz="2400" b="1" dirty="0">
                <a:solidFill>
                  <a:schemeClr val="tx1"/>
                </a:solidFill>
              </a:rPr>
              <a:t>реализации права педагогических работников на дополнительное профессиональное образование"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sz="2400" b="1" dirty="0">
                <a:solidFill>
                  <a:schemeClr val="tx1"/>
                </a:solidFill>
              </a:rPr>
              <a:t>Разъяснения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по реализации права педагогических работников на дополнительное профессиональное образование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392" y="2027246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04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22515"/>
            <a:ext cx="8596668" cy="551884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Право работников на подготовку и дополнительное профессиональное образование (далее - ДПО) установлено </a:t>
            </a:r>
            <a:r>
              <a:rPr lang="ru-RU" sz="2400" dirty="0">
                <a:solidFill>
                  <a:srgbClr val="FF0000"/>
                </a:solidFill>
              </a:rPr>
              <a:t>статьёй 197</a:t>
            </a:r>
            <a:r>
              <a:rPr lang="ru-RU" sz="2400" dirty="0">
                <a:solidFill>
                  <a:schemeClr val="tx1"/>
                </a:solidFill>
              </a:rPr>
              <a:t> Трудового кодекса Российской Федерации (далее - ТК РФ).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В отношении педагогических работников право на ДПО конкретизировано </a:t>
            </a:r>
            <a:r>
              <a:rPr lang="ru-RU" sz="2400" dirty="0">
                <a:solidFill>
                  <a:srgbClr val="FF0000"/>
                </a:solidFill>
              </a:rPr>
              <a:t>Федеральным законом </a:t>
            </a:r>
            <a:r>
              <a:rPr lang="ru-RU" sz="2400" dirty="0">
                <a:solidFill>
                  <a:schemeClr val="tx1"/>
                </a:solidFill>
              </a:rPr>
              <a:t>от 29 декабря 2012 г. N 273-ФЗ "Об образовании в Российской Федерации" (далее - Федеральный закон N 273-ФЗ). Педагогические работники имеют право на ДПО по профилю педагогической деятельности не реже чем один раз в три года (</a:t>
            </a:r>
            <a:r>
              <a:rPr lang="ru-RU" sz="2400" dirty="0">
                <a:solidFill>
                  <a:srgbClr val="FF0000"/>
                </a:solidFill>
              </a:rPr>
              <a:t>пункт 2 части 5 статьи </a:t>
            </a:r>
            <a:r>
              <a:rPr lang="ru-RU" sz="2400" dirty="0" smtClean="0">
                <a:solidFill>
                  <a:srgbClr val="FF0000"/>
                </a:solidFill>
              </a:rPr>
              <a:t>47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Федерального </a:t>
            </a:r>
            <a:r>
              <a:rPr lang="ru-RU" sz="2400" dirty="0">
                <a:solidFill>
                  <a:schemeClr val="tx1"/>
                </a:solidFill>
              </a:rPr>
              <a:t>закона N 273-ФЗ).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ДПО осуществляется посредством реализации дополнительных профессиональных программ (далее - ДПП): </a:t>
            </a:r>
            <a:r>
              <a:rPr lang="ru-RU" sz="2400" u="sng" dirty="0">
                <a:solidFill>
                  <a:srgbClr val="FF0000"/>
                </a:solidFill>
              </a:rPr>
              <a:t>программ повышения квалификации и программ профессиональной переподготовки </a:t>
            </a:r>
            <a:r>
              <a:rPr lang="ru-RU" sz="2400" dirty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rgbClr val="FF0000"/>
                </a:solidFill>
              </a:rPr>
              <a:t>часть 2 статьи </a:t>
            </a:r>
            <a:r>
              <a:rPr lang="ru-RU" sz="2400" dirty="0" smtClean="0">
                <a:solidFill>
                  <a:srgbClr val="FF0000"/>
                </a:solidFill>
              </a:rPr>
              <a:t>76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Федерального </a:t>
            </a:r>
            <a:r>
              <a:rPr lang="ru-RU" sz="2400" dirty="0">
                <a:solidFill>
                  <a:schemeClr val="tx1"/>
                </a:solidFill>
              </a:rPr>
              <a:t>закона N 273-ФЗ).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49" y="4506686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3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83771"/>
            <a:ext cx="8596668" cy="5257591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К освоению ДПП допускаются лица, имеющие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среднее </a:t>
            </a:r>
            <a:r>
              <a:rPr lang="ru-RU" sz="2000" dirty="0">
                <a:solidFill>
                  <a:srgbClr val="FF0000"/>
                </a:solidFill>
              </a:rPr>
              <a:t>профессиональное и (или) высшее образование, а также лица, получающие среднее профессиональное и (или) высшее образование</a:t>
            </a:r>
            <a:r>
              <a:rPr lang="ru-RU" sz="2000" dirty="0">
                <a:solidFill>
                  <a:schemeClr val="tx1"/>
                </a:solidFill>
              </a:rPr>
              <a:t> (пункт </a:t>
            </a:r>
            <a:r>
              <a:rPr lang="ru-RU" sz="2000" dirty="0" smtClean="0">
                <a:solidFill>
                  <a:schemeClr val="tx1"/>
                </a:solidFill>
              </a:rPr>
              <a:t>3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Порядка </a:t>
            </a:r>
            <a:r>
              <a:rPr lang="ru-RU" sz="2000" dirty="0">
                <a:solidFill>
                  <a:schemeClr val="tx1"/>
                </a:solidFill>
              </a:rPr>
              <a:t>организации ДПО).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Создание условий и организация ДПО работников отнесена к компетенции образовательной организации (пункт 5 части 3 статьи </a:t>
            </a:r>
            <a:r>
              <a:rPr lang="ru-RU" sz="2000" dirty="0" smtClean="0">
                <a:solidFill>
                  <a:schemeClr val="tx1"/>
                </a:solidFill>
              </a:rPr>
              <a:t>28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Федерального </a:t>
            </a:r>
            <a:r>
              <a:rPr lang="ru-RU" sz="2000" dirty="0">
                <a:solidFill>
                  <a:schemeClr val="tx1"/>
                </a:solidFill>
              </a:rPr>
              <a:t>закона N 273-ФЗ), фактически - к компетенции </a:t>
            </a:r>
            <a:r>
              <a:rPr lang="ru-RU" sz="2000" dirty="0" smtClean="0">
                <a:solidFill>
                  <a:schemeClr val="tx1"/>
                </a:solidFill>
              </a:rPr>
              <a:t>работодателя: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относится урегулирование не только организационных, но и финансовых вопросов, непосредственно связанных с ДПО </a:t>
            </a:r>
            <a:r>
              <a:rPr lang="ru-RU" sz="2000" dirty="0" smtClean="0">
                <a:solidFill>
                  <a:schemeClr val="tx1"/>
                </a:solidFill>
              </a:rPr>
              <a:t>работников.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Право </a:t>
            </a:r>
            <a:r>
              <a:rPr lang="ru-RU" sz="2000" dirty="0">
                <a:solidFill>
                  <a:schemeClr val="tx1"/>
                </a:solidFill>
              </a:rPr>
              <a:t>работников, в том числе педагогических работников, работников из числа учебно-вспомогательного персонала, на ДПО реализуется путём заключения договора между работником и работодателем (часть 2 статьи </a:t>
            </a:r>
            <a:r>
              <a:rPr lang="ru-RU" sz="2000" dirty="0" smtClean="0">
                <a:solidFill>
                  <a:schemeClr val="tx1"/>
                </a:solidFill>
              </a:rPr>
              <a:t>197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ТК </a:t>
            </a:r>
            <a:r>
              <a:rPr lang="ru-RU" sz="2000" dirty="0">
                <a:solidFill>
                  <a:schemeClr val="tx1"/>
                </a:solidFill>
              </a:rPr>
              <a:t>РФ).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291" y="195942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0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87829"/>
            <a:ext cx="8596668" cy="545353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Согласно статье </a:t>
            </a:r>
            <a:r>
              <a:rPr lang="ru-RU" sz="2400" dirty="0" smtClean="0">
                <a:solidFill>
                  <a:schemeClr val="tx1"/>
                </a:solidFill>
              </a:rPr>
              <a:t>187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ТК </a:t>
            </a:r>
            <a:r>
              <a:rPr lang="ru-RU" sz="2400" dirty="0">
                <a:solidFill>
                  <a:schemeClr val="tx1"/>
                </a:solidFill>
              </a:rPr>
              <a:t>РФ при направлении работодателем работника на профессиональное обучение или ДПО с отрывом от работы </a:t>
            </a:r>
            <a:r>
              <a:rPr lang="ru-RU" sz="2400" dirty="0">
                <a:solidFill>
                  <a:srgbClr val="FF0000"/>
                </a:solidFill>
              </a:rPr>
              <a:t>за ним сохраняются место работы (должность) и средняя заработная плата по основному месту работы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Если</a:t>
            </a:r>
            <a:r>
              <a:rPr lang="ru-RU" sz="2400" dirty="0">
                <a:solidFill>
                  <a:schemeClr val="tx1"/>
                </a:solidFill>
              </a:rPr>
              <a:t> работник направляется работодателем для получения ДПО, но </a:t>
            </a:r>
            <a:r>
              <a:rPr lang="ru-RU" sz="2400" dirty="0">
                <a:solidFill>
                  <a:srgbClr val="FF0000"/>
                </a:solidFill>
              </a:rPr>
              <a:t>работодатель не обеспечивает предоставление ему предусмотренных законодательством и договором гарантий и компенсаций</a:t>
            </a:r>
            <a:r>
              <a:rPr lang="ru-RU" sz="2400" dirty="0">
                <a:solidFill>
                  <a:schemeClr val="tx1"/>
                </a:solidFill>
              </a:rPr>
              <a:t>, то </a:t>
            </a:r>
            <a:r>
              <a:rPr lang="ru-RU" sz="2400" dirty="0">
                <a:solidFill>
                  <a:srgbClr val="FF0000"/>
                </a:solidFill>
              </a:rPr>
              <a:t>работник вправе отказаться </a:t>
            </a:r>
            <a:r>
              <a:rPr lang="ru-RU" sz="2400" dirty="0">
                <a:solidFill>
                  <a:schemeClr val="tx1"/>
                </a:solidFill>
              </a:rPr>
              <a:t>от получения ДПО.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Работодатель не вправе обязывать работников осуществлять ДПО за счёт их собственных средств</a:t>
            </a:r>
            <a:r>
              <a:rPr lang="ru-RU" sz="2400" dirty="0">
                <a:solidFill>
                  <a:schemeClr val="tx1"/>
                </a:solidFill>
              </a:rPr>
              <a:t>, в том числе такие условия не могут быть включены в соответствующие договоры.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063" y="2269671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3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85801"/>
            <a:ext cx="8596668" cy="5355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2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06" y="244928"/>
            <a:ext cx="1763486" cy="23513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51538" y="1854558"/>
            <a:ext cx="5460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Благодарю за внимание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214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941" y="-79653"/>
            <a:ext cx="112174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					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50208" t="3890" r="3986" b="8164"/>
          <a:stretch/>
        </p:blipFill>
        <p:spPr>
          <a:xfrm>
            <a:off x="1910442" y="-79653"/>
            <a:ext cx="6776357" cy="73147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063" y="1959428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1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31065"/>
            <a:ext cx="10269708" cy="5410297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Изменение условий оплаты труда тоже является изменением условий трудового договора и должно быть закреплено в ДОПОЛНИТЕЛЬНОМ СОГЛАШЕНИИ К ТРУДОВОМУ ДОГОВОРУ, уведомление в ПИСЬМЕННОЙ форме об изменении условий трудового договора направляется работнику не позднее чем за 2 месяца до введения ИЗМЕНЕНИЙ.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ТРУДОВАЯ КНИЖКА установленного </a:t>
            </a:r>
            <a:r>
              <a:rPr lang="ru-RU" sz="2000" dirty="0">
                <a:solidFill>
                  <a:schemeClr val="tx1"/>
                </a:solidFill>
              </a:rPr>
              <a:t>образца является основным документом о трудовой деятельности и трудовом стаже </a:t>
            </a:r>
            <a:r>
              <a:rPr lang="ru-RU" sz="2000" dirty="0" smtClean="0">
                <a:solidFill>
                  <a:schemeClr val="tx1"/>
                </a:solidFill>
              </a:rPr>
              <a:t>работника (Ст. 66 ТК РФ).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Постановление Минтруда РФ от 10 октября 2003 г. N 69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"Об утверждении Инструкции по заполнению трудовых книжек"</a:t>
            </a:r>
            <a:endParaRPr lang="ru-RU" sz="2000" dirty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063" y="4245428"/>
            <a:ext cx="1763486" cy="235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46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423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Статья 47 закона «Об образовании в РФ»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73959"/>
            <a:ext cx="8596668" cy="4567404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5. Педагогические работники имеют следующие трудовые права и социальные гарантии: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право на сокращенную продолжительность рабочего времени;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право на дополнительное профессиональное образование по профилю педагогической деятельности не реже чем один раз в три года;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право на ежегодный основной удлиненный оплачиваемый отпуск,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право на длительный отпуск сроком до одного года не реже чем через каждые десять лет непрерывной педагогической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право на досрочное назначение страховой пенсии по старости в порядке, установленном законодательством Российской Федерации;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право на предоставление педагогическим работникам, состоящим на учете в качестве нуждающихся в жилых помещениях, вне очереди жилых помещений по договорам социального найма, право на предоставление жилых помещений специализированного жилищного фонда;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1038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3081"/>
            <a:ext cx="8596668" cy="5618281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8. Педагогические работники, проживающие и работающие в сельских населенных пунктах, рабочих поселках (поселках городского типа), имеют право на предоставление компенсации расходов на оплату жилых помещений, отопления и освещения. 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Марий Эл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 декабря 2004 г. N 48-З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 социальной поддержке некоторых категорий граждан по оплате жилищно-коммунальных услуг"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0379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3207"/>
            <a:ext cx="8596668" cy="5468156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поддержка специалистам государственной и муниципальной системы образования оказывается в виде возмещения затрат по оплате жилищно-коммунальных услуг в следующих размерах: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платы за наем жилого помещения;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оплаты электрической энергии, используемой в жилом помещении;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оплаты тепловой энергии, используемой для отопления жилого помещения;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оплаты газа сетевого, используемого для отопления жилого помещения;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оплаты твердых видов топлива (дрова, уголь, торфобрикеты), используемого для отопления жилого помещения;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платы за содержание и ремонт жилого помещения.</a:t>
            </a:r>
          </a:p>
          <a:p>
            <a:endParaRPr lang="ru-RU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1159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 РФ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52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90336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333. Продолжительность рабочего времени педагогических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педагогических работников устанавливается сокращенная продолжительность рабочего времени не более 36 часов в неделю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334. Ежегодный основной удлиненный оплачиваемый отпуск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335. Длительный отпуск педагогических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реже чем через каждые 10 лет непрерывной педагогической работы имеют право на длительный отпуск сроком до одного 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432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Приказ Минобразования РФ от 7 декабря 2000 г. N 3570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15153"/>
            <a:ext cx="8596668" cy="422621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Положение о </a:t>
            </a:r>
            <a:r>
              <a:rPr lang="ru-RU" sz="2400" b="1" dirty="0">
                <a:solidFill>
                  <a:schemeClr val="tx1"/>
                </a:solidFill>
              </a:rPr>
              <a:t>порядке и условиях предоставления педагогическим работникам образовательных учреждений длительного отпуска сроком до одного </a:t>
            </a:r>
            <a:r>
              <a:rPr lang="ru-RU" sz="2400" b="1" dirty="0" smtClean="0">
                <a:solidFill>
                  <a:schemeClr val="tx1"/>
                </a:solidFill>
              </a:rPr>
              <a:t>года</a:t>
            </a:r>
          </a:p>
          <a:p>
            <a:r>
              <a:rPr lang="ru-RU" sz="2400" dirty="0">
                <a:solidFill>
                  <a:schemeClr val="tx1"/>
                </a:solidFill>
              </a:rPr>
              <a:t>8. Очередность и время предоставления длительного отпуска, продолжительность, присоединение к ежегодному оплачиваемому отпуску, возможность оплаты длительного отпуска за счет внебюджетных средств и другие вопросы, не предусмотренные настоящим Положением, определяются уставом образовательного учреждения.</a:t>
            </a:r>
          </a:p>
          <a:p>
            <a:endParaRPr lang="ru-RU" sz="2400" dirty="0"/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2485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</TotalTime>
  <Words>1398</Words>
  <Application>Microsoft Office PowerPoint</Application>
  <PresentationFormat>Широкоэкранный</PresentationFormat>
  <Paragraphs>130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Trebuchet MS</vt:lpstr>
      <vt:lpstr>Wingdings 3</vt:lpstr>
      <vt:lpstr>Грань</vt:lpstr>
      <vt:lpstr>Семинар-тренинг  </vt:lpstr>
      <vt:lpstr>1)Трудовой  договор, эффективный контракт, дополнительное соглашение к  трудовому договору, трудовая книжка </vt:lpstr>
      <vt:lpstr>Презентация PowerPoint</vt:lpstr>
      <vt:lpstr>Презентация PowerPoint</vt:lpstr>
      <vt:lpstr>Статья 47 закона «Об образовании в РФ»</vt:lpstr>
      <vt:lpstr>Презентация PowerPoint</vt:lpstr>
      <vt:lpstr>Презентация PowerPoint</vt:lpstr>
      <vt:lpstr>Трудовой кодекс РФ глава 52 </vt:lpstr>
      <vt:lpstr>Приказ Минобразования РФ от 7 декабря 2000 г. N 3570   </vt:lpstr>
      <vt:lpstr>Презентация PowerPoint</vt:lpstr>
      <vt:lpstr>Презентация PowerPoint</vt:lpstr>
      <vt:lpstr>Презентация PowerPoint</vt:lpstr>
      <vt:lpstr>3)Продолжительность рабочего времени и порядок определения учебной нагрузки. Новеллы Минобрнауки Российской Федерации </vt:lpstr>
      <vt:lpstr>Презентация PowerPoint</vt:lpstr>
      <vt:lpstr>Презентация PowerPoint</vt:lpstr>
      <vt:lpstr>4)Делу время, потехе час. Рабочее время и время отдыха педагогических работников образовательных учреждений </vt:lpstr>
      <vt:lpstr>Приказ Министерства образования и науки РФ  от 27 марта 2006 г. N 69"Об особенностях режима рабочего времени и времени отдыха педагогических и других работников образовательных учреждений" </vt:lpstr>
      <vt:lpstr>Презентация PowerPoint</vt:lpstr>
      <vt:lpstr>5)Ежегодный основной удлиненный оплачиваемый отпуск. На что имеем право и как его реализовать? </vt:lpstr>
      <vt:lpstr>постановление Правительства Российской  Федерации от 14 мая 2015 г. № 466 «О ежегодных основных удлиненных оплачиваемых отпусках»</vt:lpstr>
      <vt:lpstr>Презентация PowerPoint</vt:lpstr>
      <vt:lpstr>6)Повышение квалификации как форма дополнительного профессионального образования педагога.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Профсоюзная юридическая консультация</dc:title>
  <dc:creator>1</dc:creator>
  <cp:lastModifiedBy>1</cp:lastModifiedBy>
  <cp:revision>25</cp:revision>
  <dcterms:created xsi:type="dcterms:W3CDTF">2015-06-29T13:20:08Z</dcterms:created>
  <dcterms:modified xsi:type="dcterms:W3CDTF">2015-07-04T05:06:56Z</dcterms:modified>
</cp:coreProperties>
</file>