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1"/>
  </p:notesMasterIdLst>
  <p:sldIdLst>
    <p:sldId id="256" r:id="rId2"/>
    <p:sldId id="257" r:id="rId3"/>
    <p:sldId id="258" r:id="rId4"/>
    <p:sldId id="259" r:id="rId5"/>
    <p:sldId id="267" r:id="rId6"/>
    <p:sldId id="268" r:id="rId7"/>
    <p:sldId id="269" r:id="rId8"/>
    <p:sldId id="270" r:id="rId9"/>
    <p:sldId id="271" r:id="rId10"/>
    <p:sldId id="272" r:id="rId11"/>
    <p:sldId id="274" r:id="rId12"/>
    <p:sldId id="275" r:id="rId13"/>
    <p:sldId id="276" r:id="rId14"/>
    <p:sldId id="260" r:id="rId15"/>
    <p:sldId id="261" r:id="rId16"/>
    <p:sldId id="262" r:id="rId17"/>
    <p:sldId id="263" r:id="rId18"/>
    <p:sldId id="264" r:id="rId19"/>
    <p:sldId id="265" r:id="rId20"/>
    <p:sldId id="266"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2" r:id="rId34"/>
    <p:sldId id="291" r:id="rId35"/>
    <p:sldId id="293" r:id="rId36"/>
    <p:sldId id="294" r:id="rId37"/>
    <p:sldId id="295" r:id="rId38"/>
    <p:sldId id="296" r:id="rId39"/>
    <p:sldId id="297"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2185EB-4ACF-4C2F-AE0C-07F06005AF26}" type="datetimeFigureOut">
              <a:rPr lang="ru-RU" smtClean="0"/>
              <a:pPr/>
              <a:t>21.12.2017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3B3261-4E77-401C-BD3E-D3D23296A6E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7D0A757C-79E0-4B15-AB68-D0C951C6B63C}" type="slidenum">
              <a:rPr lang="ru-RU" smtClean="0"/>
              <a:pPr/>
              <a:t>6</a:t>
            </a:fld>
            <a:endParaRPr lang="ru-RU"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xfrm>
            <a:off x="914400" y="4343400"/>
            <a:ext cx="5029200" cy="4114800"/>
          </a:xfrm>
          <a:noFill/>
          <a:ln/>
        </p:spPr>
        <p:txBody>
          <a:bodyP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C04B8EF-497E-4A2B-A3C7-A003FE61E74E}" type="datetimeFigureOut">
              <a:rPr lang="ru-RU" smtClean="0"/>
              <a:pPr/>
              <a:t>21.12.2017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5EFC6C-16E9-44C6-946B-66F1B16EC72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04B8EF-497E-4A2B-A3C7-A003FE61E74E}" type="datetimeFigureOut">
              <a:rPr lang="ru-RU" smtClean="0"/>
              <a:pPr/>
              <a:t>21.12.2017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5EFC6C-16E9-44C6-946B-66F1B16EC72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04B8EF-497E-4A2B-A3C7-A003FE61E74E}" type="datetimeFigureOut">
              <a:rPr lang="ru-RU" smtClean="0"/>
              <a:pPr/>
              <a:t>21.12.2017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5EFC6C-16E9-44C6-946B-66F1B16EC72D}"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19A2CD9D-5F45-4FE2-A014-A0481110A4DD}"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ln/>
        </p:spPr>
        <p:txBody>
          <a:bodyPr/>
          <a:lstStyle>
            <a:lvl1pPr>
              <a:defRPr/>
            </a:lvl1pPr>
          </a:lstStyle>
          <a:p>
            <a:pPr>
              <a:defRPr/>
            </a:pPr>
            <a:endParaRPr lang="ru-RU"/>
          </a:p>
        </p:txBody>
      </p:sp>
      <p:sp>
        <p:nvSpPr>
          <p:cNvPr id="7" name="Rectangle 5"/>
          <p:cNvSpPr>
            <a:spLocks noGrp="1" noChangeArrowheads="1"/>
          </p:cNvSpPr>
          <p:nvPr>
            <p:ph type="ftr" sz="quarter" idx="11"/>
          </p:nvPr>
        </p:nvSpPr>
        <p:spPr>
          <a:ln/>
        </p:spPr>
        <p:txBody>
          <a:bodyPr/>
          <a:lstStyle>
            <a:lvl1pPr>
              <a:defRPr/>
            </a:lvl1pPr>
          </a:lstStyle>
          <a:p>
            <a:pPr>
              <a:defRPr/>
            </a:pPr>
            <a:endParaRPr lang="ru-RU"/>
          </a:p>
        </p:txBody>
      </p:sp>
      <p:sp>
        <p:nvSpPr>
          <p:cNvPr id="8" name="Rectangle 6"/>
          <p:cNvSpPr>
            <a:spLocks noGrp="1" noChangeArrowheads="1"/>
          </p:cNvSpPr>
          <p:nvPr>
            <p:ph type="sldNum" sz="quarter" idx="12"/>
          </p:nvPr>
        </p:nvSpPr>
        <p:spPr>
          <a:ln/>
        </p:spPr>
        <p:txBody>
          <a:bodyPr/>
          <a:lstStyle>
            <a:lvl1pPr>
              <a:defRPr/>
            </a:lvl1pPr>
          </a:lstStyle>
          <a:p>
            <a:pPr>
              <a:defRPr/>
            </a:pPr>
            <a:fld id="{E33B46C8-F655-4855-90A0-D2BE064BFA7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04B8EF-497E-4A2B-A3C7-A003FE61E74E}" type="datetimeFigureOut">
              <a:rPr lang="ru-RU" smtClean="0"/>
              <a:pPr/>
              <a:t>21.12.2017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5EFC6C-16E9-44C6-946B-66F1B16EC72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C04B8EF-497E-4A2B-A3C7-A003FE61E74E}" type="datetimeFigureOut">
              <a:rPr lang="ru-RU" smtClean="0"/>
              <a:pPr/>
              <a:t>21.12.2017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5EFC6C-16E9-44C6-946B-66F1B16EC72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C04B8EF-497E-4A2B-A3C7-A003FE61E74E}" type="datetimeFigureOut">
              <a:rPr lang="ru-RU" smtClean="0"/>
              <a:pPr/>
              <a:t>21.12.2017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F5EFC6C-16E9-44C6-946B-66F1B16EC72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C04B8EF-497E-4A2B-A3C7-A003FE61E74E}" type="datetimeFigureOut">
              <a:rPr lang="ru-RU" smtClean="0"/>
              <a:pPr/>
              <a:t>21.12.2017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F5EFC6C-16E9-44C6-946B-66F1B16EC72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C04B8EF-497E-4A2B-A3C7-A003FE61E74E}" type="datetimeFigureOut">
              <a:rPr lang="ru-RU" smtClean="0"/>
              <a:pPr/>
              <a:t>21.12.2017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F5EFC6C-16E9-44C6-946B-66F1B16EC72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C04B8EF-497E-4A2B-A3C7-A003FE61E74E}" type="datetimeFigureOut">
              <a:rPr lang="ru-RU" smtClean="0"/>
              <a:pPr/>
              <a:t>21.12.2017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F5EFC6C-16E9-44C6-946B-66F1B16EC72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C04B8EF-497E-4A2B-A3C7-A003FE61E74E}" type="datetimeFigureOut">
              <a:rPr lang="ru-RU" smtClean="0"/>
              <a:pPr/>
              <a:t>21.12.2017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F5EFC6C-16E9-44C6-946B-66F1B16EC72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C04B8EF-497E-4A2B-A3C7-A003FE61E74E}" type="datetimeFigureOut">
              <a:rPr lang="ru-RU" smtClean="0"/>
              <a:pPr/>
              <a:t>21.12.2017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F5EFC6C-16E9-44C6-946B-66F1B16EC72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04B8EF-497E-4A2B-A3C7-A003FE61E74E}" type="datetimeFigureOut">
              <a:rPr lang="ru-RU" smtClean="0"/>
              <a:pPr/>
              <a:t>21.12.2017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5EFC6C-16E9-44C6-946B-66F1B16EC72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3643314"/>
            <a:ext cx="7772400" cy="1357322"/>
          </a:xfrm>
        </p:spPr>
        <p:txBody>
          <a:bodyPr>
            <a:normAutofit/>
          </a:bodyPr>
          <a:lstStyle/>
          <a:p>
            <a:r>
              <a:rPr lang="ru-RU" sz="5400" b="1" dirty="0" smtClean="0"/>
              <a:t>Советы для родителей</a:t>
            </a:r>
            <a:endParaRPr lang="ru-RU" sz="5400" b="1" dirty="0"/>
          </a:p>
        </p:txBody>
      </p:sp>
      <p:sp>
        <p:nvSpPr>
          <p:cNvPr id="3" name="Подзаголовок 2"/>
          <p:cNvSpPr>
            <a:spLocks noGrp="1"/>
          </p:cNvSpPr>
          <p:nvPr>
            <p:ph type="subTitle" idx="1"/>
          </p:nvPr>
        </p:nvSpPr>
        <p:spPr>
          <a:xfrm>
            <a:off x="1371600" y="5429264"/>
            <a:ext cx="6400800" cy="571504"/>
          </a:xfrm>
        </p:spPr>
        <p:txBody>
          <a:bodyPr>
            <a:normAutofit lnSpcReduction="10000"/>
          </a:bodyPr>
          <a:lstStyle/>
          <a:p>
            <a:endParaRPr lang="ru-RU" dirty="0"/>
          </a:p>
        </p:txBody>
      </p:sp>
      <p:pic>
        <p:nvPicPr>
          <p:cNvPr id="4" name="Содержимое 3" descr="fullsize (2).jpg"/>
          <p:cNvPicPr>
            <a:picLocks noChangeAspect="1"/>
          </p:cNvPicPr>
          <p:nvPr/>
        </p:nvPicPr>
        <p:blipFill>
          <a:blip r:embed="rId2"/>
          <a:stretch>
            <a:fillRect/>
          </a:stretch>
        </p:blipFill>
        <p:spPr>
          <a:xfrm>
            <a:off x="1857356" y="142852"/>
            <a:ext cx="5472504" cy="364333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ru-RU" b="1" i="1" smtClean="0"/>
              <a:t>Субъективные причины</a:t>
            </a:r>
            <a:r>
              <a:rPr lang="ru-RU" smtClean="0"/>
              <a:t> </a:t>
            </a:r>
          </a:p>
        </p:txBody>
      </p:sp>
      <p:sp>
        <p:nvSpPr>
          <p:cNvPr id="61443" name="Rectangle 3"/>
          <p:cNvSpPr>
            <a:spLocks noGrp="1" noChangeArrowheads="1"/>
          </p:cNvSpPr>
          <p:nvPr>
            <p:ph type="body" idx="1"/>
          </p:nvPr>
        </p:nvSpPr>
        <p:spPr>
          <a:solidFill>
            <a:srgbClr val="00FFFF"/>
          </a:solidFill>
        </p:spPr>
        <p:txBody>
          <a:bodyPr/>
          <a:lstStyle/>
          <a:p>
            <a:pPr eaLnBrk="1" hangingPunct="1"/>
            <a:r>
              <a:rPr lang="ru-RU" smtClean="0"/>
              <a:t>Субъективной причиной конфликта может выступать целенаправленно-конфликтная личность, т. е. человек, который постоянно создает вокруг себя конфликты и конфликтные ситуации и вовлекает в них окружающих.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Oval 2"/>
          <p:cNvSpPr>
            <a:spLocks noChangeArrowheads="1"/>
          </p:cNvSpPr>
          <p:nvPr/>
        </p:nvSpPr>
        <p:spPr bwMode="auto">
          <a:xfrm>
            <a:off x="1258888" y="1125538"/>
            <a:ext cx="7705725" cy="5183187"/>
          </a:xfrm>
          <a:prstGeom prst="ellipse">
            <a:avLst/>
          </a:prstGeom>
          <a:gradFill rotWithShape="1">
            <a:gsLst>
              <a:gs pos="0">
                <a:srgbClr val="FFFFFF"/>
              </a:gs>
              <a:gs pos="100000">
                <a:srgbClr val="FF6600"/>
              </a:gs>
            </a:gsLst>
            <a:path path="shape">
              <a:fillToRect l="50000" t="50000" r="50000" b="50000"/>
            </a:path>
          </a:gradFill>
          <a:ln w="76200">
            <a:noFill/>
            <a:round/>
            <a:headEnd/>
            <a:tailEnd/>
          </a:ln>
        </p:spPr>
        <p:txBody>
          <a:bodyPr wrap="none" anchor="ctr"/>
          <a:lstStyle/>
          <a:p>
            <a:endParaRPr lang="ru-RU"/>
          </a:p>
        </p:txBody>
      </p:sp>
      <p:grpSp>
        <p:nvGrpSpPr>
          <p:cNvPr id="2" name="Group 4"/>
          <p:cNvGrpSpPr>
            <a:grpSpLocks/>
          </p:cNvGrpSpPr>
          <p:nvPr/>
        </p:nvGrpSpPr>
        <p:grpSpPr bwMode="auto">
          <a:xfrm flipH="1" flipV="1">
            <a:off x="7131050" y="4381500"/>
            <a:ext cx="1784350" cy="2324100"/>
            <a:chOff x="96" y="916"/>
            <a:chExt cx="2208" cy="2876"/>
          </a:xfrm>
        </p:grpSpPr>
        <p:sp>
          <p:nvSpPr>
            <p:cNvPr id="63501" name="Line 5"/>
            <p:cNvSpPr>
              <a:spLocks noChangeShapeType="1"/>
            </p:cNvSpPr>
            <p:nvPr/>
          </p:nvSpPr>
          <p:spPr bwMode="ltGray">
            <a:xfrm flipH="1">
              <a:off x="96" y="1037"/>
              <a:ext cx="2208" cy="0"/>
            </a:xfrm>
            <a:prstGeom prst="line">
              <a:avLst/>
            </a:prstGeom>
            <a:noFill/>
            <a:ln w="44450">
              <a:solidFill>
                <a:srgbClr val="FF9900"/>
              </a:solidFill>
              <a:round/>
              <a:headEnd/>
              <a:tailEnd/>
            </a:ln>
          </p:spPr>
          <p:txBody>
            <a:bodyPr wrap="none" anchor="ctr"/>
            <a:lstStyle/>
            <a:p>
              <a:endParaRPr lang="ru-RU"/>
            </a:p>
          </p:txBody>
        </p:sp>
        <p:sp>
          <p:nvSpPr>
            <p:cNvPr id="63502" name="Line 6"/>
            <p:cNvSpPr>
              <a:spLocks noChangeShapeType="1"/>
            </p:cNvSpPr>
            <p:nvPr/>
          </p:nvSpPr>
          <p:spPr bwMode="ltGray">
            <a:xfrm>
              <a:off x="336" y="920"/>
              <a:ext cx="0" cy="2872"/>
            </a:xfrm>
            <a:prstGeom prst="line">
              <a:avLst/>
            </a:prstGeom>
            <a:noFill/>
            <a:ln w="44450">
              <a:solidFill>
                <a:srgbClr val="FF9900"/>
              </a:solidFill>
              <a:round/>
              <a:headEnd/>
              <a:tailEnd/>
            </a:ln>
          </p:spPr>
          <p:txBody>
            <a:bodyPr wrap="none" anchor="ctr"/>
            <a:lstStyle/>
            <a:p>
              <a:endParaRPr lang="ru-RU"/>
            </a:p>
          </p:txBody>
        </p:sp>
        <p:sp>
          <p:nvSpPr>
            <p:cNvPr id="63503" name="Arc 7"/>
            <p:cNvSpPr>
              <a:spLocks/>
            </p:cNvSpPr>
            <p:nvPr/>
          </p:nvSpPr>
          <p:spPr bwMode="ltGray">
            <a:xfrm flipH="1">
              <a:off x="217" y="916"/>
              <a:ext cx="239" cy="239"/>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 name="T9" fmla="*/ 0 w 43195"/>
                <a:gd name="T10" fmla="*/ 0 h 43200"/>
                <a:gd name="T11" fmla="*/ 43195 w 43195"/>
                <a:gd name="T12" fmla="*/ 43200 h 43200"/>
              </a:gdLst>
              <a:ahLst/>
              <a:cxnLst>
                <a:cxn ang="T6">
                  <a:pos x="T0" y="T1"/>
                </a:cxn>
                <a:cxn ang="T7">
                  <a:pos x="T2" y="T3"/>
                </a:cxn>
                <a:cxn ang="T8">
                  <a:pos x="T4" y="T5"/>
                </a:cxn>
              </a:cxnLst>
              <a:rect l="T9" t="T10" r="T11" b="T12"/>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44450">
              <a:solidFill>
                <a:srgbClr val="FF9900"/>
              </a:solidFill>
              <a:round/>
              <a:headEnd/>
              <a:tailEnd/>
            </a:ln>
          </p:spPr>
          <p:txBody>
            <a:bodyPr wrap="none" anchor="ctr"/>
            <a:lstStyle/>
            <a:p>
              <a:endParaRPr lang="ru-RU"/>
            </a:p>
          </p:txBody>
        </p:sp>
      </p:grpSp>
      <p:grpSp>
        <p:nvGrpSpPr>
          <p:cNvPr id="3" name="Group 8"/>
          <p:cNvGrpSpPr>
            <a:grpSpLocks/>
          </p:cNvGrpSpPr>
          <p:nvPr/>
        </p:nvGrpSpPr>
        <p:grpSpPr bwMode="auto">
          <a:xfrm rot="10800000" flipH="1" flipV="1">
            <a:off x="120650" y="76200"/>
            <a:ext cx="1784350" cy="2324100"/>
            <a:chOff x="96" y="916"/>
            <a:chExt cx="2208" cy="2876"/>
          </a:xfrm>
        </p:grpSpPr>
        <p:sp>
          <p:nvSpPr>
            <p:cNvPr id="63498" name="Line 9"/>
            <p:cNvSpPr>
              <a:spLocks noChangeShapeType="1"/>
            </p:cNvSpPr>
            <p:nvPr/>
          </p:nvSpPr>
          <p:spPr bwMode="ltGray">
            <a:xfrm flipH="1">
              <a:off x="96" y="1037"/>
              <a:ext cx="2208" cy="0"/>
            </a:xfrm>
            <a:prstGeom prst="line">
              <a:avLst/>
            </a:prstGeom>
            <a:noFill/>
            <a:ln w="44450">
              <a:solidFill>
                <a:srgbClr val="FF9900"/>
              </a:solidFill>
              <a:round/>
              <a:headEnd/>
              <a:tailEnd/>
            </a:ln>
          </p:spPr>
          <p:txBody>
            <a:bodyPr wrap="none" anchor="ctr"/>
            <a:lstStyle/>
            <a:p>
              <a:endParaRPr lang="ru-RU"/>
            </a:p>
          </p:txBody>
        </p:sp>
        <p:sp>
          <p:nvSpPr>
            <p:cNvPr id="63499" name="Line 10"/>
            <p:cNvSpPr>
              <a:spLocks noChangeShapeType="1"/>
            </p:cNvSpPr>
            <p:nvPr/>
          </p:nvSpPr>
          <p:spPr bwMode="ltGray">
            <a:xfrm>
              <a:off x="336" y="920"/>
              <a:ext cx="0" cy="2872"/>
            </a:xfrm>
            <a:prstGeom prst="line">
              <a:avLst/>
            </a:prstGeom>
            <a:noFill/>
            <a:ln w="44450">
              <a:solidFill>
                <a:srgbClr val="FF9900"/>
              </a:solidFill>
              <a:round/>
              <a:headEnd/>
              <a:tailEnd/>
            </a:ln>
          </p:spPr>
          <p:txBody>
            <a:bodyPr wrap="none" anchor="ctr"/>
            <a:lstStyle/>
            <a:p>
              <a:endParaRPr lang="ru-RU"/>
            </a:p>
          </p:txBody>
        </p:sp>
        <p:sp>
          <p:nvSpPr>
            <p:cNvPr id="63500" name="Arc 11"/>
            <p:cNvSpPr>
              <a:spLocks/>
            </p:cNvSpPr>
            <p:nvPr/>
          </p:nvSpPr>
          <p:spPr bwMode="ltGray">
            <a:xfrm flipH="1">
              <a:off x="217" y="916"/>
              <a:ext cx="239" cy="239"/>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 name="T9" fmla="*/ 0 w 43195"/>
                <a:gd name="T10" fmla="*/ 0 h 43200"/>
                <a:gd name="T11" fmla="*/ 43195 w 43195"/>
                <a:gd name="T12" fmla="*/ 43200 h 43200"/>
              </a:gdLst>
              <a:ahLst/>
              <a:cxnLst>
                <a:cxn ang="T6">
                  <a:pos x="T0" y="T1"/>
                </a:cxn>
                <a:cxn ang="T7">
                  <a:pos x="T2" y="T3"/>
                </a:cxn>
                <a:cxn ang="T8">
                  <a:pos x="T4" y="T5"/>
                </a:cxn>
              </a:cxnLst>
              <a:rect l="T9" t="T10" r="T11" b="T12"/>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44450">
              <a:solidFill>
                <a:srgbClr val="FF9900"/>
              </a:solidFill>
              <a:round/>
              <a:headEnd/>
              <a:tailEnd/>
            </a:ln>
          </p:spPr>
          <p:txBody>
            <a:bodyPr wrap="none" anchor="ctr"/>
            <a:lstStyle/>
            <a:p>
              <a:endParaRPr lang="ru-RU"/>
            </a:p>
          </p:txBody>
        </p:sp>
      </p:grpSp>
      <p:sp>
        <p:nvSpPr>
          <p:cNvPr id="12301" name="Rectangle 13"/>
          <p:cNvSpPr>
            <a:spLocks noGrp="1" noChangeArrowheads="1"/>
          </p:cNvSpPr>
          <p:nvPr>
            <p:ph type="title"/>
          </p:nvPr>
        </p:nvSpPr>
        <p:spPr>
          <a:xfrm>
            <a:off x="1476375" y="365125"/>
            <a:ext cx="7075488" cy="720725"/>
          </a:xfrm>
          <a:effectLst>
            <a:outerShdw dist="56796" dir="1593903" algn="ctr" rotWithShape="0">
              <a:schemeClr val="bg2">
                <a:alpha val="50000"/>
              </a:schemeClr>
            </a:outerShdw>
          </a:effectLst>
        </p:spPr>
        <p:txBody>
          <a:bodyPr>
            <a:normAutofit fontScale="90000"/>
          </a:bodyPr>
          <a:lstStyle/>
          <a:p>
            <a:pPr eaLnBrk="1" hangingPunct="1">
              <a:defRPr/>
            </a:pPr>
            <a:r>
              <a:rPr lang="ru-RU" b="1" smtClean="0">
                <a:solidFill>
                  <a:schemeClr val="tx1"/>
                </a:solidFill>
                <a:effectLst>
                  <a:outerShdw blurRad="38100" dist="38100" dir="2700000" algn="tl">
                    <a:srgbClr val="FFFFFF"/>
                  </a:outerShdw>
                </a:effectLst>
              </a:rPr>
              <a:t>Конфликтогены:</a:t>
            </a:r>
            <a:endParaRPr lang="en-US" b="1" smtClean="0">
              <a:solidFill>
                <a:schemeClr val="tx1"/>
              </a:solidFill>
              <a:effectLst>
                <a:outerShdw blurRad="38100" dist="38100" dir="2700000" algn="tl">
                  <a:srgbClr val="FFFFFF"/>
                </a:outerShdw>
              </a:effectLst>
            </a:endParaRPr>
          </a:p>
        </p:txBody>
      </p:sp>
      <p:sp>
        <p:nvSpPr>
          <p:cNvPr id="12303" name="AutoShape 15"/>
          <p:cNvSpPr>
            <a:spLocks noChangeArrowheads="1"/>
          </p:cNvSpPr>
          <p:nvPr/>
        </p:nvSpPr>
        <p:spPr bwMode="auto">
          <a:xfrm>
            <a:off x="4211638" y="1628775"/>
            <a:ext cx="4606925" cy="865188"/>
          </a:xfrm>
          <a:prstGeom prst="roundRect">
            <a:avLst>
              <a:gd name="adj" fmla="val 16667"/>
            </a:avLst>
          </a:prstGeom>
          <a:gradFill rotWithShape="1">
            <a:gsLst>
              <a:gs pos="0">
                <a:srgbClr val="CCFFFF">
                  <a:gamma/>
                  <a:shade val="72941"/>
                  <a:invGamma/>
                </a:srgbClr>
              </a:gs>
              <a:gs pos="50000">
                <a:srgbClr val="CCFFFF"/>
              </a:gs>
              <a:gs pos="100000">
                <a:srgbClr val="CCFFFF">
                  <a:gamma/>
                  <a:shade val="72941"/>
                  <a:invGamma/>
                </a:srgbClr>
              </a:gs>
            </a:gsLst>
            <a:lin ang="5400000" scaled="1"/>
          </a:gradFill>
          <a:ln w="9525">
            <a:solidFill>
              <a:schemeClr val="tx1"/>
            </a:solidFill>
            <a:round/>
            <a:headEnd/>
            <a:tailEnd/>
          </a:ln>
          <a:effectLst>
            <a:outerShdw dist="107763" dir="2700000" algn="ctr" rotWithShape="0">
              <a:srgbClr val="99CCFF">
                <a:alpha val="50000"/>
              </a:srgbClr>
            </a:outerShdw>
          </a:effectLst>
        </p:spPr>
        <p:txBody>
          <a:bodyPr wrap="none" anchor="ctr"/>
          <a:lstStyle/>
          <a:p>
            <a:pPr algn="ctr">
              <a:lnSpc>
                <a:spcPct val="70000"/>
              </a:lnSpc>
              <a:defRPr/>
            </a:pPr>
            <a:r>
              <a:rPr lang="ru-RU" sz="2400" baseline="0">
                <a:solidFill>
                  <a:schemeClr val="tx1"/>
                </a:solidFill>
                <a:effectLst>
                  <a:outerShdw blurRad="38100" dist="38100" dir="2700000" algn="tl">
                    <a:srgbClr val="FFFFFF"/>
                  </a:outerShdw>
                </a:effectLst>
              </a:rPr>
              <a:t>Проявление агрессивности</a:t>
            </a:r>
            <a:endParaRPr lang="ru-RU" sz="4000" baseline="0">
              <a:solidFill>
                <a:schemeClr val="tx1"/>
              </a:solidFill>
              <a:effectLst>
                <a:outerShdw blurRad="38100" dist="38100" dir="2700000" algn="tl">
                  <a:srgbClr val="FFFFFF"/>
                </a:outerShdw>
              </a:effectLst>
            </a:endParaRPr>
          </a:p>
        </p:txBody>
      </p:sp>
      <p:sp>
        <p:nvSpPr>
          <p:cNvPr id="12304" name="AutoShape 16"/>
          <p:cNvSpPr>
            <a:spLocks noChangeArrowheads="1"/>
          </p:cNvSpPr>
          <p:nvPr/>
        </p:nvSpPr>
        <p:spPr bwMode="auto">
          <a:xfrm>
            <a:off x="3276600" y="2565400"/>
            <a:ext cx="4679950" cy="863600"/>
          </a:xfrm>
          <a:prstGeom prst="roundRect">
            <a:avLst>
              <a:gd name="adj" fmla="val 16667"/>
            </a:avLst>
          </a:prstGeom>
          <a:gradFill rotWithShape="1">
            <a:gsLst>
              <a:gs pos="0">
                <a:srgbClr val="FFFF99">
                  <a:gamma/>
                  <a:shade val="69020"/>
                  <a:invGamma/>
                </a:srgbClr>
              </a:gs>
              <a:gs pos="50000">
                <a:srgbClr val="FFFF99"/>
              </a:gs>
              <a:gs pos="100000">
                <a:srgbClr val="FFFF99">
                  <a:gamma/>
                  <a:shade val="69020"/>
                  <a:invGamma/>
                </a:srgbClr>
              </a:gs>
            </a:gsLst>
            <a:lin ang="5400000" scaled="1"/>
          </a:gradFill>
          <a:ln w="9525">
            <a:noFill/>
            <a:round/>
            <a:headEnd/>
            <a:tailEnd/>
          </a:ln>
          <a:effectLst>
            <a:outerShdw dist="107763" dir="2700000" algn="ctr" rotWithShape="0">
              <a:srgbClr val="99CCFF">
                <a:alpha val="50000"/>
              </a:srgbClr>
            </a:outerShdw>
          </a:effectLst>
        </p:spPr>
        <p:txBody>
          <a:bodyPr wrap="none" anchor="ctr"/>
          <a:lstStyle/>
          <a:p>
            <a:pPr algn="ctr">
              <a:defRPr/>
            </a:pPr>
            <a:r>
              <a:rPr lang="ru-RU" sz="2800" baseline="0">
                <a:solidFill>
                  <a:srgbClr val="FF3399"/>
                </a:solidFill>
                <a:effectLst>
                  <a:outerShdw blurRad="38100" dist="38100" dir="2700000" algn="tl">
                    <a:srgbClr val="000000"/>
                  </a:outerShdw>
                </a:effectLst>
              </a:rPr>
              <a:t>Проявление эгоизма</a:t>
            </a:r>
          </a:p>
        </p:txBody>
      </p:sp>
      <p:sp>
        <p:nvSpPr>
          <p:cNvPr id="12305" name="AutoShape 17"/>
          <p:cNvSpPr>
            <a:spLocks noChangeArrowheads="1"/>
          </p:cNvSpPr>
          <p:nvPr/>
        </p:nvSpPr>
        <p:spPr bwMode="auto">
          <a:xfrm>
            <a:off x="2051050" y="3644900"/>
            <a:ext cx="4968875" cy="720725"/>
          </a:xfrm>
          <a:prstGeom prst="roundRect">
            <a:avLst>
              <a:gd name="adj" fmla="val 16667"/>
            </a:avLst>
          </a:prstGeom>
          <a:solidFill>
            <a:srgbClr val="FFFFCC"/>
          </a:solidFill>
          <a:ln w="9525">
            <a:noFill/>
            <a:round/>
            <a:headEnd/>
            <a:tailEnd/>
          </a:ln>
          <a:effectLst>
            <a:outerShdw dist="107763" dir="2700000" algn="ctr" rotWithShape="0">
              <a:srgbClr val="99CCFF">
                <a:alpha val="50000"/>
              </a:srgbClr>
            </a:outerShdw>
          </a:effectLst>
        </p:spPr>
        <p:txBody>
          <a:bodyPr wrap="none" anchor="ctr"/>
          <a:lstStyle/>
          <a:p>
            <a:pPr algn="ctr">
              <a:defRPr/>
            </a:pPr>
            <a:r>
              <a:rPr lang="ru-RU" sz="2800" baseline="0">
                <a:solidFill>
                  <a:schemeClr val="tx1"/>
                </a:solidFill>
                <a:effectLst>
                  <a:outerShdw blurRad="38100" dist="38100" dir="2700000" algn="tl">
                    <a:srgbClr val="FFFFFF"/>
                  </a:outerShdw>
                </a:effectLst>
              </a:rPr>
              <a:t>Стремление к превосходству:</a:t>
            </a:r>
          </a:p>
        </p:txBody>
      </p:sp>
      <p:sp>
        <p:nvSpPr>
          <p:cNvPr id="63497" name="Text Box 21"/>
          <p:cNvSpPr txBox="1">
            <a:spLocks noChangeArrowheads="1"/>
          </p:cNvSpPr>
          <p:nvPr/>
        </p:nvSpPr>
        <p:spPr bwMode="auto">
          <a:xfrm>
            <a:off x="611188" y="6453188"/>
            <a:ext cx="4681537" cy="366712"/>
          </a:xfrm>
          <a:prstGeom prst="rect">
            <a:avLst/>
          </a:prstGeom>
          <a:noFill/>
          <a:ln w="9525">
            <a:noFill/>
            <a:miter lim="800000"/>
            <a:headEnd/>
            <a:tailEnd/>
          </a:ln>
        </p:spPr>
        <p:txBody>
          <a:bodyPr>
            <a:spAutoFit/>
          </a:bodyPr>
          <a:lstStyle/>
          <a:p>
            <a:pPr>
              <a:spcBef>
                <a:spcPct val="50000"/>
              </a:spcBef>
            </a:pPr>
            <a:endParaRPr lang="ru-RU" baseline="0">
              <a:solidFill>
                <a:schemeClr val="tx1"/>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500"/>
                                  </p:stCondLst>
                                  <p:childTnLst>
                                    <p:set>
                                      <p:cBhvr>
                                        <p:cTn id="6" dur="1" fill="hold">
                                          <p:stCondLst>
                                            <p:cond delay="0"/>
                                          </p:stCondLst>
                                        </p:cTn>
                                        <p:tgtEl>
                                          <p:spTgt spid="12301"/>
                                        </p:tgtEl>
                                        <p:attrNameLst>
                                          <p:attrName>style.visibility</p:attrName>
                                        </p:attrNameLst>
                                      </p:cBhvr>
                                      <p:to>
                                        <p:strVal val="visible"/>
                                      </p:to>
                                    </p:set>
                                    <p:animEffect transition="in" filter="barn(outVertical)">
                                      <p:cBhvr>
                                        <p:cTn id="7" dur="1000"/>
                                        <p:tgtEl>
                                          <p:spTgt spid="12301"/>
                                        </p:tgtEl>
                                      </p:cBhvr>
                                    </p:animEffect>
                                  </p:childTnLst>
                                </p:cTn>
                              </p:par>
                            </p:childTnLst>
                          </p:cTn>
                        </p:par>
                        <p:par>
                          <p:cTn id="8" fill="hold">
                            <p:stCondLst>
                              <p:cond delay="1500"/>
                            </p:stCondLst>
                            <p:childTnLst>
                              <p:par>
                                <p:cTn id="9" presetID="23" presetClass="entr" presetSubtype="16" fill="hold" grpId="0" nodeType="afterEffect">
                                  <p:stCondLst>
                                    <p:cond delay="500"/>
                                  </p:stCondLst>
                                  <p:childTnLst>
                                    <p:set>
                                      <p:cBhvr>
                                        <p:cTn id="10" dur="1" fill="hold">
                                          <p:stCondLst>
                                            <p:cond delay="0"/>
                                          </p:stCondLst>
                                        </p:cTn>
                                        <p:tgtEl>
                                          <p:spTgt spid="12303"/>
                                        </p:tgtEl>
                                        <p:attrNameLst>
                                          <p:attrName>style.visibility</p:attrName>
                                        </p:attrNameLst>
                                      </p:cBhvr>
                                      <p:to>
                                        <p:strVal val="visible"/>
                                      </p:to>
                                    </p:set>
                                    <p:anim calcmode="lin" valueType="num">
                                      <p:cBhvr>
                                        <p:cTn id="11" dur="1000" fill="hold"/>
                                        <p:tgtEl>
                                          <p:spTgt spid="12303"/>
                                        </p:tgtEl>
                                        <p:attrNameLst>
                                          <p:attrName>ppt_w</p:attrName>
                                        </p:attrNameLst>
                                      </p:cBhvr>
                                      <p:tavLst>
                                        <p:tav tm="0">
                                          <p:val>
                                            <p:fltVal val="0"/>
                                          </p:val>
                                        </p:tav>
                                        <p:tav tm="100000">
                                          <p:val>
                                            <p:strVal val="#ppt_w"/>
                                          </p:val>
                                        </p:tav>
                                      </p:tavLst>
                                    </p:anim>
                                    <p:anim calcmode="lin" valueType="num">
                                      <p:cBhvr>
                                        <p:cTn id="12" dur="1000" fill="hold"/>
                                        <p:tgtEl>
                                          <p:spTgt spid="12303"/>
                                        </p:tgtEl>
                                        <p:attrNameLst>
                                          <p:attrName>ppt_h</p:attrName>
                                        </p:attrNameLst>
                                      </p:cBhvr>
                                      <p:tavLst>
                                        <p:tav tm="0">
                                          <p:val>
                                            <p:fltVal val="0"/>
                                          </p:val>
                                        </p:tav>
                                        <p:tav tm="100000">
                                          <p:val>
                                            <p:strVal val="#ppt_h"/>
                                          </p:val>
                                        </p:tav>
                                      </p:tavLst>
                                    </p:anim>
                                  </p:childTnLst>
                                </p:cTn>
                              </p:par>
                            </p:childTnLst>
                          </p:cTn>
                        </p:par>
                        <p:par>
                          <p:cTn id="13" fill="hold">
                            <p:stCondLst>
                              <p:cond delay="3000"/>
                            </p:stCondLst>
                            <p:childTnLst>
                              <p:par>
                                <p:cTn id="14" presetID="53" presetClass="entr" presetSubtype="0" fill="hold" grpId="0" nodeType="afterEffect">
                                  <p:stCondLst>
                                    <p:cond delay="500"/>
                                  </p:stCondLst>
                                  <p:childTnLst>
                                    <p:set>
                                      <p:cBhvr>
                                        <p:cTn id="15" dur="1" fill="hold">
                                          <p:stCondLst>
                                            <p:cond delay="0"/>
                                          </p:stCondLst>
                                        </p:cTn>
                                        <p:tgtEl>
                                          <p:spTgt spid="12304"/>
                                        </p:tgtEl>
                                        <p:attrNameLst>
                                          <p:attrName>style.visibility</p:attrName>
                                        </p:attrNameLst>
                                      </p:cBhvr>
                                      <p:to>
                                        <p:strVal val="visible"/>
                                      </p:to>
                                    </p:set>
                                    <p:anim calcmode="lin" valueType="num">
                                      <p:cBhvr>
                                        <p:cTn id="16" dur="1000" fill="hold"/>
                                        <p:tgtEl>
                                          <p:spTgt spid="12304"/>
                                        </p:tgtEl>
                                        <p:attrNameLst>
                                          <p:attrName>ppt_w</p:attrName>
                                        </p:attrNameLst>
                                      </p:cBhvr>
                                      <p:tavLst>
                                        <p:tav tm="0">
                                          <p:val>
                                            <p:fltVal val="0"/>
                                          </p:val>
                                        </p:tav>
                                        <p:tav tm="100000">
                                          <p:val>
                                            <p:strVal val="#ppt_w"/>
                                          </p:val>
                                        </p:tav>
                                      </p:tavLst>
                                    </p:anim>
                                    <p:anim calcmode="lin" valueType="num">
                                      <p:cBhvr>
                                        <p:cTn id="17" dur="1000" fill="hold"/>
                                        <p:tgtEl>
                                          <p:spTgt spid="12304"/>
                                        </p:tgtEl>
                                        <p:attrNameLst>
                                          <p:attrName>ppt_h</p:attrName>
                                        </p:attrNameLst>
                                      </p:cBhvr>
                                      <p:tavLst>
                                        <p:tav tm="0">
                                          <p:val>
                                            <p:fltVal val="0"/>
                                          </p:val>
                                        </p:tav>
                                        <p:tav tm="100000">
                                          <p:val>
                                            <p:strVal val="#ppt_h"/>
                                          </p:val>
                                        </p:tav>
                                      </p:tavLst>
                                    </p:anim>
                                    <p:animEffect transition="in" filter="fade">
                                      <p:cBhvr>
                                        <p:cTn id="18" dur="1000"/>
                                        <p:tgtEl>
                                          <p:spTgt spid="12304"/>
                                        </p:tgtEl>
                                      </p:cBhvr>
                                    </p:animEffect>
                                  </p:childTnLst>
                                </p:cTn>
                              </p:par>
                            </p:childTnLst>
                          </p:cTn>
                        </p:par>
                        <p:par>
                          <p:cTn id="19" fill="hold">
                            <p:stCondLst>
                              <p:cond delay="4500"/>
                            </p:stCondLst>
                            <p:childTnLst>
                              <p:par>
                                <p:cTn id="20" presetID="53" presetClass="entr" presetSubtype="0" fill="hold" grpId="0" nodeType="afterEffect">
                                  <p:stCondLst>
                                    <p:cond delay="500"/>
                                  </p:stCondLst>
                                  <p:childTnLst>
                                    <p:set>
                                      <p:cBhvr>
                                        <p:cTn id="21" dur="1" fill="hold">
                                          <p:stCondLst>
                                            <p:cond delay="0"/>
                                          </p:stCondLst>
                                        </p:cTn>
                                        <p:tgtEl>
                                          <p:spTgt spid="12305"/>
                                        </p:tgtEl>
                                        <p:attrNameLst>
                                          <p:attrName>style.visibility</p:attrName>
                                        </p:attrNameLst>
                                      </p:cBhvr>
                                      <p:to>
                                        <p:strVal val="visible"/>
                                      </p:to>
                                    </p:set>
                                    <p:anim calcmode="lin" valueType="num">
                                      <p:cBhvr>
                                        <p:cTn id="22" dur="1000" fill="hold"/>
                                        <p:tgtEl>
                                          <p:spTgt spid="12305"/>
                                        </p:tgtEl>
                                        <p:attrNameLst>
                                          <p:attrName>ppt_w</p:attrName>
                                        </p:attrNameLst>
                                      </p:cBhvr>
                                      <p:tavLst>
                                        <p:tav tm="0">
                                          <p:val>
                                            <p:fltVal val="0"/>
                                          </p:val>
                                        </p:tav>
                                        <p:tav tm="100000">
                                          <p:val>
                                            <p:strVal val="#ppt_w"/>
                                          </p:val>
                                        </p:tav>
                                      </p:tavLst>
                                    </p:anim>
                                    <p:anim calcmode="lin" valueType="num">
                                      <p:cBhvr>
                                        <p:cTn id="23" dur="1000" fill="hold"/>
                                        <p:tgtEl>
                                          <p:spTgt spid="12305"/>
                                        </p:tgtEl>
                                        <p:attrNameLst>
                                          <p:attrName>ppt_h</p:attrName>
                                        </p:attrNameLst>
                                      </p:cBhvr>
                                      <p:tavLst>
                                        <p:tav tm="0">
                                          <p:val>
                                            <p:fltVal val="0"/>
                                          </p:val>
                                        </p:tav>
                                        <p:tav tm="100000">
                                          <p:val>
                                            <p:strVal val="#ppt_h"/>
                                          </p:val>
                                        </p:tav>
                                      </p:tavLst>
                                    </p:anim>
                                    <p:animEffect transition="in" filter="fade">
                                      <p:cBhvr>
                                        <p:cTn id="24" dur="1000"/>
                                        <p:tgtEl>
                                          <p:spTgt spid="12305"/>
                                        </p:tgtEl>
                                      </p:cBhvr>
                                    </p:animEffect>
                                  </p:childTnLst>
                                </p:cTn>
                              </p:par>
                            </p:childTnLst>
                          </p:cTn>
                        </p:par>
                        <p:par>
                          <p:cTn id="25" fill="hold">
                            <p:stCondLst>
                              <p:cond delay="6000"/>
                            </p:stCondLst>
                            <p:childTnLst>
                              <p:par>
                                <p:cTn id="26" presetID="49" presetClass="entr" presetSubtype="0" decel="100000" fill="hold" grpId="0" nodeType="afterEffect">
                                  <p:stCondLst>
                                    <p:cond delay="500"/>
                                  </p:stCondLst>
                                  <p:childTnLst>
                                    <p:set>
                                      <p:cBhvr>
                                        <p:cTn id="27" dur="1" fill="hold">
                                          <p:stCondLst>
                                            <p:cond delay="0"/>
                                          </p:stCondLst>
                                        </p:cTn>
                                        <p:tgtEl>
                                          <p:spTgt spid="12290"/>
                                        </p:tgtEl>
                                        <p:attrNameLst>
                                          <p:attrName>style.visibility</p:attrName>
                                        </p:attrNameLst>
                                      </p:cBhvr>
                                      <p:to>
                                        <p:strVal val="visible"/>
                                      </p:to>
                                    </p:set>
                                    <p:anim calcmode="lin" valueType="num">
                                      <p:cBhvr>
                                        <p:cTn id="28" dur="1000" fill="hold"/>
                                        <p:tgtEl>
                                          <p:spTgt spid="12290"/>
                                        </p:tgtEl>
                                        <p:attrNameLst>
                                          <p:attrName>ppt_w</p:attrName>
                                        </p:attrNameLst>
                                      </p:cBhvr>
                                      <p:tavLst>
                                        <p:tav tm="0">
                                          <p:val>
                                            <p:fltVal val="0"/>
                                          </p:val>
                                        </p:tav>
                                        <p:tav tm="100000">
                                          <p:val>
                                            <p:strVal val="#ppt_w"/>
                                          </p:val>
                                        </p:tav>
                                      </p:tavLst>
                                    </p:anim>
                                    <p:anim calcmode="lin" valueType="num">
                                      <p:cBhvr>
                                        <p:cTn id="29" dur="1000" fill="hold"/>
                                        <p:tgtEl>
                                          <p:spTgt spid="12290"/>
                                        </p:tgtEl>
                                        <p:attrNameLst>
                                          <p:attrName>ppt_h</p:attrName>
                                        </p:attrNameLst>
                                      </p:cBhvr>
                                      <p:tavLst>
                                        <p:tav tm="0">
                                          <p:val>
                                            <p:fltVal val="0"/>
                                          </p:val>
                                        </p:tav>
                                        <p:tav tm="100000">
                                          <p:val>
                                            <p:strVal val="#ppt_h"/>
                                          </p:val>
                                        </p:tav>
                                      </p:tavLst>
                                    </p:anim>
                                    <p:anim calcmode="lin" valueType="num">
                                      <p:cBhvr>
                                        <p:cTn id="30" dur="1000" fill="hold"/>
                                        <p:tgtEl>
                                          <p:spTgt spid="12290"/>
                                        </p:tgtEl>
                                        <p:attrNameLst>
                                          <p:attrName>style.rotation</p:attrName>
                                        </p:attrNameLst>
                                      </p:cBhvr>
                                      <p:tavLst>
                                        <p:tav tm="0">
                                          <p:val>
                                            <p:fltVal val="360"/>
                                          </p:val>
                                        </p:tav>
                                        <p:tav tm="100000">
                                          <p:val>
                                            <p:fltVal val="0"/>
                                          </p:val>
                                        </p:tav>
                                      </p:tavLst>
                                    </p:anim>
                                    <p:animEffect transition="in" filter="fade">
                                      <p:cBhvr>
                                        <p:cTn id="31" dur="1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p:bldP spid="12301" grpId="0" autoUpdateAnimBg="0"/>
      <p:bldP spid="12303" grpId="0" animBg="1"/>
      <p:bldP spid="12304" grpId="0" animBg="1"/>
      <p:bldP spid="1230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Содержимое 2"/>
          <p:cNvSpPr>
            <a:spLocks noGrp="1"/>
          </p:cNvSpPr>
          <p:nvPr>
            <p:ph sz="half" idx="1"/>
          </p:nvPr>
        </p:nvSpPr>
        <p:spPr>
          <a:xfrm>
            <a:off x="457200" y="333375"/>
            <a:ext cx="4762500" cy="5792788"/>
          </a:xfrm>
        </p:spPr>
        <p:txBody>
          <a:bodyPr/>
          <a:lstStyle/>
          <a:p>
            <a:r>
              <a:rPr lang="ru-RU" smtClean="0"/>
              <a:t>Реакции агрессии чаще всего являются реакциями защиты.</a:t>
            </a:r>
          </a:p>
          <a:p>
            <a:r>
              <a:rPr lang="ru-RU" smtClean="0"/>
              <a:t>Агрессия - нападение</a:t>
            </a:r>
          </a:p>
          <a:p>
            <a:pPr>
              <a:buFontTx/>
              <a:buNone/>
            </a:pPr>
            <a:endParaRPr lang="ru-RU" smtClean="0"/>
          </a:p>
          <a:p>
            <a:r>
              <a:rPr lang="ru-RU" smtClean="0"/>
              <a:t>Любые проявления эгоизма будут конфликтогенными</a:t>
            </a:r>
          </a:p>
        </p:txBody>
      </p:sp>
      <p:pic>
        <p:nvPicPr>
          <p:cNvPr id="64515" name="Picture 2" descr="C:\Users\Baranzeva\Downloads\для  мира\разные картиночки\2459.jpg"/>
          <p:cNvPicPr>
            <a:picLocks noGrp="1" noChangeAspect="1" noChangeArrowheads="1"/>
          </p:cNvPicPr>
          <p:nvPr>
            <p:ph sz="quarter" idx="2"/>
          </p:nvPr>
        </p:nvPicPr>
        <p:blipFill>
          <a:blip r:embed="rId2"/>
          <a:srcRect/>
          <a:stretch>
            <a:fillRect/>
          </a:stretch>
        </p:blipFill>
        <p:spPr>
          <a:xfrm>
            <a:off x="5795963" y="95250"/>
            <a:ext cx="2879725" cy="3262313"/>
          </a:xfrm>
          <a:noFill/>
        </p:spPr>
      </p:pic>
      <p:pic>
        <p:nvPicPr>
          <p:cNvPr id="64516" name="Picture 3" descr="C:\Users\Baranzeva\Downloads\для  мира\6 -3 ЭГОИЗМ.bmp"/>
          <p:cNvPicPr>
            <a:picLocks noGrp="1" noChangeAspect="1" noChangeArrowheads="1"/>
          </p:cNvPicPr>
          <p:nvPr>
            <p:ph sz="quarter" idx="3"/>
          </p:nvPr>
        </p:nvPicPr>
        <p:blipFill>
          <a:blip r:embed="rId3"/>
          <a:srcRect/>
          <a:stretch>
            <a:fillRect/>
          </a:stretch>
        </p:blipFill>
        <p:spPr>
          <a:xfrm>
            <a:off x="5821363" y="3357563"/>
            <a:ext cx="2768600" cy="3167062"/>
          </a:xfr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
          <p:cNvGrpSpPr>
            <a:grpSpLocks/>
          </p:cNvGrpSpPr>
          <p:nvPr/>
        </p:nvGrpSpPr>
        <p:grpSpPr bwMode="auto">
          <a:xfrm flipH="1" flipV="1">
            <a:off x="7131050" y="4381500"/>
            <a:ext cx="1784350" cy="2324100"/>
            <a:chOff x="96" y="916"/>
            <a:chExt cx="2208" cy="2876"/>
          </a:xfrm>
        </p:grpSpPr>
        <p:sp>
          <p:nvSpPr>
            <p:cNvPr id="65547" name="Line 4"/>
            <p:cNvSpPr>
              <a:spLocks noChangeShapeType="1"/>
            </p:cNvSpPr>
            <p:nvPr/>
          </p:nvSpPr>
          <p:spPr bwMode="ltGray">
            <a:xfrm flipH="1">
              <a:off x="96" y="1037"/>
              <a:ext cx="2208" cy="0"/>
            </a:xfrm>
            <a:prstGeom prst="line">
              <a:avLst/>
            </a:prstGeom>
            <a:noFill/>
            <a:ln w="44450">
              <a:solidFill>
                <a:srgbClr val="FF9900"/>
              </a:solidFill>
              <a:round/>
              <a:headEnd/>
              <a:tailEnd/>
            </a:ln>
          </p:spPr>
          <p:txBody>
            <a:bodyPr wrap="none" anchor="ctr"/>
            <a:lstStyle/>
            <a:p>
              <a:endParaRPr lang="ru-RU"/>
            </a:p>
          </p:txBody>
        </p:sp>
        <p:sp>
          <p:nvSpPr>
            <p:cNvPr id="65548" name="Line 5"/>
            <p:cNvSpPr>
              <a:spLocks noChangeShapeType="1"/>
            </p:cNvSpPr>
            <p:nvPr/>
          </p:nvSpPr>
          <p:spPr bwMode="ltGray">
            <a:xfrm>
              <a:off x="336" y="920"/>
              <a:ext cx="0" cy="2872"/>
            </a:xfrm>
            <a:prstGeom prst="line">
              <a:avLst/>
            </a:prstGeom>
            <a:noFill/>
            <a:ln w="44450">
              <a:solidFill>
                <a:srgbClr val="FF9900"/>
              </a:solidFill>
              <a:round/>
              <a:headEnd/>
              <a:tailEnd/>
            </a:ln>
          </p:spPr>
          <p:txBody>
            <a:bodyPr wrap="none" anchor="ctr"/>
            <a:lstStyle/>
            <a:p>
              <a:endParaRPr lang="ru-RU"/>
            </a:p>
          </p:txBody>
        </p:sp>
        <p:sp>
          <p:nvSpPr>
            <p:cNvPr id="65549" name="Arc 6"/>
            <p:cNvSpPr>
              <a:spLocks/>
            </p:cNvSpPr>
            <p:nvPr/>
          </p:nvSpPr>
          <p:spPr bwMode="ltGray">
            <a:xfrm flipH="1">
              <a:off x="217" y="916"/>
              <a:ext cx="239" cy="239"/>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 name="T9" fmla="*/ 0 w 43195"/>
                <a:gd name="T10" fmla="*/ 0 h 43200"/>
                <a:gd name="T11" fmla="*/ 43195 w 43195"/>
                <a:gd name="T12" fmla="*/ 43200 h 43200"/>
              </a:gdLst>
              <a:ahLst/>
              <a:cxnLst>
                <a:cxn ang="T6">
                  <a:pos x="T0" y="T1"/>
                </a:cxn>
                <a:cxn ang="T7">
                  <a:pos x="T2" y="T3"/>
                </a:cxn>
                <a:cxn ang="T8">
                  <a:pos x="T4" y="T5"/>
                </a:cxn>
              </a:cxnLst>
              <a:rect l="T9" t="T10" r="T11" b="T12"/>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44450">
              <a:solidFill>
                <a:srgbClr val="FF9900"/>
              </a:solidFill>
              <a:round/>
              <a:headEnd/>
              <a:tailEnd/>
            </a:ln>
          </p:spPr>
          <p:txBody>
            <a:bodyPr wrap="none" anchor="ctr"/>
            <a:lstStyle/>
            <a:p>
              <a:endParaRPr lang="ru-RU"/>
            </a:p>
          </p:txBody>
        </p:sp>
      </p:grpSp>
      <p:grpSp>
        <p:nvGrpSpPr>
          <p:cNvPr id="3" name="Group 7"/>
          <p:cNvGrpSpPr>
            <a:grpSpLocks/>
          </p:cNvGrpSpPr>
          <p:nvPr/>
        </p:nvGrpSpPr>
        <p:grpSpPr bwMode="auto">
          <a:xfrm rot="10800000" flipH="1" flipV="1">
            <a:off x="120650" y="76200"/>
            <a:ext cx="1784350" cy="2324100"/>
            <a:chOff x="96" y="916"/>
            <a:chExt cx="2208" cy="2876"/>
          </a:xfrm>
        </p:grpSpPr>
        <p:sp>
          <p:nvSpPr>
            <p:cNvPr id="65544" name="Line 8"/>
            <p:cNvSpPr>
              <a:spLocks noChangeShapeType="1"/>
            </p:cNvSpPr>
            <p:nvPr/>
          </p:nvSpPr>
          <p:spPr bwMode="ltGray">
            <a:xfrm flipH="1">
              <a:off x="96" y="1037"/>
              <a:ext cx="2208" cy="0"/>
            </a:xfrm>
            <a:prstGeom prst="line">
              <a:avLst/>
            </a:prstGeom>
            <a:noFill/>
            <a:ln w="44450">
              <a:solidFill>
                <a:srgbClr val="FF9900"/>
              </a:solidFill>
              <a:round/>
              <a:headEnd/>
              <a:tailEnd/>
            </a:ln>
          </p:spPr>
          <p:txBody>
            <a:bodyPr wrap="none" anchor="ctr"/>
            <a:lstStyle/>
            <a:p>
              <a:endParaRPr lang="ru-RU"/>
            </a:p>
          </p:txBody>
        </p:sp>
        <p:sp>
          <p:nvSpPr>
            <p:cNvPr id="65545" name="Line 9"/>
            <p:cNvSpPr>
              <a:spLocks noChangeShapeType="1"/>
            </p:cNvSpPr>
            <p:nvPr/>
          </p:nvSpPr>
          <p:spPr bwMode="ltGray">
            <a:xfrm>
              <a:off x="336" y="920"/>
              <a:ext cx="0" cy="2872"/>
            </a:xfrm>
            <a:prstGeom prst="line">
              <a:avLst/>
            </a:prstGeom>
            <a:noFill/>
            <a:ln w="44450">
              <a:solidFill>
                <a:srgbClr val="FF9900"/>
              </a:solidFill>
              <a:round/>
              <a:headEnd/>
              <a:tailEnd/>
            </a:ln>
          </p:spPr>
          <p:txBody>
            <a:bodyPr wrap="none" anchor="ctr"/>
            <a:lstStyle/>
            <a:p>
              <a:endParaRPr lang="ru-RU"/>
            </a:p>
          </p:txBody>
        </p:sp>
        <p:sp>
          <p:nvSpPr>
            <p:cNvPr id="65546" name="Arc 10"/>
            <p:cNvSpPr>
              <a:spLocks/>
            </p:cNvSpPr>
            <p:nvPr/>
          </p:nvSpPr>
          <p:spPr bwMode="ltGray">
            <a:xfrm flipH="1">
              <a:off x="217" y="916"/>
              <a:ext cx="239" cy="239"/>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 name="T9" fmla="*/ 0 w 43195"/>
                <a:gd name="T10" fmla="*/ 0 h 43200"/>
                <a:gd name="T11" fmla="*/ 43195 w 43195"/>
                <a:gd name="T12" fmla="*/ 43200 h 43200"/>
              </a:gdLst>
              <a:ahLst/>
              <a:cxnLst>
                <a:cxn ang="T6">
                  <a:pos x="T0" y="T1"/>
                </a:cxn>
                <a:cxn ang="T7">
                  <a:pos x="T2" y="T3"/>
                </a:cxn>
                <a:cxn ang="T8">
                  <a:pos x="T4" y="T5"/>
                </a:cxn>
              </a:cxnLst>
              <a:rect l="T9" t="T10" r="T11" b="T12"/>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44450">
              <a:solidFill>
                <a:srgbClr val="FF9900"/>
              </a:solidFill>
              <a:round/>
              <a:headEnd/>
              <a:tailEnd/>
            </a:ln>
          </p:spPr>
          <p:txBody>
            <a:bodyPr wrap="none" anchor="ctr"/>
            <a:lstStyle/>
            <a:p>
              <a:endParaRPr lang="ru-RU"/>
            </a:p>
          </p:txBody>
        </p:sp>
      </p:grpSp>
      <p:sp>
        <p:nvSpPr>
          <p:cNvPr id="97291" name="Rectangle 11"/>
          <p:cNvSpPr>
            <a:spLocks noGrp="1" noChangeArrowheads="1"/>
          </p:cNvSpPr>
          <p:nvPr>
            <p:ph type="title"/>
          </p:nvPr>
        </p:nvSpPr>
        <p:spPr>
          <a:xfrm>
            <a:off x="539750" y="365125"/>
            <a:ext cx="8604250" cy="720725"/>
          </a:xfrm>
          <a:effectLst>
            <a:outerShdw dist="56796" dir="1593903" algn="ctr" rotWithShape="0">
              <a:schemeClr val="bg2">
                <a:alpha val="50000"/>
              </a:schemeClr>
            </a:outerShdw>
          </a:effectLst>
        </p:spPr>
        <p:txBody>
          <a:bodyPr>
            <a:normAutofit fontScale="90000"/>
          </a:bodyPr>
          <a:lstStyle/>
          <a:p>
            <a:pPr eaLnBrk="1" hangingPunct="1">
              <a:defRPr/>
            </a:pPr>
            <a:r>
              <a:rPr lang="ru-RU" b="1" smtClean="0">
                <a:solidFill>
                  <a:schemeClr val="tx1"/>
                </a:solidFill>
                <a:effectLst>
                  <a:outerShdw blurRad="38100" dist="38100" dir="2700000" algn="tl">
                    <a:srgbClr val="FFFFFF"/>
                  </a:outerShdw>
                </a:effectLst>
              </a:rPr>
              <a:t>Стремление к превосходству:</a:t>
            </a:r>
            <a:endParaRPr lang="en-US" b="1" smtClean="0">
              <a:solidFill>
                <a:schemeClr val="tx1"/>
              </a:solidFill>
              <a:effectLst>
                <a:outerShdw blurRad="38100" dist="38100" dir="2700000" algn="tl">
                  <a:srgbClr val="FFFFFF"/>
                </a:outerShdw>
              </a:effectLst>
            </a:endParaRPr>
          </a:p>
        </p:txBody>
      </p:sp>
      <p:sp>
        <p:nvSpPr>
          <p:cNvPr id="65541" name="Text Box 15"/>
          <p:cNvSpPr txBox="1">
            <a:spLocks noChangeArrowheads="1"/>
          </p:cNvSpPr>
          <p:nvPr/>
        </p:nvSpPr>
        <p:spPr bwMode="auto">
          <a:xfrm>
            <a:off x="611188" y="6453188"/>
            <a:ext cx="4681537" cy="366712"/>
          </a:xfrm>
          <a:prstGeom prst="rect">
            <a:avLst/>
          </a:prstGeom>
          <a:noFill/>
          <a:ln w="9525">
            <a:noFill/>
            <a:miter lim="800000"/>
            <a:headEnd/>
            <a:tailEnd/>
          </a:ln>
        </p:spPr>
        <p:txBody>
          <a:bodyPr>
            <a:spAutoFit/>
          </a:bodyPr>
          <a:lstStyle/>
          <a:p>
            <a:pPr>
              <a:spcBef>
                <a:spcPct val="50000"/>
              </a:spcBef>
            </a:pPr>
            <a:endParaRPr lang="ru-RU" baseline="0">
              <a:solidFill>
                <a:schemeClr val="tx1"/>
              </a:solidFill>
            </a:endParaRPr>
          </a:p>
        </p:txBody>
      </p:sp>
      <p:sp>
        <p:nvSpPr>
          <p:cNvPr id="65542" name="Text Box 16"/>
          <p:cNvSpPr txBox="1">
            <a:spLocks noChangeArrowheads="1"/>
          </p:cNvSpPr>
          <p:nvPr/>
        </p:nvSpPr>
        <p:spPr bwMode="auto">
          <a:xfrm>
            <a:off x="539750" y="1557338"/>
            <a:ext cx="8208963" cy="5021262"/>
          </a:xfrm>
          <a:prstGeom prst="rect">
            <a:avLst/>
          </a:prstGeom>
          <a:solidFill>
            <a:srgbClr val="00FFFF"/>
          </a:solidFill>
          <a:ln w="9525">
            <a:noFill/>
            <a:miter lim="800000"/>
            <a:headEnd/>
            <a:tailEnd/>
          </a:ln>
        </p:spPr>
        <p:txBody>
          <a:bodyPr>
            <a:spAutoFit/>
          </a:bodyPr>
          <a:lstStyle/>
          <a:p>
            <a:pPr>
              <a:buFontTx/>
              <a:buChar char="•"/>
            </a:pPr>
            <a:r>
              <a:rPr lang="ru-RU" sz="2400" b="1" baseline="0">
                <a:solidFill>
                  <a:schemeClr val="tx1"/>
                </a:solidFill>
              </a:rPr>
              <a:t>прямые проявления превосходства;</a:t>
            </a:r>
          </a:p>
          <a:p>
            <a:pPr>
              <a:buFontTx/>
              <a:buChar char="•"/>
            </a:pPr>
            <a:r>
              <a:rPr lang="ru-RU" sz="2400" b="1" baseline="0">
                <a:solidFill>
                  <a:schemeClr val="tx1"/>
                </a:solidFill>
              </a:rPr>
              <a:t>снисходительное отношение;</a:t>
            </a:r>
          </a:p>
          <a:p>
            <a:pPr>
              <a:buFontTx/>
              <a:buChar char="•"/>
            </a:pPr>
            <a:r>
              <a:rPr lang="ru-RU" sz="2400" b="1" baseline="0">
                <a:solidFill>
                  <a:schemeClr val="tx1"/>
                </a:solidFill>
              </a:rPr>
              <a:t>хвастовство;</a:t>
            </a:r>
          </a:p>
          <a:p>
            <a:pPr>
              <a:buFontTx/>
              <a:buChar char="•"/>
            </a:pPr>
            <a:r>
              <a:rPr lang="ru-RU" sz="2400" b="1" baseline="0">
                <a:solidFill>
                  <a:schemeClr val="tx1"/>
                </a:solidFill>
              </a:rPr>
              <a:t>категоричность;</a:t>
            </a:r>
          </a:p>
          <a:p>
            <a:pPr>
              <a:buFontTx/>
              <a:buChar char="•"/>
            </a:pPr>
            <a:r>
              <a:rPr lang="ru-RU" sz="2400" b="1" baseline="0">
                <a:solidFill>
                  <a:schemeClr val="tx1"/>
                </a:solidFill>
              </a:rPr>
              <a:t>навязывание своих свойств;</a:t>
            </a:r>
          </a:p>
          <a:p>
            <a:pPr>
              <a:buFontTx/>
              <a:buChar char="•"/>
            </a:pPr>
            <a:r>
              <a:rPr lang="ru-RU" sz="2400" b="1" baseline="0">
                <a:solidFill>
                  <a:schemeClr val="tx1"/>
                </a:solidFill>
              </a:rPr>
              <a:t>перебивание собеседника;</a:t>
            </a:r>
          </a:p>
          <a:p>
            <a:pPr>
              <a:buFontTx/>
              <a:buChar char="•"/>
            </a:pPr>
            <a:r>
              <a:rPr lang="ru-RU" sz="2400" b="1" baseline="0">
                <a:solidFill>
                  <a:schemeClr val="tx1"/>
                </a:solidFill>
              </a:rPr>
              <a:t>утаивание информации;</a:t>
            </a:r>
          </a:p>
          <a:p>
            <a:pPr>
              <a:buFontTx/>
              <a:buChar char="•"/>
            </a:pPr>
            <a:r>
              <a:rPr lang="ru-RU" sz="2400" b="1" baseline="0">
                <a:solidFill>
                  <a:schemeClr val="tx1"/>
                </a:solidFill>
              </a:rPr>
              <a:t>нарушение этики;</a:t>
            </a:r>
          </a:p>
          <a:p>
            <a:pPr>
              <a:buFontTx/>
              <a:buChar char="•"/>
            </a:pPr>
            <a:r>
              <a:rPr lang="ru-RU" sz="2400" b="1" baseline="0">
                <a:solidFill>
                  <a:schemeClr val="tx1"/>
                </a:solidFill>
              </a:rPr>
              <a:t>подшучивание;</a:t>
            </a:r>
          </a:p>
          <a:p>
            <a:pPr>
              <a:buFontTx/>
              <a:buChar char="•"/>
            </a:pPr>
            <a:r>
              <a:rPr lang="ru-RU" sz="2400" b="1" baseline="0">
                <a:solidFill>
                  <a:schemeClr val="tx1"/>
                </a:solidFill>
              </a:rPr>
              <a:t>обман или попытка обмана;</a:t>
            </a:r>
          </a:p>
          <a:p>
            <a:pPr>
              <a:buFontTx/>
              <a:buChar char="•"/>
            </a:pPr>
            <a:r>
              <a:rPr lang="ru-RU" sz="2400" b="1" baseline="0">
                <a:solidFill>
                  <a:schemeClr val="tx1"/>
                </a:solidFill>
              </a:rPr>
              <a:t>напоминание о промахах;</a:t>
            </a:r>
          </a:p>
          <a:p>
            <a:pPr>
              <a:buFontTx/>
              <a:buChar char="•"/>
            </a:pPr>
            <a:r>
              <a:rPr lang="ru-RU" sz="2400" b="1" baseline="0">
                <a:solidFill>
                  <a:schemeClr val="tx1"/>
                </a:solidFill>
              </a:rPr>
              <a:t>перекладывание ответственности на другого.</a:t>
            </a:r>
          </a:p>
          <a:p>
            <a:pPr>
              <a:spcBef>
                <a:spcPct val="50000"/>
              </a:spcBef>
              <a:buFontTx/>
              <a:buChar char="•"/>
            </a:pPr>
            <a:endParaRPr lang="ru-RU" sz="2400" b="1" baseline="0">
              <a:solidFill>
                <a:schemeClr val="tx1"/>
              </a:solidFill>
            </a:endParaRPr>
          </a:p>
        </p:txBody>
      </p:sp>
      <p:pic>
        <p:nvPicPr>
          <p:cNvPr id="65543" name="Picture 2" descr="C:\Users\Baranzeva\Downloads\для  мира\60328.jpg"/>
          <p:cNvPicPr>
            <a:picLocks noGrp="1" noChangeAspect="1" noChangeArrowheads="1"/>
          </p:cNvPicPr>
          <p:nvPr>
            <p:ph sz="quarter" idx="2"/>
          </p:nvPr>
        </p:nvPicPr>
        <p:blipFill>
          <a:blip r:embed="rId2"/>
          <a:srcRect/>
          <a:stretch>
            <a:fillRect/>
          </a:stretch>
        </p:blipFill>
        <p:spPr>
          <a:xfrm>
            <a:off x="5724525" y="2924175"/>
            <a:ext cx="2903538" cy="2185988"/>
          </a:xfrm>
          <a:noFill/>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500"/>
                                  </p:stCondLst>
                                  <p:childTnLst>
                                    <p:set>
                                      <p:cBhvr>
                                        <p:cTn id="6" dur="1" fill="hold">
                                          <p:stCondLst>
                                            <p:cond delay="0"/>
                                          </p:stCondLst>
                                        </p:cTn>
                                        <p:tgtEl>
                                          <p:spTgt spid="97291"/>
                                        </p:tgtEl>
                                        <p:attrNameLst>
                                          <p:attrName>style.visibility</p:attrName>
                                        </p:attrNameLst>
                                      </p:cBhvr>
                                      <p:to>
                                        <p:strVal val="visible"/>
                                      </p:to>
                                    </p:set>
                                    <p:animEffect transition="in" filter="barn(outVertical)">
                                      <p:cBhvr>
                                        <p:cTn id="7" dur="1000"/>
                                        <p:tgtEl>
                                          <p:spTgt spid="97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9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ru-RU" b="1" dirty="0" smtClean="0"/>
              <a:t/>
            </a:r>
            <a:br>
              <a:rPr lang="ru-RU" b="1" dirty="0" smtClean="0"/>
            </a:br>
            <a:r>
              <a:rPr lang="ru-RU" sz="5400" b="1" dirty="0" smtClean="0"/>
              <a:t>Не живи!</a:t>
            </a:r>
            <a:r>
              <a:rPr lang="ru-RU" sz="5400" dirty="0" smtClean="0"/>
              <a:t/>
            </a:r>
            <a:br>
              <a:rPr lang="ru-RU" sz="5400" dirty="0" smtClean="0"/>
            </a:br>
            <a:endParaRPr lang="ru-RU" dirty="0"/>
          </a:p>
        </p:txBody>
      </p:sp>
      <p:sp>
        <p:nvSpPr>
          <p:cNvPr id="4" name="Содержимое 3"/>
          <p:cNvSpPr>
            <a:spLocks noGrp="1"/>
          </p:cNvSpPr>
          <p:nvPr>
            <p:ph idx="1"/>
          </p:nvPr>
        </p:nvSpPr>
        <p:spPr/>
        <p:txBody>
          <a:bodyPr>
            <a:normAutofit fontScale="85000" lnSpcReduction="10000"/>
          </a:bodyPr>
          <a:lstStyle/>
          <a:p>
            <a:r>
              <a:rPr lang="ru-RU" dirty="0" smtClean="0"/>
              <a:t>Как это выглядит: Казалось бы, такое могут сказать своему ребенку только опустившиеся маргиналы. Однако именно так «расшифровывает» ребенок наши сказанные в сердцах фразы: «</a:t>
            </a:r>
            <a:r>
              <a:rPr lang="ru-RU" b="1" dirty="0" smtClean="0"/>
              <a:t>как ты мне надоел», «наказанье ты мое», «уходи, не хочу тебя видеть!» </a:t>
            </a:r>
          </a:p>
          <a:p>
            <a:r>
              <a:rPr lang="ru-RU" dirty="0" smtClean="0"/>
              <a:t>Как он это понимает: Ребенок понимает это абсолютно буквально: от меня одни неприятности, я надоел своим родителям, они не хотят меня видеть. Если бы меня не было, им было бы только лучше.</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fontScale="85000" lnSpcReduction="20000"/>
          </a:bodyPr>
          <a:lstStyle/>
          <a:p>
            <a:r>
              <a:rPr lang="ru-RU" sz="3300" b="1" dirty="0" smtClean="0"/>
              <a:t>К чему это приводит: </a:t>
            </a:r>
            <a:r>
              <a:rPr lang="ru-RU" dirty="0" smtClean="0"/>
              <a:t>Что значит «не быть» малыш пока что еще не понимает, но его подсознание посылает четкий импульс на саморазрушение. Это может привести к:</a:t>
            </a:r>
          </a:p>
          <a:p>
            <a:r>
              <a:rPr lang="ru-RU" dirty="0" smtClean="0"/>
              <a:t>- необъяснимым травмам </a:t>
            </a:r>
          </a:p>
          <a:p>
            <a:r>
              <a:rPr lang="ru-RU" dirty="0" smtClean="0"/>
              <a:t>- тяжелым заболеваниям, чаще всего – аутоиммунным (аллергия, ревматизм и т.д.)</a:t>
            </a:r>
          </a:p>
          <a:p>
            <a:r>
              <a:rPr lang="ru-RU" dirty="0" smtClean="0"/>
              <a:t>- снижению аппетита, потере веса</a:t>
            </a:r>
          </a:p>
          <a:p>
            <a:r>
              <a:rPr lang="ru-RU" dirty="0" smtClean="0"/>
              <a:t>- вызывающему, агрессивному поведению</a:t>
            </a:r>
          </a:p>
          <a:p>
            <a:r>
              <a:rPr lang="ru-RU" dirty="0" smtClean="0"/>
              <a:t>- тяге к рискованным играм</a:t>
            </a:r>
          </a:p>
          <a:p>
            <a:r>
              <a:rPr lang="ru-RU" dirty="0" smtClean="0"/>
              <a:t>- немотивированным истерикам</a:t>
            </a:r>
          </a:p>
          <a:p>
            <a:r>
              <a:rPr lang="ru-RU" dirty="0" smtClean="0"/>
              <a:t>Что с этим делать: </a:t>
            </a:r>
            <a:r>
              <a:rPr lang="ru-RU" b="1" dirty="0" smtClean="0"/>
              <a:t>проанализируйте, в каких ситуациях вы говорите подобные фразы и что конкретно вызывает ваше раздражение. </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5400" dirty="0" smtClean="0"/>
              <a:t>Как говорить:</a:t>
            </a:r>
            <a:endParaRPr lang="ru-RU" sz="5400" dirty="0"/>
          </a:p>
        </p:txBody>
      </p:sp>
      <p:sp>
        <p:nvSpPr>
          <p:cNvPr id="3" name="Содержимое 2"/>
          <p:cNvSpPr>
            <a:spLocks noGrp="1"/>
          </p:cNvSpPr>
          <p:nvPr>
            <p:ph idx="1"/>
          </p:nvPr>
        </p:nvSpPr>
        <p:spPr/>
        <p:txBody>
          <a:bodyPr>
            <a:normAutofit fontScale="85000" lnSpcReduction="20000"/>
          </a:bodyPr>
          <a:lstStyle/>
          <a:p>
            <a:r>
              <a:rPr lang="ru-RU" b="1" dirty="0" smtClean="0"/>
              <a:t>Именно это и скажите малышу</a:t>
            </a:r>
            <a:r>
              <a:rPr lang="ru-RU" dirty="0" smtClean="0"/>
              <a:t>:</a:t>
            </a:r>
          </a:p>
          <a:p>
            <a:r>
              <a:rPr lang="ru-RU" dirty="0" smtClean="0"/>
              <a:t>«Я устала от твоей беготни. Давай придумаем какую-нибудь тихую игру» - вместо «как ты мне надоел»</a:t>
            </a:r>
          </a:p>
          <a:p>
            <a:r>
              <a:rPr lang="ru-RU" dirty="0" smtClean="0"/>
              <a:t>«Я сейчас сердита, и мне неприятно с тобой разговаривать. Давай продолжим разговор, когда мы оба успокоимся» - вместо «видеть тебя не желаю»</a:t>
            </a:r>
          </a:p>
          <a:p>
            <a:r>
              <a:rPr lang="ru-RU" dirty="0" smtClean="0"/>
              <a:t>«Я расстроена из-за того, что ты все время дерешься. Мне бывает очень стыдно перед другими мальчиками и их родителями» - вместо «наказанье мое».</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b="1" dirty="0" smtClean="0"/>
              <a:t/>
            </a:r>
            <a:br>
              <a:rPr lang="ru-RU" b="1" dirty="0" smtClean="0"/>
            </a:br>
            <a:r>
              <a:rPr lang="ru-RU" sz="5300" b="1" dirty="0" smtClean="0"/>
              <a:t>Не чувствуй!</a:t>
            </a:r>
            <a:r>
              <a:rPr lang="ru-RU" sz="5300" dirty="0" smtClean="0"/>
              <a:t/>
            </a:r>
            <a:br>
              <a:rPr lang="ru-RU" sz="5300" dirty="0" smtClean="0"/>
            </a:br>
            <a:endParaRPr lang="ru-RU" dirty="0"/>
          </a:p>
        </p:txBody>
      </p:sp>
      <p:sp>
        <p:nvSpPr>
          <p:cNvPr id="3" name="Содержимое 2"/>
          <p:cNvSpPr>
            <a:spLocks noGrp="1"/>
          </p:cNvSpPr>
          <p:nvPr>
            <p:ph idx="1"/>
          </p:nvPr>
        </p:nvSpPr>
        <p:spPr/>
        <p:txBody>
          <a:bodyPr>
            <a:normAutofit fontScale="85000" lnSpcReduction="20000"/>
          </a:bodyPr>
          <a:lstStyle/>
          <a:p>
            <a:pPr lvl="0"/>
            <a:r>
              <a:rPr lang="ru-RU" b="1" dirty="0" smtClean="0"/>
              <a:t>Как это выглядит</a:t>
            </a:r>
            <a:r>
              <a:rPr lang="ru-RU" dirty="0" smtClean="0"/>
              <a:t>: Бурные проявления детских эмоций мало предсказуемы и объяснимы, плохо поддаются контролю со стороны взрослых. Вероятно, именно поэтому первое желание любого родителя – пресечь эмоциональный взрыв. </a:t>
            </a:r>
            <a:r>
              <a:rPr lang="ru-RU" b="1" dirty="0" smtClean="0"/>
              <a:t>«Какой трусишка, прививки испугался!», «Нельзя говорить, что ты ненавидишь воспитательницу. Про взрослых так не говорят».</a:t>
            </a:r>
          </a:p>
          <a:p>
            <a:pPr lvl="0"/>
            <a:r>
              <a:rPr lang="ru-RU" b="1" dirty="0" smtClean="0"/>
              <a:t>Как он это понимает</a:t>
            </a:r>
            <a:r>
              <a:rPr lang="ru-RU" dirty="0" smtClean="0"/>
              <a:t>: Ребенку  не под силу разделить проявление чувства и само чувство. И поэтому подобные замечания воспринимаются детским сознанием как однозначная директива: </a:t>
            </a:r>
            <a:r>
              <a:rPr lang="ru-RU" b="1" dirty="0" smtClean="0"/>
              <a:t>не чувствуй!</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К чему это приводит:</a:t>
            </a:r>
            <a:endParaRPr lang="ru-RU" dirty="0"/>
          </a:p>
        </p:txBody>
      </p:sp>
      <p:sp>
        <p:nvSpPr>
          <p:cNvPr id="3" name="Содержимое 2"/>
          <p:cNvSpPr>
            <a:spLocks noGrp="1"/>
          </p:cNvSpPr>
          <p:nvPr>
            <p:ph idx="1"/>
          </p:nvPr>
        </p:nvSpPr>
        <p:spPr/>
        <p:txBody>
          <a:bodyPr>
            <a:normAutofit fontScale="85000" lnSpcReduction="20000"/>
          </a:bodyPr>
          <a:lstStyle/>
          <a:p>
            <a:pPr lvl="0"/>
            <a:r>
              <a:rPr lang="ru-RU" dirty="0" smtClean="0"/>
              <a:t>Ребенок не в состоянии перестать чувствовать то, что он чувствует. Но, боясь потерять родительское одобрение, он может научиться скрывать свои истинные чувства, в том числе, и от самого себя, загоняя их глубоко в подсознание. А это может привести к очень серьезным последствиям.</a:t>
            </a:r>
          </a:p>
          <a:p>
            <a:pPr lvl="0"/>
            <a:r>
              <a:rPr lang="ru-RU" dirty="0" smtClean="0"/>
              <a:t>Запрет на физические ощущения (боль, усталость, голод) - мозг воспринимает как запрет принимать телесные сигналы о физическом дискомфорте, что может привести к нарушению работы иммунной системы малыша, тяжелым и трудно поддающимся лечению заболеваниям.</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b="1" dirty="0" smtClean="0"/>
              <a:t/>
            </a:r>
            <a:br>
              <a:rPr lang="ru-RU" b="1" dirty="0" smtClean="0"/>
            </a:br>
            <a:r>
              <a:rPr lang="ru-RU" b="1" dirty="0" smtClean="0"/>
              <a:t>Запрет на страх</a:t>
            </a:r>
            <a:r>
              <a:rPr lang="ru-RU" dirty="0" smtClean="0"/>
              <a:t/>
            </a:r>
            <a:br>
              <a:rPr lang="ru-RU" dirty="0" smtClean="0"/>
            </a:br>
            <a:endParaRPr lang="ru-RU" dirty="0"/>
          </a:p>
        </p:txBody>
      </p:sp>
      <p:sp>
        <p:nvSpPr>
          <p:cNvPr id="3" name="Содержимое 2"/>
          <p:cNvSpPr>
            <a:spLocks noGrp="1"/>
          </p:cNvSpPr>
          <p:nvPr>
            <p:ph idx="1"/>
          </p:nvPr>
        </p:nvSpPr>
        <p:spPr>
          <a:xfrm>
            <a:off x="457200" y="1214422"/>
            <a:ext cx="8229600" cy="5214974"/>
          </a:xfrm>
        </p:spPr>
        <p:txBody>
          <a:bodyPr>
            <a:normAutofit fontScale="70000" lnSpcReduction="20000"/>
          </a:bodyPr>
          <a:lstStyle/>
          <a:p>
            <a:r>
              <a:rPr lang="ru-RU" b="1" dirty="0" smtClean="0"/>
              <a:t>Приводит к утрате чувства самосохранения</a:t>
            </a:r>
            <a:r>
              <a:rPr lang="ru-RU" dirty="0" smtClean="0"/>
              <a:t>. Такие дети часто получают травмы, становятся жертвами несчастных случаев. </a:t>
            </a:r>
          </a:p>
          <a:p>
            <a:r>
              <a:rPr lang="ru-RU" dirty="0" smtClean="0"/>
              <a:t>Невысказанные страхи деформируются в фобии и навязчивые состояния, что может привести к ночным кошмарам, тикам, заиканию и т.д. </a:t>
            </a:r>
          </a:p>
          <a:p>
            <a:r>
              <a:rPr lang="ru-RU" b="1" dirty="0" smtClean="0"/>
              <a:t>Запрет на ненависть </a:t>
            </a:r>
            <a:r>
              <a:rPr lang="ru-RU" dirty="0" smtClean="0"/>
              <a:t>– запрещая ребенку проявлять негативные чувства по отношению к тому или иному человеку, мы не снимаем агрессию, а лишь переадресовываем ее. </a:t>
            </a:r>
          </a:p>
          <a:p>
            <a:r>
              <a:rPr lang="ru-RU" dirty="0" smtClean="0"/>
              <a:t>Нельзя ненавидеть старших – ребенок проявляет агрессию по отношению к тем, кто младше. </a:t>
            </a:r>
          </a:p>
          <a:p>
            <a:r>
              <a:rPr lang="ru-RU" dirty="0" smtClean="0"/>
              <a:t>Нельзя ненавидеть близких – ребенок проявляет агрессию по отношению к чужим.</a:t>
            </a:r>
          </a:p>
          <a:p>
            <a:r>
              <a:rPr lang="ru-RU" dirty="0" smtClean="0"/>
              <a:t>Ненавидеть вообще нельзя – малыш направляет агрессию на самого себя, что проявляется </a:t>
            </a:r>
          </a:p>
          <a:p>
            <a:r>
              <a:rPr lang="ru-RU" dirty="0" smtClean="0"/>
              <a:t>- в аутоиммунных заболеваниях</a:t>
            </a:r>
          </a:p>
          <a:p>
            <a:r>
              <a:rPr lang="ru-RU" dirty="0" smtClean="0"/>
              <a:t>- вызывающе хулиганском поведении (ребенок как будто специально нарывается на наказание) и т.д.</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Правила общения с ребенком</a:t>
            </a:r>
            <a:endParaRPr lang="ru-RU" dirty="0"/>
          </a:p>
        </p:txBody>
      </p:sp>
      <p:sp>
        <p:nvSpPr>
          <p:cNvPr id="3" name="Содержимое 2"/>
          <p:cNvSpPr>
            <a:spLocks noGrp="1"/>
          </p:cNvSpPr>
          <p:nvPr>
            <p:ph idx="1"/>
          </p:nvPr>
        </p:nvSpPr>
        <p:spPr>
          <a:xfrm>
            <a:off x="457200" y="914400"/>
            <a:ext cx="4972056" cy="5216525"/>
          </a:xfrm>
        </p:spPr>
        <p:txBody>
          <a:bodyPr>
            <a:normAutofit fontScale="92500" lnSpcReduction="20000"/>
          </a:bodyPr>
          <a:lstStyle/>
          <a:p>
            <a:r>
              <a:rPr lang="ru-RU" dirty="0" smtClean="0"/>
              <a:t> </a:t>
            </a:r>
          </a:p>
          <a:p>
            <a:r>
              <a:rPr lang="ru-RU" sz="2400" dirty="0" smtClean="0"/>
              <a:t>1</a:t>
            </a:r>
            <a:r>
              <a:rPr lang="ru-RU" dirty="0" smtClean="0"/>
              <a:t>. </a:t>
            </a:r>
            <a:r>
              <a:rPr lang="ru-RU" sz="2400" dirty="0" smtClean="0"/>
              <a:t>Воспринимайте плохое поведение ребенка, как информацию для размышления. Помните, о том, что ребенок своим поведением хочет вам что-то сказать. </a:t>
            </a:r>
          </a:p>
          <a:p>
            <a:r>
              <a:rPr lang="ru-RU" sz="2400" dirty="0" smtClean="0"/>
              <a:t>2. Не навешивайте на детей «ярлыки». Например: ты трус, </a:t>
            </a:r>
            <a:r>
              <a:rPr lang="ru-RU" sz="2400" dirty="0" err="1" smtClean="0"/>
              <a:t>грязнуля</a:t>
            </a:r>
            <a:r>
              <a:rPr lang="ru-RU" sz="2400" dirty="0" smtClean="0"/>
              <a:t>, он отстает в развитии, у тебя лишний вес, трудный подросток, ты всегда плохо себя ведешь… , ты вечно… и т. </a:t>
            </a:r>
            <a:r>
              <a:rPr lang="ru-RU" sz="2400" dirty="0" err="1" smtClean="0"/>
              <a:t>д</a:t>
            </a:r>
            <a:r>
              <a:rPr lang="ru-RU" sz="2400" dirty="0" smtClean="0"/>
              <a:t> </a:t>
            </a:r>
          </a:p>
          <a:p>
            <a:r>
              <a:rPr lang="ru-RU" sz="2400" dirty="0" smtClean="0"/>
              <a:t>3. Лучший способ научить ребенка уважать ваши желания и действия – научиться уважать его желания и действия.</a:t>
            </a:r>
          </a:p>
          <a:p>
            <a:endParaRPr lang="ru-RU" sz="2400" dirty="0"/>
          </a:p>
        </p:txBody>
      </p:sp>
      <p:pic>
        <p:nvPicPr>
          <p:cNvPr id="4" name="Содержимое 5" descr="fullsize.jpg"/>
          <p:cNvPicPr>
            <a:picLocks noChangeAspect="1"/>
          </p:cNvPicPr>
          <p:nvPr/>
        </p:nvPicPr>
        <p:blipFill>
          <a:blip r:embed="rId2"/>
          <a:stretch>
            <a:fillRect/>
          </a:stretch>
        </p:blipFill>
        <p:spPr>
          <a:xfrm>
            <a:off x="5143504" y="2143116"/>
            <a:ext cx="3810827" cy="2380461"/>
          </a:xfrm>
          <a:prstGeom prst="rect">
            <a:avLst/>
          </a:prstGeom>
        </p:spPr>
      </p:pic>
    </p:spTree>
  </p:cSld>
  <p:clrMapOvr>
    <a:masterClrMapping/>
  </p:clrMapOvr>
  <p:transition advTm="800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Что с этим делать</a:t>
            </a:r>
            <a:r>
              <a:rPr lang="ru-RU" dirty="0" smtClean="0"/>
              <a:t>: </a:t>
            </a:r>
            <a:endParaRPr lang="ru-RU" dirty="0"/>
          </a:p>
        </p:txBody>
      </p:sp>
      <p:sp>
        <p:nvSpPr>
          <p:cNvPr id="3" name="Содержимое 2"/>
          <p:cNvSpPr>
            <a:spLocks noGrp="1"/>
          </p:cNvSpPr>
          <p:nvPr>
            <p:ph idx="1"/>
          </p:nvPr>
        </p:nvSpPr>
        <p:spPr>
          <a:xfrm>
            <a:off x="457200" y="1357298"/>
            <a:ext cx="8401080" cy="5072098"/>
          </a:xfrm>
        </p:spPr>
        <p:txBody>
          <a:bodyPr>
            <a:normAutofit fontScale="77500" lnSpcReduction="20000"/>
          </a:bodyPr>
          <a:lstStyle/>
          <a:p>
            <a:r>
              <a:rPr lang="ru-RU" dirty="0" smtClean="0"/>
              <a:t/>
            </a:r>
            <a:br>
              <a:rPr lang="ru-RU" dirty="0" smtClean="0"/>
            </a:br>
            <a:r>
              <a:rPr lang="ru-RU" sz="3600" dirty="0" smtClean="0"/>
              <a:t>Помогите ребенку научиться проявлять свои чувства, оставаясь в цивилизованных рамках «</a:t>
            </a:r>
            <a:r>
              <a:rPr lang="ru-RU" sz="3600" b="1" i="1" dirty="0" smtClean="0"/>
              <a:t>Ты не обязан любить воспитательницу (бабушку, сестренку и т.д.), но должен быть вежливым по отношению к ней». </a:t>
            </a:r>
          </a:p>
          <a:p>
            <a:r>
              <a:rPr lang="ru-RU" sz="3600" dirty="0" smtClean="0"/>
              <a:t>Предложите ему варианты решения проблемы: </a:t>
            </a:r>
            <a:r>
              <a:rPr lang="ru-RU" sz="3600" b="1" i="1" dirty="0" smtClean="0"/>
              <a:t>«Если ты боишься собак, давай будем ходить в садик не через парк, а мимо магазина».</a:t>
            </a:r>
          </a:p>
          <a:p>
            <a:r>
              <a:rPr lang="ru-RU" sz="3600" dirty="0" smtClean="0"/>
              <a:t>Предупреждайте малыша, если ему предстоит испытать что-то неприятное: </a:t>
            </a:r>
            <a:r>
              <a:rPr lang="ru-RU" sz="3600" b="1" i="1" dirty="0" smtClean="0"/>
              <a:t>«Я помажу тебе коленку зеленкой. Будет довольно больно, но зато потом сразу станет легче. Если хочешь – можешь поплакать».</a:t>
            </a:r>
          </a:p>
          <a:p>
            <a:endParaRPr lang="ru-RU"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 Не думай!</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Как это выглядит: Спеша добиться от ребенка желаемого, мы нередко пресекаем его попытки разобраться в сути наших требований, отстоять свою точку зрения: «</a:t>
            </a:r>
            <a:r>
              <a:rPr lang="ru-RU" b="1" i="1" dirty="0" smtClean="0"/>
              <a:t>Твое дело не рассуждать, а слушаться!», «Хватит умничать! Делай дело!» . «Много будешь знать – скоро состаришься!» «Любопытной Варваре на базаре нос оторвали» </a:t>
            </a:r>
            <a:r>
              <a:rPr lang="ru-RU" dirty="0" smtClean="0"/>
              <a:t>- шутливо охлаждаем мы пыл маленького почемучки, устав от шквала его бесконечных и не всегда удобных для нас вопросов. </a:t>
            </a:r>
            <a:r>
              <a:rPr lang="ru-RU" b="1" i="1" dirty="0" smtClean="0"/>
              <a:t>«Забудь! Не думай об этом!» </a:t>
            </a:r>
            <a:r>
              <a:rPr lang="ru-RU" dirty="0" smtClean="0"/>
              <a:t>- говорим мы, когда хотим отвлечь от печальных мыслей загрустившего малыша.</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501122" cy="1143000"/>
          </a:xfrm>
        </p:spPr>
        <p:txBody>
          <a:bodyPr>
            <a:normAutofit fontScale="90000"/>
          </a:bodyPr>
          <a:lstStyle/>
          <a:p>
            <a:pPr algn="l"/>
            <a:r>
              <a:rPr lang="ru-RU" sz="2700" b="1" dirty="0" smtClean="0"/>
              <a:t>Как он это понимает:</a:t>
            </a:r>
            <a:r>
              <a:rPr lang="ru-RU" sz="2700" dirty="0" smtClean="0"/>
              <a:t> С точки зрения ребенка, такие высказывания являются безусловной директивой: если хочешь, чтобы тебя любили и одобряли родители - </a:t>
            </a:r>
            <a:r>
              <a:rPr lang="ru-RU" sz="2700" b="1" dirty="0" smtClean="0"/>
              <a:t>не думай!</a:t>
            </a:r>
            <a:r>
              <a:rPr lang="ru-RU" sz="2700" dirty="0" smtClean="0"/>
              <a:t> </a:t>
            </a:r>
            <a:r>
              <a:rPr lang="ru-RU" sz="1800" dirty="0" smtClean="0"/>
              <a:t/>
            </a:r>
            <a:br>
              <a:rPr lang="ru-RU" sz="1800" dirty="0" smtClean="0"/>
            </a:br>
            <a:endParaRPr lang="ru-RU" sz="1800" dirty="0"/>
          </a:p>
        </p:txBody>
      </p:sp>
      <p:sp>
        <p:nvSpPr>
          <p:cNvPr id="3" name="Содержимое 2"/>
          <p:cNvSpPr>
            <a:spLocks noGrp="1"/>
          </p:cNvSpPr>
          <p:nvPr>
            <p:ph idx="1"/>
          </p:nvPr>
        </p:nvSpPr>
        <p:spPr>
          <a:xfrm>
            <a:off x="214282" y="1285860"/>
            <a:ext cx="8929718" cy="5572140"/>
          </a:xfrm>
        </p:spPr>
        <p:txBody>
          <a:bodyPr>
            <a:noAutofit/>
          </a:bodyPr>
          <a:lstStyle/>
          <a:p>
            <a:r>
              <a:rPr lang="ru-RU" sz="1800" b="1" dirty="0" smtClean="0"/>
              <a:t>К чему это приводит</a:t>
            </a:r>
            <a:r>
              <a:rPr lang="ru-RU" sz="1800" dirty="0" smtClean="0"/>
              <a:t>: Безусловно, самое ожидаемое последствие такой директивы – это отсутствие любознательности, интереса к учебе. У таких детей </a:t>
            </a:r>
            <a:r>
              <a:rPr lang="ru-RU" sz="1800" b="1" dirty="0" smtClean="0"/>
              <a:t>занижена самооценка, они робки, не уверены в результатах своего умственного труда </a:t>
            </a:r>
          </a:p>
          <a:p>
            <a:r>
              <a:rPr lang="ru-RU" sz="1800" dirty="0" smtClean="0"/>
              <a:t>Однако эта директива может привести и к иным, гораздо более серьезным последствиям.</a:t>
            </a:r>
          </a:p>
          <a:p>
            <a:r>
              <a:rPr lang="ru-RU" sz="1800" dirty="0" smtClean="0"/>
              <a:t>Твое дело не рассуждать, а слушаться</a:t>
            </a:r>
          </a:p>
          <a:p>
            <a:r>
              <a:rPr lang="ru-RU" sz="1800" dirty="0" smtClean="0"/>
              <a:t>Малыш </a:t>
            </a:r>
            <a:r>
              <a:rPr lang="ru-RU" sz="2400" b="1" dirty="0" smtClean="0"/>
              <a:t>не учится принимать решения и нести ответственность за их последствия</a:t>
            </a:r>
            <a:r>
              <a:rPr lang="ru-RU" sz="2400" dirty="0" smtClean="0"/>
              <a:t>.</a:t>
            </a:r>
            <a:endParaRPr lang="ru-RU" sz="1800" dirty="0" smtClean="0"/>
          </a:p>
          <a:p>
            <a:r>
              <a:rPr lang="ru-RU" sz="1800" dirty="0" smtClean="0"/>
              <a:t>Ребенок склонен к импульсивным, необдуманным поступкам/</a:t>
            </a:r>
          </a:p>
          <a:p>
            <a:r>
              <a:rPr lang="ru-RU" sz="1800" dirty="0" smtClean="0"/>
              <a:t>Такие дети часто становятся жертвами насильников, в переходном возрасте нередко попадают в тоталитарные секты и агрессивные подростковые группировки.</a:t>
            </a:r>
          </a:p>
          <a:p>
            <a:r>
              <a:rPr lang="ru-RU" sz="1800" dirty="0" smtClean="0"/>
              <a:t>Много будешь знать – скоро состаришься</a:t>
            </a:r>
          </a:p>
          <a:p>
            <a:r>
              <a:rPr lang="ru-RU" sz="1800" dirty="0" smtClean="0"/>
              <a:t>Ребенок начинает избегать знаний, поскольку они делают его более взрослым и независимым. А родители ясно дают ему понять: </a:t>
            </a:r>
            <a:r>
              <a:rPr lang="ru-RU" sz="2000" b="1" dirty="0" smtClean="0"/>
              <a:t>мы не хотим тебе рассказывать об этом, потому что не хотим, чтобы ты вырастал. </a:t>
            </a:r>
          </a:p>
          <a:p>
            <a:endParaRPr lang="ru-RU"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203348"/>
          </a:xfrm>
        </p:spPr>
        <p:txBody>
          <a:bodyPr>
            <a:normAutofit fontScale="90000"/>
          </a:bodyPr>
          <a:lstStyle/>
          <a:p>
            <a:pPr lvl="0"/>
            <a:r>
              <a:rPr lang="ru-RU" sz="3100" b="1" dirty="0" smtClean="0"/>
              <a:t>Забудь об этом</a:t>
            </a:r>
            <a:r>
              <a:rPr lang="ru-RU" sz="2000" dirty="0" smtClean="0"/>
              <a:t/>
            </a:r>
            <a:br>
              <a:rPr lang="ru-RU" sz="2000" dirty="0" smtClean="0"/>
            </a:br>
            <a:r>
              <a:rPr lang="ru-RU" sz="2000" b="1" dirty="0" smtClean="0"/>
              <a:t>Забыть – значит увести проблему из сферы сознательного</a:t>
            </a:r>
            <a:r>
              <a:rPr lang="ru-RU" sz="2000" dirty="0" smtClean="0"/>
              <a:t>, то есть, отказаться от возможности справиться с ней. Давая малышу такую директиву, мы приучаем его избегать травмирующих ситуаций, делать вид, что их не существует. </a:t>
            </a:r>
            <a:br>
              <a:rPr lang="ru-RU" sz="2000" dirty="0" smtClean="0"/>
            </a:br>
            <a:endParaRPr lang="ru-RU" sz="2000" dirty="0"/>
          </a:p>
        </p:txBody>
      </p:sp>
      <p:sp>
        <p:nvSpPr>
          <p:cNvPr id="3" name="Содержимое 2"/>
          <p:cNvSpPr>
            <a:spLocks noGrp="1"/>
          </p:cNvSpPr>
          <p:nvPr>
            <p:ph idx="1"/>
          </p:nvPr>
        </p:nvSpPr>
        <p:spPr>
          <a:xfrm>
            <a:off x="457200" y="1600200"/>
            <a:ext cx="8329642" cy="5043510"/>
          </a:xfrm>
        </p:spPr>
        <p:txBody>
          <a:bodyPr>
            <a:noAutofit/>
          </a:bodyPr>
          <a:lstStyle/>
          <a:p>
            <a:pPr lvl="0"/>
            <a:r>
              <a:rPr lang="ru-RU" sz="2000" b="1" dirty="0" smtClean="0"/>
              <a:t>Что с этим делать?</a:t>
            </a:r>
            <a:endParaRPr lang="ru-RU" sz="2000" dirty="0" smtClean="0"/>
          </a:p>
          <a:p>
            <a:r>
              <a:rPr lang="ru-RU" sz="2000" dirty="0" smtClean="0"/>
              <a:t>Даже если вы уверены в своей правоте, дайте ребенку высказать свою точку зрения. </a:t>
            </a:r>
          </a:p>
          <a:p>
            <a:r>
              <a:rPr lang="ru-RU" sz="2000" dirty="0" smtClean="0"/>
              <a:t>Если есть такая возможность, старайтесь дать ему возможность воплотить в жизнь свое решение проблемы: «Сейчас мы торопимся, так что давай сделаем так, как предлагаю я, а когда у нас будет время, попробуем поступить по-твоему. Возможно, это будет не хуже». </a:t>
            </a:r>
          </a:p>
          <a:p>
            <a:r>
              <a:rPr lang="ru-RU" sz="2000" dirty="0" smtClean="0"/>
              <a:t>Всегда давайте малышу четкие и честные ответы на его вопросы. Если ему будет что-то непонятно, он обязательно даст вам это понять. </a:t>
            </a:r>
          </a:p>
          <a:p>
            <a:r>
              <a:rPr lang="ru-RU" sz="2000" dirty="0" smtClean="0"/>
              <a:t>Если ребенка что-то тревожит, если он пережил стресс или столкнулся с серьезной проблемой, всегда старайтесь помочь ему решить ее. Если в данный момент вы не видите выхода из создавшегося положения, объясните это малышу: «Пока я не знаю, как нам быть, но мы с тобой подумаем, и обязательно решим, что делать».</a:t>
            </a:r>
          </a:p>
          <a:p>
            <a:endParaRPr lang="ru-RU"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Возрастные особенности учеников начальной школы</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Это возраст относительно спокойного и равномерного физического развития. Увеличение роста и веса, выносливости, жизненной ёмкости лёгких идёт довольно равномерно и пропорционально. Костная система младшего школьника ещё находится в стадии формирования - окостенение позвоночника, грудной клетки, таза, конечностей ещё не завершено, в костной системе ещё много хрящевой ткани. Процесс окостенения кисти и пальцев в младшем школьном возрасте также ещё не заканчивается полностью, поэтому мелкие и точные движения пальцев и кисти руки затруднительны и утомительны. Происходит функциональное совершенствование мозга - развивается аналитико-систематическая функция коры; постепенно изменяется соотношение процессов возбуждения и торможения: процесс торможения становится всё более сильным, хотя по-прежнему преобладает процесс возбуждения, и младшие школьники в высокой степени возбудимы и импульсивны.</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72518" cy="1296974"/>
          </a:xfrm>
        </p:spPr>
        <p:txBody>
          <a:bodyPr>
            <a:normAutofit fontScale="90000"/>
          </a:bodyPr>
          <a:lstStyle/>
          <a:p>
            <a:r>
              <a:rPr lang="ru-RU" sz="3100" b="1" dirty="0" smtClean="0">
                <a:solidFill>
                  <a:srgbClr val="C00000"/>
                </a:solidFill>
              </a:rPr>
              <a:t>Учение - труд</a:t>
            </a:r>
            <a:r>
              <a:rPr lang="ru-RU" sz="2700" b="1" dirty="0" smtClean="0">
                <a:solidFill>
                  <a:srgbClr val="C00000"/>
                </a:solidFill>
              </a:rPr>
              <a:t>, требующий волевых усилий, мобилизации внимания, интеллектуальной активности, самоограничений</a:t>
            </a:r>
            <a:r>
              <a:rPr lang="ru-RU" sz="2000" dirty="0" smtClean="0"/>
              <a:t>.</a:t>
            </a:r>
            <a:endParaRPr lang="ru-RU" sz="2000" dirty="0"/>
          </a:p>
        </p:txBody>
      </p:sp>
      <p:sp>
        <p:nvSpPr>
          <p:cNvPr id="3" name="Содержимое 2"/>
          <p:cNvSpPr>
            <a:spLocks noGrp="1"/>
          </p:cNvSpPr>
          <p:nvPr>
            <p:ph idx="1"/>
          </p:nvPr>
        </p:nvSpPr>
        <p:spPr/>
        <p:txBody>
          <a:bodyPr>
            <a:normAutofit fontScale="92500" lnSpcReduction="20000"/>
          </a:bodyPr>
          <a:lstStyle/>
          <a:p>
            <a:r>
              <a:rPr lang="ru-RU" dirty="0" smtClean="0"/>
              <a:t>Если ребёнок к этому не привык, то у него наступает разочарование, возникает отрицательное отношение к учению. Для того, чтобы этого не случилось необходимо внушать ребёнку мысль, что учение - не праздник, не игра, а серьёзная, напряжённая работа, однако очень интересная, так как она позволит узнать много нового, занимательного, важного, нужного. Важно, чтобы и сама организация учебной работы подкрепляла ваши слова.</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smtClean="0">
                <a:solidFill>
                  <a:srgbClr val="C00000"/>
                </a:solidFill>
              </a:rPr>
              <a:t>Большую роль играет и личный мотив: желание получить хорошую оценку, одобрение учителей и родителей</a:t>
            </a:r>
            <a:r>
              <a:rPr lang="ru-RU" sz="2400" dirty="0" smtClean="0">
                <a:solidFill>
                  <a:srgbClr val="C00000"/>
                </a:solidFill>
              </a:rPr>
              <a:t>.</a:t>
            </a:r>
            <a:br>
              <a:rPr lang="ru-RU" sz="2400" dirty="0" smtClean="0">
                <a:solidFill>
                  <a:srgbClr val="C00000"/>
                </a:solidFill>
              </a:rPr>
            </a:br>
            <a:endParaRPr lang="ru-RU" sz="2400" dirty="0">
              <a:solidFill>
                <a:srgbClr val="C00000"/>
              </a:solidFill>
            </a:endParaRPr>
          </a:p>
        </p:txBody>
      </p:sp>
      <p:sp>
        <p:nvSpPr>
          <p:cNvPr id="3" name="Содержимое 2"/>
          <p:cNvSpPr>
            <a:spLocks noGrp="1"/>
          </p:cNvSpPr>
          <p:nvPr>
            <p:ph idx="1"/>
          </p:nvPr>
        </p:nvSpPr>
        <p:spPr/>
        <p:txBody>
          <a:bodyPr>
            <a:normAutofit fontScale="92500" lnSpcReduction="20000"/>
          </a:bodyPr>
          <a:lstStyle/>
          <a:p>
            <a:r>
              <a:rPr lang="ru-RU" dirty="0" smtClean="0"/>
              <a:t>Вначале у него формируется интерес к самому процессу учебной деятельности без осознания её значения. Только после возникновения интереса к результатам своего учебного труда формируется интерес к содержанию учебной деятельности, к приобретению знаний. Вот эта основа и является благоприятной почвой для формирования у младшего школьника мотивов учения высокого общественного порядка, связанных с подлинно ответственным отношением к учебным занятиям.</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smtClean="0">
                <a:solidFill>
                  <a:srgbClr val="C00000"/>
                </a:solidFill>
              </a:rPr>
              <a:t>Формирование интереса к содержанию учебной деятельности, приобретению знаний связано с переживанием школьниками чувства удовлетворения от своих достижений.</a:t>
            </a:r>
            <a:endParaRPr lang="ru-RU" sz="2000" b="1" dirty="0">
              <a:solidFill>
                <a:srgbClr val="C00000"/>
              </a:solidFill>
            </a:endParaRPr>
          </a:p>
        </p:txBody>
      </p:sp>
      <p:sp>
        <p:nvSpPr>
          <p:cNvPr id="3" name="Содержимое 2"/>
          <p:cNvSpPr>
            <a:spLocks noGrp="1"/>
          </p:cNvSpPr>
          <p:nvPr>
            <p:ph idx="1"/>
          </p:nvPr>
        </p:nvSpPr>
        <p:spPr/>
        <p:txBody>
          <a:bodyPr>
            <a:normAutofit fontScale="85000" lnSpcReduction="20000"/>
          </a:bodyPr>
          <a:lstStyle/>
          <a:p>
            <a:r>
              <a:rPr lang="ru-RU" dirty="0" smtClean="0"/>
              <a:t>А подкрепляется это чувство одобрением, похвалой учителя, который подчёркивает каждый, даже самый маленький успех, самое маленькое продвижение вперёд. Младшие школьники испытывают чувство гордости, особый подъём сил, когда учитель хвалит их.</a:t>
            </a:r>
          </a:p>
          <a:p>
            <a:r>
              <a:rPr lang="ru-RU" dirty="0" smtClean="0"/>
              <a:t>Большое воспитательное воздействие учителя на младших связано с тем, что учитель с самого начала пребывания детей в школе становится для них непререкаемым авторитетом. Авторитет учителя - самая важная предпосылка для обучения и воспитания в младших классах.</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dirty="0" smtClean="0">
                <a:solidFill>
                  <a:srgbClr val="C00000"/>
                </a:solidFill>
              </a:rPr>
              <a:t>Возрастные стадии восприятия:</a:t>
            </a:r>
            <a:br>
              <a:rPr lang="ru-RU" sz="4000" dirty="0" smtClean="0">
                <a:solidFill>
                  <a:srgbClr val="C00000"/>
                </a:solidFill>
              </a:rPr>
            </a:br>
            <a:endParaRPr lang="ru-RU" sz="3200" dirty="0">
              <a:solidFill>
                <a:srgbClr val="C00000"/>
              </a:solidFill>
            </a:endParaRPr>
          </a:p>
        </p:txBody>
      </p:sp>
      <p:sp>
        <p:nvSpPr>
          <p:cNvPr id="3" name="Содержимое 2"/>
          <p:cNvSpPr>
            <a:spLocks noGrp="1"/>
          </p:cNvSpPr>
          <p:nvPr>
            <p:ph idx="1"/>
          </p:nvPr>
        </p:nvSpPr>
        <p:spPr>
          <a:xfrm>
            <a:off x="457200" y="1285860"/>
            <a:ext cx="8229600" cy="4840303"/>
          </a:xfrm>
        </p:spPr>
        <p:txBody>
          <a:bodyPr>
            <a:normAutofit fontScale="62500" lnSpcReduction="20000"/>
          </a:bodyPr>
          <a:lstStyle/>
          <a:p>
            <a:r>
              <a:rPr lang="ru-RU" sz="4000" b="1" dirty="0" smtClean="0">
                <a:solidFill>
                  <a:srgbClr val="C00000"/>
                </a:solidFill>
              </a:rPr>
              <a:t>2-5 лет - стадия перечисления предметов на картине;</a:t>
            </a:r>
          </a:p>
          <a:p>
            <a:r>
              <a:rPr lang="ru-RU" sz="4000" b="1" dirty="0" smtClean="0">
                <a:solidFill>
                  <a:srgbClr val="C00000"/>
                </a:solidFill>
              </a:rPr>
              <a:t>6 - 9 лет - описание картины;</a:t>
            </a:r>
          </a:p>
          <a:p>
            <a:r>
              <a:rPr lang="ru-RU" sz="4000" b="1" dirty="0" smtClean="0">
                <a:solidFill>
                  <a:srgbClr val="C00000"/>
                </a:solidFill>
              </a:rPr>
              <a:t>после 9 лет - интерпретация увиденного.</a:t>
            </a:r>
          </a:p>
          <a:p>
            <a:endParaRPr lang="ru-RU" sz="4000" b="1" dirty="0" smtClean="0">
              <a:solidFill>
                <a:srgbClr val="C00000"/>
              </a:solidFill>
            </a:endParaRPr>
          </a:p>
          <a:p>
            <a:r>
              <a:rPr lang="ru-RU" sz="4000" dirty="0" smtClean="0"/>
              <a:t>Именно в младшем школьном возрасте развивается </a:t>
            </a:r>
            <a:r>
              <a:rPr lang="ru-RU" sz="4000" b="1" dirty="0" smtClean="0"/>
              <a:t>внимание. </a:t>
            </a:r>
            <a:r>
              <a:rPr lang="ru-RU" sz="4000" dirty="0" smtClean="0"/>
              <a:t>Без </a:t>
            </a:r>
            <a:r>
              <a:rPr lang="ru-RU" sz="4000" dirty="0" err="1" smtClean="0"/>
              <a:t>сформированности</a:t>
            </a:r>
            <a:r>
              <a:rPr lang="ru-RU" sz="4000" dirty="0" smtClean="0"/>
              <a:t> этой психической функции процесс обучения невозможен. На уроке учитель привлекает внимание учеников к учебному материалу, удерживает его длительное время. Младший школьник может сосредоточено заниматься одним делом 10-20 минут. В 2 раза увеличивается объём внимания, повышается его устойчивость, переключение и распределение.</a:t>
            </a:r>
          </a:p>
          <a:p>
            <a:endParaRPr lang="ru-RU" sz="4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t>Независимо от того, когда ребенок пошел в школу, он в какой-то момент развития проходит через кризис. </a:t>
            </a:r>
            <a:br>
              <a:rPr lang="ru-RU" sz="2400" b="1" dirty="0" smtClean="0"/>
            </a:br>
            <a:r>
              <a:rPr lang="ru-RU" sz="2400" b="1" dirty="0" smtClean="0"/>
              <a:t>Это период рождения социального "Я".</a:t>
            </a:r>
            <a:endParaRPr lang="ru-RU" sz="2400" b="1" dirty="0"/>
          </a:p>
        </p:txBody>
      </p:sp>
      <p:sp>
        <p:nvSpPr>
          <p:cNvPr id="3" name="Содержимое 2"/>
          <p:cNvSpPr>
            <a:spLocks noGrp="1"/>
          </p:cNvSpPr>
          <p:nvPr>
            <p:ph idx="1"/>
          </p:nvPr>
        </p:nvSpPr>
        <p:spPr/>
        <p:txBody>
          <a:bodyPr>
            <a:normAutofit fontScale="70000" lnSpcReduction="20000"/>
          </a:bodyPr>
          <a:lstStyle/>
          <a:p>
            <a:r>
              <a:rPr lang="ru-RU" dirty="0" smtClean="0"/>
              <a:t>Кризис 7 лет представляет собой внутренние изменения ребенка при относительно незначительных внешних изменениях и социальных взаимоотношений личности ребенка и окружающих людей.</a:t>
            </a:r>
          </a:p>
          <a:p>
            <a:r>
              <a:rPr lang="ru-RU" dirty="0" smtClean="0"/>
              <a:t>Детей смущают потребности в том, чтобы занять новое, более "взрослое" положение в жизни и выполнять работу, важную не только для них самих, но и для окружающих. И, как ни странно, это не обязательно учеба в школе. Это могут быть и помощь родителям по дому, и в их работе, и занятия спортом, и самостоятельный уход за домашними животными. Появляется новый уровень самосознания - осознание себя не только как мальчика, сына, партнера по игре, но и как друга, ученика, одноклассника. У ребенка появляется осознание своего социального Я, то есть себя в обществе. Ему важно, как он общается с окружающими и как они общаются с ним.</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Правила общения с ребенком</a:t>
            </a:r>
            <a:endParaRPr lang="ru-RU" dirty="0"/>
          </a:p>
        </p:txBody>
      </p:sp>
      <p:sp>
        <p:nvSpPr>
          <p:cNvPr id="3" name="Содержимое 2"/>
          <p:cNvSpPr>
            <a:spLocks noGrp="1"/>
          </p:cNvSpPr>
          <p:nvPr>
            <p:ph idx="1"/>
          </p:nvPr>
        </p:nvSpPr>
        <p:spPr/>
        <p:txBody>
          <a:bodyPr/>
          <a:lstStyle/>
          <a:p>
            <a:r>
              <a:rPr lang="ru-RU" sz="2000" dirty="0" smtClean="0"/>
              <a:t>4</a:t>
            </a:r>
            <a:r>
              <a:rPr lang="ru-RU" dirty="0" smtClean="0"/>
              <a:t>. </a:t>
            </a:r>
            <a:r>
              <a:rPr lang="ru-RU" sz="2000" dirty="0" smtClean="0"/>
              <a:t>Поощряйте и критикуйте сам поступок, не расхваливая и ругая того, кто его совершил. </a:t>
            </a:r>
          </a:p>
          <a:p>
            <a:r>
              <a:rPr lang="ru-RU" sz="2000" dirty="0" smtClean="0"/>
              <a:t>5. Ребенок должен чувствовать, что вы его принимаете и любите именно таким, какой он есть. Не пытаясь поменять, переделать или сломать. </a:t>
            </a:r>
          </a:p>
          <a:p>
            <a:r>
              <a:rPr lang="ru-RU" sz="2000" dirty="0" smtClean="0"/>
              <a:t>6. Старайтесь общаться с ребенком спокойным, мирным голосом. Дети лучше идут на контакт и слышат все ваши просьбы, если с ними общаются на равных условиях, а не командир и подчинённый. </a:t>
            </a:r>
          </a:p>
          <a:p>
            <a:r>
              <a:rPr lang="ru-RU" sz="2000" dirty="0" smtClean="0"/>
              <a:t>7. Для того чтобы ребенок «слышал» ваши просьбы и желания обращайтесь к нему опускаясь на уровне глаз. Обязательно должен быт контакт глаза в глаза. </a:t>
            </a:r>
          </a:p>
        </p:txBody>
      </p:sp>
    </p:spTree>
  </p:cSld>
  <p:clrMapOvr>
    <a:masterClrMapping/>
  </p:clrMapOvr>
  <p:transition advTm="800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Особенности характера</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Характер младших школьников отличается некоторыми особенностями. Прежде всего </a:t>
            </a:r>
            <a:r>
              <a:rPr lang="ru-RU" b="1" dirty="0" smtClean="0"/>
              <a:t>они импульсивны - склонны незамедлительно действовать под влиянием непосредственных импульсов</a:t>
            </a:r>
            <a:r>
              <a:rPr lang="ru-RU" dirty="0" smtClean="0"/>
              <a:t>, побуждений, не подумав и не взвесив всех обстоятельств, по случайным поводам. Причина - потребность в активной внешней разрядке при возрастной слабости волевой регуляции поведения.</a:t>
            </a:r>
          </a:p>
          <a:p>
            <a:r>
              <a:rPr lang="ru-RU" dirty="0" smtClean="0"/>
              <a:t>Возрастной особенностью является и </a:t>
            </a:r>
            <a:r>
              <a:rPr lang="ru-RU" sz="3800" b="1" dirty="0" smtClean="0"/>
              <a:t>общая недостаточность воли</a:t>
            </a:r>
            <a:r>
              <a:rPr lang="ru-RU" dirty="0" smtClean="0"/>
              <a:t>: младший школьник ещё не обладает большим опытом длительной борьбы за намеченную цель, преодоления трудностей и препятствий. Он может опустить руки при неудаче, потерять веру в свои силы и невозможности. Нередко наблюдается капризность, упрямство. Обычная причина их - недостатки семейного воспитания. Ребёнок привык к тому, что все его желания и требования удовлетворялись, он ни в чём не видел отказа. Капризность и упрямство - своеобразная форма протеста ребёнка против тех твёрдых требований, которые ему предъявляет школа, против необходимости жертвовать тем, что хочется, во имя того, что надо.</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01080" cy="1143000"/>
          </a:xfrm>
        </p:spPr>
        <p:txBody>
          <a:bodyPr>
            <a:noAutofit/>
          </a:bodyPr>
          <a:lstStyle/>
          <a:p>
            <a:r>
              <a:rPr lang="ru-RU" sz="1800" dirty="0" err="1" smtClean="0"/>
              <a:t>Наполеоно</a:t>
            </a:r>
            <a:r>
              <a:rPr lang="ru-RU" sz="1800" dirty="0" smtClean="0"/>
              <a:t> Хилл (философ личностного успеха, исследовавший много лет успешных людей), описал 14 привычек, которыми обладают люди с выдающимися личностными качествами, которые заставляют других следовать за нами</a:t>
            </a:r>
            <a:endParaRPr lang="ru-RU" sz="1800" dirty="0"/>
          </a:p>
        </p:txBody>
      </p:sp>
      <p:sp>
        <p:nvSpPr>
          <p:cNvPr id="3" name="Содержимое 2"/>
          <p:cNvSpPr>
            <a:spLocks noGrp="1"/>
          </p:cNvSpPr>
          <p:nvPr>
            <p:ph idx="1"/>
          </p:nvPr>
        </p:nvSpPr>
        <p:spPr>
          <a:xfrm>
            <a:off x="457200" y="1600200"/>
            <a:ext cx="8401080" cy="4829196"/>
          </a:xfrm>
        </p:spPr>
        <p:txBody>
          <a:bodyPr>
            <a:noAutofit/>
          </a:bodyPr>
          <a:lstStyle/>
          <a:p>
            <a:r>
              <a:rPr lang="ru-RU" sz="1600" dirty="0" smtClean="0"/>
              <a:t>Они создают позитивный психологический настрой и заряжают им окружающих.</a:t>
            </a:r>
            <a:br>
              <a:rPr lang="ru-RU" sz="1600" dirty="0" smtClean="0"/>
            </a:br>
            <a:r>
              <a:rPr lang="ru-RU" sz="1600" dirty="0" smtClean="0"/>
              <a:t>Всегда проще быть циником и пессимистом. Но с таким отношением непросто добиться успеха и завоевать хорошую репутацию. А вот позитивный настрой, напротив, существенно способствует достижению этих целей.</a:t>
            </a:r>
            <a:br>
              <a:rPr lang="ru-RU" sz="1600" dirty="0" smtClean="0"/>
            </a:br>
            <a:r>
              <a:rPr lang="ru-RU" sz="1600" dirty="0" smtClean="0"/>
              <a:t/>
            </a:r>
            <a:br>
              <a:rPr lang="ru-RU" sz="1600" dirty="0" smtClean="0"/>
            </a:br>
            <a:r>
              <a:rPr lang="ru-RU" sz="1600" dirty="0" smtClean="0"/>
              <a:t>2. Они всегда разговаривают в уважительном, дружелюбном тоне.</a:t>
            </a:r>
            <a:br>
              <a:rPr lang="ru-RU" sz="1600" dirty="0" smtClean="0"/>
            </a:br>
            <a:r>
              <a:rPr lang="ru-RU" sz="1600" dirty="0" smtClean="0"/>
              <a:t>Такие люди всегда уверены в том, что говорят. Поэтому их речь спокойна и осознанна, что придает ей приятное звучание.</a:t>
            </a:r>
            <a:br>
              <a:rPr lang="ru-RU" sz="1600" dirty="0" smtClean="0"/>
            </a:br>
            <a:r>
              <a:rPr lang="ru-RU" sz="1600" dirty="0" smtClean="0"/>
              <a:t/>
            </a:r>
            <a:br>
              <a:rPr lang="ru-RU" sz="1600" dirty="0" smtClean="0"/>
            </a:br>
            <a:r>
              <a:rPr lang="ru-RU" sz="1600" dirty="0" smtClean="0"/>
              <a:t>3. Они внимательно выслушивают своих собеседников.</a:t>
            </a:r>
            <a:br>
              <a:rPr lang="ru-RU" sz="1600" dirty="0" smtClean="0"/>
            </a:br>
            <a:r>
              <a:rPr lang="ru-RU" sz="1600" dirty="0" smtClean="0"/>
              <a:t>Общение в высокомерной поучительной манере – это отличный способ удовлетворить собственное эго, но это провальный путь для тех, кто хочет понравиться своим собеседникам и установить дружеские отношения.</a:t>
            </a:r>
            <a:br>
              <a:rPr lang="ru-RU" sz="1600" dirty="0" smtClean="0"/>
            </a:br>
            <a:r>
              <a:rPr lang="ru-RU" sz="1600" dirty="0" smtClean="0"/>
              <a:t/>
            </a:r>
            <a:br>
              <a:rPr lang="ru-RU" sz="1600" dirty="0" smtClean="0"/>
            </a:br>
            <a:r>
              <a:rPr lang="ru-RU" sz="1600" dirty="0" smtClean="0"/>
              <a:t>4. Они умеют сохранять самообладание в любой ситуации.</a:t>
            </a:r>
            <a:br>
              <a:rPr lang="ru-RU" sz="1600" dirty="0" smtClean="0"/>
            </a:br>
            <a:r>
              <a:rPr lang="ru-RU" sz="1600" dirty="0" smtClean="0"/>
              <a:t>Чересчур эмоциональная реакция, как позитивная, так и негативная, может создать о человеке плохое впечатление. Помните, что часто молчание может гораздо эффективнее донести информацию до собеседника, нежели наполненные негативными эмоциями слова.</a:t>
            </a:r>
            <a:br>
              <a:rPr lang="ru-RU" sz="1600" dirty="0" smtClean="0"/>
            </a:br>
            <a:endParaRPr lang="ru-RU" sz="1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329642" cy="6072230"/>
          </a:xfrm>
        </p:spPr>
        <p:txBody>
          <a:bodyPr>
            <a:normAutofit fontScale="70000" lnSpcReduction="20000"/>
          </a:bodyPr>
          <a:lstStyle/>
          <a:p>
            <a:r>
              <a:rPr lang="ru-RU" dirty="0" smtClean="0"/>
              <a:t>Они спокойны.</a:t>
            </a:r>
            <a:br>
              <a:rPr lang="ru-RU" dirty="0" smtClean="0"/>
            </a:br>
            <a:r>
              <a:rPr lang="ru-RU" dirty="0" smtClean="0"/>
              <a:t>Уместность слов и поступков – это одно из важнейших качеств, которое люди любят и за которое уважают других.</a:t>
            </a:r>
            <a:br>
              <a:rPr lang="ru-RU" dirty="0" smtClean="0"/>
            </a:br>
            <a:r>
              <a:rPr lang="ru-RU" dirty="0" smtClean="0"/>
              <a:t/>
            </a:r>
            <a:br>
              <a:rPr lang="ru-RU" dirty="0" smtClean="0"/>
            </a:br>
            <a:r>
              <a:rPr lang="ru-RU" dirty="0" smtClean="0"/>
              <a:t>6. Они непредвзяты и открыты.</a:t>
            </a:r>
            <a:br>
              <a:rPr lang="ru-RU" dirty="0" smtClean="0"/>
            </a:br>
            <a:r>
              <a:rPr lang="ru-RU" dirty="0" smtClean="0"/>
              <a:t>Люди, закрытые для новых идей и поддерживающие отношения исключительно с единомышленниками, упускают возможность не только личностного развития, но и возможность профессионального роста.</a:t>
            </a:r>
            <a:br>
              <a:rPr lang="ru-RU" dirty="0" smtClean="0"/>
            </a:br>
            <a:r>
              <a:rPr lang="ru-RU" dirty="0" smtClean="0"/>
              <a:t/>
            </a:r>
            <a:br>
              <a:rPr lang="ru-RU" dirty="0" smtClean="0"/>
            </a:br>
            <a:r>
              <a:rPr lang="ru-RU" dirty="0" smtClean="0"/>
              <a:t>7. Они улыбаются, разговаривая с другими.</a:t>
            </a:r>
            <a:br>
              <a:rPr lang="ru-RU" dirty="0" smtClean="0"/>
            </a:br>
            <a:r>
              <a:rPr lang="ru-RU" dirty="0" smtClean="0"/>
              <a:t>Хилл утверждает, что самой дорогой собственностью американского президента Франклина Рузвельта была его великолепная улыбка на миллион долларов. Именно она невольно заставляла его собеседников быть более открытыми во время общения.</a:t>
            </a:r>
            <a:br>
              <a:rPr lang="ru-RU" dirty="0" smtClean="0"/>
            </a:br>
            <a:r>
              <a:rPr lang="ru-RU" dirty="0" smtClean="0"/>
              <a:t/>
            </a:r>
            <a:br>
              <a:rPr lang="ru-RU" dirty="0" smtClean="0"/>
            </a:br>
            <a:r>
              <a:rPr lang="ru-RU" dirty="0" smtClean="0"/>
              <a:t>8. Они знают, что вовсе не обязательно озвучивать все свои мысли.</a:t>
            </a:r>
            <a:br>
              <a:rPr lang="ru-RU" dirty="0" smtClean="0"/>
            </a:br>
            <a:r>
              <a:rPr lang="ru-RU" dirty="0" smtClean="0"/>
              <a:t>Такие люди знают, что не стоит обижать людей, выражая все свои мысли, даже если эти мысли и правдивы.</a:t>
            </a:r>
            <a:br>
              <a:rPr lang="ru-RU" dirty="0" smtClean="0"/>
            </a:b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686800" cy="6143668"/>
          </a:xfrm>
        </p:spPr>
        <p:txBody>
          <a:bodyPr>
            <a:normAutofit fontScale="70000" lnSpcReduction="20000"/>
          </a:bodyPr>
          <a:lstStyle/>
          <a:p>
            <a:r>
              <a:rPr lang="ru-RU" dirty="0" smtClean="0"/>
              <a:t>9. Они не любят медлить.</a:t>
            </a:r>
            <a:br>
              <a:rPr lang="ru-RU" dirty="0" smtClean="0"/>
            </a:br>
            <a:r>
              <a:rPr lang="ru-RU" dirty="0" smtClean="0"/>
              <a:t>Промедление – это показатель того, что вы боитесь действовать. Что в свою очередь является показателем вашей недостаточной эффективности.</a:t>
            </a:r>
            <a:br>
              <a:rPr lang="ru-RU" dirty="0" smtClean="0"/>
            </a:br>
            <a:r>
              <a:rPr lang="ru-RU" dirty="0" smtClean="0"/>
              <a:t/>
            </a:r>
            <a:br>
              <a:rPr lang="ru-RU" dirty="0" smtClean="0"/>
            </a:br>
            <a:r>
              <a:rPr lang="ru-RU" dirty="0" smtClean="0"/>
              <a:t>10. </a:t>
            </a:r>
            <a:r>
              <a:rPr lang="ru-RU" sz="3400" b="1" dirty="0" smtClean="0"/>
              <a:t>Они совершают как минимум один добрый поступок ежедневно.</a:t>
            </a:r>
            <a:r>
              <a:rPr lang="ru-RU" dirty="0" smtClean="0"/>
              <a:t/>
            </a:r>
            <a:br>
              <a:rPr lang="ru-RU" dirty="0" smtClean="0"/>
            </a:br>
            <a:r>
              <a:rPr lang="ru-RU" dirty="0" smtClean="0"/>
              <a:t>Они помогают другим просто так, не ожидая ничего взамен.</a:t>
            </a:r>
            <a:br>
              <a:rPr lang="ru-RU" dirty="0" smtClean="0"/>
            </a:br>
            <a:r>
              <a:rPr lang="ru-RU" dirty="0" smtClean="0"/>
              <a:t/>
            </a:r>
            <a:br>
              <a:rPr lang="ru-RU" dirty="0" smtClean="0"/>
            </a:br>
            <a:r>
              <a:rPr lang="ru-RU" dirty="0" smtClean="0"/>
              <a:t>11. Они не жалуются на неудачи, они извлекают из них уроки.</a:t>
            </a:r>
            <a:br>
              <a:rPr lang="ru-RU" dirty="0" smtClean="0"/>
            </a:br>
            <a:r>
              <a:rPr lang="ru-RU" dirty="0" smtClean="0"/>
              <a:t>Люди восхищаются теми, кто умеет с достоинством принимать и переживать неудачи. Успешные люди благодарят судьбу за порцию жизненной мудрости, которая бы не пришла к ним, если бы им не пришлось столкнуться с неудачей.</a:t>
            </a:r>
            <a:br>
              <a:rPr lang="ru-RU" dirty="0" smtClean="0"/>
            </a:br>
            <a:r>
              <a:rPr lang="ru-RU" dirty="0" smtClean="0"/>
              <a:t/>
            </a:r>
            <a:br>
              <a:rPr lang="ru-RU" dirty="0" smtClean="0"/>
            </a:br>
            <a:r>
              <a:rPr lang="ru-RU" dirty="0" smtClean="0"/>
              <a:t>12. Они обращаются со своим собеседником так, будто это самый важный человек в мире.</a:t>
            </a:r>
            <a:br>
              <a:rPr lang="ru-RU" dirty="0" smtClean="0"/>
            </a:br>
            <a:r>
              <a:rPr lang="ru-RU" dirty="0" smtClean="0"/>
              <a:t>Наиболее любимые другими люди используют общение как способ узнать всего собеседника, поэтому они дают ему возможность высказаться.</a:t>
            </a:r>
            <a:br>
              <a:rPr lang="ru-RU" dirty="0" smtClean="0"/>
            </a:b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401080" cy="5626121"/>
          </a:xfrm>
        </p:spPr>
        <p:txBody>
          <a:bodyPr>
            <a:normAutofit fontScale="85000" lnSpcReduction="20000"/>
          </a:bodyPr>
          <a:lstStyle/>
          <a:p>
            <a:r>
              <a:rPr lang="ru-RU" dirty="0" smtClean="0"/>
              <a:t>13. Они умеют искренне, без подхалимства похвалить других.</a:t>
            </a:r>
            <a:br>
              <a:rPr lang="ru-RU" dirty="0" smtClean="0"/>
            </a:br>
            <a:r>
              <a:rPr lang="ru-RU" dirty="0" smtClean="0"/>
              <a:t>Они не упускают возможности похвалить других, но делают это только тогда, когда похвала действительно заслуженная.</a:t>
            </a:r>
            <a:br>
              <a:rPr lang="ru-RU" dirty="0" smtClean="0"/>
            </a:br>
            <a:r>
              <a:rPr lang="ru-RU" dirty="0" smtClean="0"/>
              <a:t/>
            </a:r>
            <a:br>
              <a:rPr lang="ru-RU" dirty="0" smtClean="0"/>
            </a:br>
            <a:r>
              <a:rPr lang="ru-RU" dirty="0" smtClean="0"/>
              <a:t>14. У них есть человек, к чьему мнению относительно собственных недостатков они прислушиваются.</a:t>
            </a:r>
          </a:p>
          <a:p>
            <a:r>
              <a:rPr lang="ru-RU" dirty="0" smtClean="0"/>
              <a:t>15. Успешные люди не притворяются, чтобы понравиться окружающим. Они нравятся другим такими, какие есть на самом деле. </a:t>
            </a:r>
          </a:p>
          <a:p>
            <a:r>
              <a:rPr lang="ru-RU" dirty="0" smtClean="0"/>
              <a:t>16. Один из их секретов в том, что они постоянно работают над своим поведением и репутацией. А наличие человека, указывающего им на недостатки, помогает им непрерывно продолжать процесс личностного роста.</a:t>
            </a: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Мы набираем силу когда:</a:t>
            </a:r>
            <a:endParaRPr lang="ru-RU" sz="3200" dirty="0"/>
          </a:p>
        </p:txBody>
      </p:sp>
      <p:sp>
        <p:nvSpPr>
          <p:cNvPr id="3" name="Содержимое 2"/>
          <p:cNvSpPr>
            <a:spLocks noGrp="1"/>
          </p:cNvSpPr>
          <p:nvPr>
            <p:ph idx="1"/>
          </p:nvPr>
        </p:nvSpPr>
        <p:spPr>
          <a:xfrm>
            <a:off x="428596" y="1000108"/>
            <a:ext cx="8258204" cy="5126055"/>
          </a:xfrm>
        </p:spPr>
        <p:txBody>
          <a:bodyPr>
            <a:normAutofit fontScale="85000" lnSpcReduction="20000"/>
          </a:bodyPr>
          <a:lstStyle/>
          <a:p>
            <a:r>
              <a:rPr lang="ru-RU" dirty="0" smtClean="0"/>
              <a:t/>
            </a:r>
            <a:br>
              <a:rPr lang="ru-RU" dirty="0" smtClean="0"/>
            </a:br>
            <a:r>
              <a:rPr lang="ru-RU" dirty="0" smtClean="0"/>
              <a:t/>
            </a:r>
            <a:br>
              <a:rPr lang="ru-RU" dirty="0" smtClean="0"/>
            </a:br>
            <a:r>
              <a:rPr lang="ru-RU" dirty="0" smtClean="0"/>
              <a:t>• Знакомимся с новыми людьми,</a:t>
            </a:r>
            <a:br>
              <a:rPr lang="ru-RU" dirty="0" smtClean="0"/>
            </a:br>
            <a:r>
              <a:rPr lang="ru-RU" dirty="0" smtClean="0"/>
              <a:t>• Получаем новые знания,</a:t>
            </a:r>
            <a:br>
              <a:rPr lang="ru-RU" dirty="0" smtClean="0"/>
            </a:br>
            <a:r>
              <a:rPr lang="ru-RU" dirty="0" smtClean="0"/>
              <a:t>• Путешествуем,</a:t>
            </a:r>
            <a:br>
              <a:rPr lang="ru-RU" dirty="0" smtClean="0"/>
            </a:br>
            <a:r>
              <a:rPr lang="ru-RU" dirty="0" smtClean="0"/>
              <a:t>• Преодолеваем свои страхи,</a:t>
            </a:r>
            <a:br>
              <a:rPr lang="ru-RU" dirty="0" smtClean="0"/>
            </a:br>
            <a:r>
              <a:rPr lang="ru-RU" dirty="0" smtClean="0"/>
              <a:t>• Пробуем что-то новое,</a:t>
            </a:r>
            <a:br>
              <a:rPr lang="ru-RU" dirty="0" smtClean="0"/>
            </a:br>
            <a:r>
              <a:rPr lang="ru-RU" dirty="0" smtClean="0"/>
              <a:t>• Гуляем (не путайте с «бежим на работу» или идем в магазин, а именно гуляем без всякой определенной цели),</a:t>
            </a:r>
            <a:br>
              <a:rPr lang="ru-RU" dirty="0" smtClean="0"/>
            </a:br>
            <a:r>
              <a:rPr lang="ru-RU" dirty="0" smtClean="0"/>
              <a:t>• Занимаемся творчеством,</a:t>
            </a:r>
            <a:br>
              <a:rPr lang="ru-RU" dirty="0" smtClean="0"/>
            </a:br>
            <a:r>
              <a:rPr lang="ru-RU" dirty="0" smtClean="0"/>
              <a:t>• Общаемся с приятными людьми,</a:t>
            </a:r>
            <a:br>
              <a:rPr lang="ru-RU" dirty="0" smtClean="0"/>
            </a:br>
            <a:r>
              <a:rPr lang="ru-RU" dirty="0" smtClean="0"/>
              <a:t>• Общаемся с людьми, которые нас поддерживают и верят в нас,</a:t>
            </a:r>
            <a:br>
              <a:rPr lang="ru-RU" dirty="0" smtClean="0"/>
            </a:b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Мы набираем силу когда:</a:t>
            </a:r>
            <a:endParaRPr lang="ru-RU" dirty="0"/>
          </a:p>
        </p:txBody>
      </p:sp>
      <p:sp>
        <p:nvSpPr>
          <p:cNvPr id="3" name="Содержимое 2"/>
          <p:cNvSpPr>
            <a:spLocks noGrp="1"/>
          </p:cNvSpPr>
          <p:nvPr>
            <p:ph idx="1"/>
          </p:nvPr>
        </p:nvSpPr>
        <p:spPr>
          <a:xfrm>
            <a:off x="457200" y="1600200"/>
            <a:ext cx="8258204" cy="4972072"/>
          </a:xfrm>
        </p:spPr>
        <p:txBody>
          <a:bodyPr>
            <a:normAutofit fontScale="92500" lnSpcReduction="20000"/>
          </a:bodyPr>
          <a:lstStyle/>
          <a:p>
            <a:r>
              <a:rPr lang="ru-RU" dirty="0" smtClean="0"/>
              <a:t>Занимаемся своим телом (подойдут любые телесные практики, баня, бассейн),</a:t>
            </a:r>
            <a:br>
              <a:rPr lang="ru-RU" dirty="0" smtClean="0"/>
            </a:br>
            <a:r>
              <a:rPr lang="ru-RU" dirty="0" smtClean="0"/>
              <a:t>• Освобождаем физическое пространство (вспомните, как по-другому вы себя чувствуете в отремонтированной комнате),</a:t>
            </a:r>
            <a:br>
              <a:rPr lang="ru-RU" dirty="0" smtClean="0"/>
            </a:br>
            <a:r>
              <a:rPr lang="ru-RU" dirty="0" smtClean="0"/>
              <a:t>• Освобождаем эмоциональное пространство (вспомните, как вы по-другому себя чувствуете, когда удалось простить и проститься с человеком),</a:t>
            </a:r>
            <a:br>
              <a:rPr lang="ru-RU" dirty="0" smtClean="0"/>
            </a:br>
            <a:r>
              <a:rPr lang="ru-RU" dirty="0" smtClean="0"/>
              <a:t>• Говорим «нет», когда хочется сказать «нет» и говорим «да», когда хочется сказать «да»,</a:t>
            </a:r>
            <a:br>
              <a:rPr lang="ru-RU" dirty="0" smtClean="0"/>
            </a:br>
            <a:r>
              <a:rPr lang="ru-RU" dirty="0" smtClean="0"/>
              <a:t>• Начинаем делать то, что нам хочется.</a:t>
            </a:r>
            <a:br>
              <a:rPr lang="ru-RU" dirty="0" smtClean="0"/>
            </a:b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Способы воспитания</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Первый способ воспитания - </a:t>
            </a:r>
            <a:r>
              <a:rPr lang="ru-RU" b="1" dirty="0" smtClean="0"/>
              <a:t>это ВОСПИТАНИЕ В БЛАГОСТИ</a:t>
            </a:r>
            <a:r>
              <a:rPr lang="ru-RU" dirty="0" smtClean="0"/>
              <a:t>. Воспитание в благости возможно только при условии сотрудничества с детьми. Сотрудничество - это уже само по себе благость.</a:t>
            </a:r>
            <a:br>
              <a:rPr lang="ru-RU" dirty="0" smtClean="0"/>
            </a:br>
            <a:r>
              <a:rPr lang="ru-RU" dirty="0" smtClean="0"/>
              <a:t>Оно возможно, когда родители понимают, что перед ними живой человек, личность, а не предмет или не кусок, вывалившийся из их тела. То есть это отдельная личность, которая уже прожила многие жизни до этого, а не "моя собственность", не "кусочек меня". </a:t>
            </a:r>
            <a:br>
              <a:rPr lang="ru-RU" dirty="0" smtClean="0"/>
            </a:br>
            <a:r>
              <a:rPr lang="ru-RU" dirty="0" smtClean="0"/>
              <a:t>Эта личность много жизней до этого существовала и будет ещё много жизней, бесконечное количество, существовать затем без нас. Сотрудничество возможно, если есть понимание этих вещей. Конечно, из-за схожести судеб наши дети очень похожи на нас, но неправильно считать их своей копией. Когда есть правильное понимание взаимоотношений с ребенком, появляется возможность более чуткого и ненавязчивого общения. При этом ребенок сам при этом признает авторитет родителей, уважает их и склонен слушаться. </a:t>
            </a: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401080" cy="6072230"/>
          </a:xfrm>
        </p:spPr>
        <p:txBody>
          <a:bodyPr>
            <a:normAutofit fontScale="85000" lnSpcReduction="20000"/>
          </a:bodyPr>
          <a:lstStyle/>
          <a:p>
            <a:r>
              <a:rPr lang="ru-RU" dirty="0" smtClean="0"/>
              <a:t>Второй способ - это </a:t>
            </a:r>
            <a:r>
              <a:rPr lang="ru-RU" b="1" dirty="0" smtClean="0"/>
              <a:t>ВОСПИТАНИЕ В СТРАСТИ</a:t>
            </a:r>
            <a:r>
              <a:rPr lang="ru-RU" dirty="0" smtClean="0"/>
              <a:t>. </a:t>
            </a:r>
            <a:br>
              <a:rPr lang="ru-RU" dirty="0" smtClean="0"/>
            </a:br>
            <a:r>
              <a:rPr lang="ru-RU" dirty="0" smtClean="0"/>
              <a:t>Воспитание с позиции материальной заинтересованности. "Если будешь хорошим, то получишь всё, что захочешь, а если будешь плохим, то ничего не получишь".</a:t>
            </a:r>
            <a:br>
              <a:rPr lang="ru-RU" dirty="0" smtClean="0"/>
            </a:br>
            <a:r>
              <a:rPr lang="ru-RU" dirty="0" smtClean="0"/>
              <a:t/>
            </a:r>
            <a:br>
              <a:rPr lang="ru-RU" dirty="0" smtClean="0"/>
            </a:br>
            <a:r>
              <a:rPr lang="ru-RU" dirty="0" smtClean="0"/>
              <a:t>Третий способ воспитания - это </a:t>
            </a:r>
            <a:r>
              <a:rPr lang="ru-RU" b="1" dirty="0" smtClean="0"/>
              <a:t>ВОСПИТАНИЕ В НЕВЕЖЕСТВЕ</a:t>
            </a:r>
            <a:r>
              <a:rPr lang="ru-RU" dirty="0" smtClean="0"/>
              <a:t>, когда над ребёнком совершается насилие. Также воспитание в невежестве - это потакание прихотям детей. </a:t>
            </a:r>
            <a:br>
              <a:rPr lang="ru-RU" dirty="0" smtClean="0"/>
            </a:br>
            <a:r>
              <a:rPr lang="ru-RU" dirty="0" smtClean="0"/>
              <a:t>Четвёртый способ - это </a:t>
            </a:r>
            <a:r>
              <a:rPr lang="ru-RU" b="1" dirty="0" err="1" smtClean="0"/>
              <a:t>безличностное</a:t>
            </a:r>
            <a:r>
              <a:rPr lang="ru-RU" b="1" dirty="0" smtClean="0"/>
              <a:t> воспитание</a:t>
            </a:r>
            <a:r>
              <a:rPr lang="ru-RU" dirty="0" smtClean="0"/>
              <a:t>, когда родители просто не обращают внимания на своего ребёнка: "Как живёт, пусть так и живёт. Все дети были такими и ничего страшного. Все курят, все пьют".</a:t>
            </a:r>
            <a:br>
              <a:rPr lang="ru-RU" dirty="0" smtClean="0"/>
            </a:br>
            <a:r>
              <a:rPr lang="ru-RU" dirty="0" smtClean="0"/>
              <a:t/>
            </a:r>
            <a:br>
              <a:rPr lang="ru-RU" dirty="0" smtClean="0"/>
            </a:b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t>Результаты разных способов </a:t>
            </a:r>
            <a:r>
              <a:rPr lang="ru-RU" sz="3600" dirty="0" smtClean="0"/>
              <a:t>воспитания</a:t>
            </a:r>
            <a:endParaRPr lang="ru-RU" sz="3600" dirty="0"/>
          </a:p>
        </p:txBody>
      </p:sp>
      <p:sp>
        <p:nvSpPr>
          <p:cNvPr id="3" name="Содержимое 2"/>
          <p:cNvSpPr>
            <a:spLocks noGrp="1"/>
          </p:cNvSpPr>
          <p:nvPr>
            <p:ph idx="1"/>
          </p:nvPr>
        </p:nvSpPr>
        <p:spPr/>
        <p:txBody>
          <a:bodyPr>
            <a:normAutofit fontScale="70000" lnSpcReduction="20000"/>
          </a:bodyPr>
          <a:lstStyle/>
          <a:p>
            <a:r>
              <a:rPr lang="ru-RU" dirty="0" smtClean="0"/>
              <a:t/>
            </a:r>
            <a:br>
              <a:rPr lang="ru-RU" dirty="0" smtClean="0"/>
            </a:br>
            <a:r>
              <a:rPr lang="ru-RU" dirty="0" smtClean="0"/>
              <a:t>Последние 3 типа - способы неправильного воспитания. Они возникают потому, что человек считает ребёнка своей собственностью. То есть родители считают ребёнка частью себя, ребёнок сам себе не принадлежит, он принадлежит нам. Когда человек так считает, он не сможет правильно воспитывать, у него нет шансов. Ложное эго ребёнка в этом случае будет протестовать против воли родителей. Это происходит автоматически, независимо от того хотим мы этого или нет.</a:t>
            </a:r>
            <a:br>
              <a:rPr lang="ru-RU" dirty="0" smtClean="0"/>
            </a:br>
            <a:r>
              <a:rPr lang="ru-RU" dirty="0" smtClean="0"/>
              <a:t/>
            </a:r>
            <a:br>
              <a:rPr lang="ru-RU" dirty="0" smtClean="0"/>
            </a:br>
            <a:r>
              <a:rPr lang="ru-RU" sz="3400" dirty="0" smtClean="0"/>
              <a:t>Богатство — это не то в какой ты шубе ходишь, на какой машине ты ездишь и какой крутой телефон у тебя в руках.</a:t>
            </a:r>
            <a:br>
              <a:rPr lang="ru-RU" sz="3400" dirty="0" smtClean="0"/>
            </a:br>
            <a:r>
              <a:rPr lang="ru-RU" sz="3400" dirty="0" smtClean="0"/>
              <a:t>Богатство — это живые родители, здоровые дети, надёжные друзья и крепкое плечо любимого человека!</a:t>
            </a:r>
          </a:p>
          <a:p>
            <a:r>
              <a:rPr lang="ru-RU" sz="3400" dirty="0" smtClean="0"/>
              <a:t> </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Правила общения с ребенком</a:t>
            </a:r>
            <a:endParaRPr lang="ru-RU" dirty="0"/>
          </a:p>
        </p:txBody>
      </p:sp>
      <p:sp>
        <p:nvSpPr>
          <p:cNvPr id="3" name="Содержимое 2"/>
          <p:cNvSpPr>
            <a:spLocks noGrp="1"/>
          </p:cNvSpPr>
          <p:nvPr>
            <p:ph idx="1"/>
          </p:nvPr>
        </p:nvSpPr>
        <p:spPr/>
        <p:txBody>
          <a:bodyPr/>
          <a:lstStyle/>
          <a:p>
            <a:r>
              <a:rPr lang="ru-RU" sz="2400" dirty="0" smtClean="0"/>
              <a:t>8. </a:t>
            </a:r>
            <a:r>
              <a:rPr lang="ru-RU" dirty="0" smtClean="0"/>
              <a:t>Чаще говорите «Я верю, что у тебя получится!», «Ты замечательно справился !», «У тебя вышло очень здорово!», «На тебя можно положиться». </a:t>
            </a:r>
          </a:p>
          <a:p>
            <a:r>
              <a:rPr lang="ru-RU" dirty="0" smtClean="0"/>
              <a:t>9. Позаботьтесь о том, чтоб ребенок рос в атмосфере мира и спокойствия. Будьте для своих детей образцом супружеской любви и верности</a:t>
            </a:r>
            <a:r>
              <a:rPr lang="ru-RU" sz="3600" dirty="0" smtClean="0"/>
              <a:t>.</a:t>
            </a:r>
          </a:p>
          <a:p>
            <a:endParaRPr lang="ru-RU" sz="3600" dirty="0" smtClean="0"/>
          </a:p>
          <a:p>
            <a:endParaRPr lang="ru-RU" sz="3600" dirty="0"/>
          </a:p>
        </p:txBody>
      </p:sp>
    </p:spTree>
  </p:cSld>
  <p:clrMapOvr>
    <a:masterClrMapping/>
  </p:clrMapOvr>
  <p:transition advTm="8000"/>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AutoShape 2"/>
          <p:cNvSpPr>
            <a:spLocks noChangeArrowheads="1"/>
          </p:cNvSpPr>
          <p:nvPr/>
        </p:nvSpPr>
        <p:spPr bwMode="auto">
          <a:xfrm>
            <a:off x="0" y="3500438"/>
            <a:ext cx="3959225" cy="936625"/>
          </a:xfrm>
          <a:prstGeom prst="leftRightArrow">
            <a:avLst>
              <a:gd name="adj1" fmla="val 84176"/>
              <a:gd name="adj2" fmla="val 96774"/>
            </a:avLst>
          </a:prstGeom>
          <a:gradFill rotWithShape="1">
            <a:gsLst>
              <a:gs pos="0">
                <a:srgbClr val="5E9EFF"/>
              </a:gs>
              <a:gs pos="20000">
                <a:srgbClr val="85C2FF"/>
              </a:gs>
              <a:gs pos="35001">
                <a:srgbClr val="C4D6EB"/>
              </a:gs>
              <a:gs pos="50000">
                <a:srgbClr val="FFEBFA"/>
              </a:gs>
              <a:gs pos="64999">
                <a:srgbClr val="C4D6EB"/>
              </a:gs>
              <a:gs pos="80000">
                <a:srgbClr val="85C2FF"/>
              </a:gs>
              <a:gs pos="100000">
                <a:srgbClr val="5E9EFF"/>
              </a:gs>
            </a:gsLst>
            <a:lin ang="5400000" scaled="1"/>
          </a:gradFill>
          <a:ln w="9525" algn="ctr">
            <a:solidFill>
              <a:schemeClr val="tx1"/>
            </a:solidFill>
            <a:miter lim="800000"/>
            <a:headEnd/>
            <a:tailEnd/>
          </a:ln>
        </p:spPr>
        <p:txBody>
          <a:bodyPr wrap="none" anchor="ctr"/>
          <a:lstStyle/>
          <a:p>
            <a:pPr algn="ctr">
              <a:lnSpc>
                <a:spcPct val="90000"/>
              </a:lnSpc>
              <a:spcBef>
                <a:spcPct val="50000"/>
              </a:spcBef>
            </a:pPr>
            <a:endParaRPr lang="ru-RU" b="1" baseline="0">
              <a:solidFill>
                <a:srgbClr val="008000"/>
              </a:solidFill>
              <a:latin typeface="Times New Roman" pitchFamily="18" charset="0"/>
            </a:endParaRPr>
          </a:p>
          <a:p>
            <a:pPr algn="ctr">
              <a:lnSpc>
                <a:spcPct val="70000"/>
              </a:lnSpc>
              <a:spcBef>
                <a:spcPct val="50000"/>
              </a:spcBef>
            </a:pPr>
            <a:r>
              <a:rPr lang="ru-RU" b="1" baseline="0">
                <a:solidFill>
                  <a:srgbClr val="A50021"/>
                </a:solidFill>
                <a:latin typeface="Times New Roman" pitchFamily="18" charset="0"/>
              </a:rPr>
              <a:t>Социально – компетентной</a:t>
            </a:r>
          </a:p>
          <a:p>
            <a:pPr algn="ctr">
              <a:lnSpc>
                <a:spcPct val="70000"/>
              </a:lnSpc>
              <a:spcBef>
                <a:spcPct val="50000"/>
              </a:spcBef>
            </a:pPr>
            <a:r>
              <a:rPr lang="ru-RU" b="1" baseline="0">
                <a:solidFill>
                  <a:srgbClr val="A50021"/>
                </a:solidFill>
                <a:latin typeface="Times New Roman" pitchFamily="18" charset="0"/>
              </a:rPr>
              <a:t> личности</a:t>
            </a:r>
          </a:p>
          <a:p>
            <a:pPr algn="ctr"/>
            <a:endParaRPr lang="ru-RU" b="1" baseline="0">
              <a:solidFill>
                <a:srgbClr val="008000"/>
              </a:solidFill>
              <a:latin typeface="Times New Roman" pitchFamily="18" charset="0"/>
            </a:endParaRPr>
          </a:p>
        </p:txBody>
      </p:sp>
      <p:grpSp>
        <p:nvGrpSpPr>
          <p:cNvPr id="2" name="Group 3"/>
          <p:cNvGrpSpPr>
            <a:grpSpLocks/>
          </p:cNvGrpSpPr>
          <p:nvPr/>
        </p:nvGrpSpPr>
        <p:grpSpPr bwMode="auto">
          <a:xfrm flipH="1" flipV="1">
            <a:off x="7131050" y="4381500"/>
            <a:ext cx="1784350" cy="2324100"/>
            <a:chOff x="96" y="916"/>
            <a:chExt cx="2208" cy="2876"/>
          </a:xfrm>
        </p:grpSpPr>
        <p:sp>
          <p:nvSpPr>
            <p:cNvPr id="56339" name="Line 4"/>
            <p:cNvSpPr>
              <a:spLocks noChangeShapeType="1"/>
            </p:cNvSpPr>
            <p:nvPr/>
          </p:nvSpPr>
          <p:spPr bwMode="ltGray">
            <a:xfrm flipH="1">
              <a:off x="96" y="1037"/>
              <a:ext cx="2208" cy="0"/>
            </a:xfrm>
            <a:prstGeom prst="line">
              <a:avLst/>
            </a:prstGeom>
            <a:noFill/>
            <a:ln w="44450">
              <a:solidFill>
                <a:srgbClr val="FF9900"/>
              </a:solidFill>
              <a:round/>
              <a:headEnd/>
              <a:tailEnd/>
            </a:ln>
          </p:spPr>
          <p:txBody>
            <a:bodyPr wrap="none" anchor="ctr"/>
            <a:lstStyle/>
            <a:p>
              <a:endParaRPr lang="ru-RU"/>
            </a:p>
          </p:txBody>
        </p:sp>
        <p:sp>
          <p:nvSpPr>
            <p:cNvPr id="56340" name="Line 5"/>
            <p:cNvSpPr>
              <a:spLocks noChangeShapeType="1"/>
            </p:cNvSpPr>
            <p:nvPr/>
          </p:nvSpPr>
          <p:spPr bwMode="ltGray">
            <a:xfrm>
              <a:off x="336" y="920"/>
              <a:ext cx="0" cy="2872"/>
            </a:xfrm>
            <a:prstGeom prst="line">
              <a:avLst/>
            </a:prstGeom>
            <a:noFill/>
            <a:ln w="44450">
              <a:solidFill>
                <a:srgbClr val="FF9900"/>
              </a:solidFill>
              <a:round/>
              <a:headEnd/>
              <a:tailEnd/>
            </a:ln>
          </p:spPr>
          <p:txBody>
            <a:bodyPr wrap="none" anchor="ctr"/>
            <a:lstStyle/>
            <a:p>
              <a:endParaRPr lang="ru-RU"/>
            </a:p>
          </p:txBody>
        </p:sp>
        <p:sp>
          <p:nvSpPr>
            <p:cNvPr id="56341" name="Arc 6"/>
            <p:cNvSpPr>
              <a:spLocks/>
            </p:cNvSpPr>
            <p:nvPr/>
          </p:nvSpPr>
          <p:spPr bwMode="ltGray">
            <a:xfrm flipH="1">
              <a:off x="217" y="916"/>
              <a:ext cx="239" cy="239"/>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 name="T9" fmla="*/ 0 w 43195"/>
                <a:gd name="T10" fmla="*/ 0 h 43200"/>
                <a:gd name="T11" fmla="*/ 43195 w 43195"/>
                <a:gd name="T12" fmla="*/ 43200 h 43200"/>
              </a:gdLst>
              <a:ahLst/>
              <a:cxnLst>
                <a:cxn ang="T6">
                  <a:pos x="T0" y="T1"/>
                </a:cxn>
                <a:cxn ang="T7">
                  <a:pos x="T2" y="T3"/>
                </a:cxn>
                <a:cxn ang="T8">
                  <a:pos x="T4" y="T5"/>
                </a:cxn>
              </a:cxnLst>
              <a:rect l="T9" t="T10" r="T11" b="T12"/>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44450">
              <a:solidFill>
                <a:srgbClr val="FF9900"/>
              </a:solidFill>
              <a:round/>
              <a:headEnd/>
              <a:tailEnd/>
            </a:ln>
          </p:spPr>
          <p:txBody>
            <a:bodyPr wrap="none" anchor="ctr"/>
            <a:lstStyle/>
            <a:p>
              <a:endParaRPr lang="ru-RU"/>
            </a:p>
          </p:txBody>
        </p:sp>
      </p:grpSp>
      <p:grpSp>
        <p:nvGrpSpPr>
          <p:cNvPr id="3" name="Group 7"/>
          <p:cNvGrpSpPr>
            <a:grpSpLocks/>
          </p:cNvGrpSpPr>
          <p:nvPr/>
        </p:nvGrpSpPr>
        <p:grpSpPr bwMode="auto">
          <a:xfrm rot="10800000" flipH="1" flipV="1">
            <a:off x="98425" y="76200"/>
            <a:ext cx="1784350" cy="2324100"/>
            <a:chOff x="96" y="916"/>
            <a:chExt cx="2208" cy="2876"/>
          </a:xfrm>
        </p:grpSpPr>
        <p:sp>
          <p:nvSpPr>
            <p:cNvPr id="56336" name="Line 8"/>
            <p:cNvSpPr>
              <a:spLocks noChangeShapeType="1"/>
            </p:cNvSpPr>
            <p:nvPr/>
          </p:nvSpPr>
          <p:spPr bwMode="ltGray">
            <a:xfrm flipH="1">
              <a:off x="96" y="1037"/>
              <a:ext cx="2208" cy="0"/>
            </a:xfrm>
            <a:prstGeom prst="line">
              <a:avLst/>
            </a:prstGeom>
            <a:noFill/>
            <a:ln w="44450">
              <a:solidFill>
                <a:srgbClr val="FF9900"/>
              </a:solidFill>
              <a:round/>
              <a:headEnd/>
              <a:tailEnd/>
            </a:ln>
          </p:spPr>
          <p:txBody>
            <a:bodyPr wrap="none" anchor="ctr"/>
            <a:lstStyle/>
            <a:p>
              <a:endParaRPr lang="ru-RU"/>
            </a:p>
          </p:txBody>
        </p:sp>
        <p:sp>
          <p:nvSpPr>
            <p:cNvPr id="56337" name="Line 9"/>
            <p:cNvSpPr>
              <a:spLocks noChangeShapeType="1"/>
            </p:cNvSpPr>
            <p:nvPr/>
          </p:nvSpPr>
          <p:spPr bwMode="ltGray">
            <a:xfrm>
              <a:off x="336" y="920"/>
              <a:ext cx="0" cy="2872"/>
            </a:xfrm>
            <a:prstGeom prst="line">
              <a:avLst/>
            </a:prstGeom>
            <a:noFill/>
            <a:ln w="44450">
              <a:solidFill>
                <a:srgbClr val="FF9900"/>
              </a:solidFill>
              <a:round/>
              <a:headEnd/>
              <a:tailEnd/>
            </a:ln>
          </p:spPr>
          <p:txBody>
            <a:bodyPr wrap="none" anchor="ctr"/>
            <a:lstStyle/>
            <a:p>
              <a:endParaRPr lang="ru-RU"/>
            </a:p>
          </p:txBody>
        </p:sp>
        <p:sp>
          <p:nvSpPr>
            <p:cNvPr id="56338" name="Arc 10"/>
            <p:cNvSpPr>
              <a:spLocks/>
            </p:cNvSpPr>
            <p:nvPr/>
          </p:nvSpPr>
          <p:spPr bwMode="ltGray">
            <a:xfrm flipH="1">
              <a:off x="217" y="916"/>
              <a:ext cx="239" cy="239"/>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 name="T9" fmla="*/ 0 w 43195"/>
                <a:gd name="T10" fmla="*/ 0 h 43200"/>
                <a:gd name="T11" fmla="*/ 43195 w 43195"/>
                <a:gd name="T12" fmla="*/ 43200 h 43200"/>
              </a:gdLst>
              <a:ahLst/>
              <a:cxnLst>
                <a:cxn ang="T6">
                  <a:pos x="T0" y="T1"/>
                </a:cxn>
                <a:cxn ang="T7">
                  <a:pos x="T2" y="T3"/>
                </a:cxn>
                <a:cxn ang="T8">
                  <a:pos x="T4" y="T5"/>
                </a:cxn>
              </a:cxnLst>
              <a:rect l="T9" t="T10" r="T11" b="T12"/>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44450">
              <a:solidFill>
                <a:srgbClr val="FF9900"/>
              </a:solidFill>
              <a:round/>
              <a:headEnd/>
              <a:tailEnd/>
            </a:ln>
          </p:spPr>
          <p:txBody>
            <a:bodyPr wrap="none" anchor="ctr"/>
            <a:lstStyle/>
            <a:p>
              <a:endParaRPr lang="ru-RU"/>
            </a:p>
          </p:txBody>
        </p:sp>
      </p:grpSp>
      <p:sp>
        <p:nvSpPr>
          <p:cNvPr id="85003" name="PubBanner"/>
          <p:cNvSpPr>
            <a:spLocks noEditPoints="1" noChangeArrowheads="1"/>
          </p:cNvSpPr>
          <p:nvPr/>
        </p:nvSpPr>
        <p:spPr bwMode="auto">
          <a:xfrm>
            <a:off x="971550" y="404813"/>
            <a:ext cx="7416800" cy="2484437"/>
          </a:xfrm>
          <a:custGeom>
            <a:avLst/>
            <a:gdLst>
              <a:gd name="T0" fmla="*/ 10800 w 21600"/>
              <a:gd name="T1" fmla="*/ 0 h 21600"/>
              <a:gd name="T2" fmla="*/ 684 w 21600"/>
              <a:gd name="T3" fmla="*/ 13728 h 21600"/>
              <a:gd name="T4" fmla="*/ 10800 w 21600"/>
              <a:gd name="T5" fmla="*/ 12549 h 21600"/>
              <a:gd name="T6" fmla="*/ 20928 w 21600"/>
              <a:gd name="T7" fmla="*/ 13728 h 21600"/>
              <a:gd name="T8" fmla="*/ 17694720 60000 65536"/>
              <a:gd name="T9" fmla="*/ 11796480 60000 65536"/>
              <a:gd name="T10" fmla="*/ 5898240 60000 65536"/>
              <a:gd name="T11" fmla="*/ 0 60000 65536"/>
              <a:gd name="T12" fmla="*/ 2826 w 21600"/>
              <a:gd name="T13" fmla="*/ 4525 h 21600"/>
              <a:gd name="T14" fmla="*/ 18785 w 21600"/>
              <a:gd name="T15" fmla="*/ 12549 h 21600"/>
            </a:gdLst>
            <a:ahLst/>
            <a:cxnLst>
              <a:cxn ang="T8">
                <a:pos x="T0" y="T1"/>
              </a:cxn>
              <a:cxn ang="T9">
                <a:pos x="T2" y="T3"/>
              </a:cxn>
              <a:cxn ang="T10">
                <a:pos x="T4" y="T5"/>
              </a:cxn>
              <a:cxn ang="T11">
                <a:pos x="T6" y="T7"/>
              </a:cxn>
            </a:cxnLst>
            <a:rect l="T12" t="T13" r="T14" b="T15"/>
            <a:pathLst>
              <a:path w="21600" h="21600">
                <a:moveTo>
                  <a:pt x="18785" y="4525"/>
                </a:moveTo>
                <a:cubicBezTo>
                  <a:pt x="18684" y="3891"/>
                  <a:pt x="18494" y="3359"/>
                  <a:pt x="18152" y="2776"/>
                </a:cubicBezTo>
                <a:cubicBezTo>
                  <a:pt x="17708" y="2243"/>
                  <a:pt x="17125" y="1749"/>
                  <a:pt x="16453" y="1318"/>
                </a:cubicBezTo>
                <a:cubicBezTo>
                  <a:pt x="15667" y="925"/>
                  <a:pt x="14792" y="583"/>
                  <a:pt x="13816" y="342"/>
                </a:cubicBezTo>
                <a:cubicBezTo>
                  <a:pt x="12840" y="152"/>
                  <a:pt x="11826" y="0"/>
                  <a:pt x="10800" y="0"/>
                </a:cubicBezTo>
                <a:cubicBezTo>
                  <a:pt x="9735" y="0"/>
                  <a:pt x="8708" y="152"/>
                  <a:pt x="7732" y="342"/>
                </a:cubicBezTo>
                <a:cubicBezTo>
                  <a:pt x="6807" y="583"/>
                  <a:pt x="5932" y="925"/>
                  <a:pt x="5159" y="1318"/>
                </a:cubicBezTo>
                <a:cubicBezTo>
                  <a:pt x="4474" y="1749"/>
                  <a:pt x="3891" y="2243"/>
                  <a:pt x="3409" y="2776"/>
                </a:cubicBezTo>
                <a:cubicBezTo>
                  <a:pt x="3118" y="3359"/>
                  <a:pt x="2864" y="3891"/>
                  <a:pt x="2826" y="4525"/>
                </a:cubicBezTo>
                <a:lnTo>
                  <a:pt x="2826" y="6084"/>
                </a:lnTo>
                <a:lnTo>
                  <a:pt x="0" y="9152"/>
                </a:lnTo>
                <a:lnTo>
                  <a:pt x="684" y="13728"/>
                </a:lnTo>
                <a:lnTo>
                  <a:pt x="0" y="21600"/>
                </a:lnTo>
                <a:lnTo>
                  <a:pt x="2826" y="18684"/>
                </a:lnTo>
                <a:lnTo>
                  <a:pt x="2826" y="17074"/>
                </a:lnTo>
                <a:cubicBezTo>
                  <a:pt x="2864" y="16491"/>
                  <a:pt x="3118" y="15908"/>
                  <a:pt x="3409" y="15325"/>
                </a:cubicBezTo>
                <a:cubicBezTo>
                  <a:pt x="3891" y="14792"/>
                  <a:pt x="4474" y="14311"/>
                  <a:pt x="5159" y="13867"/>
                </a:cubicBezTo>
                <a:cubicBezTo>
                  <a:pt x="5932" y="13474"/>
                  <a:pt x="6807" y="13145"/>
                  <a:pt x="7732" y="12891"/>
                </a:cubicBezTo>
                <a:cubicBezTo>
                  <a:pt x="8708" y="12701"/>
                  <a:pt x="9735" y="12600"/>
                  <a:pt x="10800" y="12549"/>
                </a:cubicBezTo>
                <a:cubicBezTo>
                  <a:pt x="11826" y="12600"/>
                  <a:pt x="12840" y="12701"/>
                  <a:pt x="13816" y="12891"/>
                </a:cubicBezTo>
                <a:cubicBezTo>
                  <a:pt x="14792" y="13145"/>
                  <a:pt x="15667" y="13474"/>
                  <a:pt x="16453" y="13867"/>
                </a:cubicBezTo>
                <a:cubicBezTo>
                  <a:pt x="17125" y="14311"/>
                  <a:pt x="17708" y="14792"/>
                  <a:pt x="18152" y="15325"/>
                </a:cubicBezTo>
                <a:cubicBezTo>
                  <a:pt x="18494" y="15908"/>
                  <a:pt x="18684" y="16491"/>
                  <a:pt x="18785" y="17074"/>
                </a:cubicBezTo>
                <a:lnTo>
                  <a:pt x="18785" y="18684"/>
                </a:lnTo>
                <a:lnTo>
                  <a:pt x="21600" y="21600"/>
                </a:lnTo>
                <a:lnTo>
                  <a:pt x="20928" y="13728"/>
                </a:lnTo>
                <a:lnTo>
                  <a:pt x="21600" y="9152"/>
                </a:lnTo>
                <a:lnTo>
                  <a:pt x="18785" y="6084"/>
                </a:lnTo>
                <a:lnTo>
                  <a:pt x="18785" y="4525"/>
                </a:lnTo>
                <a:close/>
              </a:path>
            </a:pathLst>
          </a:custGeom>
          <a:gradFill rotWithShape="1">
            <a:gsLst>
              <a:gs pos="0">
                <a:srgbClr val="FF6699"/>
              </a:gs>
              <a:gs pos="50000">
                <a:srgbClr val="FFFFCC"/>
              </a:gs>
              <a:gs pos="100000">
                <a:srgbClr val="FF6699"/>
              </a:gs>
            </a:gsLst>
            <a:lin ang="0" scaled="1"/>
          </a:gradFill>
          <a:ln w="9525">
            <a:solidFill>
              <a:srgbClr val="000000"/>
            </a:solidFill>
            <a:miter lim="800000"/>
            <a:headEnd/>
            <a:tailEnd/>
          </a:ln>
          <a:effectLst>
            <a:outerShdw dist="107763" dir="2700000" algn="ctr" rotWithShape="0">
              <a:srgbClr val="808080"/>
            </a:outerShdw>
          </a:effectLst>
        </p:spPr>
        <p:txBody>
          <a:bodyPr/>
          <a:lstStyle/>
          <a:p>
            <a:pPr algn="ctr">
              <a:spcBef>
                <a:spcPct val="50000"/>
              </a:spcBef>
              <a:defRPr/>
            </a:pPr>
            <a:endParaRPr lang="ru-RU" b="1" baseline="0">
              <a:solidFill>
                <a:srgbClr val="A50021"/>
              </a:solidFill>
              <a:latin typeface="Times New Roman" pitchFamily="18" charset="0"/>
            </a:endParaRPr>
          </a:p>
        </p:txBody>
      </p:sp>
      <p:sp>
        <p:nvSpPr>
          <p:cNvPr id="85004" name="WordArt 12"/>
          <p:cNvSpPr>
            <a:spLocks noChangeArrowheads="1" noChangeShapeType="1" noTextEdit="1"/>
          </p:cNvSpPr>
          <p:nvPr/>
        </p:nvSpPr>
        <p:spPr bwMode="auto">
          <a:xfrm>
            <a:off x="755650" y="1125538"/>
            <a:ext cx="7934325" cy="1695450"/>
          </a:xfrm>
          <a:prstGeom prst="rect">
            <a:avLst/>
          </a:prstGeom>
        </p:spPr>
        <p:txBody>
          <a:bodyPr spcFirstLastPara="1" wrap="none" fromWordArt="1">
            <a:prstTxWarp prst="textArchUp">
              <a:avLst>
                <a:gd name="adj" fmla="val 11484940"/>
              </a:avLst>
            </a:prstTxWarp>
          </a:bodyPr>
          <a:lstStyle/>
          <a:p>
            <a:pPr algn="ctr"/>
            <a:r>
              <a:rPr lang="ru-RU" sz="6000" b="1" kern="10">
                <a:ln w="9525">
                  <a:solidFill>
                    <a:schemeClr val="bg1"/>
                  </a:solidFill>
                  <a:round/>
                  <a:headEnd/>
                  <a:tailEnd/>
                </a:ln>
                <a:solidFill>
                  <a:srgbClr val="6666FF"/>
                </a:solidFill>
                <a:latin typeface="Arial"/>
                <a:cs typeface="Arial"/>
              </a:rPr>
              <a:t>Управление эмоциями</a:t>
            </a:r>
          </a:p>
        </p:txBody>
      </p:sp>
      <p:sp>
        <p:nvSpPr>
          <p:cNvPr id="85005" name="Document"/>
          <p:cNvSpPr>
            <a:spLocks noEditPoints="1" noChangeArrowheads="1"/>
          </p:cNvSpPr>
          <p:nvPr/>
        </p:nvSpPr>
        <p:spPr bwMode="auto">
          <a:xfrm>
            <a:off x="395288" y="2492375"/>
            <a:ext cx="3744912" cy="938213"/>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gradFill rotWithShape="1">
            <a:gsLst>
              <a:gs pos="0">
                <a:srgbClr val="5E9EFF"/>
              </a:gs>
              <a:gs pos="39999">
                <a:srgbClr val="85C2FF"/>
              </a:gs>
              <a:gs pos="70000">
                <a:srgbClr val="C4D6EB"/>
              </a:gs>
              <a:gs pos="100000">
                <a:srgbClr val="FFEBFA"/>
              </a:gs>
            </a:gsLst>
            <a:lin ang="5400000" scaled="1"/>
          </a:gradFill>
          <a:ln w="9525">
            <a:solidFill>
              <a:srgbClr val="000000"/>
            </a:solidFill>
            <a:miter lim="800000"/>
            <a:headEnd/>
            <a:tailEnd/>
          </a:ln>
          <a:effectLst>
            <a:outerShdw dist="107763" dir="2700000" algn="ctr" rotWithShape="0">
              <a:srgbClr val="808080"/>
            </a:outerShdw>
          </a:effectLst>
        </p:spPr>
        <p:txBody>
          <a:bodyPr/>
          <a:lstStyle/>
          <a:p>
            <a:pPr algn="ctr">
              <a:defRPr/>
            </a:pPr>
            <a:r>
              <a:rPr lang="ru-RU" b="1" baseline="0">
                <a:solidFill>
                  <a:srgbClr val="A50021"/>
                </a:solidFill>
                <a:latin typeface="Times New Roman" pitchFamily="18" charset="0"/>
              </a:rPr>
              <a:t>ФОРМИРУЮТСЯ КАЧЕСТВА</a:t>
            </a:r>
          </a:p>
        </p:txBody>
      </p:sp>
      <p:sp>
        <p:nvSpPr>
          <p:cNvPr id="85006" name="Document"/>
          <p:cNvSpPr>
            <a:spLocks noEditPoints="1" noChangeArrowheads="1"/>
          </p:cNvSpPr>
          <p:nvPr/>
        </p:nvSpPr>
        <p:spPr bwMode="auto">
          <a:xfrm>
            <a:off x="4572000" y="2492375"/>
            <a:ext cx="4176713" cy="86518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gradFill rotWithShape="1">
            <a:gsLst>
              <a:gs pos="0">
                <a:srgbClr val="8488C4"/>
              </a:gs>
              <a:gs pos="53000">
                <a:srgbClr val="D4DEFF"/>
              </a:gs>
              <a:gs pos="83000">
                <a:srgbClr val="D4DEFF"/>
              </a:gs>
              <a:gs pos="100000">
                <a:srgbClr val="96AB94"/>
              </a:gs>
            </a:gsLst>
            <a:lin ang="5400000" scaled="1"/>
          </a:gradFill>
          <a:ln w="9525">
            <a:solidFill>
              <a:srgbClr val="000000"/>
            </a:solidFill>
            <a:miter lim="800000"/>
            <a:headEnd/>
            <a:tailEnd/>
          </a:ln>
          <a:effectLst>
            <a:outerShdw dist="107763" dir="2700000" algn="ctr" rotWithShape="0">
              <a:srgbClr val="808080"/>
            </a:outerShdw>
          </a:effectLst>
        </p:spPr>
        <p:txBody>
          <a:bodyPr/>
          <a:lstStyle/>
          <a:p>
            <a:pPr algn="ctr">
              <a:defRPr/>
            </a:pPr>
            <a:r>
              <a:rPr lang="ru-RU" b="1" baseline="0">
                <a:solidFill>
                  <a:srgbClr val="003366"/>
                </a:solidFill>
                <a:latin typeface="Times New Roman" pitchFamily="18" charset="0"/>
              </a:rPr>
              <a:t>ВЫРАБАТЫВАЮТСЯ</a:t>
            </a:r>
          </a:p>
          <a:p>
            <a:pPr algn="ctr">
              <a:defRPr/>
            </a:pPr>
            <a:r>
              <a:rPr lang="ru-RU" b="1" baseline="0">
                <a:solidFill>
                  <a:srgbClr val="003366"/>
                </a:solidFill>
                <a:latin typeface="Times New Roman" pitchFamily="18" charset="0"/>
              </a:rPr>
              <a:t>УМЕНИЯ</a:t>
            </a:r>
          </a:p>
        </p:txBody>
      </p:sp>
      <p:sp>
        <p:nvSpPr>
          <p:cNvPr id="85007" name="AutoShape 15"/>
          <p:cNvSpPr>
            <a:spLocks noChangeArrowheads="1"/>
          </p:cNvSpPr>
          <p:nvPr/>
        </p:nvSpPr>
        <p:spPr bwMode="auto">
          <a:xfrm>
            <a:off x="0" y="4221163"/>
            <a:ext cx="3959225" cy="935037"/>
          </a:xfrm>
          <a:prstGeom prst="leftRightArrow">
            <a:avLst>
              <a:gd name="adj1" fmla="val 84176"/>
              <a:gd name="adj2" fmla="val 96938"/>
            </a:avLst>
          </a:prstGeom>
          <a:gradFill rotWithShape="1">
            <a:gsLst>
              <a:gs pos="0">
                <a:srgbClr val="5E9EFF"/>
              </a:gs>
              <a:gs pos="20000">
                <a:srgbClr val="85C2FF"/>
              </a:gs>
              <a:gs pos="35001">
                <a:srgbClr val="C4D6EB"/>
              </a:gs>
              <a:gs pos="50000">
                <a:srgbClr val="FFEBFA"/>
              </a:gs>
              <a:gs pos="64999">
                <a:srgbClr val="C4D6EB"/>
              </a:gs>
              <a:gs pos="80000">
                <a:srgbClr val="85C2FF"/>
              </a:gs>
              <a:gs pos="100000">
                <a:srgbClr val="5E9EFF"/>
              </a:gs>
            </a:gsLst>
            <a:lin ang="5400000" scaled="1"/>
          </a:gradFill>
          <a:ln w="9525" algn="ctr">
            <a:solidFill>
              <a:schemeClr val="tx1"/>
            </a:solidFill>
            <a:miter lim="800000"/>
            <a:headEnd/>
            <a:tailEnd/>
          </a:ln>
        </p:spPr>
        <p:txBody>
          <a:bodyPr wrap="none" anchor="ctr"/>
          <a:lstStyle/>
          <a:p>
            <a:pPr algn="ctr">
              <a:lnSpc>
                <a:spcPct val="90000"/>
              </a:lnSpc>
              <a:spcBef>
                <a:spcPct val="50000"/>
              </a:spcBef>
            </a:pPr>
            <a:endParaRPr lang="ru-RU" b="1" baseline="0">
              <a:solidFill>
                <a:srgbClr val="A50021"/>
              </a:solidFill>
              <a:latin typeface="Times New Roman" pitchFamily="18" charset="0"/>
            </a:endParaRPr>
          </a:p>
          <a:p>
            <a:pPr algn="ctr">
              <a:spcBef>
                <a:spcPct val="50000"/>
              </a:spcBef>
            </a:pPr>
            <a:r>
              <a:rPr lang="ru-RU" b="1" baseline="0">
                <a:solidFill>
                  <a:srgbClr val="A50021"/>
                </a:solidFill>
                <a:latin typeface="Times New Roman" pitchFamily="18" charset="0"/>
              </a:rPr>
              <a:t>Терпимость к чужому мнению</a:t>
            </a:r>
          </a:p>
          <a:p>
            <a:pPr algn="ctr">
              <a:spcBef>
                <a:spcPct val="50000"/>
              </a:spcBef>
            </a:pPr>
            <a:endParaRPr lang="ru-RU" b="1" baseline="0">
              <a:solidFill>
                <a:srgbClr val="A50021"/>
              </a:solidFill>
              <a:latin typeface="Times New Roman" pitchFamily="18" charset="0"/>
            </a:endParaRPr>
          </a:p>
          <a:p>
            <a:pPr algn="ctr"/>
            <a:endParaRPr lang="ru-RU" b="1" baseline="0">
              <a:solidFill>
                <a:srgbClr val="A50021"/>
              </a:solidFill>
              <a:latin typeface="Times New Roman" pitchFamily="18" charset="0"/>
            </a:endParaRPr>
          </a:p>
        </p:txBody>
      </p:sp>
      <p:sp>
        <p:nvSpPr>
          <p:cNvPr id="85008" name="AutoShape 16"/>
          <p:cNvSpPr>
            <a:spLocks noChangeArrowheads="1"/>
          </p:cNvSpPr>
          <p:nvPr/>
        </p:nvSpPr>
        <p:spPr bwMode="auto">
          <a:xfrm>
            <a:off x="0" y="5661025"/>
            <a:ext cx="3959225" cy="981075"/>
          </a:xfrm>
          <a:prstGeom prst="leftRightArrow">
            <a:avLst>
              <a:gd name="adj1" fmla="val 84176"/>
              <a:gd name="adj2" fmla="val 92389"/>
            </a:avLst>
          </a:prstGeom>
          <a:gradFill rotWithShape="1">
            <a:gsLst>
              <a:gs pos="0">
                <a:srgbClr val="5E9EFF"/>
              </a:gs>
              <a:gs pos="20000">
                <a:srgbClr val="85C2FF"/>
              </a:gs>
              <a:gs pos="35001">
                <a:srgbClr val="C4D6EB"/>
              </a:gs>
              <a:gs pos="50000">
                <a:srgbClr val="FFEBFA"/>
              </a:gs>
              <a:gs pos="64999">
                <a:srgbClr val="C4D6EB"/>
              </a:gs>
              <a:gs pos="80000">
                <a:srgbClr val="85C2FF"/>
              </a:gs>
              <a:gs pos="100000">
                <a:srgbClr val="5E9EFF"/>
              </a:gs>
            </a:gsLst>
            <a:lin ang="5400000" scaled="1"/>
          </a:gradFill>
          <a:ln w="9525" algn="ctr">
            <a:solidFill>
              <a:schemeClr val="tx1"/>
            </a:solidFill>
            <a:miter lim="800000"/>
            <a:headEnd/>
            <a:tailEnd/>
          </a:ln>
        </p:spPr>
        <p:txBody>
          <a:bodyPr wrap="none" anchor="ctr"/>
          <a:lstStyle/>
          <a:p>
            <a:pPr algn="ctr">
              <a:lnSpc>
                <a:spcPct val="90000"/>
              </a:lnSpc>
              <a:spcBef>
                <a:spcPct val="50000"/>
              </a:spcBef>
            </a:pPr>
            <a:endParaRPr lang="ru-RU" b="1" baseline="0" dirty="0">
              <a:solidFill>
                <a:srgbClr val="008000"/>
              </a:solidFill>
              <a:latin typeface="Times New Roman" pitchFamily="18" charset="0"/>
            </a:endParaRPr>
          </a:p>
          <a:p>
            <a:pPr algn="ctr">
              <a:lnSpc>
                <a:spcPct val="70000"/>
              </a:lnSpc>
              <a:spcBef>
                <a:spcPct val="50000"/>
              </a:spcBef>
            </a:pPr>
            <a:endParaRPr lang="ru-RU" b="1" baseline="0" dirty="0">
              <a:solidFill>
                <a:srgbClr val="A50021"/>
              </a:solidFill>
              <a:latin typeface="Times New Roman" pitchFamily="18" charset="0"/>
            </a:endParaRPr>
          </a:p>
          <a:p>
            <a:pPr algn="ctr">
              <a:lnSpc>
                <a:spcPct val="70000"/>
              </a:lnSpc>
              <a:spcBef>
                <a:spcPct val="50000"/>
              </a:spcBef>
            </a:pPr>
            <a:r>
              <a:rPr lang="ru-RU" b="1" baseline="0" dirty="0" smtClean="0">
                <a:solidFill>
                  <a:srgbClr val="A50021"/>
                </a:solidFill>
                <a:latin typeface="Times New Roman" pitchFamily="18" charset="0"/>
              </a:rPr>
              <a:t>Духовно-нравственные</a:t>
            </a:r>
            <a:endParaRPr lang="ru-RU" b="1" baseline="0" dirty="0">
              <a:solidFill>
                <a:srgbClr val="A50021"/>
              </a:solidFill>
              <a:latin typeface="Times New Roman" pitchFamily="18" charset="0"/>
            </a:endParaRPr>
          </a:p>
          <a:p>
            <a:pPr algn="ctr">
              <a:lnSpc>
                <a:spcPct val="70000"/>
              </a:lnSpc>
              <a:spcBef>
                <a:spcPct val="50000"/>
              </a:spcBef>
            </a:pPr>
            <a:r>
              <a:rPr lang="ru-RU" b="1" baseline="0" dirty="0">
                <a:solidFill>
                  <a:srgbClr val="A50021"/>
                </a:solidFill>
                <a:latin typeface="Times New Roman" pitchFamily="18" charset="0"/>
              </a:rPr>
              <a:t> качества</a:t>
            </a:r>
          </a:p>
          <a:p>
            <a:pPr algn="ctr">
              <a:lnSpc>
                <a:spcPct val="90000"/>
              </a:lnSpc>
              <a:spcBef>
                <a:spcPct val="50000"/>
              </a:spcBef>
            </a:pPr>
            <a:endParaRPr lang="ru-RU" b="1" baseline="0" dirty="0">
              <a:solidFill>
                <a:srgbClr val="A50021"/>
              </a:solidFill>
              <a:latin typeface="Times New Roman" pitchFamily="18" charset="0"/>
            </a:endParaRPr>
          </a:p>
          <a:p>
            <a:pPr algn="ctr"/>
            <a:endParaRPr lang="ru-RU" b="1" baseline="0" dirty="0">
              <a:solidFill>
                <a:srgbClr val="008000"/>
              </a:solidFill>
              <a:latin typeface="Times New Roman" pitchFamily="18" charset="0"/>
            </a:endParaRPr>
          </a:p>
        </p:txBody>
      </p:sp>
      <p:sp>
        <p:nvSpPr>
          <p:cNvPr id="85009" name="AutoShape 17"/>
          <p:cNvSpPr>
            <a:spLocks noChangeArrowheads="1"/>
          </p:cNvSpPr>
          <p:nvPr/>
        </p:nvSpPr>
        <p:spPr bwMode="auto">
          <a:xfrm>
            <a:off x="4859338" y="3429000"/>
            <a:ext cx="3959225" cy="1008063"/>
          </a:xfrm>
          <a:prstGeom prst="leftRightArrow">
            <a:avLst>
              <a:gd name="adj1" fmla="val 84176"/>
              <a:gd name="adj2" fmla="val 89916"/>
            </a:avLst>
          </a:prstGeom>
          <a:gradFill rotWithShape="1">
            <a:gsLst>
              <a:gs pos="0">
                <a:srgbClr val="8488C4"/>
              </a:gs>
              <a:gs pos="53000">
                <a:srgbClr val="D4DEFF"/>
              </a:gs>
              <a:gs pos="83000">
                <a:srgbClr val="D4DEFF"/>
              </a:gs>
              <a:gs pos="100000">
                <a:srgbClr val="96AB94"/>
              </a:gs>
            </a:gsLst>
            <a:lin ang="5400000" scaled="1"/>
          </a:gradFill>
          <a:ln w="9525" algn="ctr">
            <a:solidFill>
              <a:schemeClr val="tx1"/>
            </a:solidFill>
            <a:miter lim="800000"/>
            <a:headEnd/>
            <a:tailEnd/>
          </a:ln>
        </p:spPr>
        <p:txBody>
          <a:bodyPr wrap="none" anchor="ctr"/>
          <a:lstStyle/>
          <a:p>
            <a:pPr algn="ctr">
              <a:lnSpc>
                <a:spcPct val="90000"/>
              </a:lnSpc>
              <a:spcBef>
                <a:spcPct val="50000"/>
              </a:spcBef>
            </a:pPr>
            <a:endParaRPr lang="ru-RU" b="1" baseline="0">
              <a:solidFill>
                <a:srgbClr val="008000"/>
              </a:solidFill>
              <a:latin typeface="Times New Roman" pitchFamily="18" charset="0"/>
            </a:endParaRPr>
          </a:p>
          <a:p>
            <a:pPr algn="ctr">
              <a:lnSpc>
                <a:spcPct val="90000"/>
              </a:lnSpc>
              <a:spcBef>
                <a:spcPct val="50000"/>
              </a:spcBef>
            </a:pPr>
            <a:endParaRPr lang="ru-RU" b="1" baseline="0">
              <a:solidFill>
                <a:srgbClr val="008000"/>
              </a:solidFill>
              <a:latin typeface="Times New Roman" pitchFamily="18" charset="0"/>
            </a:endParaRPr>
          </a:p>
          <a:p>
            <a:pPr algn="ctr">
              <a:lnSpc>
                <a:spcPct val="90000"/>
              </a:lnSpc>
              <a:spcBef>
                <a:spcPct val="50000"/>
              </a:spcBef>
            </a:pPr>
            <a:r>
              <a:rPr lang="ru-RU" b="1" baseline="0">
                <a:solidFill>
                  <a:srgbClr val="003366"/>
                </a:solidFill>
                <a:latin typeface="Times New Roman" pitchFamily="18" charset="0"/>
              </a:rPr>
              <a:t>Анализировать и </a:t>
            </a:r>
          </a:p>
          <a:p>
            <a:pPr algn="ctr">
              <a:lnSpc>
                <a:spcPct val="70000"/>
              </a:lnSpc>
              <a:spcBef>
                <a:spcPct val="50000"/>
              </a:spcBef>
            </a:pPr>
            <a:r>
              <a:rPr lang="ru-RU" b="1" baseline="0">
                <a:solidFill>
                  <a:srgbClr val="003366"/>
                </a:solidFill>
                <a:latin typeface="Times New Roman" pitchFamily="18" charset="0"/>
              </a:rPr>
              <a:t>усваивать новые ценности</a:t>
            </a:r>
          </a:p>
          <a:p>
            <a:pPr algn="ctr">
              <a:lnSpc>
                <a:spcPct val="90000"/>
              </a:lnSpc>
              <a:spcBef>
                <a:spcPct val="50000"/>
              </a:spcBef>
            </a:pPr>
            <a:endParaRPr lang="ru-RU" b="1" baseline="0">
              <a:solidFill>
                <a:srgbClr val="003366"/>
              </a:solidFill>
              <a:latin typeface="Times New Roman" pitchFamily="18" charset="0"/>
            </a:endParaRPr>
          </a:p>
          <a:p>
            <a:pPr algn="ctr"/>
            <a:endParaRPr lang="ru-RU" b="1" baseline="0">
              <a:solidFill>
                <a:srgbClr val="003366"/>
              </a:solidFill>
              <a:latin typeface="Times New Roman" pitchFamily="18" charset="0"/>
            </a:endParaRPr>
          </a:p>
        </p:txBody>
      </p:sp>
      <p:sp>
        <p:nvSpPr>
          <p:cNvPr id="85010" name="AutoShape 18"/>
          <p:cNvSpPr>
            <a:spLocks noChangeArrowheads="1"/>
          </p:cNvSpPr>
          <p:nvPr/>
        </p:nvSpPr>
        <p:spPr bwMode="auto">
          <a:xfrm>
            <a:off x="0" y="4724400"/>
            <a:ext cx="3959225" cy="1081088"/>
          </a:xfrm>
          <a:prstGeom prst="leftRightArrow">
            <a:avLst>
              <a:gd name="adj1" fmla="val 84176"/>
              <a:gd name="adj2" fmla="val 83842"/>
            </a:avLst>
          </a:prstGeom>
          <a:gradFill rotWithShape="1">
            <a:gsLst>
              <a:gs pos="0">
                <a:srgbClr val="5E9EFF"/>
              </a:gs>
              <a:gs pos="20000">
                <a:srgbClr val="85C2FF"/>
              </a:gs>
              <a:gs pos="35001">
                <a:srgbClr val="C4D6EB"/>
              </a:gs>
              <a:gs pos="50000">
                <a:srgbClr val="FFEBFA"/>
              </a:gs>
              <a:gs pos="64999">
                <a:srgbClr val="C4D6EB"/>
              </a:gs>
              <a:gs pos="80000">
                <a:srgbClr val="85C2FF"/>
              </a:gs>
              <a:gs pos="100000">
                <a:srgbClr val="5E9EFF"/>
              </a:gs>
            </a:gsLst>
            <a:lin ang="5400000" scaled="1"/>
          </a:gradFill>
          <a:ln w="9525" algn="ctr">
            <a:solidFill>
              <a:schemeClr val="tx1"/>
            </a:solidFill>
            <a:miter lim="800000"/>
            <a:headEnd/>
            <a:tailEnd/>
          </a:ln>
        </p:spPr>
        <p:txBody>
          <a:bodyPr wrap="none" anchor="ctr"/>
          <a:lstStyle/>
          <a:p>
            <a:pPr algn="ctr">
              <a:lnSpc>
                <a:spcPct val="90000"/>
              </a:lnSpc>
              <a:spcBef>
                <a:spcPct val="50000"/>
              </a:spcBef>
            </a:pPr>
            <a:endParaRPr lang="ru-RU" b="1" baseline="0">
              <a:solidFill>
                <a:srgbClr val="008000"/>
              </a:solidFill>
              <a:latin typeface="Times New Roman" pitchFamily="18" charset="0"/>
            </a:endParaRPr>
          </a:p>
          <a:p>
            <a:pPr algn="ctr">
              <a:lnSpc>
                <a:spcPct val="70000"/>
              </a:lnSpc>
              <a:spcBef>
                <a:spcPct val="50000"/>
              </a:spcBef>
            </a:pPr>
            <a:r>
              <a:rPr lang="ru-RU" sz="1600" b="1" baseline="0">
                <a:solidFill>
                  <a:srgbClr val="A50021"/>
                </a:solidFill>
                <a:latin typeface="Times New Roman" pitchFamily="18" charset="0"/>
              </a:rPr>
              <a:t>Целеустремленность, </a:t>
            </a:r>
          </a:p>
          <a:p>
            <a:pPr algn="ctr">
              <a:lnSpc>
                <a:spcPct val="70000"/>
              </a:lnSpc>
              <a:spcBef>
                <a:spcPct val="50000"/>
              </a:spcBef>
            </a:pPr>
            <a:r>
              <a:rPr lang="ru-RU" sz="1600" b="1" baseline="0">
                <a:solidFill>
                  <a:srgbClr val="A50021"/>
                </a:solidFill>
                <a:latin typeface="Times New Roman" pitchFamily="18" charset="0"/>
              </a:rPr>
              <a:t>способность к самоопределению </a:t>
            </a:r>
          </a:p>
          <a:p>
            <a:pPr algn="ctr">
              <a:lnSpc>
                <a:spcPct val="70000"/>
              </a:lnSpc>
              <a:spcBef>
                <a:spcPct val="50000"/>
              </a:spcBef>
            </a:pPr>
            <a:r>
              <a:rPr lang="ru-RU" sz="1600" b="1" baseline="0">
                <a:solidFill>
                  <a:srgbClr val="A50021"/>
                </a:solidFill>
                <a:latin typeface="Times New Roman" pitchFamily="18" charset="0"/>
              </a:rPr>
              <a:t>и самореализации</a:t>
            </a:r>
          </a:p>
          <a:p>
            <a:pPr algn="ctr"/>
            <a:endParaRPr lang="ru-RU" b="1" baseline="0">
              <a:solidFill>
                <a:srgbClr val="A50021"/>
              </a:solidFill>
              <a:latin typeface="Times New Roman" pitchFamily="18" charset="0"/>
            </a:endParaRPr>
          </a:p>
        </p:txBody>
      </p:sp>
      <p:sp>
        <p:nvSpPr>
          <p:cNvPr id="85011" name="AutoShape 19"/>
          <p:cNvSpPr>
            <a:spLocks noChangeArrowheads="1"/>
          </p:cNvSpPr>
          <p:nvPr/>
        </p:nvSpPr>
        <p:spPr bwMode="auto">
          <a:xfrm>
            <a:off x="4859338" y="4221163"/>
            <a:ext cx="3959225" cy="935037"/>
          </a:xfrm>
          <a:prstGeom prst="leftRightArrow">
            <a:avLst>
              <a:gd name="adj1" fmla="val 84176"/>
              <a:gd name="adj2" fmla="val 96938"/>
            </a:avLst>
          </a:prstGeom>
          <a:gradFill rotWithShape="1">
            <a:gsLst>
              <a:gs pos="0">
                <a:srgbClr val="8488C4"/>
              </a:gs>
              <a:gs pos="53000">
                <a:srgbClr val="D4DEFF"/>
              </a:gs>
              <a:gs pos="83000">
                <a:srgbClr val="D4DEFF"/>
              </a:gs>
              <a:gs pos="100000">
                <a:srgbClr val="96AB94"/>
              </a:gs>
            </a:gsLst>
            <a:lin ang="5400000" scaled="1"/>
          </a:gradFill>
          <a:ln w="9525" algn="ctr">
            <a:solidFill>
              <a:schemeClr val="tx1"/>
            </a:solidFill>
            <a:miter lim="800000"/>
            <a:headEnd/>
            <a:tailEnd/>
          </a:ln>
        </p:spPr>
        <p:txBody>
          <a:bodyPr wrap="none" anchor="ctr"/>
          <a:lstStyle/>
          <a:p>
            <a:pPr algn="ctr">
              <a:lnSpc>
                <a:spcPct val="90000"/>
              </a:lnSpc>
              <a:spcBef>
                <a:spcPct val="50000"/>
              </a:spcBef>
            </a:pPr>
            <a:endParaRPr lang="ru-RU" b="1" baseline="0">
              <a:solidFill>
                <a:srgbClr val="008000"/>
              </a:solidFill>
              <a:latin typeface="Times New Roman" pitchFamily="18" charset="0"/>
            </a:endParaRPr>
          </a:p>
          <a:p>
            <a:pPr algn="ctr">
              <a:lnSpc>
                <a:spcPct val="90000"/>
              </a:lnSpc>
              <a:spcBef>
                <a:spcPct val="50000"/>
              </a:spcBef>
            </a:pPr>
            <a:r>
              <a:rPr lang="ru-RU" b="1" baseline="0">
                <a:solidFill>
                  <a:srgbClr val="003366"/>
                </a:solidFill>
                <a:latin typeface="Times New Roman" pitchFamily="18" charset="0"/>
              </a:rPr>
              <a:t>Делать осознанный выбор</a:t>
            </a:r>
          </a:p>
          <a:p>
            <a:pPr algn="ctr"/>
            <a:endParaRPr lang="ru-RU" b="1" baseline="0">
              <a:solidFill>
                <a:srgbClr val="003366"/>
              </a:solidFill>
              <a:latin typeface="Times New Roman" pitchFamily="18" charset="0"/>
            </a:endParaRPr>
          </a:p>
        </p:txBody>
      </p:sp>
      <p:sp>
        <p:nvSpPr>
          <p:cNvPr id="85012" name="AutoShape 20"/>
          <p:cNvSpPr>
            <a:spLocks noChangeArrowheads="1"/>
          </p:cNvSpPr>
          <p:nvPr/>
        </p:nvSpPr>
        <p:spPr bwMode="auto">
          <a:xfrm>
            <a:off x="4859338" y="4868863"/>
            <a:ext cx="3959225" cy="935037"/>
          </a:xfrm>
          <a:prstGeom prst="leftRightArrow">
            <a:avLst>
              <a:gd name="adj1" fmla="val 84176"/>
              <a:gd name="adj2" fmla="val 96938"/>
            </a:avLst>
          </a:prstGeom>
          <a:gradFill rotWithShape="1">
            <a:gsLst>
              <a:gs pos="0">
                <a:srgbClr val="8488C4"/>
              </a:gs>
              <a:gs pos="53000">
                <a:srgbClr val="D4DEFF"/>
              </a:gs>
              <a:gs pos="83000">
                <a:srgbClr val="D4DEFF"/>
              </a:gs>
              <a:gs pos="100000">
                <a:srgbClr val="96AB94"/>
              </a:gs>
            </a:gsLst>
            <a:lin ang="5400000" scaled="1"/>
          </a:gradFill>
          <a:ln w="9525" algn="ctr">
            <a:solidFill>
              <a:schemeClr val="tx1"/>
            </a:solidFill>
            <a:miter lim="800000"/>
            <a:headEnd/>
            <a:tailEnd/>
          </a:ln>
        </p:spPr>
        <p:txBody>
          <a:bodyPr wrap="none" anchor="ctr"/>
          <a:lstStyle/>
          <a:p>
            <a:pPr algn="ctr">
              <a:lnSpc>
                <a:spcPct val="90000"/>
              </a:lnSpc>
              <a:spcBef>
                <a:spcPct val="50000"/>
              </a:spcBef>
            </a:pPr>
            <a:endParaRPr lang="ru-RU" b="1" baseline="0">
              <a:solidFill>
                <a:srgbClr val="008000"/>
              </a:solidFill>
              <a:latin typeface="Times New Roman" pitchFamily="18" charset="0"/>
            </a:endParaRPr>
          </a:p>
          <a:p>
            <a:pPr algn="ctr">
              <a:lnSpc>
                <a:spcPct val="70000"/>
              </a:lnSpc>
              <a:spcBef>
                <a:spcPct val="50000"/>
              </a:spcBef>
            </a:pPr>
            <a:r>
              <a:rPr lang="ru-RU" sz="1700" b="1" baseline="0">
                <a:solidFill>
                  <a:srgbClr val="003366"/>
                </a:solidFill>
                <a:latin typeface="Times New Roman" pitchFamily="18" charset="0"/>
              </a:rPr>
              <a:t>Готовность нести ответственность</a:t>
            </a:r>
          </a:p>
          <a:p>
            <a:pPr algn="ctr">
              <a:lnSpc>
                <a:spcPct val="70000"/>
              </a:lnSpc>
              <a:spcBef>
                <a:spcPct val="50000"/>
              </a:spcBef>
            </a:pPr>
            <a:r>
              <a:rPr lang="ru-RU" sz="1700" b="1" baseline="0">
                <a:solidFill>
                  <a:srgbClr val="003366"/>
                </a:solidFill>
                <a:latin typeface="Times New Roman" pitchFamily="18" charset="0"/>
              </a:rPr>
              <a:t>за принятое решение</a:t>
            </a:r>
          </a:p>
          <a:p>
            <a:pPr algn="ctr">
              <a:lnSpc>
                <a:spcPct val="70000"/>
              </a:lnSpc>
            </a:pPr>
            <a:endParaRPr lang="ru-RU" sz="1700" b="1" baseline="0">
              <a:solidFill>
                <a:srgbClr val="008000"/>
              </a:solidFill>
              <a:latin typeface="Times New Roman" pitchFamily="18" charset="0"/>
            </a:endParaRPr>
          </a:p>
        </p:txBody>
      </p:sp>
      <p:sp>
        <p:nvSpPr>
          <p:cNvPr id="85013" name="AutoShape 21"/>
          <p:cNvSpPr>
            <a:spLocks noChangeArrowheads="1"/>
          </p:cNvSpPr>
          <p:nvPr/>
        </p:nvSpPr>
        <p:spPr bwMode="auto">
          <a:xfrm>
            <a:off x="4787900" y="5661025"/>
            <a:ext cx="3959225" cy="935038"/>
          </a:xfrm>
          <a:prstGeom prst="leftRightArrow">
            <a:avLst>
              <a:gd name="adj1" fmla="val 84176"/>
              <a:gd name="adj2" fmla="val 96938"/>
            </a:avLst>
          </a:prstGeom>
          <a:gradFill rotWithShape="1">
            <a:gsLst>
              <a:gs pos="0">
                <a:srgbClr val="8488C4"/>
              </a:gs>
              <a:gs pos="53000">
                <a:srgbClr val="D4DEFF"/>
              </a:gs>
              <a:gs pos="83000">
                <a:srgbClr val="D4DEFF"/>
              </a:gs>
              <a:gs pos="100000">
                <a:srgbClr val="96AB94"/>
              </a:gs>
            </a:gsLst>
            <a:lin ang="5400000" scaled="1"/>
          </a:gradFill>
          <a:ln w="9525" algn="ctr">
            <a:solidFill>
              <a:schemeClr val="tx1"/>
            </a:solidFill>
            <a:miter lim="800000"/>
            <a:headEnd/>
            <a:tailEnd/>
          </a:ln>
        </p:spPr>
        <p:txBody>
          <a:bodyPr wrap="none" anchor="ctr"/>
          <a:lstStyle/>
          <a:p>
            <a:pPr algn="ctr">
              <a:lnSpc>
                <a:spcPct val="90000"/>
              </a:lnSpc>
              <a:spcBef>
                <a:spcPct val="50000"/>
              </a:spcBef>
            </a:pPr>
            <a:endParaRPr lang="ru-RU" b="1" baseline="0">
              <a:solidFill>
                <a:srgbClr val="008000"/>
              </a:solidFill>
              <a:latin typeface="Times New Roman" pitchFamily="18" charset="0"/>
            </a:endParaRPr>
          </a:p>
          <a:p>
            <a:pPr algn="ctr">
              <a:lnSpc>
                <a:spcPct val="70000"/>
              </a:lnSpc>
              <a:spcBef>
                <a:spcPct val="50000"/>
              </a:spcBef>
            </a:pPr>
            <a:r>
              <a:rPr lang="ru-RU" b="1" baseline="0">
                <a:solidFill>
                  <a:srgbClr val="003366"/>
                </a:solidFill>
                <a:latin typeface="Times New Roman" pitchFamily="18" charset="0"/>
              </a:rPr>
              <a:t>Конструктивно решать</a:t>
            </a:r>
          </a:p>
          <a:p>
            <a:pPr algn="ctr">
              <a:lnSpc>
                <a:spcPct val="70000"/>
              </a:lnSpc>
              <a:spcBef>
                <a:spcPct val="50000"/>
              </a:spcBef>
            </a:pPr>
            <a:r>
              <a:rPr lang="ru-RU" b="1" baseline="0">
                <a:solidFill>
                  <a:srgbClr val="003366"/>
                </a:solidFill>
                <a:latin typeface="Times New Roman" pitchFamily="18" charset="0"/>
              </a:rPr>
              <a:t>конфликтные ситуации</a:t>
            </a:r>
          </a:p>
          <a:p>
            <a:pPr algn="ctr"/>
            <a:endParaRPr lang="ru-RU" b="1" baseline="0">
              <a:solidFill>
                <a:srgbClr val="003366"/>
              </a:solidFill>
              <a:latin typeface="Times New Roman" pitchFamily="18"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85003"/>
                                        </p:tgtEl>
                                        <p:attrNameLst>
                                          <p:attrName>style.visibility</p:attrName>
                                        </p:attrNameLst>
                                      </p:cBhvr>
                                      <p:to>
                                        <p:strVal val="visible"/>
                                      </p:to>
                                    </p:set>
                                    <p:animEffect transition="in" filter="fade">
                                      <p:cBhvr>
                                        <p:cTn id="7" dur="1000"/>
                                        <p:tgtEl>
                                          <p:spTgt spid="85003"/>
                                        </p:tgtEl>
                                      </p:cBhvr>
                                    </p:animEffect>
                                    <p:anim calcmode="lin" valueType="num">
                                      <p:cBhvr>
                                        <p:cTn id="8" dur="1000" fill="hold"/>
                                        <p:tgtEl>
                                          <p:spTgt spid="85003"/>
                                        </p:tgtEl>
                                        <p:attrNameLst>
                                          <p:attrName>ppt_x</p:attrName>
                                        </p:attrNameLst>
                                      </p:cBhvr>
                                      <p:tavLst>
                                        <p:tav tm="0">
                                          <p:val>
                                            <p:strVal val="#ppt_x"/>
                                          </p:val>
                                        </p:tav>
                                        <p:tav tm="100000">
                                          <p:val>
                                            <p:strVal val="#ppt_x"/>
                                          </p:val>
                                        </p:tav>
                                      </p:tavLst>
                                    </p:anim>
                                    <p:anim calcmode="lin" valueType="num">
                                      <p:cBhvr>
                                        <p:cTn id="9" dur="1000" fill="hold"/>
                                        <p:tgtEl>
                                          <p:spTgt spid="8500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9" presetClass="entr" presetSubtype="0" fill="hold" grpId="0" nodeType="afterEffect">
                                  <p:stCondLst>
                                    <p:cond delay="500"/>
                                  </p:stCondLst>
                                  <p:childTnLst>
                                    <p:set>
                                      <p:cBhvr>
                                        <p:cTn id="12" dur="1" fill="hold">
                                          <p:stCondLst>
                                            <p:cond delay="0"/>
                                          </p:stCondLst>
                                        </p:cTn>
                                        <p:tgtEl>
                                          <p:spTgt spid="85004"/>
                                        </p:tgtEl>
                                        <p:attrNameLst>
                                          <p:attrName>style.visibility</p:attrName>
                                        </p:attrNameLst>
                                      </p:cBhvr>
                                      <p:to>
                                        <p:strVal val="visible"/>
                                      </p:to>
                                    </p:set>
                                    <p:animEffect transition="in" filter="dissolve">
                                      <p:cBhvr>
                                        <p:cTn id="13" dur="1000"/>
                                        <p:tgtEl>
                                          <p:spTgt spid="85004"/>
                                        </p:tgtEl>
                                      </p:cBhvr>
                                    </p:animEffect>
                                  </p:childTnLst>
                                </p:cTn>
                              </p:par>
                            </p:childTnLst>
                          </p:cTn>
                        </p:par>
                        <p:par>
                          <p:cTn id="14" fill="hold">
                            <p:stCondLst>
                              <p:cond delay="2500"/>
                            </p:stCondLst>
                            <p:childTnLst>
                              <p:par>
                                <p:cTn id="15" presetID="7" presetClass="entr" presetSubtype="8" fill="hold" grpId="0" nodeType="afterEffect">
                                  <p:stCondLst>
                                    <p:cond delay="500"/>
                                  </p:stCondLst>
                                  <p:childTnLst>
                                    <p:set>
                                      <p:cBhvr>
                                        <p:cTn id="16" dur="1" fill="hold">
                                          <p:stCondLst>
                                            <p:cond delay="0"/>
                                          </p:stCondLst>
                                        </p:cTn>
                                        <p:tgtEl>
                                          <p:spTgt spid="85005"/>
                                        </p:tgtEl>
                                        <p:attrNameLst>
                                          <p:attrName>style.visibility</p:attrName>
                                        </p:attrNameLst>
                                      </p:cBhvr>
                                      <p:to>
                                        <p:strVal val="visible"/>
                                      </p:to>
                                    </p:set>
                                    <p:anim calcmode="lin" valueType="num">
                                      <p:cBhvr additive="base">
                                        <p:cTn id="17" dur="1000" fill="hold"/>
                                        <p:tgtEl>
                                          <p:spTgt spid="85005"/>
                                        </p:tgtEl>
                                        <p:attrNameLst>
                                          <p:attrName>ppt_x</p:attrName>
                                        </p:attrNameLst>
                                      </p:cBhvr>
                                      <p:tavLst>
                                        <p:tav tm="0">
                                          <p:val>
                                            <p:strVal val="0-#ppt_w/2"/>
                                          </p:val>
                                        </p:tav>
                                        <p:tav tm="100000">
                                          <p:val>
                                            <p:strVal val="#ppt_x"/>
                                          </p:val>
                                        </p:tav>
                                      </p:tavLst>
                                    </p:anim>
                                    <p:anim calcmode="lin" valueType="num">
                                      <p:cBhvr additive="base">
                                        <p:cTn id="18" dur="1000" fill="hold"/>
                                        <p:tgtEl>
                                          <p:spTgt spid="85005"/>
                                        </p:tgtEl>
                                        <p:attrNameLst>
                                          <p:attrName>ppt_y</p:attrName>
                                        </p:attrNameLst>
                                      </p:cBhvr>
                                      <p:tavLst>
                                        <p:tav tm="0">
                                          <p:val>
                                            <p:strVal val="#ppt_y"/>
                                          </p:val>
                                        </p:tav>
                                        <p:tav tm="100000">
                                          <p:val>
                                            <p:strVal val="#ppt_y"/>
                                          </p:val>
                                        </p:tav>
                                      </p:tavLst>
                                    </p:anim>
                                  </p:childTnLst>
                                </p:cTn>
                              </p:par>
                            </p:childTnLst>
                          </p:cTn>
                        </p:par>
                        <p:par>
                          <p:cTn id="19" fill="hold">
                            <p:stCondLst>
                              <p:cond delay="4000"/>
                            </p:stCondLst>
                            <p:childTnLst>
                              <p:par>
                                <p:cTn id="20" presetID="17" presetClass="entr" presetSubtype="10" fill="hold" grpId="0" nodeType="afterEffect">
                                  <p:stCondLst>
                                    <p:cond delay="0"/>
                                  </p:stCondLst>
                                  <p:childTnLst>
                                    <p:set>
                                      <p:cBhvr>
                                        <p:cTn id="21" dur="1" fill="hold">
                                          <p:stCondLst>
                                            <p:cond delay="0"/>
                                          </p:stCondLst>
                                        </p:cTn>
                                        <p:tgtEl>
                                          <p:spTgt spid="84994"/>
                                        </p:tgtEl>
                                        <p:attrNameLst>
                                          <p:attrName>style.visibility</p:attrName>
                                        </p:attrNameLst>
                                      </p:cBhvr>
                                      <p:to>
                                        <p:strVal val="visible"/>
                                      </p:to>
                                    </p:set>
                                    <p:anim calcmode="lin" valueType="num">
                                      <p:cBhvr>
                                        <p:cTn id="22" dur="500" fill="hold"/>
                                        <p:tgtEl>
                                          <p:spTgt spid="84994"/>
                                        </p:tgtEl>
                                        <p:attrNameLst>
                                          <p:attrName>ppt_w</p:attrName>
                                        </p:attrNameLst>
                                      </p:cBhvr>
                                      <p:tavLst>
                                        <p:tav tm="0">
                                          <p:val>
                                            <p:fltVal val="0"/>
                                          </p:val>
                                        </p:tav>
                                        <p:tav tm="100000">
                                          <p:val>
                                            <p:strVal val="#ppt_w"/>
                                          </p:val>
                                        </p:tav>
                                      </p:tavLst>
                                    </p:anim>
                                    <p:anim calcmode="lin" valueType="num">
                                      <p:cBhvr>
                                        <p:cTn id="23" dur="500" fill="hold"/>
                                        <p:tgtEl>
                                          <p:spTgt spid="84994"/>
                                        </p:tgtEl>
                                        <p:attrNameLst>
                                          <p:attrName>ppt_h</p:attrName>
                                        </p:attrNameLst>
                                      </p:cBhvr>
                                      <p:tavLst>
                                        <p:tav tm="0">
                                          <p:val>
                                            <p:strVal val="#ppt_h"/>
                                          </p:val>
                                        </p:tav>
                                        <p:tav tm="100000">
                                          <p:val>
                                            <p:strVal val="#ppt_h"/>
                                          </p:val>
                                        </p:tav>
                                      </p:tavLst>
                                    </p:anim>
                                  </p:childTnLst>
                                </p:cTn>
                              </p:par>
                            </p:childTnLst>
                          </p:cTn>
                        </p:par>
                        <p:par>
                          <p:cTn id="24" fill="hold">
                            <p:stCondLst>
                              <p:cond delay="4500"/>
                            </p:stCondLst>
                            <p:childTnLst>
                              <p:par>
                                <p:cTn id="25" presetID="17" presetClass="entr" presetSubtype="10" fill="hold" grpId="0" nodeType="afterEffect">
                                  <p:stCondLst>
                                    <p:cond delay="0"/>
                                  </p:stCondLst>
                                  <p:childTnLst>
                                    <p:set>
                                      <p:cBhvr>
                                        <p:cTn id="26" dur="1" fill="hold">
                                          <p:stCondLst>
                                            <p:cond delay="0"/>
                                          </p:stCondLst>
                                        </p:cTn>
                                        <p:tgtEl>
                                          <p:spTgt spid="85007"/>
                                        </p:tgtEl>
                                        <p:attrNameLst>
                                          <p:attrName>style.visibility</p:attrName>
                                        </p:attrNameLst>
                                      </p:cBhvr>
                                      <p:to>
                                        <p:strVal val="visible"/>
                                      </p:to>
                                    </p:set>
                                    <p:anim calcmode="lin" valueType="num">
                                      <p:cBhvr>
                                        <p:cTn id="27" dur="500" fill="hold"/>
                                        <p:tgtEl>
                                          <p:spTgt spid="85007"/>
                                        </p:tgtEl>
                                        <p:attrNameLst>
                                          <p:attrName>ppt_w</p:attrName>
                                        </p:attrNameLst>
                                      </p:cBhvr>
                                      <p:tavLst>
                                        <p:tav tm="0">
                                          <p:val>
                                            <p:fltVal val="0"/>
                                          </p:val>
                                        </p:tav>
                                        <p:tav tm="100000">
                                          <p:val>
                                            <p:strVal val="#ppt_w"/>
                                          </p:val>
                                        </p:tav>
                                      </p:tavLst>
                                    </p:anim>
                                    <p:anim calcmode="lin" valueType="num">
                                      <p:cBhvr>
                                        <p:cTn id="28" dur="500" fill="hold"/>
                                        <p:tgtEl>
                                          <p:spTgt spid="85007"/>
                                        </p:tgtEl>
                                        <p:attrNameLst>
                                          <p:attrName>ppt_h</p:attrName>
                                        </p:attrNameLst>
                                      </p:cBhvr>
                                      <p:tavLst>
                                        <p:tav tm="0">
                                          <p:val>
                                            <p:strVal val="#ppt_h"/>
                                          </p:val>
                                        </p:tav>
                                        <p:tav tm="100000">
                                          <p:val>
                                            <p:strVal val="#ppt_h"/>
                                          </p:val>
                                        </p:tav>
                                      </p:tavLst>
                                    </p:anim>
                                  </p:childTnLst>
                                </p:cTn>
                              </p:par>
                            </p:childTnLst>
                          </p:cTn>
                        </p:par>
                        <p:par>
                          <p:cTn id="29" fill="hold">
                            <p:stCondLst>
                              <p:cond delay="5000"/>
                            </p:stCondLst>
                            <p:childTnLst>
                              <p:par>
                                <p:cTn id="30" presetID="17" presetClass="entr" presetSubtype="10" fill="hold" grpId="0" nodeType="afterEffect">
                                  <p:stCondLst>
                                    <p:cond delay="0"/>
                                  </p:stCondLst>
                                  <p:childTnLst>
                                    <p:set>
                                      <p:cBhvr>
                                        <p:cTn id="31" dur="1" fill="hold">
                                          <p:stCondLst>
                                            <p:cond delay="0"/>
                                          </p:stCondLst>
                                        </p:cTn>
                                        <p:tgtEl>
                                          <p:spTgt spid="85010"/>
                                        </p:tgtEl>
                                        <p:attrNameLst>
                                          <p:attrName>style.visibility</p:attrName>
                                        </p:attrNameLst>
                                      </p:cBhvr>
                                      <p:to>
                                        <p:strVal val="visible"/>
                                      </p:to>
                                    </p:set>
                                    <p:anim calcmode="lin" valueType="num">
                                      <p:cBhvr>
                                        <p:cTn id="32" dur="500" fill="hold"/>
                                        <p:tgtEl>
                                          <p:spTgt spid="85010"/>
                                        </p:tgtEl>
                                        <p:attrNameLst>
                                          <p:attrName>ppt_w</p:attrName>
                                        </p:attrNameLst>
                                      </p:cBhvr>
                                      <p:tavLst>
                                        <p:tav tm="0">
                                          <p:val>
                                            <p:fltVal val="0"/>
                                          </p:val>
                                        </p:tav>
                                        <p:tav tm="100000">
                                          <p:val>
                                            <p:strVal val="#ppt_w"/>
                                          </p:val>
                                        </p:tav>
                                      </p:tavLst>
                                    </p:anim>
                                    <p:anim calcmode="lin" valueType="num">
                                      <p:cBhvr>
                                        <p:cTn id="33" dur="500" fill="hold"/>
                                        <p:tgtEl>
                                          <p:spTgt spid="85010"/>
                                        </p:tgtEl>
                                        <p:attrNameLst>
                                          <p:attrName>ppt_h</p:attrName>
                                        </p:attrNameLst>
                                      </p:cBhvr>
                                      <p:tavLst>
                                        <p:tav tm="0">
                                          <p:val>
                                            <p:strVal val="#ppt_h"/>
                                          </p:val>
                                        </p:tav>
                                        <p:tav tm="100000">
                                          <p:val>
                                            <p:strVal val="#ppt_h"/>
                                          </p:val>
                                        </p:tav>
                                      </p:tavLst>
                                    </p:anim>
                                  </p:childTnLst>
                                </p:cTn>
                              </p:par>
                            </p:childTnLst>
                          </p:cTn>
                        </p:par>
                        <p:par>
                          <p:cTn id="34" fill="hold">
                            <p:stCondLst>
                              <p:cond delay="5500"/>
                            </p:stCondLst>
                            <p:childTnLst>
                              <p:par>
                                <p:cTn id="35" presetID="17" presetClass="entr" presetSubtype="10" fill="hold" grpId="0" nodeType="afterEffect">
                                  <p:stCondLst>
                                    <p:cond delay="0"/>
                                  </p:stCondLst>
                                  <p:childTnLst>
                                    <p:set>
                                      <p:cBhvr>
                                        <p:cTn id="36" dur="1" fill="hold">
                                          <p:stCondLst>
                                            <p:cond delay="0"/>
                                          </p:stCondLst>
                                        </p:cTn>
                                        <p:tgtEl>
                                          <p:spTgt spid="85008"/>
                                        </p:tgtEl>
                                        <p:attrNameLst>
                                          <p:attrName>style.visibility</p:attrName>
                                        </p:attrNameLst>
                                      </p:cBhvr>
                                      <p:to>
                                        <p:strVal val="visible"/>
                                      </p:to>
                                    </p:set>
                                    <p:anim calcmode="lin" valueType="num">
                                      <p:cBhvr>
                                        <p:cTn id="37" dur="500" fill="hold"/>
                                        <p:tgtEl>
                                          <p:spTgt spid="85008"/>
                                        </p:tgtEl>
                                        <p:attrNameLst>
                                          <p:attrName>ppt_w</p:attrName>
                                        </p:attrNameLst>
                                      </p:cBhvr>
                                      <p:tavLst>
                                        <p:tav tm="0">
                                          <p:val>
                                            <p:fltVal val="0"/>
                                          </p:val>
                                        </p:tav>
                                        <p:tav tm="100000">
                                          <p:val>
                                            <p:strVal val="#ppt_w"/>
                                          </p:val>
                                        </p:tav>
                                      </p:tavLst>
                                    </p:anim>
                                    <p:anim calcmode="lin" valueType="num">
                                      <p:cBhvr>
                                        <p:cTn id="38" dur="500" fill="hold"/>
                                        <p:tgtEl>
                                          <p:spTgt spid="85008"/>
                                        </p:tgtEl>
                                        <p:attrNameLst>
                                          <p:attrName>ppt_h</p:attrName>
                                        </p:attrNameLst>
                                      </p:cBhvr>
                                      <p:tavLst>
                                        <p:tav tm="0">
                                          <p:val>
                                            <p:strVal val="#ppt_h"/>
                                          </p:val>
                                        </p:tav>
                                        <p:tav tm="100000">
                                          <p:val>
                                            <p:strVal val="#ppt_h"/>
                                          </p:val>
                                        </p:tav>
                                      </p:tavLst>
                                    </p:anim>
                                  </p:childTnLst>
                                </p:cTn>
                              </p:par>
                            </p:childTnLst>
                          </p:cTn>
                        </p:par>
                        <p:par>
                          <p:cTn id="39" fill="hold">
                            <p:stCondLst>
                              <p:cond delay="6000"/>
                            </p:stCondLst>
                            <p:childTnLst>
                              <p:par>
                                <p:cTn id="40" presetID="7" presetClass="entr" presetSubtype="2" fill="hold" grpId="0" nodeType="afterEffect">
                                  <p:stCondLst>
                                    <p:cond delay="0"/>
                                  </p:stCondLst>
                                  <p:childTnLst>
                                    <p:set>
                                      <p:cBhvr>
                                        <p:cTn id="41" dur="1" fill="hold">
                                          <p:stCondLst>
                                            <p:cond delay="0"/>
                                          </p:stCondLst>
                                        </p:cTn>
                                        <p:tgtEl>
                                          <p:spTgt spid="85006"/>
                                        </p:tgtEl>
                                        <p:attrNameLst>
                                          <p:attrName>style.visibility</p:attrName>
                                        </p:attrNameLst>
                                      </p:cBhvr>
                                      <p:to>
                                        <p:strVal val="visible"/>
                                      </p:to>
                                    </p:set>
                                    <p:anim calcmode="lin" valueType="num">
                                      <p:cBhvr additive="base">
                                        <p:cTn id="42" dur="500" fill="hold"/>
                                        <p:tgtEl>
                                          <p:spTgt spid="85006"/>
                                        </p:tgtEl>
                                        <p:attrNameLst>
                                          <p:attrName>ppt_x</p:attrName>
                                        </p:attrNameLst>
                                      </p:cBhvr>
                                      <p:tavLst>
                                        <p:tav tm="0">
                                          <p:val>
                                            <p:strVal val="1+#ppt_w/2"/>
                                          </p:val>
                                        </p:tav>
                                        <p:tav tm="100000">
                                          <p:val>
                                            <p:strVal val="#ppt_x"/>
                                          </p:val>
                                        </p:tav>
                                      </p:tavLst>
                                    </p:anim>
                                    <p:anim calcmode="lin" valueType="num">
                                      <p:cBhvr additive="base">
                                        <p:cTn id="43" dur="500" fill="hold"/>
                                        <p:tgtEl>
                                          <p:spTgt spid="85006"/>
                                        </p:tgtEl>
                                        <p:attrNameLst>
                                          <p:attrName>ppt_y</p:attrName>
                                        </p:attrNameLst>
                                      </p:cBhvr>
                                      <p:tavLst>
                                        <p:tav tm="0">
                                          <p:val>
                                            <p:strVal val="#ppt_y"/>
                                          </p:val>
                                        </p:tav>
                                        <p:tav tm="100000">
                                          <p:val>
                                            <p:strVal val="#ppt_y"/>
                                          </p:val>
                                        </p:tav>
                                      </p:tavLst>
                                    </p:anim>
                                  </p:childTnLst>
                                </p:cTn>
                              </p:par>
                            </p:childTnLst>
                          </p:cTn>
                        </p:par>
                        <p:par>
                          <p:cTn id="44" fill="hold">
                            <p:stCondLst>
                              <p:cond delay="6500"/>
                            </p:stCondLst>
                            <p:childTnLst>
                              <p:par>
                                <p:cTn id="45" presetID="17" presetClass="entr" presetSubtype="10" fill="hold" grpId="0" nodeType="afterEffect">
                                  <p:stCondLst>
                                    <p:cond delay="0"/>
                                  </p:stCondLst>
                                  <p:childTnLst>
                                    <p:set>
                                      <p:cBhvr>
                                        <p:cTn id="46" dur="1" fill="hold">
                                          <p:stCondLst>
                                            <p:cond delay="0"/>
                                          </p:stCondLst>
                                        </p:cTn>
                                        <p:tgtEl>
                                          <p:spTgt spid="85009"/>
                                        </p:tgtEl>
                                        <p:attrNameLst>
                                          <p:attrName>style.visibility</p:attrName>
                                        </p:attrNameLst>
                                      </p:cBhvr>
                                      <p:to>
                                        <p:strVal val="visible"/>
                                      </p:to>
                                    </p:set>
                                    <p:anim calcmode="lin" valueType="num">
                                      <p:cBhvr>
                                        <p:cTn id="47" dur="500" fill="hold"/>
                                        <p:tgtEl>
                                          <p:spTgt spid="85009"/>
                                        </p:tgtEl>
                                        <p:attrNameLst>
                                          <p:attrName>ppt_w</p:attrName>
                                        </p:attrNameLst>
                                      </p:cBhvr>
                                      <p:tavLst>
                                        <p:tav tm="0">
                                          <p:val>
                                            <p:fltVal val="0"/>
                                          </p:val>
                                        </p:tav>
                                        <p:tav tm="100000">
                                          <p:val>
                                            <p:strVal val="#ppt_w"/>
                                          </p:val>
                                        </p:tav>
                                      </p:tavLst>
                                    </p:anim>
                                    <p:anim calcmode="lin" valueType="num">
                                      <p:cBhvr>
                                        <p:cTn id="48" dur="500" fill="hold"/>
                                        <p:tgtEl>
                                          <p:spTgt spid="85009"/>
                                        </p:tgtEl>
                                        <p:attrNameLst>
                                          <p:attrName>ppt_h</p:attrName>
                                        </p:attrNameLst>
                                      </p:cBhvr>
                                      <p:tavLst>
                                        <p:tav tm="0">
                                          <p:val>
                                            <p:strVal val="#ppt_h"/>
                                          </p:val>
                                        </p:tav>
                                        <p:tav tm="100000">
                                          <p:val>
                                            <p:strVal val="#ppt_h"/>
                                          </p:val>
                                        </p:tav>
                                      </p:tavLst>
                                    </p:anim>
                                  </p:childTnLst>
                                </p:cTn>
                              </p:par>
                            </p:childTnLst>
                          </p:cTn>
                        </p:par>
                        <p:par>
                          <p:cTn id="49" fill="hold">
                            <p:stCondLst>
                              <p:cond delay="7000"/>
                            </p:stCondLst>
                            <p:childTnLst>
                              <p:par>
                                <p:cTn id="50" presetID="17" presetClass="entr" presetSubtype="10" fill="hold" grpId="0" nodeType="afterEffect">
                                  <p:stCondLst>
                                    <p:cond delay="0"/>
                                  </p:stCondLst>
                                  <p:childTnLst>
                                    <p:set>
                                      <p:cBhvr>
                                        <p:cTn id="51" dur="1" fill="hold">
                                          <p:stCondLst>
                                            <p:cond delay="0"/>
                                          </p:stCondLst>
                                        </p:cTn>
                                        <p:tgtEl>
                                          <p:spTgt spid="85011"/>
                                        </p:tgtEl>
                                        <p:attrNameLst>
                                          <p:attrName>style.visibility</p:attrName>
                                        </p:attrNameLst>
                                      </p:cBhvr>
                                      <p:to>
                                        <p:strVal val="visible"/>
                                      </p:to>
                                    </p:set>
                                    <p:anim calcmode="lin" valueType="num">
                                      <p:cBhvr>
                                        <p:cTn id="52" dur="500" fill="hold"/>
                                        <p:tgtEl>
                                          <p:spTgt spid="85011"/>
                                        </p:tgtEl>
                                        <p:attrNameLst>
                                          <p:attrName>ppt_w</p:attrName>
                                        </p:attrNameLst>
                                      </p:cBhvr>
                                      <p:tavLst>
                                        <p:tav tm="0">
                                          <p:val>
                                            <p:fltVal val="0"/>
                                          </p:val>
                                        </p:tav>
                                        <p:tav tm="100000">
                                          <p:val>
                                            <p:strVal val="#ppt_w"/>
                                          </p:val>
                                        </p:tav>
                                      </p:tavLst>
                                    </p:anim>
                                    <p:anim calcmode="lin" valueType="num">
                                      <p:cBhvr>
                                        <p:cTn id="53" dur="500" fill="hold"/>
                                        <p:tgtEl>
                                          <p:spTgt spid="85011"/>
                                        </p:tgtEl>
                                        <p:attrNameLst>
                                          <p:attrName>ppt_h</p:attrName>
                                        </p:attrNameLst>
                                      </p:cBhvr>
                                      <p:tavLst>
                                        <p:tav tm="0">
                                          <p:val>
                                            <p:strVal val="#ppt_h"/>
                                          </p:val>
                                        </p:tav>
                                        <p:tav tm="100000">
                                          <p:val>
                                            <p:strVal val="#ppt_h"/>
                                          </p:val>
                                        </p:tav>
                                      </p:tavLst>
                                    </p:anim>
                                  </p:childTnLst>
                                </p:cTn>
                              </p:par>
                            </p:childTnLst>
                          </p:cTn>
                        </p:par>
                        <p:par>
                          <p:cTn id="54" fill="hold">
                            <p:stCondLst>
                              <p:cond delay="7500"/>
                            </p:stCondLst>
                            <p:childTnLst>
                              <p:par>
                                <p:cTn id="55" presetID="17" presetClass="entr" presetSubtype="10" fill="hold" grpId="0" nodeType="afterEffect">
                                  <p:stCondLst>
                                    <p:cond delay="0"/>
                                  </p:stCondLst>
                                  <p:childTnLst>
                                    <p:set>
                                      <p:cBhvr>
                                        <p:cTn id="56" dur="1" fill="hold">
                                          <p:stCondLst>
                                            <p:cond delay="0"/>
                                          </p:stCondLst>
                                        </p:cTn>
                                        <p:tgtEl>
                                          <p:spTgt spid="85012"/>
                                        </p:tgtEl>
                                        <p:attrNameLst>
                                          <p:attrName>style.visibility</p:attrName>
                                        </p:attrNameLst>
                                      </p:cBhvr>
                                      <p:to>
                                        <p:strVal val="visible"/>
                                      </p:to>
                                    </p:set>
                                    <p:anim calcmode="lin" valueType="num">
                                      <p:cBhvr>
                                        <p:cTn id="57" dur="500" fill="hold"/>
                                        <p:tgtEl>
                                          <p:spTgt spid="85012"/>
                                        </p:tgtEl>
                                        <p:attrNameLst>
                                          <p:attrName>ppt_w</p:attrName>
                                        </p:attrNameLst>
                                      </p:cBhvr>
                                      <p:tavLst>
                                        <p:tav tm="0">
                                          <p:val>
                                            <p:fltVal val="0"/>
                                          </p:val>
                                        </p:tav>
                                        <p:tav tm="100000">
                                          <p:val>
                                            <p:strVal val="#ppt_w"/>
                                          </p:val>
                                        </p:tav>
                                      </p:tavLst>
                                    </p:anim>
                                    <p:anim calcmode="lin" valueType="num">
                                      <p:cBhvr>
                                        <p:cTn id="58" dur="500" fill="hold"/>
                                        <p:tgtEl>
                                          <p:spTgt spid="85012"/>
                                        </p:tgtEl>
                                        <p:attrNameLst>
                                          <p:attrName>ppt_h</p:attrName>
                                        </p:attrNameLst>
                                      </p:cBhvr>
                                      <p:tavLst>
                                        <p:tav tm="0">
                                          <p:val>
                                            <p:strVal val="#ppt_h"/>
                                          </p:val>
                                        </p:tav>
                                        <p:tav tm="100000">
                                          <p:val>
                                            <p:strVal val="#ppt_h"/>
                                          </p:val>
                                        </p:tav>
                                      </p:tavLst>
                                    </p:anim>
                                  </p:childTnLst>
                                </p:cTn>
                              </p:par>
                            </p:childTnLst>
                          </p:cTn>
                        </p:par>
                        <p:par>
                          <p:cTn id="59" fill="hold">
                            <p:stCondLst>
                              <p:cond delay="8000"/>
                            </p:stCondLst>
                            <p:childTnLst>
                              <p:par>
                                <p:cTn id="60" presetID="17" presetClass="entr" presetSubtype="10" fill="hold" grpId="0" nodeType="afterEffect">
                                  <p:stCondLst>
                                    <p:cond delay="0"/>
                                  </p:stCondLst>
                                  <p:childTnLst>
                                    <p:set>
                                      <p:cBhvr>
                                        <p:cTn id="61" dur="1" fill="hold">
                                          <p:stCondLst>
                                            <p:cond delay="0"/>
                                          </p:stCondLst>
                                        </p:cTn>
                                        <p:tgtEl>
                                          <p:spTgt spid="85013"/>
                                        </p:tgtEl>
                                        <p:attrNameLst>
                                          <p:attrName>style.visibility</p:attrName>
                                        </p:attrNameLst>
                                      </p:cBhvr>
                                      <p:to>
                                        <p:strVal val="visible"/>
                                      </p:to>
                                    </p:set>
                                    <p:anim calcmode="lin" valueType="num">
                                      <p:cBhvr>
                                        <p:cTn id="62" dur="500" fill="hold"/>
                                        <p:tgtEl>
                                          <p:spTgt spid="85013"/>
                                        </p:tgtEl>
                                        <p:attrNameLst>
                                          <p:attrName>ppt_w</p:attrName>
                                        </p:attrNameLst>
                                      </p:cBhvr>
                                      <p:tavLst>
                                        <p:tav tm="0">
                                          <p:val>
                                            <p:fltVal val="0"/>
                                          </p:val>
                                        </p:tav>
                                        <p:tav tm="100000">
                                          <p:val>
                                            <p:strVal val="#ppt_w"/>
                                          </p:val>
                                        </p:tav>
                                      </p:tavLst>
                                    </p:anim>
                                    <p:anim calcmode="lin" valueType="num">
                                      <p:cBhvr>
                                        <p:cTn id="63" dur="500" fill="hold"/>
                                        <p:tgtEl>
                                          <p:spTgt spid="850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animBg="1"/>
      <p:bldP spid="85004" grpId="0" animBg="1"/>
      <p:bldP spid="85005" grpId="0" animBg="1"/>
      <p:bldP spid="85006" grpId="0" animBg="1"/>
      <p:bldP spid="85007" grpId="0" animBg="1"/>
      <p:bldP spid="85008" grpId="0" animBg="1"/>
      <p:bldP spid="85009" grpId="0" animBg="1"/>
      <p:bldP spid="85010" grpId="0" animBg="1"/>
      <p:bldP spid="85011" grpId="0" animBg="1"/>
      <p:bldP spid="85012" grpId="0" animBg="1"/>
      <p:bldP spid="85013"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AutoShape 2"/>
          <p:cNvSpPr>
            <a:spLocks noChangeArrowheads="1"/>
          </p:cNvSpPr>
          <p:nvPr/>
        </p:nvSpPr>
        <p:spPr bwMode="auto">
          <a:xfrm>
            <a:off x="468313" y="4652963"/>
            <a:ext cx="1800225" cy="1223962"/>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lgn="ctr">
            <a:solidFill>
              <a:schemeClr val="tx1"/>
            </a:solidFill>
            <a:miter lim="800000"/>
            <a:headEnd/>
            <a:tailEnd/>
          </a:ln>
        </p:spPr>
        <p:txBody>
          <a:bodyPr wrap="none" anchor="ctr"/>
          <a:lstStyle/>
          <a:p>
            <a:endParaRPr lang="ru-RU"/>
          </a:p>
        </p:txBody>
      </p:sp>
      <p:sp>
        <p:nvSpPr>
          <p:cNvPr id="82947" name="AutoShape 3"/>
          <p:cNvSpPr>
            <a:spLocks noChangeArrowheads="1"/>
          </p:cNvSpPr>
          <p:nvPr/>
        </p:nvSpPr>
        <p:spPr bwMode="auto">
          <a:xfrm>
            <a:off x="539750" y="2205038"/>
            <a:ext cx="1800225" cy="1223962"/>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lgn="ctr">
            <a:solidFill>
              <a:schemeClr val="tx1"/>
            </a:solidFill>
            <a:miter lim="800000"/>
            <a:headEnd/>
            <a:tailEnd/>
          </a:ln>
        </p:spPr>
        <p:txBody>
          <a:bodyPr wrap="none" anchor="ctr"/>
          <a:lstStyle/>
          <a:p>
            <a:endParaRPr lang="ru-RU"/>
          </a:p>
        </p:txBody>
      </p:sp>
      <p:sp>
        <p:nvSpPr>
          <p:cNvPr id="82948" name="Rectangle 4"/>
          <p:cNvSpPr>
            <a:spLocks noGrp="1" noChangeArrowheads="1"/>
          </p:cNvSpPr>
          <p:nvPr>
            <p:ph type="title"/>
          </p:nvPr>
        </p:nvSpPr>
        <p:spPr>
          <a:xfrm>
            <a:off x="755650" y="260350"/>
            <a:ext cx="7848600" cy="1325563"/>
          </a:xfrm>
          <a:effectLst>
            <a:outerShdw dist="107763" dir="2700000" algn="ctr" rotWithShape="0">
              <a:schemeClr val="bg2">
                <a:alpha val="50000"/>
              </a:schemeClr>
            </a:outerShdw>
          </a:effectLst>
        </p:spPr>
        <p:txBody>
          <a:bodyPr/>
          <a:lstStyle/>
          <a:p>
            <a:pPr eaLnBrk="1" hangingPunct="1">
              <a:defRPr/>
            </a:pPr>
            <a:r>
              <a:rPr lang="ru-RU" sz="4000" b="1" smtClean="0">
                <a:solidFill>
                  <a:schemeClr val="tx1"/>
                </a:solidFill>
                <a:latin typeface="Tahoma" pitchFamily="34" charset="0"/>
              </a:rPr>
              <a:t>Как управлять эмоциями?</a:t>
            </a:r>
            <a:endParaRPr lang="en-US" sz="6000" b="1" smtClean="0">
              <a:solidFill>
                <a:schemeClr val="tx1"/>
              </a:solidFill>
            </a:endParaRPr>
          </a:p>
        </p:txBody>
      </p:sp>
      <p:grpSp>
        <p:nvGrpSpPr>
          <p:cNvPr id="2" name="Group 5"/>
          <p:cNvGrpSpPr>
            <a:grpSpLocks/>
          </p:cNvGrpSpPr>
          <p:nvPr/>
        </p:nvGrpSpPr>
        <p:grpSpPr bwMode="auto">
          <a:xfrm flipH="1" flipV="1">
            <a:off x="7131050" y="4381500"/>
            <a:ext cx="1784350" cy="2324100"/>
            <a:chOff x="96" y="916"/>
            <a:chExt cx="2208" cy="2876"/>
          </a:xfrm>
        </p:grpSpPr>
        <p:sp>
          <p:nvSpPr>
            <p:cNvPr id="57361" name="Line 6"/>
            <p:cNvSpPr>
              <a:spLocks noChangeShapeType="1"/>
            </p:cNvSpPr>
            <p:nvPr/>
          </p:nvSpPr>
          <p:spPr bwMode="ltGray">
            <a:xfrm flipH="1">
              <a:off x="96" y="1037"/>
              <a:ext cx="2208" cy="0"/>
            </a:xfrm>
            <a:prstGeom prst="line">
              <a:avLst/>
            </a:prstGeom>
            <a:noFill/>
            <a:ln w="44450">
              <a:solidFill>
                <a:srgbClr val="FF9900"/>
              </a:solidFill>
              <a:round/>
              <a:headEnd/>
              <a:tailEnd/>
            </a:ln>
          </p:spPr>
          <p:txBody>
            <a:bodyPr wrap="none" anchor="ctr"/>
            <a:lstStyle/>
            <a:p>
              <a:endParaRPr lang="ru-RU"/>
            </a:p>
          </p:txBody>
        </p:sp>
        <p:sp>
          <p:nvSpPr>
            <p:cNvPr id="57362" name="Line 7"/>
            <p:cNvSpPr>
              <a:spLocks noChangeShapeType="1"/>
            </p:cNvSpPr>
            <p:nvPr/>
          </p:nvSpPr>
          <p:spPr bwMode="ltGray">
            <a:xfrm>
              <a:off x="336" y="920"/>
              <a:ext cx="0" cy="2872"/>
            </a:xfrm>
            <a:prstGeom prst="line">
              <a:avLst/>
            </a:prstGeom>
            <a:noFill/>
            <a:ln w="44450">
              <a:solidFill>
                <a:srgbClr val="FF9900"/>
              </a:solidFill>
              <a:round/>
              <a:headEnd/>
              <a:tailEnd/>
            </a:ln>
          </p:spPr>
          <p:txBody>
            <a:bodyPr wrap="none" anchor="ctr"/>
            <a:lstStyle/>
            <a:p>
              <a:endParaRPr lang="ru-RU"/>
            </a:p>
          </p:txBody>
        </p:sp>
        <p:sp>
          <p:nvSpPr>
            <p:cNvPr id="57363" name="Arc 8"/>
            <p:cNvSpPr>
              <a:spLocks/>
            </p:cNvSpPr>
            <p:nvPr/>
          </p:nvSpPr>
          <p:spPr bwMode="ltGray">
            <a:xfrm flipH="1">
              <a:off x="217" y="916"/>
              <a:ext cx="239" cy="239"/>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 name="T9" fmla="*/ 0 w 43195"/>
                <a:gd name="T10" fmla="*/ 0 h 43200"/>
                <a:gd name="T11" fmla="*/ 43195 w 43195"/>
                <a:gd name="T12" fmla="*/ 43200 h 43200"/>
              </a:gdLst>
              <a:ahLst/>
              <a:cxnLst>
                <a:cxn ang="T6">
                  <a:pos x="T0" y="T1"/>
                </a:cxn>
                <a:cxn ang="T7">
                  <a:pos x="T2" y="T3"/>
                </a:cxn>
                <a:cxn ang="T8">
                  <a:pos x="T4" y="T5"/>
                </a:cxn>
              </a:cxnLst>
              <a:rect l="T9" t="T10" r="T11" b="T12"/>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44450">
              <a:solidFill>
                <a:srgbClr val="FF9900"/>
              </a:solidFill>
              <a:round/>
              <a:headEnd/>
              <a:tailEnd/>
            </a:ln>
          </p:spPr>
          <p:txBody>
            <a:bodyPr wrap="none" anchor="ctr"/>
            <a:lstStyle/>
            <a:p>
              <a:endParaRPr lang="ru-RU"/>
            </a:p>
          </p:txBody>
        </p:sp>
      </p:grpSp>
      <p:grpSp>
        <p:nvGrpSpPr>
          <p:cNvPr id="3" name="Group 9"/>
          <p:cNvGrpSpPr>
            <a:grpSpLocks/>
          </p:cNvGrpSpPr>
          <p:nvPr/>
        </p:nvGrpSpPr>
        <p:grpSpPr bwMode="auto">
          <a:xfrm rot="10800000" flipH="1" flipV="1">
            <a:off x="120650" y="76200"/>
            <a:ext cx="1784350" cy="2324100"/>
            <a:chOff x="96" y="916"/>
            <a:chExt cx="2208" cy="2876"/>
          </a:xfrm>
        </p:grpSpPr>
        <p:sp>
          <p:nvSpPr>
            <p:cNvPr id="57358" name="Line 10"/>
            <p:cNvSpPr>
              <a:spLocks noChangeShapeType="1"/>
            </p:cNvSpPr>
            <p:nvPr/>
          </p:nvSpPr>
          <p:spPr bwMode="ltGray">
            <a:xfrm flipH="1">
              <a:off x="96" y="1037"/>
              <a:ext cx="2208" cy="0"/>
            </a:xfrm>
            <a:prstGeom prst="line">
              <a:avLst/>
            </a:prstGeom>
            <a:noFill/>
            <a:ln w="44450">
              <a:solidFill>
                <a:srgbClr val="FF9900"/>
              </a:solidFill>
              <a:round/>
              <a:headEnd/>
              <a:tailEnd/>
            </a:ln>
          </p:spPr>
          <p:txBody>
            <a:bodyPr wrap="none" anchor="ctr"/>
            <a:lstStyle/>
            <a:p>
              <a:endParaRPr lang="ru-RU"/>
            </a:p>
          </p:txBody>
        </p:sp>
        <p:sp>
          <p:nvSpPr>
            <p:cNvPr id="57359" name="Line 11"/>
            <p:cNvSpPr>
              <a:spLocks noChangeShapeType="1"/>
            </p:cNvSpPr>
            <p:nvPr/>
          </p:nvSpPr>
          <p:spPr bwMode="ltGray">
            <a:xfrm>
              <a:off x="336" y="920"/>
              <a:ext cx="0" cy="2872"/>
            </a:xfrm>
            <a:prstGeom prst="line">
              <a:avLst/>
            </a:prstGeom>
            <a:noFill/>
            <a:ln w="44450">
              <a:solidFill>
                <a:srgbClr val="FF9900"/>
              </a:solidFill>
              <a:round/>
              <a:headEnd/>
              <a:tailEnd/>
            </a:ln>
          </p:spPr>
          <p:txBody>
            <a:bodyPr wrap="none" anchor="ctr"/>
            <a:lstStyle/>
            <a:p>
              <a:endParaRPr lang="ru-RU"/>
            </a:p>
          </p:txBody>
        </p:sp>
        <p:sp>
          <p:nvSpPr>
            <p:cNvPr id="57360" name="Arc 12"/>
            <p:cNvSpPr>
              <a:spLocks/>
            </p:cNvSpPr>
            <p:nvPr/>
          </p:nvSpPr>
          <p:spPr bwMode="ltGray">
            <a:xfrm flipH="1">
              <a:off x="217" y="916"/>
              <a:ext cx="239" cy="239"/>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 name="T9" fmla="*/ 0 w 43195"/>
                <a:gd name="T10" fmla="*/ 0 h 43200"/>
                <a:gd name="T11" fmla="*/ 43195 w 43195"/>
                <a:gd name="T12" fmla="*/ 43200 h 43200"/>
              </a:gdLst>
              <a:ahLst/>
              <a:cxnLst>
                <a:cxn ang="T6">
                  <a:pos x="T0" y="T1"/>
                </a:cxn>
                <a:cxn ang="T7">
                  <a:pos x="T2" y="T3"/>
                </a:cxn>
                <a:cxn ang="T8">
                  <a:pos x="T4" y="T5"/>
                </a:cxn>
              </a:cxnLst>
              <a:rect l="T9" t="T10" r="T11" b="T12"/>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44450">
              <a:solidFill>
                <a:srgbClr val="FF9900"/>
              </a:solidFill>
              <a:round/>
              <a:headEnd/>
              <a:tailEnd/>
            </a:ln>
          </p:spPr>
          <p:txBody>
            <a:bodyPr wrap="none" anchor="ctr"/>
            <a:lstStyle/>
            <a:p>
              <a:endParaRPr lang="ru-RU"/>
            </a:p>
          </p:txBody>
        </p:sp>
      </p:grpSp>
      <p:sp>
        <p:nvSpPr>
          <p:cNvPr id="82957" name="Text Box 13"/>
          <p:cNvSpPr txBox="1">
            <a:spLocks noChangeArrowheads="1"/>
          </p:cNvSpPr>
          <p:nvPr/>
        </p:nvSpPr>
        <p:spPr bwMode="auto">
          <a:xfrm>
            <a:off x="2357422" y="1571613"/>
            <a:ext cx="6535753" cy="1857388"/>
          </a:xfrm>
          <a:prstGeom prst="rect">
            <a:avLst/>
          </a:prstGeom>
          <a:gradFill rotWithShape="1">
            <a:gsLst>
              <a:gs pos="0">
                <a:srgbClr val="FFCC99"/>
              </a:gs>
              <a:gs pos="50000">
                <a:srgbClr val="FFFFFF"/>
              </a:gs>
              <a:gs pos="100000">
                <a:srgbClr val="FFCC99"/>
              </a:gs>
            </a:gsLst>
            <a:lin ang="5400000" scaled="1"/>
          </a:gradFill>
          <a:ln w="9525" algn="ctr">
            <a:noFill/>
            <a:miter lim="800000"/>
            <a:headEnd/>
            <a:tailEnd/>
          </a:ln>
        </p:spPr>
        <p:txBody>
          <a:bodyPr wrap="square" anchor="b">
            <a:spAutoFit/>
          </a:bodyPr>
          <a:lstStyle/>
          <a:p>
            <a:pPr algn="ctr">
              <a:spcBef>
                <a:spcPct val="50000"/>
              </a:spcBef>
            </a:pPr>
            <a:r>
              <a:rPr lang="ru-RU" b="1" baseline="0" dirty="0">
                <a:solidFill>
                  <a:srgbClr val="008000"/>
                </a:solidFill>
                <a:latin typeface="Times New Roman" pitchFamily="18" charset="0"/>
              </a:rPr>
              <a:t> </a:t>
            </a:r>
            <a:r>
              <a:rPr lang="ru-RU" sz="2800" b="1" dirty="0">
                <a:solidFill>
                  <a:schemeClr val="tx1"/>
                </a:solidFill>
              </a:rPr>
              <a:t>Нет эмоций плохих или хороших. По мнению Жан-Жака Руссо «все страсти хороши, когда мы владеем ими, и все дурны, когда мы им подчиняемся».</a:t>
            </a:r>
          </a:p>
        </p:txBody>
      </p:sp>
      <p:sp>
        <p:nvSpPr>
          <p:cNvPr id="82958" name="Text Box 14"/>
          <p:cNvSpPr txBox="1">
            <a:spLocks noChangeArrowheads="1"/>
          </p:cNvSpPr>
          <p:nvPr/>
        </p:nvSpPr>
        <p:spPr bwMode="auto">
          <a:xfrm>
            <a:off x="3924300" y="2492375"/>
            <a:ext cx="5219700" cy="366713"/>
          </a:xfrm>
          <a:prstGeom prst="rect">
            <a:avLst/>
          </a:prstGeom>
          <a:noFill/>
          <a:ln w="9525" algn="ctr">
            <a:noFill/>
            <a:miter lim="800000"/>
            <a:headEnd/>
            <a:tailEnd/>
          </a:ln>
        </p:spPr>
        <p:txBody>
          <a:bodyPr anchor="b">
            <a:spAutoFit/>
          </a:bodyPr>
          <a:lstStyle/>
          <a:p>
            <a:pPr algn="ctr">
              <a:spcBef>
                <a:spcPct val="50000"/>
              </a:spcBef>
              <a:buFontTx/>
              <a:buChar char="•"/>
            </a:pPr>
            <a:r>
              <a:rPr lang="ru-RU" b="1" baseline="0">
                <a:solidFill>
                  <a:schemeClr val="bg1"/>
                </a:solidFill>
                <a:latin typeface="Times New Roman" pitchFamily="18" charset="0"/>
              </a:rPr>
              <a:t> </a:t>
            </a:r>
          </a:p>
        </p:txBody>
      </p:sp>
      <p:sp>
        <p:nvSpPr>
          <p:cNvPr id="82959" name="Text Box 15"/>
          <p:cNvSpPr txBox="1">
            <a:spLocks noChangeArrowheads="1"/>
          </p:cNvSpPr>
          <p:nvPr/>
        </p:nvSpPr>
        <p:spPr bwMode="auto">
          <a:xfrm>
            <a:off x="2411413" y="4165600"/>
            <a:ext cx="6264275" cy="1938992"/>
          </a:xfrm>
          <a:prstGeom prst="rect">
            <a:avLst/>
          </a:prstGeom>
          <a:gradFill rotWithShape="1">
            <a:gsLst>
              <a:gs pos="0">
                <a:srgbClr val="FFCC99"/>
              </a:gs>
              <a:gs pos="100000">
                <a:srgbClr val="FFFFFF"/>
              </a:gs>
            </a:gsLst>
            <a:lin ang="5400000" scaled="1"/>
          </a:gradFill>
          <a:ln w="9525" algn="ctr">
            <a:noFill/>
            <a:miter lim="800000"/>
            <a:headEnd/>
            <a:tailEnd/>
          </a:ln>
        </p:spPr>
        <p:txBody>
          <a:bodyPr wrap="square" anchor="b">
            <a:spAutoFit/>
          </a:bodyPr>
          <a:lstStyle/>
          <a:p>
            <a:pPr>
              <a:spcBef>
                <a:spcPct val="50000"/>
              </a:spcBef>
            </a:pPr>
            <a:r>
              <a:rPr lang="ru-RU" sz="2400" dirty="0" smtClean="0"/>
              <a:t>Джонатан Свифт сказал: «Отдаваться гневу часто все равно, что мстить самому себе за вину другого». Возьми эти слова своим девизом, и станешь намного уравновешенней и оптимистичней.</a:t>
            </a:r>
            <a:endParaRPr lang="ru-RU" sz="2400" dirty="0"/>
          </a:p>
        </p:txBody>
      </p:sp>
      <p:sp>
        <p:nvSpPr>
          <p:cNvPr id="57354" name="Text Box 16"/>
          <p:cNvSpPr txBox="1">
            <a:spLocks noChangeArrowheads="1"/>
          </p:cNvSpPr>
          <p:nvPr/>
        </p:nvSpPr>
        <p:spPr bwMode="auto">
          <a:xfrm>
            <a:off x="4140200" y="5300663"/>
            <a:ext cx="4608513" cy="366712"/>
          </a:xfrm>
          <a:prstGeom prst="rect">
            <a:avLst/>
          </a:prstGeom>
          <a:noFill/>
          <a:ln w="9525" algn="ctr">
            <a:noFill/>
            <a:miter lim="800000"/>
            <a:headEnd/>
            <a:tailEnd/>
          </a:ln>
        </p:spPr>
        <p:txBody>
          <a:bodyPr anchor="b">
            <a:spAutoFit/>
          </a:bodyPr>
          <a:lstStyle/>
          <a:p>
            <a:pPr algn="ctr">
              <a:spcBef>
                <a:spcPct val="50000"/>
              </a:spcBef>
            </a:pPr>
            <a:endParaRPr lang="ru-RU" b="1" baseline="0">
              <a:solidFill>
                <a:srgbClr val="008000"/>
              </a:solidFill>
              <a:latin typeface="Times New Roman" pitchFamily="18" charset="0"/>
            </a:endParaRPr>
          </a:p>
        </p:txBody>
      </p:sp>
      <p:pic>
        <p:nvPicPr>
          <p:cNvPr id="57355" name="Picture 17" descr="14639"/>
          <p:cNvPicPr>
            <a:picLocks noChangeAspect="1" noChangeArrowheads="1" noCrop="1"/>
          </p:cNvPicPr>
          <p:nvPr/>
        </p:nvPicPr>
        <p:blipFill>
          <a:blip r:embed="rId3"/>
          <a:srcRect/>
          <a:stretch>
            <a:fillRect/>
          </a:stretch>
        </p:blipFill>
        <p:spPr bwMode="auto">
          <a:xfrm>
            <a:off x="250825" y="260350"/>
            <a:ext cx="800100" cy="800100"/>
          </a:xfrm>
          <a:prstGeom prst="rect">
            <a:avLst/>
          </a:prstGeom>
          <a:noFill/>
          <a:ln w="9525">
            <a:noFill/>
            <a:miter lim="800000"/>
            <a:headEnd/>
            <a:tailEnd/>
          </a:ln>
        </p:spPr>
      </p:pic>
      <p:pic>
        <p:nvPicPr>
          <p:cNvPr id="57356" name="Picture 17" descr="14639"/>
          <p:cNvPicPr>
            <a:picLocks noChangeAspect="1" noChangeArrowheads="1" noCrop="1"/>
          </p:cNvPicPr>
          <p:nvPr/>
        </p:nvPicPr>
        <p:blipFill>
          <a:blip r:embed="rId3"/>
          <a:srcRect/>
          <a:stretch>
            <a:fillRect/>
          </a:stretch>
        </p:blipFill>
        <p:spPr bwMode="auto">
          <a:xfrm>
            <a:off x="1042988" y="0"/>
            <a:ext cx="800100" cy="800100"/>
          </a:xfrm>
          <a:prstGeom prst="rect">
            <a:avLst/>
          </a:prstGeom>
          <a:noFill/>
          <a:ln w="9525">
            <a:noFill/>
            <a:miter lim="800000"/>
            <a:headEnd/>
            <a:tailEnd/>
          </a:ln>
        </p:spPr>
      </p:pic>
      <p:pic>
        <p:nvPicPr>
          <p:cNvPr id="57357" name="Picture 17" descr="14639"/>
          <p:cNvPicPr>
            <a:picLocks noChangeAspect="1" noChangeArrowheads="1" noCrop="1"/>
          </p:cNvPicPr>
          <p:nvPr/>
        </p:nvPicPr>
        <p:blipFill>
          <a:blip r:embed="rId3"/>
          <a:srcRect/>
          <a:stretch>
            <a:fillRect/>
          </a:stretch>
        </p:blipFill>
        <p:spPr bwMode="auto">
          <a:xfrm>
            <a:off x="0" y="836613"/>
            <a:ext cx="800100" cy="800100"/>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82948"/>
                                        </p:tgtEl>
                                        <p:attrNameLst>
                                          <p:attrName>style.visibility</p:attrName>
                                        </p:attrNameLst>
                                      </p:cBhvr>
                                      <p:to>
                                        <p:strVal val="visible"/>
                                      </p:to>
                                    </p:set>
                                    <p:animEffect transition="in" filter="blinds(vertical)">
                                      <p:cBhvr>
                                        <p:cTn id="7" dur="500"/>
                                        <p:tgtEl>
                                          <p:spTgt spid="82948"/>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82957"/>
                                        </p:tgtEl>
                                        <p:attrNameLst>
                                          <p:attrName>style.visibility</p:attrName>
                                        </p:attrNameLst>
                                      </p:cBhvr>
                                      <p:to>
                                        <p:strVal val="visible"/>
                                      </p:to>
                                    </p:set>
                                    <p:animEffect transition="in" filter="checkerboard(across)">
                                      <p:cBhvr>
                                        <p:cTn id="11" dur="500"/>
                                        <p:tgtEl>
                                          <p:spTgt spid="82957"/>
                                        </p:tgtEl>
                                      </p:cBhvr>
                                    </p:animEffect>
                                  </p:childTnLst>
                                </p:cTn>
                              </p:par>
                              <p:par>
                                <p:cTn id="12" presetID="7" presetClass="entr" presetSubtype="8" fill="hold" grpId="0" nodeType="withEffect">
                                  <p:stCondLst>
                                    <p:cond delay="0"/>
                                  </p:stCondLst>
                                  <p:childTnLst>
                                    <p:set>
                                      <p:cBhvr>
                                        <p:cTn id="13" dur="1" fill="hold">
                                          <p:stCondLst>
                                            <p:cond delay="0"/>
                                          </p:stCondLst>
                                        </p:cTn>
                                        <p:tgtEl>
                                          <p:spTgt spid="82947"/>
                                        </p:tgtEl>
                                        <p:attrNameLst>
                                          <p:attrName>style.visibility</p:attrName>
                                        </p:attrNameLst>
                                      </p:cBhvr>
                                      <p:to>
                                        <p:strVal val="visible"/>
                                      </p:to>
                                    </p:set>
                                    <p:anim calcmode="lin" valueType="num">
                                      <p:cBhvr additive="base">
                                        <p:cTn id="14" dur="1000" fill="hold"/>
                                        <p:tgtEl>
                                          <p:spTgt spid="82947"/>
                                        </p:tgtEl>
                                        <p:attrNameLst>
                                          <p:attrName>ppt_x</p:attrName>
                                        </p:attrNameLst>
                                      </p:cBhvr>
                                      <p:tavLst>
                                        <p:tav tm="0">
                                          <p:val>
                                            <p:strVal val="0-#ppt_w/2"/>
                                          </p:val>
                                        </p:tav>
                                        <p:tav tm="100000">
                                          <p:val>
                                            <p:strVal val="#ppt_x"/>
                                          </p:val>
                                        </p:tav>
                                      </p:tavLst>
                                    </p:anim>
                                    <p:anim calcmode="lin" valueType="num">
                                      <p:cBhvr additive="base">
                                        <p:cTn id="15" dur="1000" fill="hold"/>
                                        <p:tgtEl>
                                          <p:spTgt spid="82947"/>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82958"/>
                                        </p:tgtEl>
                                        <p:attrNameLst>
                                          <p:attrName>style.visibility</p:attrName>
                                        </p:attrNameLst>
                                      </p:cBhvr>
                                      <p:to>
                                        <p:strVal val="visible"/>
                                      </p:to>
                                    </p:set>
                                    <p:anim calcmode="lin" valueType="num">
                                      <p:cBhvr>
                                        <p:cTn id="19" dur="500" fill="hold"/>
                                        <p:tgtEl>
                                          <p:spTgt spid="82958"/>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2958"/>
                                        </p:tgtEl>
                                        <p:attrNameLst>
                                          <p:attrName>ppt_y</p:attrName>
                                        </p:attrNameLst>
                                      </p:cBhvr>
                                      <p:tavLst>
                                        <p:tav tm="0">
                                          <p:val>
                                            <p:strVal val="#ppt_y"/>
                                          </p:val>
                                        </p:tav>
                                        <p:tav tm="100000">
                                          <p:val>
                                            <p:strVal val="#ppt_y"/>
                                          </p:val>
                                        </p:tav>
                                      </p:tavLst>
                                    </p:anim>
                                    <p:anim calcmode="lin" valueType="num">
                                      <p:cBhvr>
                                        <p:cTn id="21" dur="500" fill="hold"/>
                                        <p:tgtEl>
                                          <p:spTgt spid="82958"/>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2958"/>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82958"/>
                                        </p:tgtEl>
                                      </p:cBhvr>
                                    </p:animEffect>
                                  </p:childTnLst>
                                </p:cTn>
                              </p:par>
                            </p:childTnLst>
                          </p:cTn>
                        </p:par>
                        <p:par>
                          <p:cTn id="24" fill="hold">
                            <p:stCondLst>
                              <p:cond delay="1950"/>
                            </p:stCondLst>
                            <p:childTnLst>
                              <p:par>
                                <p:cTn id="25" presetID="5" presetClass="entr" presetSubtype="10" fill="hold" grpId="0" nodeType="afterEffect">
                                  <p:stCondLst>
                                    <p:cond delay="0"/>
                                  </p:stCondLst>
                                  <p:childTnLst>
                                    <p:set>
                                      <p:cBhvr>
                                        <p:cTn id="26" dur="1" fill="hold">
                                          <p:stCondLst>
                                            <p:cond delay="0"/>
                                          </p:stCondLst>
                                        </p:cTn>
                                        <p:tgtEl>
                                          <p:spTgt spid="82959"/>
                                        </p:tgtEl>
                                        <p:attrNameLst>
                                          <p:attrName>style.visibility</p:attrName>
                                        </p:attrNameLst>
                                      </p:cBhvr>
                                      <p:to>
                                        <p:strVal val="visible"/>
                                      </p:to>
                                    </p:set>
                                    <p:animEffect transition="in" filter="checkerboard(across)">
                                      <p:cBhvr>
                                        <p:cTn id="27" dur="500"/>
                                        <p:tgtEl>
                                          <p:spTgt spid="82959"/>
                                        </p:tgtEl>
                                      </p:cBhvr>
                                    </p:animEffect>
                                  </p:childTnLst>
                                </p:cTn>
                              </p:par>
                            </p:childTnLst>
                          </p:cTn>
                        </p:par>
                        <p:par>
                          <p:cTn id="28" fill="hold">
                            <p:stCondLst>
                              <p:cond delay="2450"/>
                            </p:stCondLst>
                            <p:childTnLst>
                              <p:par>
                                <p:cTn id="29" presetID="7" presetClass="entr" presetSubtype="8" fill="hold" grpId="0" nodeType="afterEffect">
                                  <p:stCondLst>
                                    <p:cond delay="500"/>
                                  </p:stCondLst>
                                  <p:childTnLst>
                                    <p:set>
                                      <p:cBhvr>
                                        <p:cTn id="30" dur="1" fill="hold">
                                          <p:stCondLst>
                                            <p:cond delay="0"/>
                                          </p:stCondLst>
                                        </p:cTn>
                                        <p:tgtEl>
                                          <p:spTgt spid="82946"/>
                                        </p:tgtEl>
                                        <p:attrNameLst>
                                          <p:attrName>style.visibility</p:attrName>
                                        </p:attrNameLst>
                                      </p:cBhvr>
                                      <p:to>
                                        <p:strVal val="visible"/>
                                      </p:to>
                                    </p:set>
                                    <p:anim calcmode="lin" valueType="num">
                                      <p:cBhvr additive="base">
                                        <p:cTn id="31" dur="1000" fill="hold"/>
                                        <p:tgtEl>
                                          <p:spTgt spid="82946"/>
                                        </p:tgtEl>
                                        <p:attrNameLst>
                                          <p:attrName>ppt_x</p:attrName>
                                        </p:attrNameLst>
                                      </p:cBhvr>
                                      <p:tavLst>
                                        <p:tav tm="0">
                                          <p:val>
                                            <p:strVal val="0-#ppt_w/2"/>
                                          </p:val>
                                        </p:tav>
                                        <p:tav tm="100000">
                                          <p:val>
                                            <p:strVal val="#ppt_x"/>
                                          </p:val>
                                        </p:tav>
                                      </p:tavLst>
                                    </p:anim>
                                    <p:anim calcmode="lin" valueType="num">
                                      <p:cBhvr additive="base">
                                        <p:cTn id="32" dur="1000" fill="hold"/>
                                        <p:tgtEl>
                                          <p:spTgt spid="829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animBg="1"/>
      <p:bldP spid="82947" grpId="0" animBg="1"/>
      <p:bldP spid="82948" grpId="0" autoUpdateAnimBg="0"/>
      <p:bldP spid="82957" grpId="0" animBg="1"/>
      <p:bldP spid="82958" grpId="0"/>
      <p:bldP spid="82959"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4"/>
          <p:cNvGrpSpPr>
            <a:grpSpLocks/>
          </p:cNvGrpSpPr>
          <p:nvPr/>
        </p:nvGrpSpPr>
        <p:grpSpPr bwMode="auto">
          <a:xfrm flipH="1" flipV="1">
            <a:off x="7131050" y="4381500"/>
            <a:ext cx="1784350" cy="2324100"/>
            <a:chOff x="96" y="916"/>
            <a:chExt cx="2208" cy="2876"/>
          </a:xfrm>
        </p:grpSpPr>
        <p:sp>
          <p:nvSpPr>
            <p:cNvPr id="58389" name="Line 5"/>
            <p:cNvSpPr>
              <a:spLocks noChangeShapeType="1"/>
            </p:cNvSpPr>
            <p:nvPr/>
          </p:nvSpPr>
          <p:spPr bwMode="ltGray">
            <a:xfrm flipH="1">
              <a:off x="96" y="1037"/>
              <a:ext cx="2208" cy="0"/>
            </a:xfrm>
            <a:prstGeom prst="line">
              <a:avLst/>
            </a:prstGeom>
            <a:noFill/>
            <a:ln w="44450">
              <a:solidFill>
                <a:srgbClr val="FF9900"/>
              </a:solidFill>
              <a:round/>
              <a:headEnd/>
              <a:tailEnd/>
            </a:ln>
          </p:spPr>
          <p:txBody>
            <a:bodyPr wrap="none" anchor="ctr"/>
            <a:lstStyle/>
            <a:p>
              <a:endParaRPr lang="ru-RU"/>
            </a:p>
          </p:txBody>
        </p:sp>
        <p:sp>
          <p:nvSpPr>
            <p:cNvPr id="58390" name="Line 6"/>
            <p:cNvSpPr>
              <a:spLocks noChangeShapeType="1"/>
            </p:cNvSpPr>
            <p:nvPr/>
          </p:nvSpPr>
          <p:spPr bwMode="ltGray">
            <a:xfrm>
              <a:off x="336" y="920"/>
              <a:ext cx="0" cy="2872"/>
            </a:xfrm>
            <a:prstGeom prst="line">
              <a:avLst/>
            </a:prstGeom>
            <a:noFill/>
            <a:ln w="44450">
              <a:solidFill>
                <a:srgbClr val="FF9900"/>
              </a:solidFill>
              <a:round/>
              <a:headEnd/>
              <a:tailEnd/>
            </a:ln>
          </p:spPr>
          <p:txBody>
            <a:bodyPr wrap="none" anchor="ctr"/>
            <a:lstStyle/>
            <a:p>
              <a:endParaRPr lang="ru-RU"/>
            </a:p>
          </p:txBody>
        </p:sp>
        <p:sp>
          <p:nvSpPr>
            <p:cNvPr id="58391" name="Arc 7"/>
            <p:cNvSpPr>
              <a:spLocks/>
            </p:cNvSpPr>
            <p:nvPr/>
          </p:nvSpPr>
          <p:spPr bwMode="ltGray">
            <a:xfrm flipH="1">
              <a:off x="217" y="916"/>
              <a:ext cx="239" cy="239"/>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 name="T9" fmla="*/ 0 w 43195"/>
                <a:gd name="T10" fmla="*/ 0 h 43200"/>
                <a:gd name="T11" fmla="*/ 43195 w 43195"/>
                <a:gd name="T12" fmla="*/ 43200 h 43200"/>
              </a:gdLst>
              <a:ahLst/>
              <a:cxnLst>
                <a:cxn ang="T6">
                  <a:pos x="T0" y="T1"/>
                </a:cxn>
                <a:cxn ang="T7">
                  <a:pos x="T2" y="T3"/>
                </a:cxn>
                <a:cxn ang="T8">
                  <a:pos x="T4" y="T5"/>
                </a:cxn>
              </a:cxnLst>
              <a:rect l="T9" t="T10" r="T11" b="T12"/>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44450">
              <a:solidFill>
                <a:srgbClr val="FF9900"/>
              </a:solidFill>
              <a:round/>
              <a:headEnd/>
              <a:tailEnd/>
            </a:ln>
          </p:spPr>
          <p:txBody>
            <a:bodyPr wrap="none" anchor="ctr"/>
            <a:lstStyle/>
            <a:p>
              <a:endParaRPr lang="ru-RU"/>
            </a:p>
          </p:txBody>
        </p:sp>
      </p:grpSp>
      <p:grpSp>
        <p:nvGrpSpPr>
          <p:cNvPr id="3" name="Group 8"/>
          <p:cNvGrpSpPr>
            <a:grpSpLocks/>
          </p:cNvGrpSpPr>
          <p:nvPr/>
        </p:nvGrpSpPr>
        <p:grpSpPr bwMode="auto">
          <a:xfrm rot="10800000" flipH="1" flipV="1">
            <a:off x="98425" y="76200"/>
            <a:ext cx="1784350" cy="2324100"/>
            <a:chOff x="96" y="916"/>
            <a:chExt cx="2208" cy="2876"/>
          </a:xfrm>
        </p:grpSpPr>
        <p:sp>
          <p:nvSpPr>
            <p:cNvPr id="58386" name="Line 9"/>
            <p:cNvSpPr>
              <a:spLocks noChangeShapeType="1"/>
            </p:cNvSpPr>
            <p:nvPr/>
          </p:nvSpPr>
          <p:spPr bwMode="ltGray">
            <a:xfrm flipH="1">
              <a:off x="96" y="1037"/>
              <a:ext cx="2208" cy="0"/>
            </a:xfrm>
            <a:prstGeom prst="line">
              <a:avLst/>
            </a:prstGeom>
            <a:noFill/>
            <a:ln w="44450">
              <a:solidFill>
                <a:srgbClr val="FF9900"/>
              </a:solidFill>
              <a:round/>
              <a:headEnd/>
              <a:tailEnd/>
            </a:ln>
          </p:spPr>
          <p:txBody>
            <a:bodyPr wrap="none" anchor="ctr"/>
            <a:lstStyle/>
            <a:p>
              <a:endParaRPr lang="ru-RU"/>
            </a:p>
          </p:txBody>
        </p:sp>
        <p:sp>
          <p:nvSpPr>
            <p:cNvPr id="58387" name="Line 10"/>
            <p:cNvSpPr>
              <a:spLocks noChangeShapeType="1"/>
            </p:cNvSpPr>
            <p:nvPr/>
          </p:nvSpPr>
          <p:spPr bwMode="ltGray">
            <a:xfrm>
              <a:off x="336" y="920"/>
              <a:ext cx="0" cy="2872"/>
            </a:xfrm>
            <a:prstGeom prst="line">
              <a:avLst/>
            </a:prstGeom>
            <a:noFill/>
            <a:ln w="44450">
              <a:solidFill>
                <a:srgbClr val="FF9900"/>
              </a:solidFill>
              <a:round/>
              <a:headEnd/>
              <a:tailEnd/>
            </a:ln>
          </p:spPr>
          <p:txBody>
            <a:bodyPr wrap="none" anchor="ctr"/>
            <a:lstStyle/>
            <a:p>
              <a:endParaRPr lang="ru-RU"/>
            </a:p>
          </p:txBody>
        </p:sp>
        <p:sp>
          <p:nvSpPr>
            <p:cNvPr id="58388" name="Arc 11"/>
            <p:cNvSpPr>
              <a:spLocks/>
            </p:cNvSpPr>
            <p:nvPr/>
          </p:nvSpPr>
          <p:spPr bwMode="ltGray">
            <a:xfrm flipH="1">
              <a:off x="217" y="916"/>
              <a:ext cx="239" cy="239"/>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 name="T9" fmla="*/ 0 w 43195"/>
                <a:gd name="T10" fmla="*/ 0 h 43200"/>
                <a:gd name="T11" fmla="*/ 43195 w 43195"/>
                <a:gd name="T12" fmla="*/ 43200 h 43200"/>
              </a:gdLst>
              <a:ahLst/>
              <a:cxnLst>
                <a:cxn ang="T6">
                  <a:pos x="T0" y="T1"/>
                </a:cxn>
                <a:cxn ang="T7">
                  <a:pos x="T2" y="T3"/>
                </a:cxn>
                <a:cxn ang="T8">
                  <a:pos x="T4" y="T5"/>
                </a:cxn>
              </a:cxnLst>
              <a:rect l="T9" t="T10" r="T11" b="T12"/>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44450">
              <a:solidFill>
                <a:srgbClr val="FF9900"/>
              </a:solidFill>
              <a:round/>
              <a:headEnd/>
              <a:tailEnd/>
            </a:ln>
          </p:spPr>
          <p:txBody>
            <a:bodyPr wrap="none" anchor="ctr"/>
            <a:lstStyle/>
            <a:p>
              <a:endParaRPr lang="ru-RU"/>
            </a:p>
          </p:txBody>
        </p:sp>
      </p:grpSp>
      <p:sp>
        <p:nvSpPr>
          <p:cNvPr id="58372" name="Text Box 12"/>
          <p:cNvSpPr txBox="1">
            <a:spLocks noChangeArrowheads="1"/>
          </p:cNvSpPr>
          <p:nvPr/>
        </p:nvSpPr>
        <p:spPr bwMode="auto">
          <a:xfrm>
            <a:off x="250825" y="2708275"/>
            <a:ext cx="7740650" cy="366713"/>
          </a:xfrm>
          <a:prstGeom prst="rect">
            <a:avLst/>
          </a:prstGeom>
          <a:noFill/>
          <a:ln w="9525">
            <a:noFill/>
            <a:miter lim="800000"/>
            <a:headEnd/>
            <a:tailEnd/>
          </a:ln>
        </p:spPr>
        <p:txBody>
          <a:bodyPr>
            <a:spAutoFit/>
          </a:bodyPr>
          <a:lstStyle/>
          <a:p>
            <a:pPr>
              <a:spcBef>
                <a:spcPct val="50000"/>
              </a:spcBef>
            </a:pPr>
            <a:r>
              <a:rPr lang="ru-RU" baseline="0">
                <a:solidFill>
                  <a:schemeClr val="tx1"/>
                </a:solidFill>
              </a:rPr>
              <a:t>   </a:t>
            </a:r>
          </a:p>
        </p:txBody>
      </p:sp>
      <p:sp>
        <p:nvSpPr>
          <p:cNvPr id="11277" name="AutoShape 13"/>
          <p:cNvSpPr>
            <a:spLocks noChangeArrowheads="1"/>
          </p:cNvSpPr>
          <p:nvPr/>
        </p:nvSpPr>
        <p:spPr bwMode="auto">
          <a:xfrm rot="-2534175">
            <a:off x="2374900" y="482600"/>
            <a:ext cx="2755900" cy="18859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F3F832"/>
              </a:gs>
              <a:gs pos="50000">
                <a:srgbClr val="FFFFFF"/>
              </a:gs>
              <a:gs pos="100000">
                <a:srgbClr val="F3F832"/>
              </a:gs>
            </a:gsLst>
            <a:lin ang="5400000" scaled="1"/>
          </a:gra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r>
              <a:rPr lang="ru-RU" b="1" baseline="0">
                <a:solidFill>
                  <a:schemeClr val="tx1"/>
                </a:solidFill>
                <a:latin typeface="Times New Roman" pitchFamily="18" charset="0"/>
              </a:rPr>
              <a:t>Внутриличностный</a:t>
            </a:r>
          </a:p>
        </p:txBody>
      </p:sp>
      <p:sp>
        <p:nvSpPr>
          <p:cNvPr id="11278" name="AutoShape 14"/>
          <p:cNvSpPr>
            <a:spLocks noChangeArrowheads="1"/>
          </p:cNvSpPr>
          <p:nvPr/>
        </p:nvSpPr>
        <p:spPr bwMode="auto">
          <a:xfrm rot="3607821">
            <a:off x="6029325" y="1039813"/>
            <a:ext cx="2800350" cy="18097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6600CC"/>
              </a:gs>
              <a:gs pos="50000">
                <a:schemeClr val="tx1"/>
              </a:gs>
              <a:gs pos="100000">
                <a:srgbClr val="6600CC"/>
              </a:gs>
            </a:gsLst>
            <a:lin ang="5400000" scaled="1"/>
          </a:gra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r>
              <a:rPr lang="ru-RU" sz="2000" b="1" baseline="0" dirty="0">
                <a:solidFill>
                  <a:srgbClr val="FFFF00"/>
                </a:solidFill>
                <a:latin typeface="Times New Roman" pitchFamily="18" charset="0"/>
              </a:rPr>
              <a:t>межличностный</a:t>
            </a:r>
          </a:p>
        </p:txBody>
      </p:sp>
      <p:sp>
        <p:nvSpPr>
          <p:cNvPr id="11279" name="AutoShape 15"/>
          <p:cNvSpPr>
            <a:spLocks noChangeArrowheads="1"/>
          </p:cNvSpPr>
          <p:nvPr/>
        </p:nvSpPr>
        <p:spPr bwMode="auto">
          <a:xfrm rot="6646157">
            <a:off x="6250782" y="3064669"/>
            <a:ext cx="2595562" cy="1612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0066FF"/>
              </a:gs>
              <a:gs pos="50000">
                <a:schemeClr val="tx1"/>
              </a:gs>
              <a:gs pos="100000">
                <a:srgbClr val="0066FF"/>
              </a:gs>
            </a:gsLst>
            <a:lin ang="5400000" scaled="1"/>
          </a:gra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ru-RU"/>
          </a:p>
        </p:txBody>
      </p:sp>
      <p:sp>
        <p:nvSpPr>
          <p:cNvPr id="11280" name="AutoShape 16"/>
          <p:cNvSpPr>
            <a:spLocks noChangeArrowheads="1"/>
          </p:cNvSpPr>
          <p:nvPr/>
        </p:nvSpPr>
        <p:spPr bwMode="auto">
          <a:xfrm rot="-5523400">
            <a:off x="1726407" y="2237581"/>
            <a:ext cx="2590800" cy="194468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FFCC99"/>
              </a:gs>
              <a:gs pos="50000">
                <a:srgbClr val="FFFFFF"/>
              </a:gs>
              <a:gs pos="100000">
                <a:srgbClr val="FFCC99"/>
              </a:gs>
            </a:gsLst>
            <a:lin ang="5400000" scaled="1"/>
          </a:gra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r>
              <a:rPr lang="ru-RU" b="1" baseline="0">
                <a:solidFill>
                  <a:schemeClr val="tx1"/>
                </a:solidFill>
                <a:latin typeface="Times New Roman" pitchFamily="18" charset="0"/>
              </a:rPr>
              <a:t>Конфликт</a:t>
            </a:r>
          </a:p>
          <a:p>
            <a:pPr algn="ctr">
              <a:defRPr/>
            </a:pPr>
            <a:r>
              <a:rPr lang="ru-RU" b="1" baseline="0">
                <a:solidFill>
                  <a:schemeClr val="tx1"/>
                </a:solidFill>
                <a:latin typeface="Times New Roman" pitchFamily="18" charset="0"/>
              </a:rPr>
              <a:t>Двойной</a:t>
            </a:r>
          </a:p>
          <a:p>
            <a:pPr algn="ctr">
              <a:defRPr/>
            </a:pPr>
            <a:r>
              <a:rPr lang="ru-RU" b="1" baseline="0">
                <a:solidFill>
                  <a:schemeClr val="tx1"/>
                </a:solidFill>
                <a:latin typeface="Times New Roman" pitchFamily="18" charset="0"/>
              </a:rPr>
              <a:t>принадлежности</a:t>
            </a:r>
          </a:p>
        </p:txBody>
      </p:sp>
      <p:sp>
        <p:nvSpPr>
          <p:cNvPr id="11281" name="AutoShape 17"/>
          <p:cNvSpPr>
            <a:spLocks noChangeArrowheads="1"/>
          </p:cNvSpPr>
          <p:nvPr/>
        </p:nvSpPr>
        <p:spPr bwMode="auto">
          <a:xfrm rot="9754332">
            <a:off x="4752975" y="4437063"/>
            <a:ext cx="2762250" cy="153828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33CC33"/>
              </a:gs>
              <a:gs pos="50000">
                <a:schemeClr val="tx1"/>
              </a:gs>
              <a:gs pos="100000">
                <a:srgbClr val="33CC33"/>
              </a:gs>
            </a:gsLst>
            <a:lin ang="5400000" scaled="1"/>
          </a:gradFill>
          <a:ln w="9525" algn="ctr">
            <a:solidFill>
              <a:schemeClr val="tx1"/>
            </a:solidFill>
            <a:miter lim="800000"/>
            <a:headEnd/>
            <a:tailEnd/>
          </a:ln>
          <a:effectLst>
            <a:outerShdw dist="107763" dir="2700000" algn="ctr" rotWithShape="0">
              <a:schemeClr val="bg2">
                <a:alpha val="50000"/>
              </a:schemeClr>
            </a:outerShdw>
          </a:effectLst>
        </p:spPr>
        <p:txBody>
          <a:bodyPr rot="10800000" wrap="none" anchor="ctr"/>
          <a:lstStyle/>
          <a:p>
            <a:pPr algn="ctr">
              <a:defRPr/>
            </a:pPr>
            <a:r>
              <a:rPr lang="ru-RU" sz="2000" b="1" baseline="0" dirty="0">
                <a:solidFill>
                  <a:srgbClr val="FFFF00"/>
                </a:solidFill>
                <a:latin typeface="Times New Roman" pitchFamily="18" charset="0"/>
              </a:rPr>
              <a:t>национальный</a:t>
            </a:r>
          </a:p>
          <a:p>
            <a:pPr algn="ctr">
              <a:defRPr/>
            </a:pPr>
            <a:endParaRPr lang="ru-RU" sz="2000" b="1" baseline="0" dirty="0">
              <a:latin typeface="Times New Roman" pitchFamily="18" charset="0"/>
            </a:endParaRPr>
          </a:p>
        </p:txBody>
      </p:sp>
      <p:sp>
        <p:nvSpPr>
          <p:cNvPr id="11282" name="AutoShape 18"/>
          <p:cNvSpPr>
            <a:spLocks noChangeArrowheads="1"/>
          </p:cNvSpPr>
          <p:nvPr/>
        </p:nvSpPr>
        <p:spPr bwMode="auto">
          <a:xfrm rot="43682981">
            <a:off x="4186316" y="-7813"/>
            <a:ext cx="2918297" cy="176688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FF7C80"/>
              </a:gs>
              <a:gs pos="50000">
                <a:schemeClr val="tx2"/>
              </a:gs>
              <a:gs pos="100000">
                <a:srgbClr val="FF7C80"/>
              </a:gs>
            </a:gsLst>
            <a:lin ang="5400000" scaled="1"/>
          </a:gra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r>
              <a:rPr lang="ru-RU" sz="2000" b="1" baseline="0" dirty="0">
                <a:solidFill>
                  <a:srgbClr val="FFFFCC"/>
                </a:solidFill>
                <a:latin typeface="Times New Roman" pitchFamily="18" charset="0"/>
              </a:rPr>
              <a:t>межгрупповой</a:t>
            </a:r>
            <a:r>
              <a:rPr lang="ru-RU" sz="2400" b="1" baseline="0" dirty="0">
                <a:solidFill>
                  <a:srgbClr val="008000"/>
                </a:solidFill>
                <a:latin typeface="Times New Roman" pitchFamily="18" charset="0"/>
              </a:rPr>
              <a:t>»</a:t>
            </a:r>
          </a:p>
        </p:txBody>
      </p:sp>
      <p:sp>
        <p:nvSpPr>
          <p:cNvPr id="11283" name="AutoShape 19"/>
          <p:cNvSpPr>
            <a:spLocks noChangeArrowheads="1"/>
          </p:cNvSpPr>
          <p:nvPr/>
        </p:nvSpPr>
        <p:spPr bwMode="auto">
          <a:xfrm rot="34467821">
            <a:off x="2640013" y="4167188"/>
            <a:ext cx="2852737" cy="15811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chemeClr val="hlink"/>
              </a:gs>
              <a:gs pos="50000">
                <a:schemeClr val="tx1"/>
              </a:gs>
              <a:gs pos="100000">
                <a:schemeClr val="hlink"/>
              </a:gs>
            </a:gsLst>
            <a:lin ang="5400000" scaled="1"/>
          </a:gradFill>
          <a:ln w="9525" algn="ctr">
            <a:solidFill>
              <a:schemeClr val="tx1"/>
            </a:solidFill>
            <a:miter lim="800000"/>
            <a:headEnd/>
            <a:tailEnd/>
          </a:ln>
          <a:effectLst>
            <a:outerShdw dist="107763" dir="2700000" algn="ctr" rotWithShape="0">
              <a:schemeClr val="bg2">
                <a:alpha val="50000"/>
              </a:schemeClr>
            </a:outerShdw>
          </a:effectLst>
        </p:spPr>
        <p:txBody>
          <a:bodyPr rot="10800000" wrap="none" anchor="ctr"/>
          <a:lstStyle/>
          <a:p>
            <a:pPr algn="ctr">
              <a:defRPr/>
            </a:pPr>
            <a:r>
              <a:rPr lang="ru-RU" b="1" baseline="0" dirty="0">
                <a:solidFill>
                  <a:srgbClr val="FFFF00"/>
                </a:solidFill>
                <a:latin typeface="Times New Roman" pitchFamily="18" charset="0"/>
              </a:rPr>
              <a:t>Конфликт</a:t>
            </a:r>
          </a:p>
          <a:p>
            <a:pPr algn="ctr">
              <a:defRPr/>
            </a:pPr>
            <a:r>
              <a:rPr lang="ru-RU" b="1" baseline="0" dirty="0">
                <a:solidFill>
                  <a:srgbClr val="FFFF00"/>
                </a:solidFill>
                <a:latin typeface="Times New Roman" pitchFamily="18" charset="0"/>
              </a:rPr>
              <a:t>принадлежности</a:t>
            </a:r>
          </a:p>
        </p:txBody>
      </p:sp>
      <p:sp>
        <p:nvSpPr>
          <p:cNvPr id="11284" name="Oval 20"/>
          <p:cNvSpPr>
            <a:spLocks noChangeArrowheads="1"/>
          </p:cNvSpPr>
          <p:nvPr/>
        </p:nvSpPr>
        <p:spPr bwMode="auto">
          <a:xfrm>
            <a:off x="4211638" y="1989138"/>
            <a:ext cx="2447925" cy="2376487"/>
          </a:xfrm>
          <a:prstGeom prst="ellipse">
            <a:avLst/>
          </a:prstGeom>
          <a:gradFill rotWithShape="1">
            <a:gsLst>
              <a:gs pos="0">
                <a:srgbClr val="F3F832"/>
              </a:gs>
              <a:gs pos="100000">
                <a:schemeClr val="hlink"/>
              </a:gs>
            </a:gsLst>
            <a:path path="shape">
              <a:fillToRect l="50000" t="50000" r="50000" b="50000"/>
            </a:path>
          </a:gradFill>
          <a:ln w="9525" algn="ctr">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endParaRPr lang="ru-RU" b="1" baseline="0">
              <a:solidFill>
                <a:srgbClr val="008000"/>
              </a:solidFill>
              <a:latin typeface="Times New Roman" pitchFamily="18" charset="0"/>
            </a:endParaRPr>
          </a:p>
        </p:txBody>
      </p:sp>
      <p:pic>
        <p:nvPicPr>
          <p:cNvPr id="11286" name="Picture 22" descr="ani21"/>
          <p:cNvPicPr>
            <a:picLocks noChangeAspect="1" noChangeArrowheads="1" noCrop="1"/>
          </p:cNvPicPr>
          <p:nvPr/>
        </p:nvPicPr>
        <p:blipFill>
          <a:blip r:embed="rId2"/>
          <a:srcRect/>
          <a:stretch>
            <a:fillRect/>
          </a:stretch>
        </p:blipFill>
        <p:spPr bwMode="auto">
          <a:xfrm>
            <a:off x="4067175" y="1844675"/>
            <a:ext cx="2809875" cy="2879725"/>
          </a:xfrm>
          <a:prstGeom prst="rect">
            <a:avLst/>
          </a:prstGeom>
          <a:noFill/>
          <a:ln w="9525">
            <a:noFill/>
            <a:miter lim="800000"/>
            <a:headEnd/>
            <a:tailEnd/>
          </a:ln>
        </p:spPr>
      </p:pic>
      <p:sp>
        <p:nvSpPr>
          <p:cNvPr id="58382" name="Text Box 26"/>
          <p:cNvSpPr txBox="1">
            <a:spLocks noChangeArrowheads="1"/>
          </p:cNvSpPr>
          <p:nvPr/>
        </p:nvSpPr>
        <p:spPr bwMode="auto">
          <a:xfrm>
            <a:off x="6588125" y="3068638"/>
            <a:ext cx="1584325" cy="274637"/>
          </a:xfrm>
          <a:prstGeom prst="rect">
            <a:avLst/>
          </a:prstGeom>
          <a:noFill/>
          <a:ln w="9525">
            <a:noFill/>
            <a:miter lim="800000"/>
            <a:headEnd/>
            <a:tailEnd/>
          </a:ln>
        </p:spPr>
        <p:txBody>
          <a:bodyPr>
            <a:spAutoFit/>
          </a:bodyPr>
          <a:lstStyle/>
          <a:p>
            <a:pPr>
              <a:spcBef>
                <a:spcPct val="50000"/>
              </a:spcBef>
            </a:pPr>
            <a:endParaRPr lang="ru-RU"/>
          </a:p>
        </p:txBody>
      </p:sp>
      <p:sp>
        <p:nvSpPr>
          <p:cNvPr id="58383" name="Text Box 27"/>
          <p:cNvSpPr txBox="1">
            <a:spLocks noChangeArrowheads="1"/>
          </p:cNvSpPr>
          <p:nvPr/>
        </p:nvSpPr>
        <p:spPr bwMode="auto">
          <a:xfrm rot="-3742245">
            <a:off x="6836503" y="3393033"/>
            <a:ext cx="1635125" cy="954107"/>
          </a:xfrm>
          <a:prstGeom prst="rect">
            <a:avLst/>
          </a:prstGeom>
          <a:noFill/>
          <a:ln w="9525">
            <a:noFill/>
            <a:miter lim="800000"/>
            <a:headEnd/>
            <a:tailEnd/>
          </a:ln>
        </p:spPr>
        <p:txBody>
          <a:bodyPr wrap="square">
            <a:spAutoFit/>
          </a:bodyPr>
          <a:lstStyle/>
          <a:p>
            <a:pPr>
              <a:spcBef>
                <a:spcPct val="50000"/>
              </a:spcBef>
            </a:pPr>
            <a:r>
              <a:rPr lang="ru-RU" sz="2800" dirty="0">
                <a:solidFill>
                  <a:srgbClr val="FFFF00"/>
                </a:solidFill>
              </a:rPr>
              <a:t>Социальный</a:t>
            </a:r>
          </a:p>
        </p:txBody>
      </p:sp>
      <p:sp>
        <p:nvSpPr>
          <p:cNvPr id="58384" name="Rectangle 30"/>
          <p:cNvSpPr>
            <a:spLocks noGrp="1" noChangeArrowheads="1"/>
          </p:cNvSpPr>
          <p:nvPr>
            <p:ph type="title" sz="quarter"/>
          </p:nvPr>
        </p:nvSpPr>
        <p:spPr>
          <a:xfrm>
            <a:off x="0" y="274638"/>
            <a:ext cx="3995738" cy="1066800"/>
          </a:xfrm>
        </p:spPr>
        <p:txBody>
          <a:bodyPr/>
          <a:lstStyle/>
          <a:p>
            <a:pPr eaLnBrk="1" hangingPunct="1"/>
            <a:r>
              <a:rPr lang="ru-RU" sz="4000" smtClean="0"/>
              <a:t>Типы конфликтов</a:t>
            </a:r>
          </a:p>
        </p:txBody>
      </p:sp>
      <p:pic>
        <p:nvPicPr>
          <p:cNvPr id="58385" name="Picture 31" descr="An212"/>
          <p:cNvPicPr>
            <a:picLocks noChangeAspect="1" noChangeArrowheads="1" noCrop="1"/>
          </p:cNvPicPr>
          <p:nvPr/>
        </p:nvPicPr>
        <p:blipFill>
          <a:blip r:embed="rId3"/>
          <a:srcRect/>
          <a:stretch>
            <a:fillRect/>
          </a:stretch>
        </p:blipFill>
        <p:spPr bwMode="auto">
          <a:xfrm>
            <a:off x="395288" y="3573463"/>
            <a:ext cx="1566862" cy="1871662"/>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11286"/>
                                        </p:tgtEl>
                                        <p:attrNameLst>
                                          <p:attrName>style.visibility</p:attrName>
                                        </p:attrNameLst>
                                      </p:cBhvr>
                                      <p:to>
                                        <p:strVal val="visible"/>
                                      </p:to>
                                    </p:set>
                                    <p:animEffect transition="in" filter="fade">
                                      <p:cBhvr>
                                        <p:cTn id="7" dur="1000"/>
                                        <p:tgtEl>
                                          <p:spTgt spid="11286"/>
                                        </p:tgtEl>
                                      </p:cBhvr>
                                    </p:animEffect>
                                    <p:anim calcmode="lin" valueType="num">
                                      <p:cBhvr>
                                        <p:cTn id="8" dur="1000" fill="hold"/>
                                        <p:tgtEl>
                                          <p:spTgt spid="11286"/>
                                        </p:tgtEl>
                                        <p:attrNameLst>
                                          <p:attrName>style.rotation</p:attrName>
                                        </p:attrNameLst>
                                      </p:cBhvr>
                                      <p:tavLst>
                                        <p:tav tm="0">
                                          <p:val>
                                            <p:fltVal val="720"/>
                                          </p:val>
                                        </p:tav>
                                        <p:tav tm="100000">
                                          <p:val>
                                            <p:fltVal val="0"/>
                                          </p:val>
                                        </p:tav>
                                      </p:tavLst>
                                    </p:anim>
                                    <p:anim calcmode="lin" valueType="num">
                                      <p:cBhvr>
                                        <p:cTn id="9" dur="1000" fill="hold"/>
                                        <p:tgtEl>
                                          <p:spTgt spid="11286"/>
                                        </p:tgtEl>
                                        <p:attrNameLst>
                                          <p:attrName>ppt_h</p:attrName>
                                        </p:attrNameLst>
                                      </p:cBhvr>
                                      <p:tavLst>
                                        <p:tav tm="0">
                                          <p:val>
                                            <p:fltVal val="0"/>
                                          </p:val>
                                        </p:tav>
                                        <p:tav tm="100000">
                                          <p:val>
                                            <p:strVal val="#ppt_h"/>
                                          </p:val>
                                        </p:tav>
                                      </p:tavLst>
                                    </p:anim>
                                    <p:anim calcmode="lin" valueType="num">
                                      <p:cBhvr>
                                        <p:cTn id="10" dur="1000" fill="hold"/>
                                        <p:tgtEl>
                                          <p:spTgt spid="11286"/>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11284"/>
                                        </p:tgtEl>
                                        <p:attrNameLst>
                                          <p:attrName>style.visibility</p:attrName>
                                        </p:attrNameLst>
                                      </p:cBhvr>
                                      <p:to>
                                        <p:strVal val="visible"/>
                                      </p:to>
                                    </p:set>
                                    <p:animEffect transition="in" filter="fade">
                                      <p:cBhvr>
                                        <p:cTn id="13" dur="1000"/>
                                        <p:tgtEl>
                                          <p:spTgt spid="11284"/>
                                        </p:tgtEl>
                                      </p:cBhvr>
                                    </p:animEffect>
                                    <p:anim calcmode="lin" valueType="num">
                                      <p:cBhvr>
                                        <p:cTn id="14" dur="1000" fill="hold"/>
                                        <p:tgtEl>
                                          <p:spTgt spid="11284"/>
                                        </p:tgtEl>
                                        <p:attrNameLst>
                                          <p:attrName>style.rotation</p:attrName>
                                        </p:attrNameLst>
                                      </p:cBhvr>
                                      <p:tavLst>
                                        <p:tav tm="0">
                                          <p:val>
                                            <p:fltVal val="720"/>
                                          </p:val>
                                        </p:tav>
                                        <p:tav tm="100000">
                                          <p:val>
                                            <p:fltVal val="0"/>
                                          </p:val>
                                        </p:tav>
                                      </p:tavLst>
                                    </p:anim>
                                    <p:anim calcmode="lin" valueType="num">
                                      <p:cBhvr>
                                        <p:cTn id="15" dur="1000" fill="hold"/>
                                        <p:tgtEl>
                                          <p:spTgt spid="11284"/>
                                        </p:tgtEl>
                                        <p:attrNameLst>
                                          <p:attrName>ppt_h</p:attrName>
                                        </p:attrNameLst>
                                      </p:cBhvr>
                                      <p:tavLst>
                                        <p:tav tm="0">
                                          <p:val>
                                            <p:fltVal val="0"/>
                                          </p:val>
                                        </p:tav>
                                        <p:tav tm="100000">
                                          <p:val>
                                            <p:strVal val="#ppt_h"/>
                                          </p:val>
                                        </p:tav>
                                      </p:tavLst>
                                    </p:anim>
                                    <p:anim calcmode="lin" valueType="num">
                                      <p:cBhvr>
                                        <p:cTn id="16" dur="1000" fill="hold"/>
                                        <p:tgtEl>
                                          <p:spTgt spid="11284"/>
                                        </p:tgtEl>
                                        <p:attrNameLst>
                                          <p:attrName>ppt_w</p:attrName>
                                        </p:attrNameLst>
                                      </p:cBhvr>
                                      <p:tavLst>
                                        <p:tav tm="0">
                                          <p:val>
                                            <p:fltVal val="0"/>
                                          </p:val>
                                        </p:tav>
                                        <p:tav tm="100000">
                                          <p:val>
                                            <p:strVal val="#ppt_w"/>
                                          </p:val>
                                        </p:tav>
                                      </p:tavLst>
                                    </p:anim>
                                  </p:childTnLst>
                                </p:cTn>
                              </p:par>
                            </p:childTnLst>
                          </p:cTn>
                        </p:par>
                        <p:par>
                          <p:cTn id="17" fill="hold">
                            <p:stCondLst>
                              <p:cond delay="1000"/>
                            </p:stCondLst>
                            <p:childTnLst>
                              <p:par>
                                <p:cTn id="18" presetID="15" presetClass="entr" presetSubtype="0" fill="hold" grpId="0" nodeType="afterEffect">
                                  <p:stCondLst>
                                    <p:cond delay="0"/>
                                  </p:stCondLst>
                                  <p:childTnLst>
                                    <p:set>
                                      <p:cBhvr>
                                        <p:cTn id="19" dur="1" fill="hold">
                                          <p:stCondLst>
                                            <p:cond delay="0"/>
                                          </p:stCondLst>
                                        </p:cTn>
                                        <p:tgtEl>
                                          <p:spTgt spid="11277"/>
                                        </p:tgtEl>
                                        <p:attrNameLst>
                                          <p:attrName>style.visibility</p:attrName>
                                        </p:attrNameLst>
                                      </p:cBhvr>
                                      <p:to>
                                        <p:strVal val="visible"/>
                                      </p:to>
                                    </p:set>
                                    <p:anim calcmode="lin" valueType="num">
                                      <p:cBhvr>
                                        <p:cTn id="20" dur="1000" fill="hold"/>
                                        <p:tgtEl>
                                          <p:spTgt spid="11277"/>
                                        </p:tgtEl>
                                        <p:attrNameLst>
                                          <p:attrName>ppt_w</p:attrName>
                                        </p:attrNameLst>
                                      </p:cBhvr>
                                      <p:tavLst>
                                        <p:tav tm="0">
                                          <p:val>
                                            <p:fltVal val="0"/>
                                          </p:val>
                                        </p:tav>
                                        <p:tav tm="100000">
                                          <p:val>
                                            <p:strVal val="#ppt_w"/>
                                          </p:val>
                                        </p:tav>
                                      </p:tavLst>
                                    </p:anim>
                                    <p:anim calcmode="lin" valueType="num">
                                      <p:cBhvr>
                                        <p:cTn id="21" dur="1000" fill="hold"/>
                                        <p:tgtEl>
                                          <p:spTgt spid="11277"/>
                                        </p:tgtEl>
                                        <p:attrNameLst>
                                          <p:attrName>ppt_h</p:attrName>
                                        </p:attrNameLst>
                                      </p:cBhvr>
                                      <p:tavLst>
                                        <p:tav tm="0">
                                          <p:val>
                                            <p:fltVal val="0"/>
                                          </p:val>
                                        </p:tav>
                                        <p:tav tm="100000">
                                          <p:val>
                                            <p:strVal val="#ppt_h"/>
                                          </p:val>
                                        </p:tav>
                                      </p:tavLst>
                                    </p:anim>
                                    <p:anim calcmode="lin" valueType="num">
                                      <p:cBhvr>
                                        <p:cTn id="22" dur="1000" fill="hold"/>
                                        <p:tgtEl>
                                          <p:spTgt spid="11277"/>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11277"/>
                                        </p:tgtEl>
                                        <p:attrNameLst>
                                          <p:attrName>ppt_y</p:attrName>
                                        </p:attrNameLst>
                                      </p:cBhvr>
                                      <p:tavLst>
                                        <p:tav tm="0" fmla="#ppt_y+(sin(-2*pi*(1-$))*-#ppt_x+cos(-2*pi*(1-$))*(1-#ppt_y))*(1-$)">
                                          <p:val>
                                            <p:fltVal val="0"/>
                                          </p:val>
                                        </p:tav>
                                        <p:tav tm="100000">
                                          <p:val>
                                            <p:fltVal val="1"/>
                                          </p:val>
                                        </p:tav>
                                      </p:tavLst>
                                    </p:anim>
                                  </p:childTnLst>
                                </p:cTn>
                              </p:par>
                            </p:childTnLst>
                          </p:cTn>
                        </p:par>
                        <p:par>
                          <p:cTn id="24" fill="hold">
                            <p:stCondLst>
                              <p:cond delay="2000"/>
                            </p:stCondLst>
                            <p:childTnLst>
                              <p:par>
                                <p:cTn id="25" presetID="15" presetClass="entr" presetSubtype="0" fill="hold" grpId="0" nodeType="afterEffect">
                                  <p:stCondLst>
                                    <p:cond delay="0"/>
                                  </p:stCondLst>
                                  <p:childTnLst>
                                    <p:set>
                                      <p:cBhvr>
                                        <p:cTn id="26" dur="1" fill="hold">
                                          <p:stCondLst>
                                            <p:cond delay="0"/>
                                          </p:stCondLst>
                                        </p:cTn>
                                        <p:tgtEl>
                                          <p:spTgt spid="11278"/>
                                        </p:tgtEl>
                                        <p:attrNameLst>
                                          <p:attrName>style.visibility</p:attrName>
                                        </p:attrNameLst>
                                      </p:cBhvr>
                                      <p:to>
                                        <p:strVal val="visible"/>
                                      </p:to>
                                    </p:set>
                                    <p:anim calcmode="lin" valueType="num">
                                      <p:cBhvr>
                                        <p:cTn id="27" dur="1000" fill="hold"/>
                                        <p:tgtEl>
                                          <p:spTgt spid="11278"/>
                                        </p:tgtEl>
                                        <p:attrNameLst>
                                          <p:attrName>ppt_w</p:attrName>
                                        </p:attrNameLst>
                                      </p:cBhvr>
                                      <p:tavLst>
                                        <p:tav tm="0">
                                          <p:val>
                                            <p:fltVal val="0"/>
                                          </p:val>
                                        </p:tav>
                                        <p:tav tm="100000">
                                          <p:val>
                                            <p:strVal val="#ppt_w"/>
                                          </p:val>
                                        </p:tav>
                                      </p:tavLst>
                                    </p:anim>
                                    <p:anim calcmode="lin" valueType="num">
                                      <p:cBhvr>
                                        <p:cTn id="28" dur="1000" fill="hold"/>
                                        <p:tgtEl>
                                          <p:spTgt spid="11278"/>
                                        </p:tgtEl>
                                        <p:attrNameLst>
                                          <p:attrName>ppt_h</p:attrName>
                                        </p:attrNameLst>
                                      </p:cBhvr>
                                      <p:tavLst>
                                        <p:tav tm="0">
                                          <p:val>
                                            <p:fltVal val="0"/>
                                          </p:val>
                                        </p:tav>
                                        <p:tav tm="100000">
                                          <p:val>
                                            <p:strVal val="#ppt_h"/>
                                          </p:val>
                                        </p:tav>
                                      </p:tavLst>
                                    </p:anim>
                                    <p:anim calcmode="lin" valueType="num">
                                      <p:cBhvr>
                                        <p:cTn id="29" dur="1000" fill="hold"/>
                                        <p:tgtEl>
                                          <p:spTgt spid="11278"/>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11278"/>
                                        </p:tgtEl>
                                        <p:attrNameLst>
                                          <p:attrName>ppt_y</p:attrName>
                                        </p:attrNameLst>
                                      </p:cBhvr>
                                      <p:tavLst>
                                        <p:tav tm="0" fmla="#ppt_y+(sin(-2*pi*(1-$))*-#ppt_x+cos(-2*pi*(1-$))*(1-#ppt_y))*(1-$)">
                                          <p:val>
                                            <p:fltVal val="0"/>
                                          </p:val>
                                        </p:tav>
                                        <p:tav tm="100000">
                                          <p:val>
                                            <p:fltVal val="1"/>
                                          </p:val>
                                        </p:tav>
                                      </p:tavLst>
                                    </p:anim>
                                  </p:childTnLst>
                                </p:cTn>
                              </p:par>
                            </p:childTnLst>
                          </p:cTn>
                        </p:par>
                        <p:par>
                          <p:cTn id="31" fill="hold">
                            <p:stCondLst>
                              <p:cond delay="3000"/>
                            </p:stCondLst>
                            <p:childTnLst>
                              <p:par>
                                <p:cTn id="32" presetID="15" presetClass="entr" presetSubtype="0" fill="hold" grpId="0" nodeType="afterEffect">
                                  <p:stCondLst>
                                    <p:cond delay="0"/>
                                  </p:stCondLst>
                                  <p:childTnLst>
                                    <p:set>
                                      <p:cBhvr>
                                        <p:cTn id="33" dur="1" fill="hold">
                                          <p:stCondLst>
                                            <p:cond delay="0"/>
                                          </p:stCondLst>
                                        </p:cTn>
                                        <p:tgtEl>
                                          <p:spTgt spid="11283"/>
                                        </p:tgtEl>
                                        <p:attrNameLst>
                                          <p:attrName>style.visibility</p:attrName>
                                        </p:attrNameLst>
                                      </p:cBhvr>
                                      <p:to>
                                        <p:strVal val="visible"/>
                                      </p:to>
                                    </p:set>
                                    <p:anim calcmode="lin" valueType="num">
                                      <p:cBhvr>
                                        <p:cTn id="34" dur="1000" fill="hold"/>
                                        <p:tgtEl>
                                          <p:spTgt spid="11283"/>
                                        </p:tgtEl>
                                        <p:attrNameLst>
                                          <p:attrName>ppt_w</p:attrName>
                                        </p:attrNameLst>
                                      </p:cBhvr>
                                      <p:tavLst>
                                        <p:tav tm="0">
                                          <p:val>
                                            <p:fltVal val="0"/>
                                          </p:val>
                                        </p:tav>
                                        <p:tav tm="100000">
                                          <p:val>
                                            <p:strVal val="#ppt_w"/>
                                          </p:val>
                                        </p:tav>
                                      </p:tavLst>
                                    </p:anim>
                                    <p:anim calcmode="lin" valueType="num">
                                      <p:cBhvr>
                                        <p:cTn id="35" dur="1000" fill="hold"/>
                                        <p:tgtEl>
                                          <p:spTgt spid="11283"/>
                                        </p:tgtEl>
                                        <p:attrNameLst>
                                          <p:attrName>ppt_h</p:attrName>
                                        </p:attrNameLst>
                                      </p:cBhvr>
                                      <p:tavLst>
                                        <p:tav tm="0">
                                          <p:val>
                                            <p:fltVal val="0"/>
                                          </p:val>
                                        </p:tav>
                                        <p:tav tm="100000">
                                          <p:val>
                                            <p:strVal val="#ppt_h"/>
                                          </p:val>
                                        </p:tav>
                                      </p:tavLst>
                                    </p:anim>
                                    <p:anim calcmode="lin" valueType="num">
                                      <p:cBhvr>
                                        <p:cTn id="36" dur="1000" fill="hold"/>
                                        <p:tgtEl>
                                          <p:spTgt spid="11283"/>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11283"/>
                                        </p:tgtEl>
                                        <p:attrNameLst>
                                          <p:attrName>ppt_y</p:attrName>
                                        </p:attrNameLst>
                                      </p:cBhvr>
                                      <p:tavLst>
                                        <p:tav tm="0" fmla="#ppt_y+(sin(-2*pi*(1-$))*-#ppt_x+cos(-2*pi*(1-$))*(1-#ppt_y))*(1-$)">
                                          <p:val>
                                            <p:fltVal val="0"/>
                                          </p:val>
                                        </p:tav>
                                        <p:tav tm="100000">
                                          <p:val>
                                            <p:fltVal val="1"/>
                                          </p:val>
                                        </p:tav>
                                      </p:tavLst>
                                    </p:anim>
                                  </p:childTnLst>
                                </p:cTn>
                              </p:par>
                            </p:childTnLst>
                          </p:cTn>
                        </p:par>
                        <p:par>
                          <p:cTn id="38" fill="hold">
                            <p:stCondLst>
                              <p:cond delay="4000"/>
                            </p:stCondLst>
                            <p:childTnLst>
                              <p:par>
                                <p:cTn id="39" presetID="15" presetClass="entr" presetSubtype="0" fill="hold" grpId="0" nodeType="afterEffect">
                                  <p:stCondLst>
                                    <p:cond delay="0"/>
                                  </p:stCondLst>
                                  <p:childTnLst>
                                    <p:set>
                                      <p:cBhvr>
                                        <p:cTn id="40" dur="1" fill="hold">
                                          <p:stCondLst>
                                            <p:cond delay="0"/>
                                          </p:stCondLst>
                                        </p:cTn>
                                        <p:tgtEl>
                                          <p:spTgt spid="11281"/>
                                        </p:tgtEl>
                                        <p:attrNameLst>
                                          <p:attrName>style.visibility</p:attrName>
                                        </p:attrNameLst>
                                      </p:cBhvr>
                                      <p:to>
                                        <p:strVal val="visible"/>
                                      </p:to>
                                    </p:set>
                                    <p:anim calcmode="lin" valueType="num">
                                      <p:cBhvr>
                                        <p:cTn id="41" dur="1000" fill="hold"/>
                                        <p:tgtEl>
                                          <p:spTgt spid="11281"/>
                                        </p:tgtEl>
                                        <p:attrNameLst>
                                          <p:attrName>ppt_w</p:attrName>
                                        </p:attrNameLst>
                                      </p:cBhvr>
                                      <p:tavLst>
                                        <p:tav tm="0">
                                          <p:val>
                                            <p:fltVal val="0"/>
                                          </p:val>
                                        </p:tav>
                                        <p:tav tm="100000">
                                          <p:val>
                                            <p:strVal val="#ppt_w"/>
                                          </p:val>
                                        </p:tav>
                                      </p:tavLst>
                                    </p:anim>
                                    <p:anim calcmode="lin" valueType="num">
                                      <p:cBhvr>
                                        <p:cTn id="42" dur="1000" fill="hold"/>
                                        <p:tgtEl>
                                          <p:spTgt spid="11281"/>
                                        </p:tgtEl>
                                        <p:attrNameLst>
                                          <p:attrName>ppt_h</p:attrName>
                                        </p:attrNameLst>
                                      </p:cBhvr>
                                      <p:tavLst>
                                        <p:tav tm="0">
                                          <p:val>
                                            <p:fltVal val="0"/>
                                          </p:val>
                                        </p:tav>
                                        <p:tav tm="100000">
                                          <p:val>
                                            <p:strVal val="#ppt_h"/>
                                          </p:val>
                                        </p:tav>
                                      </p:tavLst>
                                    </p:anim>
                                    <p:anim calcmode="lin" valueType="num">
                                      <p:cBhvr>
                                        <p:cTn id="43" dur="1000" fill="hold"/>
                                        <p:tgtEl>
                                          <p:spTgt spid="11281"/>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11281"/>
                                        </p:tgtEl>
                                        <p:attrNameLst>
                                          <p:attrName>ppt_y</p:attrName>
                                        </p:attrNameLst>
                                      </p:cBhvr>
                                      <p:tavLst>
                                        <p:tav tm="0" fmla="#ppt_y+(sin(-2*pi*(1-$))*-#ppt_x+cos(-2*pi*(1-$))*(1-#ppt_y))*(1-$)">
                                          <p:val>
                                            <p:fltVal val="0"/>
                                          </p:val>
                                        </p:tav>
                                        <p:tav tm="100000">
                                          <p:val>
                                            <p:fltVal val="1"/>
                                          </p:val>
                                        </p:tav>
                                      </p:tavLst>
                                    </p:anim>
                                  </p:childTnLst>
                                </p:cTn>
                              </p:par>
                            </p:childTnLst>
                          </p:cTn>
                        </p:par>
                        <p:par>
                          <p:cTn id="45" fill="hold">
                            <p:stCondLst>
                              <p:cond delay="5000"/>
                            </p:stCondLst>
                            <p:childTnLst>
                              <p:par>
                                <p:cTn id="46" presetID="53" presetClass="entr" presetSubtype="0" fill="hold" grpId="0" nodeType="afterEffect">
                                  <p:stCondLst>
                                    <p:cond delay="500"/>
                                  </p:stCondLst>
                                  <p:childTnLst>
                                    <p:set>
                                      <p:cBhvr>
                                        <p:cTn id="47" dur="1" fill="hold">
                                          <p:stCondLst>
                                            <p:cond delay="0"/>
                                          </p:stCondLst>
                                        </p:cTn>
                                        <p:tgtEl>
                                          <p:spTgt spid="11280"/>
                                        </p:tgtEl>
                                        <p:attrNameLst>
                                          <p:attrName>style.visibility</p:attrName>
                                        </p:attrNameLst>
                                      </p:cBhvr>
                                      <p:to>
                                        <p:strVal val="visible"/>
                                      </p:to>
                                    </p:set>
                                    <p:anim calcmode="lin" valueType="num">
                                      <p:cBhvr>
                                        <p:cTn id="48" dur="1000" fill="hold"/>
                                        <p:tgtEl>
                                          <p:spTgt spid="11280"/>
                                        </p:tgtEl>
                                        <p:attrNameLst>
                                          <p:attrName>ppt_w</p:attrName>
                                        </p:attrNameLst>
                                      </p:cBhvr>
                                      <p:tavLst>
                                        <p:tav tm="0">
                                          <p:val>
                                            <p:fltVal val="0"/>
                                          </p:val>
                                        </p:tav>
                                        <p:tav tm="100000">
                                          <p:val>
                                            <p:strVal val="#ppt_w"/>
                                          </p:val>
                                        </p:tav>
                                      </p:tavLst>
                                    </p:anim>
                                    <p:anim calcmode="lin" valueType="num">
                                      <p:cBhvr>
                                        <p:cTn id="49" dur="1000" fill="hold"/>
                                        <p:tgtEl>
                                          <p:spTgt spid="11280"/>
                                        </p:tgtEl>
                                        <p:attrNameLst>
                                          <p:attrName>ppt_h</p:attrName>
                                        </p:attrNameLst>
                                      </p:cBhvr>
                                      <p:tavLst>
                                        <p:tav tm="0">
                                          <p:val>
                                            <p:fltVal val="0"/>
                                          </p:val>
                                        </p:tav>
                                        <p:tav tm="100000">
                                          <p:val>
                                            <p:strVal val="#ppt_h"/>
                                          </p:val>
                                        </p:tav>
                                      </p:tavLst>
                                    </p:anim>
                                    <p:animEffect transition="in" filter="fade">
                                      <p:cBhvr>
                                        <p:cTn id="50" dur="1000"/>
                                        <p:tgtEl>
                                          <p:spTgt spid="11280"/>
                                        </p:tgtEl>
                                      </p:cBhvr>
                                    </p:animEffect>
                                  </p:childTnLst>
                                </p:cTn>
                              </p:par>
                              <p:par>
                                <p:cTn id="51" presetID="53" presetClass="entr" presetSubtype="0" fill="hold" grpId="0" nodeType="withEffect">
                                  <p:stCondLst>
                                    <p:cond delay="0"/>
                                  </p:stCondLst>
                                  <p:childTnLst>
                                    <p:set>
                                      <p:cBhvr>
                                        <p:cTn id="52" dur="1" fill="hold">
                                          <p:stCondLst>
                                            <p:cond delay="0"/>
                                          </p:stCondLst>
                                        </p:cTn>
                                        <p:tgtEl>
                                          <p:spTgt spid="11282"/>
                                        </p:tgtEl>
                                        <p:attrNameLst>
                                          <p:attrName>style.visibility</p:attrName>
                                        </p:attrNameLst>
                                      </p:cBhvr>
                                      <p:to>
                                        <p:strVal val="visible"/>
                                      </p:to>
                                    </p:set>
                                    <p:anim calcmode="lin" valueType="num">
                                      <p:cBhvr>
                                        <p:cTn id="53" dur="1000" fill="hold"/>
                                        <p:tgtEl>
                                          <p:spTgt spid="11282"/>
                                        </p:tgtEl>
                                        <p:attrNameLst>
                                          <p:attrName>ppt_w</p:attrName>
                                        </p:attrNameLst>
                                      </p:cBhvr>
                                      <p:tavLst>
                                        <p:tav tm="0">
                                          <p:val>
                                            <p:fltVal val="0"/>
                                          </p:val>
                                        </p:tav>
                                        <p:tav tm="100000">
                                          <p:val>
                                            <p:strVal val="#ppt_w"/>
                                          </p:val>
                                        </p:tav>
                                      </p:tavLst>
                                    </p:anim>
                                    <p:anim calcmode="lin" valueType="num">
                                      <p:cBhvr>
                                        <p:cTn id="54" dur="1000" fill="hold"/>
                                        <p:tgtEl>
                                          <p:spTgt spid="11282"/>
                                        </p:tgtEl>
                                        <p:attrNameLst>
                                          <p:attrName>ppt_h</p:attrName>
                                        </p:attrNameLst>
                                      </p:cBhvr>
                                      <p:tavLst>
                                        <p:tav tm="0">
                                          <p:val>
                                            <p:fltVal val="0"/>
                                          </p:val>
                                        </p:tav>
                                        <p:tav tm="100000">
                                          <p:val>
                                            <p:strVal val="#ppt_h"/>
                                          </p:val>
                                        </p:tav>
                                      </p:tavLst>
                                    </p:anim>
                                    <p:animEffect transition="in" filter="fade">
                                      <p:cBhvr>
                                        <p:cTn id="55" dur="1000"/>
                                        <p:tgtEl>
                                          <p:spTgt spid="11282"/>
                                        </p:tgtEl>
                                      </p:cBhvr>
                                    </p:animEffect>
                                  </p:childTnLst>
                                </p:cTn>
                              </p:par>
                              <p:par>
                                <p:cTn id="56" presetID="53" presetClass="entr" presetSubtype="0" fill="hold" nodeType="withEffect">
                                  <p:stCondLst>
                                    <p:cond delay="0"/>
                                  </p:stCondLst>
                                  <p:childTnLst>
                                    <p:set>
                                      <p:cBhvr>
                                        <p:cTn id="57" dur="1" fill="hold">
                                          <p:stCondLst>
                                            <p:cond delay="0"/>
                                          </p:stCondLst>
                                        </p:cTn>
                                        <p:tgtEl>
                                          <p:spTgt spid="11279"/>
                                        </p:tgtEl>
                                        <p:attrNameLst>
                                          <p:attrName>style.visibility</p:attrName>
                                        </p:attrNameLst>
                                      </p:cBhvr>
                                      <p:to>
                                        <p:strVal val="visible"/>
                                      </p:to>
                                    </p:set>
                                    <p:anim calcmode="lin" valueType="num">
                                      <p:cBhvr>
                                        <p:cTn id="58" dur="1000" fill="hold"/>
                                        <p:tgtEl>
                                          <p:spTgt spid="11279"/>
                                        </p:tgtEl>
                                        <p:attrNameLst>
                                          <p:attrName>ppt_w</p:attrName>
                                        </p:attrNameLst>
                                      </p:cBhvr>
                                      <p:tavLst>
                                        <p:tav tm="0">
                                          <p:val>
                                            <p:fltVal val="0"/>
                                          </p:val>
                                        </p:tav>
                                        <p:tav tm="100000">
                                          <p:val>
                                            <p:strVal val="#ppt_w"/>
                                          </p:val>
                                        </p:tav>
                                      </p:tavLst>
                                    </p:anim>
                                    <p:anim calcmode="lin" valueType="num">
                                      <p:cBhvr>
                                        <p:cTn id="59" dur="1000" fill="hold"/>
                                        <p:tgtEl>
                                          <p:spTgt spid="11279"/>
                                        </p:tgtEl>
                                        <p:attrNameLst>
                                          <p:attrName>ppt_h</p:attrName>
                                        </p:attrNameLst>
                                      </p:cBhvr>
                                      <p:tavLst>
                                        <p:tav tm="0">
                                          <p:val>
                                            <p:fltVal val="0"/>
                                          </p:val>
                                        </p:tav>
                                        <p:tav tm="100000">
                                          <p:val>
                                            <p:strVal val="#ppt_h"/>
                                          </p:val>
                                        </p:tav>
                                      </p:tavLst>
                                    </p:anim>
                                    <p:animEffect transition="in" filter="fade">
                                      <p:cBhvr>
                                        <p:cTn id="60" dur="1000"/>
                                        <p:tgtEl>
                                          <p:spTgt spid="112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7" grpId="0" animBg="1"/>
      <p:bldP spid="11278" grpId="0" animBg="1"/>
      <p:bldP spid="11280" grpId="0" animBg="1"/>
      <p:bldP spid="11281" grpId="0" animBg="1"/>
      <p:bldP spid="11282" grpId="0" animBg="1"/>
      <p:bldP spid="11283" grpId="0" animBg="1"/>
      <p:bldP spid="1128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68313" y="0"/>
            <a:ext cx="8229600" cy="1052513"/>
          </a:xfrm>
        </p:spPr>
        <p:txBody>
          <a:bodyPr/>
          <a:lstStyle/>
          <a:p>
            <a:pPr eaLnBrk="1" hangingPunct="1"/>
            <a:r>
              <a:rPr lang="ru-RU" smtClean="0"/>
              <a:t>Стили разрешения конфликта:</a:t>
            </a:r>
          </a:p>
        </p:txBody>
      </p:sp>
      <p:sp>
        <p:nvSpPr>
          <p:cNvPr id="65539" name="Rectangle 3"/>
          <p:cNvSpPr>
            <a:spLocks noGrp="1" noChangeArrowheads="1"/>
          </p:cNvSpPr>
          <p:nvPr>
            <p:ph type="body" idx="1"/>
          </p:nvPr>
        </p:nvSpPr>
        <p:spPr>
          <a:xfrm>
            <a:off x="0" y="1052513"/>
            <a:ext cx="9144000" cy="5400675"/>
          </a:xfrm>
          <a:solidFill>
            <a:srgbClr val="00FFFF"/>
          </a:solidFill>
        </p:spPr>
        <p:txBody>
          <a:bodyPr/>
          <a:lstStyle/>
          <a:p>
            <a:pPr eaLnBrk="1" hangingPunct="1">
              <a:lnSpc>
                <a:spcPct val="80000"/>
              </a:lnSpc>
            </a:pPr>
            <a:r>
              <a:rPr lang="ru-RU" sz="2400" b="1" i="1" smtClean="0"/>
              <a:t>конфронтация</a:t>
            </a:r>
            <a:r>
              <a:rPr lang="ru-RU" sz="2400" i="1" smtClean="0"/>
              <a:t> (соревнование) </a:t>
            </a:r>
            <a:r>
              <a:rPr lang="ru-RU" sz="2400" smtClean="0"/>
              <a:t>как стремление, активно и индивидуально действуя, добиться удовлетворения своих интересов в ущерб интересам другой стороны;</a:t>
            </a:r>
          </a:p>
          <a:p>
            <a:pPr eaLnBrk="1" hangingPunct="1">
              <a:lnSpc>
                <a:spcPct val="80000"/>
              </a:lnSpc>
            </a:pPr>
            <a:r>
              <a:rPr lang="ru-RU" sz="2400" b="1" i="1" smtClean="0"/>
              <a:t>приспособление</a:t>
            </a:r>
            <a:r>
              <a:rPr lang="ru-RU" sz="2400" i="1" smtClean="0"/>
              <a:t>, </a:t>
            </a:r>
            <a:r>
              <a:rPr lang="ru-RU" sz="2400" smtClean="0"/>
              <a:t>означающее в противоположность соперни­честву принесение в жертву собственных интересов ради интересов другой стороны;</a:t>
            </a:r>
          </a:p>
          <a:p>
            <a:pPr eaLnBrk="1" hangingPunct="1">
              <a:lnSpc>
                <a:spcPct val="80000"/>
              </a:lnSpc>
            </a:pPr>
            <a:r>
              <a:rPr lang="ru-RU" sz="2400" b="1" i="1" smtClean="0"/>
              <a:t>уклонение </a:t>
            </a:r>
            <a:r>
              <a:rPr lang="ru-RU" sz="2400" i="1" smtClean="0"/>
              <a:t>(избегание), </a:t>
            </a:r>
            <a:r>
              <a:rPr lang="ru-RU" sz="2400" smtClean="0"/>
              <a:t>для которого характерно отсутствие как стремления к корпорации, так и тенденции к достиже­нию собственных целей;</a:t>
            </a:r>
          </a:p>
          <a:p>
            <a:pPr eaLnBrk="1" hangingPunct="1">
              <a:lnSpc>
                <a:spcPct val="80000"/>
              </a:lnSpc>
            </a:pPr>
            <a:r>
              <a:rPr lang="ru-RU" sz="2400" b="1" i="1" smtClean="0"/>
              <a:t>конкуренция</a:t>
            </a:r>
            <a:r>
              <a:rPr lang="ru-RU" sz="2400" i="1" smtClean="0"/>
              <a:t> — </a:t>
            </a:r>
            <a:r>
              <a:rPr lang="ru-RU" sz="2400" smtClean="0"/>
              <a:t>соревновательное взаимодействие, не ориен­тируемое на обязательный ущерб другой стороне;</a:t>
            </a:r>
          </a:p>
          <a:p>
            <a:pPr eaLnBrk="1" hangingPunct="1">
              <a:lnSpc>
                <a:spcPct val="80000"/>
              </a:lnSpc>
            </a:pPr>
            <a:r>
              <a:rPr lang="ru-RU" sz="2400" b="1" i="1" smtClean="0"/>
              <a:t>компромисс </a:t>
            </a:r>
            <a:r>
              <a:rPr lang="ru-RU" sz="2400" smtClean="0"/>
              <a:t>как метод взаимных уступок;</a:t>
            </a:r>
          </a:p>
          <a:p>
            <a:pPr eaLnBrk="1" hangingPunct="1">
              <a:lnSpc>
                <a:spcPct val="80000"/>
              </a:lnSpc>
            </a:pPr>
            <a:r>
              <a:rPr lang="ru-RU" sz="2400" b="1" i="1" smtClean="0"/>
              <a:t>сотрудничество</a:t>
            </a:r>
            <a:r>
              <a:rPr lang="ru-RU" sz="2400" i="1" smtClean="0"/>
              <a:t>, </a:t>
            </a:r>
            <a:r>
              <a:rPr lang="ru-RU" sz="2400" smtClean="0"/>
              <a:t>когда принимаются решения, полностью удовлетворяющие интересы обеих сторон.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5539">
                                            <p:bg/>
                                          </p:spTgt>
                                        </p:tgtEl>
                                        <p:attrNameLst>
                                          <p:attrName>style.visibility</p:attrName>
                                        </p:attrNameLst>
                                      </p:cBhvr>
                                      <p:to>
                                        <p:strVal val="visible"/>
                                      </p:to>
                                    </p:set>
                                    <p:animEffect transition="in" filter="strips(downLeft)">
                                      <p:cBhvr>
                                        <p:cTn id="7" dur="500"/>
                                        <p:tgtEl>
                                          <p:spTgt spid="65539">
                                            <p:bg/>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5539">
                                            <p:txEl>
                                              <p:pRg st="0" end="0"/>
                                            </p:txEl>
                                          </p:spTgt>
                                        </p:tgtEl>
                                        <p:attrNameLst>
                                          <p:attrName>style.visibility</p:attrName>
                                        </p:attrNameLst>
                                      </p:cBhvr>
                                      <p:to>
                                        <p:strVal val="visible"/>
                                      </p:to>
                                    </p:set>
                                    <p:animEffect transition="in" filter="strips(downLeft)">
                                      <p:cBhvr>
                                        <p:cTn id="12" dur="500"/>
                                        <p:tgtEl>
                                          <p:spTgt spid="655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65539">
                                            <p:txEl>
                                              <p:pRg st="1" end="1"/>
                                            </p:txEl>
                                          </p:spTgt>
                                        </p:tgtEl>
                                        <p:attrNameLst>
                                          <p:attrName>style.visibility</p:attrName>
                                        </p:attrNameLst>
                                      </p:cBhvr>
                                      <p:to>
                                        <p:strVal val="visible"/>
                                      </p:to>
                                    </p:set>
                                    <p:animEffect transition="in" filter="strips(downLeft)">
                                      <p:cBhvr>
                                        <p:cTn id="17" dur="500"/>
                                        <p:tgtEl>
                                          <p:spTgt spid="6553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65539">
                                            <p:txEl>
                                              <p:pRg st="2" end="2"/>
                                            </p:txEl>
                                          </p:spTgt>
                                        </p:tgtEl>
                                        <p:attrNameLst>
                                          <p:attrName>style.visibility</p:attrName>
                                        </p:attrNameLst>
                                      </p:cBhvr>
                                      <p:to>
                                        <p:strVal val="visible"/>
                                      </p:to>
                                    </p:set>
                                    <p:animEffect transition="in" filter="strips(downLeft)">
                                      <p:cBhvr>
                                        <p:cTn id="22" dur="500"/>
                                        <p:tgtEl>
                                          <p:spTgt spid="6553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65539">
                                            <p:txEl>
                                              <p:pRg st="3" end="3"/>
                                            </p:txEl>
                                          </p:spTgt>
                                        </p:tgtEl>
                                        <p:attrNameLst>
                                          <p:attrName>style.visibility</p:attrName>
                                        </p:attrNameLst>
                                      </p:cBhvr>
                                      <p:to>
                                        <p:strVal val="visible"/>
                                      </p:to>
                                    </p:set>
                                    <p:animEffect transition="in" filter="strips(downLeft)">
                                      <p:cBhvr>
                                        <p:cTn id="27" dur="500"/>
                                        <p:tgtEl>
                                          <p:spTgt spid="6553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65539">
                                            <p:txEl>
                                              <p:pRg st="4" end="4"/>
                                            </p:txEl>
                                          </p:spTgt>
                                        </p:tgtEl>
                                        <p:attrNameLst>
                                          <p:attrName>style.visibility</p:attrName>
                                        </p:attrNameLst>
                                      </p:cBhvr>
                                      <p:to>
                                        <p:strVal val="visible"/>
                                      </p:to>
                                    </p:set>
                                    <p:animEffect transition="in" filter="strips(downLeft)">
                                      <p:cBhvr>
                                        <p:cTn id="32" dur="500"/>
                                        <p:tgtEl>
                                          <p:spTgt spid="6553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65539">
                                            <p:txEl>
                                              <p:pRg st="5" end="5"/>
                                            </p:txEl>
                                          </p:spTgt>
                                        </p:tgtEl>
                                        <p:attrNameLst>
                                          <p:attrName>style.visibility</p:attrName>
                                        </p:attrNameLst>
                                      </p:cBhvr>
                                      <p:to>
                                        <p:strVal val="visible"/>
                                      </p:to>
                                    </p:set>
                                    <p:animEffect transition="in" filter="strips(downLeft)">
                                      <p:cBhvr>
                                        <p:cTn id="37" dur="500"/>
                                        <p:tgtEl>
                                          <p:spTgt spid="655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ru-RU" sz="2400" b="1" i="1" smtClean="0"/>
              <a:t>Объективные причины конфликта:</a:t>
            </a:r>
            <a:endParaRPr lang="ru-RU" sz="2400" smtClean="0"/>
          </a:p>
        </p:txBody>
      </p:sp>
      <p:sp>
        <p:nvSpPr>
          <p:cNvPr id="60419" name="Rectangle 3"/>
          <p:cNvSpPr>
            <a:spLocks noGrp="1" noChangeArrowheads="1"/>
          </p:cNvSpPr>
          <p:nvPr>
            <p:ph type="body" idx="1"/>
          </p:nvPr>
        </p:nvSpPr>
        <p:spPr>
          <a:xfrm>
            <a:off x="457200" y="1357298"/>
            <a:ext cx="8229600" cy="4768865"/>
          </a:xfrm>
          <a:solidFill>
            <a:srgbClr val="00FFFF"/>
          </a:solidFill>
        </p:spPr>
        <p:txBody>
          <a:bodyPr/>
          <a:lstStyle/>
          <a:p>
            <a:pPr eaLnBrk="1" hangingPunct="1">
              <a:lnSpc>
                <a:spcPct val="90000"/>
              </a:lnSpc>
            </a:pPr>
            <a:r>
              <a:rPr lang="ru-RU" sz="2400" dirty="0" smtClean="0"/>
              <a:t>нечеткое разделение обязанностей;</a:t>
            </a:r>
          </a:p>
          <a:p>
            <a:pPr eaLnBrk="1" hangingPunct="1">
              <a:lnSpc>
                <a:spcPct val="90000"/>
              </a:lnSpc>
            </a:pPr>
            <a:r>
              <a:rPr lang="ru-RU" sz="2400" dirty="0" smtClean="0"/>
              <a:t>несоответствие требований руководителя и коллектива, что приводит к противопоставлению сотрудников подразделения и руководителя;</a:t>
            </a:r>
          </a:p>
          <a:p>
            <a:pPr eaLnBrk="1" hangingPunct="1">
              <a:lnSpc>
                <a:spcPct val="90000"/>
              </a:lnSpc>
            </a:pPr>
            <a:r>
              <a:rPr lang="ru-RU" sz="2400" dirty="0" smtClean="0"/>
              <a:t>несовпадение официального и неофициального статусов в коллективе сотрудников органов внутренних дел, которое может привести к конфликту между руководителем и сотрудником, имеющим наибольшую меру личного влияния на своих товарищей по службе;</a:t>
            </a:r>
          </a:p>
          <a:p>
            <a:pPr eaLnBrk="1" hangingPunct="1">
              <a:lnSpc>
                <a:spcPct val="90000"/>
              </a:lnSpc>
            </a:pPr>
            <a:r>
              <a:rPr lang="ru-RU" sz="2400" dirty="0" smtClean="0"/>
              <a:t>нарушению взаимных ожиданий.</a:t>
            </a:r>
          </a:p>
        </p:txBody>
      </p:sp>
    </p:spTree>
  </p:cSld>
  <p:clrMapOvr>
    <a:masterClrMapping/>
  </p:clrMapOvr>
</p:sld>
</file>

<file path=ppt/theme/theme1.xml><?xml version="1.0" encoding="utf-8"?>
<a:theme xmlns:a="http://schemas.openxmlformats.org/drawingml/2006/main" name="Тема Office">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955</TotalTime>
  <Words>1869</Words>
  <Application>Microsoft Office PowerPoint</Application>
  <PresentationFormat>Экран (4:3)</PresentationFormat>
  <Paragraphs>185</Paragraphs>
  <Slides>39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Тема Office</vt:lpstr>
      <vt:lpstr>Советы для родителей</vt:lpstr>
      <vt:lpstr>Правила общения с ребенком</vt:lpstr>
      <vt:lpstr>Правила общения с ребенком</vt:lpstr>
      <vt:lpstr>Правила общения с ребенком</vt:lpstr>
      <vt:lpstr>Слайд 5</vt:lpstr>
      <vt:lpstr>Как управлять эмоциями?</vt:lpstr>
      <vt:lpstr>Типы конфликтов</vt:lpstr>
      <vt:lpstr>Стили разрешения конфликта:</vt:lpstr>
      <vt:lpstr>Объективные причины конфликта:</vt:lpstr>
      <vt:lpstr>Субъективные причины </vt:lpstr>
      <vt:lpstr>Конфликтогены:</vt:lpstr>
      <vt:lpstr>Слайд 12</vt:lpstr>
      <vt:lpstr>Стремление к превосходству:</vt:lpstr>
      <vt:lpstr> Не живи! </vt:lpstr>
      <vt:lpstr>Слайд 15</vt:lpstr>
      <vt:lpstr>Как говорить:</vt:lpstr>
      <vt:lpstr> Не чувствуй! </vt:lpstr>
      <vt:lpstr>К чему это приводит:</vt:lpstr>
      <vt:lpstr> Запрет на страх </vt:lpstr>
      <vt:lpstr>Что с этим делать: </vt:lpstr>
      <vt:lpstr> Не думай!</vt:lpstr>
      <vt:lpstr>Как он это понимает: С точки зрения ребенка, такие высказывания являются безусловной директивой: если хочешь, чтобы тебя любили и одобряли родители - не думай!  </vt:lpstr>
      <vt:lpstr>Забудь об этом Забыть – значит увести проблему из сферы сознательного, то есть, отказаться от возможности справиться с ней. Давая малышу такую директиву, мы приучаем его избегать травмирующих ситуаций, делать вид, что их не существует.  </vt:lpstr>
      <vt:lpstr>Возрастные особенности учеников начальной школы</vt:lpstr>
      <vt:lpstr>Учение - труд, требующий волевых усилий, мобилизации внимания, интеллектуальной активности, самоограничений.</vt:lpstr>
      <vt:lpstr>Большую роль играет и личный мотив: желание получить хорошую оценку, одобрение учителей и родителей. </vt:lpstr>
      <vt:lpstr>Формирование интереса к содержанию учебной деятельности, приобретению знаний связано с переживанием школьниками чувства удовлетворения от своих достижений.</vt:lpstr>
      <vt:lpstr>Возрастные стадии восприятия: </vt:lpstr>
      <vt:lpstr>Независимо от того, когда ребенок пошел в школу, он в какой-то момент развития проходит через кризис.  Это период рождения социального "Я".</vt:lpstr>
      <vt:lpstr>Особенности характера</vt:lpstr>
      <vt:lpstr>Наполеоно Хилл (философ личностного успеха, исследовавший много лет успешных людей), описал 14 привычек, которыми обладают люди с выдающимися личностными качествами, которые заставляют других следовать за нами</vt:lpstr>
      <vt:lpstr>Слайд 32</vt:lpstr>
      <vt:lpstr>Слайд 33</vt:lpstr>
      <vt:lpstr>Слайд 34</vt:lpstr>
      <vt:lpstr>Мы набираем силу когда:</vt:lpstr>
      <vt:lpstr>Мы набираем силу когда:</vt:lpstr>
      <vt:lpstr>Способы воспитания</vt:lpstr>
      <vt:lpstr>Слайд 38</vt:lpstr>
      <vt:lpstr>Результаты разных способов воспитания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Советы для родителей</dc:title>
  <dc:creator>Baranzeva</dc:creator>
  <cp:lastModifiedBy>User</cp:lastModifiedBy>
  <cp:revision>101</cp:revision>
  <dcterms:created xsi:type="dcterms:W3CDTF">2013-12-21T07:50:09Z</dcterms:created>
  <dcterms:modified xsi:type="dcterms:W3CDTF">2017-12-21T05:38:44Z</dcterms:modified>
</cp:coreProperties>
</file>