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5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Оздоровление и санаторно-курортное лечение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</c:v>
                </c:pt>
                <c:pt idx="1">
                  <c:v>83</c:v>
                </c:pt>
                <c:pt idx="2">
                  <c:v>94</c:v>
                </c:pt>
                <c:pt idx="3">
                  <c:v>96</c:v>
                </c:pt>
                <c:pt idx="4">
                  <c:v>72</c:v>
                </c:pt>
              </c:numCache>
            </c:numRef>
          </c:val>
        </c:ser>
        <c:overlap val="100"/>
        <c:axId val="62433536"/>
        <c:axId val="62394368"/>
      </c:barChart>
      <c:catAx>
        <c:axId val="62433536"/>
        <c:scaling>
          <c:orientation val="minMax"/>
        </c:scaling>
        <c:axPos val="b"/>
        <c:numFmt formatCode="General" sourceLinked="1"/>
        <c:tickLblPos val="nextTo"/>
        <c:crossAx val="62394368"/>
        <c:crosses val="autoZero"/>
        <c:auto val="1"/>
        <c:lblAlgn val="ctr"/>
        <c:lblOffset val="100"/>
      </c:catAx>
      <c:valAx>
        <c:axId val="62394368"/>
        <c:scaling>
          <c:orientation val="minMax"/>
        </c:scaling>
        <c:axPos val="l"/>
        <c:majorGridlines/>
        <c:numFmt formatCode="General" sourceLinked="1"/>
        <c:tickLblPos val="nextTo"/>
        <c:crossAx val="62433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227608267716543"/>
          <c:y val="9.375000000000015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657197576853109E-2"/>
          <c:y val="0.13724619185523354"/>
          <c:w val="0.62555450601942164"/>
          <c:h val="0.83418249644136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профсоюзных взносов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Первичная профсоюзная организация  40%</c:v>
                </c:pt>
                <c:pt idx="1">
                  <c:v>Территориальные организации 22%</c:v>
                </c:pt>
                <c:pt idx="2">
                  <c:v>Республиканская оганизация 30%</c:v>
                </c:pt>
                <c:pt idx="3">
                  <c:v>ЦС профсоюза 4%</c:v>
                </c:pt>
                <c:pt idx="4">
                  <c:v>ФНПР 4%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22</c:v>
                </c:pt>
                <c:pt idx="2">
                  <c:v>30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77024464509906"/>
          <c:y val="0.10859245897347808"/>
          <c:w val="0.27033055060155475"/>
          <c:h val="0.8271127549194555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</a:t>
            </a:r>
            <a:r>
              <a:rPr lang="ru-RU" dirty="0"/>
              <a:t>роста профсоюзного членства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 роста профсоюзного членства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   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65.5</c:v>
                </c:pt>
                <c:pt idx="1">
                  <c:v>82.5</c:v>
                </c:pt>
                <c:pt idx="2">
                  <c:v>86.7</c:v>
                </c:pt>
                <c:pt idx="3">
                  <c:v>89.2</c:v>
                </c:pt>
                <c:pt idx="4">
                  <c:v>92.3</c:v>
                </c:pt>
              </c:numCache>
            </c:numRef>
          </c:val>
        </c:ser>
        <c:overlap val="100"/>
        <c:axId val="62510208"/>
        <c:axId val="62510592"/>
      </c:barChart>
      <c:catAx>
        <c:axId val="62510208"/>
        <c:scaling>
          <c:orientation val="minMax"/>
        </c:scaling>
        <c:axPos val="b"/>
        <c:numFmt formatCode="General" sourceLinked="1"/>
        <c:tickLblPos val="nextTo"/>
        <c:crossAx val="62510592"/>
        <c:crosses val="autoZero"/>
        <c:auto val="1"/>
        <c:lblAlgn val="ctr"/>
        <c:lblOffset val="100"/>
      </c:catAx>
      <c:valAx>
        <c:axId val="62510592"/>
        <c:scaling>
          <c:orientation val="minMax"/>
        </c:scaling>
        <c:axPos val="l"/>
        <c:majorGridlines/>
        <c:numFmt formatCode="General" sourceLinked="1"/>
        <c:tickLblPos val="nextTo"/>
        <c:crossAx val="62510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2360B7-C0B7-49FA-83D5-15E4E06B97C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6360A1-B49B-45FC-8C1E-4130AFF0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2714620"/>
            <a:ext cx="8029575" cy="32273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VII </a:t>
            </a:r>
            <a:r>
              <a:rPr lang="ru-RU" dirty="0" smtClean="0">
                <a:solidFill>
                  <a:schemeClr val="tx1"/>
                </a:solidFill>
              </a:rPr>
              <a:t>отчетно-выборная конференция Ингушской республиканской организации Профсоюза работников народного образования и науки РФ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857232"/>
            <a:ext cx="1071570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220_122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6436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0"/>
            <a:ext cx="4571998" cy="3428999"/>
          </a:xfrm>
          <a:prstGeom prst="rect">
            <a:avLst/>
          </a:prstGeom>
        </p:spPr>
      </p:pic>
      <p:pic>
        <p:nvPicPr>
          <p:cNvPr id="3" name="Рисунок 2" descr="IMG_2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2001" cy="3429001"/>
          </a:xfrm>
          <a:prstGeom prst="rect">
            <a:avLst/>
          </a:prstGeom>
        </p:spPr>
      </p:pic>
      <p:pic>
        <p:nvPicPr>
          <p:cNvPr id="4" name="Рисунок 3" descr="IMG_28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57" y="3429000"/>
            <a:ext cx="4576843" cy="3429000"/>
          </a:xfrm>
          <a:prstGeom prst="rect">
            <a:avLst/>
          </a:prstGeom>
        </p:spPr>
      </p:pic>
      <p:pic>
        <p:nvPicPr>
          <p:cNvPr id="5" name="Рисунок 4" descr="IMG_28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8999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285728"/>
          <a:ext cx="7929618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Сним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965244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85723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Охрана труда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:\Users\06\Desktop\фото\99999\IMG_2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2357430"/>
            <a:ext cx="5113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Всемирный День охраны труда.</a:t>
            </a:r>
          </a:p>
          <a:p>
            <a:r>
              <a:rPr lang="ru-RU" dirty="0" smtClean="0"/>
              <a:t>Обучение профактива:  семинары, круглые столы.</a:t>
            </a:r>
          </a:p>
          <a:p>
            <a:r>
              <a:rPr lang="ru-RU" dirty="0" smtClean="0"/>
              <a:t>Конкурсы</a:t>
            </a:r>
          </a:p>
          <a:p>
            <a:r>
              <a:rPr lang="ru-RU" dirty="0" smtClean="0"/>
              <a:t>СОУТ</a:t>
            </a:r>
          </a:p>
          <a:p>
            <a:r>
              <a:rPr lang="ru-RU" dirty="0" smtClean="0"/>
              <a:t>Печатная продукция по ОТ</a:t>
            </a:r>
          </a:p>
          <a:p>
            <a:endParaRPr lang="ru-RU" dirty="0"/>
          </a:p>
        </p:txBody>
      </p:sp>
      <p:pic>
        <p:nvPicPr>
          <p:cNvPr id="7" name="Рисунок 6" descr="Сним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965244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1"/>
            <a:ext cx="7429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Правозащитная деятельность</a:t>
            </a:r>
          </a:p>
          <a:p>
            <a:r>
              <a:rPr lang="ru-RU" sz="2000" dirty="0" smtClean="0"/>
              <a:t>- осуществление профсоюзного контроля за соблюдением трудового законодательства;</a:t>
            </a:r>
          </a:p>
          <a:p>
            <a:pPr>
              <a:buFontTx/>
              <a:buChar char="-"/>
            </a:pPr>
            <a:r>
              <a:rPr lang="ru-RU" sz="2000" dirty="0" smtClean="0"/>
              <a:t>внесудебная и судебная защита социально-трудовых и иных прав и профессиональных интересов работников образования;</a:t>
            </a:r>
          </a:p>
          <a:p>
            <a:pPr>
              <a:buFontTx/>
              <a:buChar char="-"/>
            </a:pPr>
            <a:r>
              <a:rPr lang="ru-RU" sz="2000" dirty="0" smtClean="0"/>
              <a:t>оказание бесплатной юридической помощи по вопросам применения законодательства и консультирование членов Профсоюза, председателей членских организаций;</a:t>
            </a:r>
          </a:p>
          <a:p>
            <a:r>
              <a:rPr lang="ru-RU" sz="2000" dirty="0" smtClean="0"/>
              <a:t>- участие в коллективно-договорном регулировании социально-трудовых отношений в рамках социального партнерства ;</a:t>
            </a:r>
          </a:p>
          <a:p>
            <a:pPr>
              <a:buFontTx/>
              <a:buChar char="-"/>
            </a:pPr>
            <a:r>
              <a:rPr lang="ru-RU" sz="2000" dirty="0" smtClean="0"/>
              <a:t>информационно-методическая работа по правовым вопросам;</a:t>
            </a:r>
          </a:p>
          <a:p>
            <a:pPr>
              <a:buFontTx/>
              <a:buChar char="-"/>
            </a:pPr>
            <a:r>
              <a:rPr lang="ru-RU" sz="2000" dirty="0" smtClean="0"/>
              <a:t> проведение обучающих семинаров с профактивом; </a:t>
            </a:r>
          </a:p>
          <a:p>
            <a:endParaRPr lang="ru-RU" sz="2000" dirty="0" smtClean="0"/>
          </a:p>
          <a:p>
            <a:r>
              <a:rPr lang="ru-RU" sz="2000" dirty="0" smtClean="0"/>
              <a:t>Экономическая эффективность правозащитной деятельности Ингушской республиканской организации Общероссийского Профсоюза образования  за 2015-2019 годы составила более 49,2 млн. руб.   </a:t>
            </a:r>
          </a:p>
          <a:p>
            <a:endParaRPr lang="ru-RU" sz="3200" dirty="0"/>
          </a:p>
        </p:txBody>
      </p:sp>
      <p:pic>
        <p:nvPicPr>
          <p:cNvPr id="3" name="Рисунок 2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965244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06\Documents\рабочий стол\Фото\ООПРИ- гост.Плаза-фото\Изображение 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7554" y="785794"/>
            <a:ext cx="508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Социальное партнерство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14554"/>
            <a:ext cx="92416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 комиссиях:</a:t>
            </a:r>
          </a:p>
          <a:p>
            <a:r>
              <a:rPr lang="ru-RU" dirty="0" smtClean="0"/>
              <a:t>-Республиканской трехсторонней комиссии по регулированию социально-трудовых </a:t>
            </a:r>
          </a:p>
          <a:p>
            <a:r>
              <a:rPr lang="ru-RU" dirty="0" smtClean="0"/>
              <a:t>о</a:t>
            </a:r>
            <a:r>
              <a:rPr lang="ru-RU" dirty="0" smtClean="0"/>
              <a:t>тношений  на территории республики;</a:t>
            </a:r>
          </a:p>
          <a:p>
            <a:pPr>
              <a:buFontTx/>
              <a:buChar char="-"/>
            </a:pPr>
            <a:r>
              <a:rPr lang="ru-RU" dirty="0" smtClean="0"/>
              <a:t>Межведомственной комиссии при  Правительстве РИ по вопросам внесения изменений </a:t>
            </a:r>
          </a:p>
          <a:p>
            <a:r>
              <a:rPr lang="ru-RU" dirty="0" smtClean="0"/>
              <a:t>в «Положении об отраслевой системе оплаты труда работников государственных  </a:t>
            </a:r>
          </a:p>
          <a:p>
            <a:r>
              <a:rPr lang="ru-RU" dirty="0" smtClean="0"/>
              <a:t>Образовательных учреждений Республики Ингушетия»;</a:t>
            </a:r>
          </a:p>
          <a:p>
            <a:r>
              <a:rPr lang="ru-RU" dirty="0" smtClean="0"/>
              <a:t>-Межведомственной  группы по осуществлению надзора за полнотой и своевременностью 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ыплаты  заработной платы при Прокуратуре Республики Ингушетия;</a:t>
            </a:r>
          </a:p>
          <a:p>
            <a:r>
              <a:rPr lang="ru-RU" dirty="0" smtClean="0"/>
              <a:t>-Межведомственной комиссии по разработке Проекта республиканского «Отраслевого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оглашения  на 2018-2020 годы»;%</a:t>
            </a:r>
          </a:p>
          <a:p>
            <a:r>
              <a:rPr lang="ru-RU" dirty="0" smtClean="0"/>
              <a:t>-отраслевой комиссии по аттестации педагогических кадров;</a:t>
            </a:r>
          </a:p>
          <a:p>
            <a:r>
              <a:rPr lang="ru-RU" dirty="0" smtClean="0"/>
              <a:t>-отраслевой комиссии по аккредитации учреждений образования Республики  Ингушетия ;</a:t>
            </a:r>
          </a:p>
          <a:p>
            <a:r>
              <a:rPr lang="ru-RU" dirty="0" smtClean="0"/>
              <a:t>-отраслевой комиссии по лицензированию учреждений образования Репу блики </a:t>
            </a:r>
          </a:p>
          <a:p>
            <a:r>
              <a:rPr lang="ru-RU" smtClean="0"/>
              <a:t>Ингушетия;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235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VII отчетно-выборная конференция Ингушской республиканской организации Профсоюза работников народного образования и науки РФ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отчетно-выборная конференция Ингушской республиканской организации Профсоюза работников народного образования и науки РФ</dc:title>
  <dc:creator>06</dc:creator>
  <cp:lastModifiedBy>06</cp:lastModifiedBy>
  <cp:revision>29</cp:revision>
  <dcterms:created xsi:type="dcterms:W3CDTF">2020-02-20T07:05:55Z</dcterms:created>
  <dcterms:modified xsi:type="dcterms:W3CDTF">2020-02-20T13:06:22Z</dcterms:modified>
</cp:coreProperties>
</file>