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309" r:id="rId2"/>
    <p:sldId id="336" r:id="rId3"/>
    <p:sldId id="310" r:id="rId4"/>
    <p:sldId id="262" r:id="rId5"/>
    <p:sldId id="264" r:id="rId6"/>
    <p:sldId id="328" r:id="rId7"/>
    <p:sldId id="338" r:id="rId8"/>
    <p:sldId id="339" r:id="rId9"/>
    <p:sldId id="355" r:id="rId10"/>
    <p:sldId id="303" r:id="rId11"/>
    <p:sldId id="306" r:id="rId12"/>
    <p:sldId id="337" r:id="rId13"/>
    <p:sldId id="343" r:id="rId14"/>
    <p:sldId id="345" r:id="rId15"/>
    <p:sldId id="346" r:id="rId16"/>
    <p:sldId id="344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8" r:id="rId25"/>
    <p:sldId id="354" r:id="rId26"/>
    <p:sldId id="356" r:id="rId27"/>
    <p:sldId id="357" r:id="rId28"/>
    <p:sldId id="340" r:id="rId29"/>
    <p:sldId id="341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42" r:id="rId38"/>
    <p:sldId id="366" r:id="rId39"/>
    <p:sldId id="367" r:id="rId40"/>
    <p:sldId id="368" r:id="rId41"/>
    <p:sldId id="369" r:id="rId42"/>
    <p:sldId id="370" r:id="rId43"/>
    <p:sldId id="371" r:id="rId44"/>
    <p:sldId id="373" r:id="rId45"/>
    <p:sldId id="374" r:id="rId46"/>
    <p:sldId id="375" r:id="rId47"/>
    <p:sldId id="376" r:id="rId48"/>
    <p:sldId id="377" r:id="rId49"/>
    <p:sldId id="378" r:id="rId50"/>
    <p:sldId id="379" r:id="rId51"/>
    <p:sldId id="380" r:id="rId52"/>
    <p:sldId id="381" r:id="rId53"/>
    <p:sldId id="330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4CF6D-5B2F-42A9-9D80-99F558638C8F}" type="datetimeFigureOut">
              <a:rPr lang="ru-RU" smtClean="0"/>
              <a:pPr/>
              <a:t>01.03.2018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1937A-DF5C-44C2-A127-5A7779410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86FA-C5CA-475A-B72D-3584CFE418E6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4B4F-52AC-43D3-9C3E-2E4E0D03E627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F8CF-48D0-4E94-BCCE-2B0034DD009D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B85-32F3-40ED-B68E-CF3BEE61F6EB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48D2F-0221-4835-AE67-7670184184D7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F45-AB55-456E-AC76-2653A6F10627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75B2-85FC-4F12-A73A-F595D1CF84D5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5046-1FA5-4594-AFC8-56F05A440D99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4227-F536-4A39-8E4D-15FB10201D2F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F7C8-A707-4DE7-9C32-8A840AF71811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4238-921E-40FC-98E4-8D14CD498CDD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98F8E-A874-440E-924C-F1E595A0E321}" type="datetime1">
              <a:rPr lang="ru-RU" smtClean="0"/>
              <a:pPr/>
              <a:t>01.03.2018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7CFC3-A0C8-4657-952B-D19ECBA11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060848"/>
          </a:xfrm>
          <a:solidFill>
            <a:srgbClr val="CCEC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800" b="1" dirty="0" smtClean="0"/>
              <a:t>Всероссийский конкурс</a:t>
            </a:r>
            <a:br>
              <a:rPr lang="ru-RU" sz="4800" b="1" dirty="0" smtClean="0"/>
            </a:br>
            <a:r>
              <a:rPr lang="ru-RU" sz="4800" b="1" dirty="0" smtClean="0"/>
              <a:t> </a:t>
            </a:r>
            <a:r>
              <a:rPr lang="ru-RU" b="1" dirty="0" smtClean="0"/>
              <a:t>«За нравственный подвиг учителя»</a:t>
            </a:r>
            <a:endParaRPr lang="ru-RU" dirty="0"/>
          </a:p>
        </p:txBody>
      </p:sp>
      <p:pic>
        <p:nvPicPr>
          <p:cNvPr id="1026" name="Picture 2" descr="C:\Users\Baranzeva\Downloads\моя\getImage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9144000" cy="4572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3000"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Номинации конкурса: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844824"/>
            <a:ext cx="7931224" cy="501317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4) </a:t>
            </a:r>
            <a:r>
              <a:rPr lang="ru-RU" b="1" dirty="0" smtClean="0"/>
              <a:t>«За организацию духовно-нравственного воспитания в рамках образовательного учреждения». </a:t>
            </a:r>
            <a:r>
              <a:rPr lang="ru-RU" dirty="0" smtClean="0"/>
              <a:t>Выдвигаются программы комплексных мероприятий и их реализация по духовно-нравственному воспитанию, разработанные и реализуемые учебным учреждением любой организационно-правовой формы.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5832648" cy="365125"/>
          </a:xfrm>
        </p:spPr>
        <p:txBody>
          <a:bodyPr/>
          <a:lstStyle/>
          <a:p>
            <a:r>
              <a:rPr lang="ru-RU" dirty="0" smtClean="0"/>
              <a:t>Омская и Таврическая епархия </a:t>
            </a:r>
            <a:endParaRPr lang="ru-RU" dirty="0"/>
          </a:p>
        </p:txBody>
      </p:sp>
      <p:pic>
        <p:nvPicPr>
          <p:cNvPr id="5" name="Picture 4" descr="C:\Users\Baranzeva\Downloads\26.09.2012-МО-2-Семилуки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339752" cy="1754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</a:t>
            </a:r>
            <a:r>
              <a:rPr lang="ru-RU" sz="2400" dirty="0" smtClean="0"/>
              <a:t>оответствие содержания работ заявленным целям и задачам Конкурса;</a:t>
            </a:r>
          </a:p>
          <a:p>
            <a:r>
              <a:rPr lang="ru-RU" sz="2400" dirty="0" smtClean="0"/>
              <a:t>новизна авторских курсов, программ, учебно-методических пособий и других материалов по вопросам духовно-нравственного, </a:t>
            </a:r>
            <a:r>
              <a:rPr lang="ru-RU" sz="2400" dirty="0" err="1" smtClean="0"/>
              <a:t>гражданско</a:t>
            </a:r>
            <a:r>
              <a:rPr lang="ru-RU" sz="2400" dirty="0" smtClean="0"/>
              <a:t>- патриотического и военно-патриотического воспитания и просвещения детей и молодежи;</a:t>
            </a:r>
          </a:p>
          <a:p>
            <a:r>
              <a:rPr lang="ru-RU" sz="2400" dirty="0" smtClean="0"/>
              <a:t>актуальность работы по вопросам духовно-нравственного</a:t>
            </a:r>
            <a:r>
              <a:rPr lang="ru-RU" sz="2400" smtClean="0"/>
              <a:t>, гражданско-патриотического </a:t>
            </a:r>
            <a:r>
              <a:rPr lang="ru-RU" sz="2400" dirty="0" smtClean="0"/>
              <a:t>и военно-патриотического воспитания и просвещения детей и молодежи;</a:t>
            </a:r>
          </a:p>
          <a:p>
            <a:r>
              <a:rPr lang="ru-RU" sz="2400" dirty="0" smtClean="0"/>
              <a:t>степень подготовленности авторских работ к возможному тиражированию и внедрению в педагогическую практику.</a:t>
            </a:r>
          </a:p>
          <a:p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 </a:t>
            </a:r>
            <a:endParaRPr lang="ru-RU" dirty="0"/>
          </a:p>
        </p:txBody>
      </p:sp>
      <p:pic>
        <p:nvPicPr>
          <p:cNvPr id="5" name="Picture 2" descr="C:\Users\Baranzeva\Downloads\ork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0"/>
            <a:ext cx="8693489" cy="119675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260648"/>
            <a:ext cx="4680520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Критерии:</a:t>
            </a:r>
            <a:endParaRPr lang="ru-RU" sz="60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0"/>
            <a:ext cx="4680520" cy="141763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оформления работ.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112568"/>
          </a:xfrm>
        </p:spPr>
        <p:txBody>
          <a:bodyPr>
            <a:noAutofit/>
          </a:bodyPr>
          <a:lstStyle/>
          <a:p>
            <a:r>
              <a:rPr lang="ru-RU" sz="1600" dirty="0" smtClean="0"/>
              <a:t>Для участия в I этапе Конкурса претенденты направляют в адрес Конкурсной комиссии I этапа Конкурса материалы, представляемые на Конкурс (авторские курсы, исследования, научные и методические разработки, публикации, сайты, фото-, видео- и аудиоматериалы и т.п.), а также следующие документы: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1) заявку на участие в Конкурсе (Приложение 2);</a:t>
            </a:r>
          </a:p>
          <a:p>
            <a:r>
              <a:rPr lang="ru-RU" sz="1600" dirty="0" smtClean="0"/>
              <a:t>2) анкету участника Конкурса (в случае коллективной заявки анкеты заполняются всеми членами коллектива) (Приложение 3);</a:t>
            </a:r>
          </a:p>
          <a:p>
            <a:r>
              <a:rPr lang="ru-RU" sz="1600" dirty="0" smtClean="0"/>
              <a:t>3) </a:t>
            </a:r>
            <a:r>
              <a:rPr lang="ru-RU" sz="1600" b="1" dirty="0" smtClean="0"/>
              <a:t>краткую аннотацию работы </a:t>
            </a:r>
            <a:r>
              <a:rPr lang="ru-RU" sz="1600" dirty="0" smtClean="0"/>
              <a:t>(не более 1000 печатных знаков) (Приложение 4);</a:t>
            </a:r>
          </a:p>
          <a:p>
            <a:r>
              <a:rPr lang="ru-RU" sz="1600" dirty="0" smtClean="0"/>
              <a:t>4) </a:t>
            </a:r>
            <a:r>
              <a:rPr lang="ru-RU" sz="1600" b="1" dirty="0" smtClean="0"/>
              <a:t>рекомендательные письма, экспертные </a:t>
            </a:r>
            <a:r>
              <a:rPr lang="ru-RU" sz="1600" dirty="0" smtClean="0"/>
              <a:t>заключения, </a:t>
            </a:r>
            <a:r>
              <a:rPr lang="ru-RU" sz="1600" b="1" dirty="0" smtClean="0"/>
              <a:t>отзывы</a:t>
            </a:r>
            <a:r>
              <a:rPr lang="ru-RU" sz="1600" dirty="0" smtClean="0"/>
              <a:t> специалистов, </a:t>
            </a:r>
            <a:r>
              <a:rPr lang="ru-RU" sz="1600" b="1" dirty="0" smtClean="0"/>
              <a:t>подтверждения о практической реализации </a:t>
            </a:r>
            <a:r>
              <a:rPr lang="ru-RU" sz="1600" dirty="0" smtClean="0"/>
              <a:t>(внедрении) разработок и т.п. - по желанию претендента;</a:t>
            </a:r>
          </a:p>
          <a:p>
            <a:r>
              <a:rPr lang="ru-RU" sz="1600" dirty="0" smtClean="0"/>
              <a:t>Заявка, анкета и аннотация подписываются лично претендентом на участие в Конкурсе (в случае коллективной заявки - всеми членами коллектива).</a:t>
            </a:r>
          </a:p>
          <a:p>
            <a:r>
              <a:rPr lang="ru-RU" sz="1600" dirty="0" smtClean="0"/>
              <a:t>Материалы представляются на бумажных и электронных носителях (требования к оформлению работ, представляемых на Конкурс, содержатся в Приложении 5).</a:t>
            </a:r>
          </a:p>
          <a:p>
            <a:r>
              <a:rPr lang="ru-RU" sz="1600" dirty="0" smtClean="0"/>
              <a:t>Работы, поданные на Конкурс, не рецензируются и не возвращаются. Оргкомитет, Конкурсные и Экспертные комиссии I, II и III этапов Конкурса не вступают в переписку с авторами работ.</a:t>
            </a:r>
          </a:p>
          <a:p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Содержание образовательных программ должно соответствовать: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достижениям мировой культуры, российским традициям, культурно-национальным особенностям регионов;</a:t>
            </a:r>
          </a:p>
          <a:p>
            <a:pPr lvl="0"/>
            <a:r>
              <a:rPr lang="ru-RU" dirty="0" smtClean="0"/>
              <a:t>определенному уровню образования (дошкольного, начального общего, основного общего, среднего (полного) общего образования);</a:t>
            </a:r>
          </a:p>
          <a:p>
            <a:pPr lvl="0"/>
            <a:r>
              <a:rPr lang="ru-RU" dirty="0" smtClean="0"/>
              <a:t>направленности дополнительных образовательных программ (научно-технической, спортивно-технической, художественной, физкультурно-спортивной, туристско-краеведческой,</a:t>
            </a:r>
            <a:br>
              <a:rPr lang="ru-RU" dirty="0" smtClean="0"/>
            </a:br>
            <a:r>
              <a:rPr lang="ru-RU" dirty="0" smtClean="0"/>
              <a:t>эколого-биологической, военно-патриотической, </a:t>
            </a:r>
            <a:r>
              <a:rPr lang="ru-RU" dirty="0" err="1" smtClean="0"/>
              <a:t>социално-педагогической</a:t>
            </a:r>
            <a:r>
              <a:rPr lang="ru-RU" dirty="0" smtClean="0"/>
              <a:t>, социально-экономической, </a:t>
            </a:r>
            <a:r>
              <a:rPr lang="ru-RU" dirty="0" err="1" smtClean="0"/>
              <a:t>естественно-научной</a:t>
            </a:r>
            <a:r>
              <a:rPr lang="ru-RU" dirty="0" smtClean="0"/>
              <a:t> и др.);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Содержание образовательных программ должно соответствовать: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современным образовательным технологиям, которые отражены в принципах обучения (индивидуальности, доступности, преемственности, результативности); формах и методах обучения (активных методах дистанционного обучения, дифференцированного обучения, занятиях, конкурсах, соревнованиях, экскурсиях, походах и т. д.); методах контроля и управления образовательным процессом (анализе результатов деятельности детей); средствах обучения (перечне необходимого оборудования, инструментов и материалов в расчете на объединение обучающихся).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Содержание образовательных программ должно быть направлено: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на создание условий для развития личности ребенка;</a:t>
            </a:r>
          </a:p>
          <a:p>
            <a:pPr lvl="0"/>
            <a:r>
              <a:rPr lang="ru-RU" dirty="0" smtClean="0"/>
              <a:t>развитие мотивации личности к познанию и творчеству;</a:t>
            </a:r>
          </a:p>
          <a:p>
            <a:pPr lvl="0"/>
            <a:r>
              <a:rPr lang="ru-RU" dirty="0" smtClean="0"/>
              <a:t>обеспечение эмоционального благополучия ребенка;</a:t>
            </a:r>
          </a:p>
          <a:p>
            <a:pPr lvl="0"/>
            <a:r>
              <a:rPr lang="ru-RU" dirty="0" smtClean="0"/>
              <a:t>приобщение обучающихся к национальным ценностям;</a:t>
            </a:r>
          </a:p>
          <a:p>
            <a:pPr lvl="0"/>
            <a:r>
              <a:rPr lang="ru-RU" dirty="0" smtClean="0"/>
              <a:t>профилактику асоциального поведения;</a:t>
            </a:r>
          </a:p>
          <a:p>
            <a:pPr lvl="0"/>
            <a:r>
              <a:rPr lang="ru-RU" dirty="0" smtClean="0"/>
              <a:t>создание условий для социального, культурного и профессионального самоопределения, творческой самореализации личности ребенка, ее интеграции в систему мировой и отечественной культур;</a:t>
            </a:r>
          </a:p>
          <a:p>
            <a:pPr lvl="0"/>
            <a:r>
              <a:rPr lang="ru-RU" dirty="0" smtClean="0"/>
              <a:t>интеллектуальное и духовное развитие личности ребенка;</a:t>
            </a:r>
          </a:p>
          <a:p>
            <a:pPr lvl="0"/>
            <a:r>
              <a:rPr lang="ru-RU" dirty="0" smtClean="0"/>
              <a:t>укрепление психического и физического здоровья;</a:t>
            </a:r>
          </a:p>
          <a:p>
            <a:pPr lvl="0"/>
            <a:r>
              <a:rPr lang="ru-RU" dirty="0" smtClean="0"/>
              <a:t>взаимодействие педагога  с  семьей.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Дополнительная образовательная программа должна включать следующие структурные элементы: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sz="4400" dirty="0" smtClean="0"/>
              <a:t>Титульный лист.</a:t>
            </a:r>
          </a:p>
          <a:p>
            <a:pPr lvl="0"/>
            <a:r>
              <a:rPr lang="ru-RU" sz="4400" dirty="0" smtClean="0"/>
              <a:t>Пояснительную записку.</a:t>
            </a:r>
          </a:p>
          <a:p>
            <a:pPr lvl="0"/>
            <a:r>
              <a:rPr lang="ru-RU" sz="4400" dirty="0" smtClean="0"/>
              <a:t>Учебно-тематический план.</a:t>
            </a:r>
          </a:p>
          <a:p>
            <a:pPr lvl="0"/>
            <a:r>
              <a:rPr lang="ru-RU" sz="4400" dirty="0" smtClean="0"/>
              <a:t>Содержание изучаемого курса.</a:t>
            </a:r>
          </a:p>
          <a:p>
            <a:r>
              <a:rPr lang="ru-RU" sz="4400" dirty="0" smtClean="0"/>
              <a:t>Методическое обеспечение дополнительной образовательной программы.</a:t>
            </a:r>
          </a:p>
          <a:p>
            <a:r>
              <a:rPr lang="ru-RU" sz="4400" dirty="0" smtClean="0"/>
              <a:t> Список литературы.</a:t>
            </a:r>
          </a:p>
          <a:p>
            <a:pPr lvl="0"/>
            <a:endParaRPr lang="ru-RU" sz="4400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Титульный лист </a:t>
            </a:r>
            <a:r>
              <a:rPr lang="ru-RU" dirty="0" smtClean="0"/>
              <a:t>включает: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наименование образовательного учреждения;</a:t>
            </a:r>
          </a:p>
          <a:p>
            <a:pPr lvl="0"/>
            <a:r>
              <a:rPr lang="ru-RU" dirty="0" smtClean="0"/>
              <a:t>где, когда и кем утверждена дополнительная образовательная программа;</a:t>
            </a:r>
          </a:p>
          <a:p>
            <a:pPr lvl="0"/>
            <a:r>
              <a:rPr lang="ru-RU" dirty="0" smtClean="0"/>
              <a:t>название дополнительной образовательной программы;</a:t>
            </a:r>
          </a:p>
          <a:p>
            <a:pPr lvl="0"/>
            <a:r>
              <a:rPr lang="ru-RU" dirty="0" smtClean="0"/>
              <a:t>возраст детей, на которых рассчитана дополнительная образовательная программа;</a:t>
            </a:r>
          </a:p>
          <a:p>
            <a:pPr lvl="0"/>
            <a:r>
              <a:rPr lang="ru-RU" dirty="0" smtClean="0"/>
              <a:t>срок реализации дополнительной образовательной программы;</a:t>
            </a:r>
          </a:p>
          <a:p>
            <a:pPr lvl="0"/>
            <a:r>
              <a:rPr lang="ru-RU" dirty="0" smtClean="0"/>
              <a:t>Ф. И. О., должность автора (авторов) дополнительной образовательной программы;</a:t>
            </a:r>
          </a:p>
          <a:p>
            <a:pPr lvl="0"/>
            <a:r>
              <a:rPr lang="ru-RU" dirty="0" smtClean="0"/>
              <a:t>название города, населенного пункта;</a:t>
            </a:r>
          </a:p>
          <a:p>
            <a:pPr lvl="0"/>
            <a:r>
              <a:rPr lang="ru-RU" dirty="0" smtClean="0"/>
              <a:t>год разработки дополнительной образовательной программы.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Пояснительная записка </a:t>
            </a:r>
            <a:r>
              <a:rPr lang="ru-RU" dirty="0" smtClean="0"/>
              <a:t>раскрывает: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472518" cy="5126055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sz="4400" dirty="0" smtClean="0"/>
              <a:t>направленность дополнительной образовательной программы;</a:t>
            </a:r>
          </a:p>
          <a:p>
            <a:pPr lvl="0"/>
            <a:r>
              <a:rPr lang="ru-RU" sz="4400" dirty="0" smtClean="0"/>
              <a:t>новизну, актуальность, педагогическую целесообразность;</a:t>
            </a:r>
          </a:p>
          <a:p>
            <a:pPr lvl="0"/>
            <a:r>
              <a:rPr lang="ru-RU" sz="4400" dirty="0" smtClean="0"/>
              <a:t>цели и задачи дополнительной образовательной программы;</a:t>
            </a:r>
          </a:p>
          <a:p>
            <a:pPr lvl="0"/>
            <a:r>
              <a:rPr lang="ru-RU" sz="4400" dirty="0" smtClean="0"/>
              <a:t>отличительные особенности данной дополнительной образовательной программы от </a:t>
            </a:r>
            <a:r>
              <a:rPr lang="ru-RU" sz="4400" dirty="0" err="1" smtClean="0"/>
              <a:t>yжe</a:t>
            </a:r>
            <a:r>
              <a:rPr lang="ru-RU" sz="4400" dirty="0" smtClean="0"/>
              <a:t> существующих;</a:t>
            </a:r>
          </a:p>
          <a:p>
            <a:pPr lvl="0"/>
            <a:r>
              <a:rPr lang="ru-RU" sz="4400" dirty="0" smtClean="0"/>
              <a:t>возраст детей, участвующих в реализации данной дополнительной образовательной программы;</a:t>
            </a:r>
          </a:p>
          <a:p>
            <a:pPr lvl="0"/>
            <a:r>
              <a:rPr lang="ru-RU" sz="4400" dirty="0" smtClean="0"/>
              <a:t>сроки реализации дополнительной образовательной про</a:t>
            </a:r>
            <a:br>
              <a:rPr lang="ru-RU" sz="4400" dirty="0" smtClean="0"/>
            </a:br>
            <a:r>
              <a:rPr lang="ru-RU" sz="4400" dirty="0" smtClean="0"/>
              <a:t>граммы (продолжительность образовательного процесса, этапы);</a:t>
            </a:r>
          </a:p>
          <a:p>
            <a:pPr lvl="0"/>
            <a:r>
              <a:rPr lang="ru-RU" sz="4400" dirty="0" smtClean="0"/>
              <a:t>формы и режим занятий;</a:t>
            </a:r>
          </a:p>
          <a:p>
            <a:pPr lvl="0"/>
            <a:r>
              <a:rPr lang="ru-RU" sz="4400" dirty="0" smtClean="0"/>
              <a:t>ожидаемые результаты и способы их проверки;</a:t>
            </a:r>
          </a:p>
          <a:p>
            <a:pPr lvl="0"/>
            <a:r>
              <a:rPr lang="ru-RU" sz="4400" dirty="0" smtClean="0"/>
              <a:t>формы подведения итогов реализации дополнительной</a:t>
            </a:r>
            <a:br>
              <a:rPr lang="ru-RU" sz="4400" dirty="0" smtClean="0"/>
            </a:br>
            <a:r>
              <a:rPr lang="ru-RU" sz="4400" dirty="0" smtClean="0"/>
              <a:t>образовательной программы (выставки, фестивали, соревнования, учебно-исследовательские конференции и т.д.).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/>
              <a:t>Учебно-тематический план </a:t>
            </a:r>
            <a:r>
              <a:rPr lang="ru-RU" sz="3200" dirty="0" smtClean="0"/>
              <a:t>дополнительной образовательной программы включает: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перечень разделов, тем;</a:t>
            </a:r>
          </a:p>
          <a:p>
            <a:pPr lvl="0"/>
            <a:r>
              <a:rPr lang="ru-RU" dirty="0" smtClean="0"/>
              <a:t>количество часов по каждой теме с разбивкой на теоретические и практические виды занятий.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51125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Закон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об образовании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780928"/>
            <a:ext cx="7859216" cy="3345235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sz="3800" dirty="0" smtClean="0"/>
              <a:t>Новый закон — Закон «Об образовании в Российской Федерации», подписанный 29 декабря 2012 года Президентом России В.В.Путиным (№73–ФЗ), закрепляет параметры изучения основ религиозной культуры в школе.</a:t>
            </a:r>
          </a:p>
          <a:p>
            <a:pPr fontAlgn="base"/>
            <a:r>
              <a:rPr lang="ru-RU" sz="3800" dirty="0" smtClean="0"/>
              <a:t>П.1 ст.87 говорит о том, что учебные предметы, курсы, модули, направленные на получение обучающимися знаний об основах духовно-нравственной культуры народов России, вводятся </a:t>
            </a:r>
            <a:r>
              <a:rPr lang="ru-RU" sz="3800" b="1" dirty="0" smtClean="0"/>
              <a:t>«в целях формирования и развития личности в соответствии с семейными и общественными </a:t>
            </a:r>
            <a:r>
              <a:rPr lang="ru-RU" sz="3800" b="1" dirty="0" err="1" smtClean="0"/>
              <a:t>социокультурными</a:t>
            </a:r>
            <a:r>
              <a:rPr lang="ru-RU" sz="3800" b="1" dirty="0" smtClean="0"/>
              <a:t> ценностями»</a:t>
            </a:r>
            <a:r>
              <a:rPr lang="ru-RU" sz="3800" dirty="0" smtClean="0"/>
              <a:t>. Значит, семейные ценности, как мы видим, ставятся на первое место.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 </a:t>
            </a:r>
            <a:endParaRPr lang="ru-RU" dirty="0"/>
          </a:p>
        </p:txBody>
      </p:sp>
      <p:pic>
        <p:nvPicPr>
          <p:cNvPr id="1026" name="Picture 2" descr="C:\Users\Baranzeva\Downloads\a2b84cdd3e5f18e2e62174204c3d7c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188640"/>
            <a:ext cx="1828800" cy="1338263"/>
          </a:xfrm>
          <a:prstGeom prst="rect">
            <a:avLst/>
          </a:prstGeom>
          <a:noFill/>
        </p:spPr>
      </p:pic>
      <p:pic>
        <p:nvPicPr>
          <p:cNvPr id="1027" name="Picture 3" descr="C:\Users\Baranzeva\Downloads\130918-110928-34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847850" cy="246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Содержание дополнительной образовательной программы </a:t>
            </a:r>
            <a:r>
              <a:rPr lang="ru-RU" sz="3200" dirty="0" smtClean="0"/>
              <a:t>раскрывается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smtClean="0"/>
              <a:t>через описание тем (теория и практика).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через описание тем (теория и практика).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i="1" dirty="0" smtClean="0"/>
              <a:t>Методическое обеспечение дополнительной образовательной программы </a:t>
            </a:r>
            <a:r>
              <a:rPr lang="ru-RU" sz="2800" dirty="0" smtClean="0"/>
              <a:t>включает в себя описание: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форм занятий, планируемых по каждой теме или разделу (игра, беседа, поход, экскурсия, конкурс, конференция и т.д.);</a:t>
            </a:r>
          </a:p>
          <a:p>
            <a:pPr lvl="0"/>
            <a:r>
              <a:rPr lang="ru-RU" dirty="0" smtClean="0"/>
              <a:t>приемов и методов организации учебно-воспитательного процесса, дидактического материала, технического оснащения занятий;</a:t>
            </a:r>
          </a:p>
          <a:p>
            <a:r>
              <a:rPr lang="ru-RU" dirty="0" smtClean="0"/>
              <a:t>— форм подведения итогов по каждой теме или разделу.</a:t>
            </a:r>
            <a:br>
              <a:rPr lang="ru-RU" dirty="0" smtClean="0"/>
            </a:br>
            <a:r>
              <a:rPr lang="ru-RU" i="1" dirty="0" smtClean="0"/>
              <a:t>6. Список литературы.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 составлении программы необходимо: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четко обозначить цель и основные задачи, которые решаются в ходе реализации программы;</a:t>
            </a:r>
          </a:p>
          <a:p>
            <a:r>
              <a:rPr lang="ru-RU" dirty="0" smtClean="0"/>
              <a:t>предвидеть результат и условия работы по данному плану;</a:t>
            </a:r>
          </a:p>
          <a:p>
            <a:r>
              <a:rPr lang="ru-RU" dirty="0" smtClean="0"/>
              <a:t>учитывать, что коррективы, вносимые в программу, с учетом интересов, подготовки и творческих возможностей учащихся;</a:t>
            </a:r>
          </a:p>
          <a:p>
            <a:r>
              <a:rPr lang="ru-RU" dirty="0" smtClean="0"/>
              <a:t>предусмотреть дифференцированный подход к реализации программы для детей с разными творческими возможностями.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Возможная структура образовательной программы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• Пояснительная записка.</a:t>
            </a:r>
          </a:p>
          <a:p>
            <a:r>
              <a:rPr lang="ru-RU" dirty="0" smtClean="0"/>
              <a:t> Цели.</a:t>
            </a:r>
          </a:p>
          <a:p>
            <a:pPr lvl="0"/>
            <a:r>
              <a:rPr lang="ru-RU" dirty="0" smtClean="0"/>
              <a:t>Задачи.</a:t>
            </a:r>
          </a:p>
          <a:p>
            <a:pPr lvl="0"/>
            <a:r>
              <a:rPr lang="ru-RU" dirty="0" smtClean="0"/>
              <a:t>Условия реализации образовательной программы.</a:t>
            </a:r>
          </a:p>
          <a:p>
            <a:pPr lvl="0"/>
            <a:r>
              <a:rPr lang="ru-RU" dirty="0" smtClean="0"/>
              <a:t>Описание форм и методов проведения занятий.</a:t>
            </a:r>
          </a:p>
          <a:p>
            <a:pPr lvl="0"/>
            <a:r>
              <a:rPr lang="ru-RU" dirty="0" smtClean="0"/>
              <a:t>Учебно-тематический план.</a:t>
            </a:r>
          </a:p>
          <a:p>
            <a:r>
              <a:rPr lang="ru-RU" dirty="0" smtClean="0"/>
              <a:t>• Содержание программы.</a:t>
            </a:r>
            <a:br>
              <a:rPr lang="ru-RU" dirty="0" smtClean="0"/>
            </a:br>
            <a:r>
              <a:rPr lang="ru-RU" dirty="0" smtClean="0"/>
              <a:t>” Ожидаемые результаты.</a:t>
            </a:r>
          </a:p>
          <a:p>
            <a:pPr lvl="0"/>
            <a:r>
              <a:rPr lang="ru-RU" dirty="0" smtClean="0"/>
              <a:t>Критерии и формы оценки качества знаний.</a:t>
            </a:r>
          </a:p>
          <a:p>
            <a:pPr lvl="0"/>
            <a:r>
              <a:rPr lang="ru-RU" dirty="0" smtClean="0"/>
              <a:t>Материальное, методическое, кадровое обеспечение программы.</a:t>
            </a:r>
          </a:p>
          <a:p>
            <a:r>
              <a:rPr lang="ru-RU" dirty="0" smtClean="0"/>
              <a:t>• Список литературы. </a:t>
            </a:r>
            <a:r>
              <a:rPr lang="ru-RU" baseline="-25000" dirty="0" smtClean="0"/>
              <a:t>/</a:t>
            </a:r>
            <a:br>
              <a:rPr lang="ru-RU" baseline="-25000" dirty="0" smtClean="0"/>
            </a:br>
            <a:r>
              <a:rPr lang="ru-RU" dirty="0" smtClean="0"/>
              <a:t>&lt;&gt; приложения.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Титульный лист </a:t>
            </a:r>
            <a:r>
              <a:rPr lang="ru-RU" dirty="0" smtClean="0"/>
              <a:t>включает: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наименование </a:t>
            </a:r>
            <a:r>
              <a:rPr lang="ru-RU" dirty="0" smtClean="0"/>
              <a:t>образовательного учреждения;</a:t>
            </a:r>
          </a:p>
          <a:p>
            <a:pPr lvl="0"/>
            <a:r>
              <a:rPr lang="ru-RU" dirty="0" smtClean="0"/>
              <a:t>где, когда и кем утверждена дополнительная образовательная программа;</a:t>
            </a:r>
          </a:p>
          <a:p>
            <a:pPr lvl="0"/>
            <a:r>
              <a:rPr lang="ru-RU" dirty="0" smtClean="0"/>
              <a:t>название дополнительной образовательной программы;</a:t>
            </a:r>
          </a:p>
          <a:p>
            <a:pPr lvl="0"/>
            <a:r>
              <a:rPr lang="ru-RU" dirty="0" smtClean="0"/>
              <a:t>возраст детей, на которых рассчитана дополнительная образовательная программа;</a:t>
            </a:r>
          </a:p>
          <a:p>
            <a:pPr lvl="0"/>
            <a:r>
              <a:rPr lang="ru-RU" dirty="0" smtClean="0"/>
              <a:t>срок реализации дополнительной образовательной программы;</a:t>
            </a:r>
          </a:p>
          <a:p>
            <a:pPr lvl="0"/>
            <a:r>
              <a:rPr lang="ru-RU" dirty="0" smtClean="0"/>
              <a:t>Ф. И. О., должность автора (авторов) дополнительной образовательной программы;</a:t>
            </a:r>
          </a:p>
          <a:p>
            <a:pPr lvl="0"/>
            <a:r>
              <a:rPr lang="ru-RU" dirty="0" smtClean="0"/>
              <a:t>название города, населенного пункта;</a:t>
            </a:r>
          </a:p>
          <a:p>
            <a:pPr lvl="0"/>
            <a:r>
              <a:rPr lang="ru-RU" dirty="0" smtClean="0"/>
              <a:t>год разработки дополнительной образовательной программы.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 Пояснительная</a:t>
            </a:r>
            <a:r>
              <a:rPr lang="ru-RU" b="1" dirty="0" smtClean="0"/>
              <a:t> </a:t>
            </a:r>
            <a:r>
              <a:rPr lang="ru-RU" b="1" i="1" dirty="0" smtClean="0"/>
              <a:t>записка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Пояснительная </a:t>
            </a:r>
            <a:r>
              <a:rPr lang="ru-RU" i="1" dirty="0" smtClean="0"/>
              <a:t>записка </a:t>
            </a:r>
            <a:r>
              <a:rPr lang="ru-RU" dirty="0" smtClean="0"/>
              <a:t>раскрывает:</a:t>
            </a:r>
          </a:p>
          <a:p>
            <a:pPr lvl="0"/>
            <a:r>
              <a:rPr lang="ru-RU" dirty="0" smtClean="0"/>
              <a:t>направленность дополнительной образовательной программы;</a:t>
            </a:r>
          </a:p>
          <a:p>
            <a:pPr lvl="0"/>
            <a:r>
              <a:rPr lang="ru-RU" dirty="0" smtClean="0"/>
              <a:t>новизну, актуальность, педагогическую целесообразность;</a:t>
            </a:r>
          </a:p>
          <a:p>
            <a:pPr lvl="0"/>
            <a:r>
              <a:rPr lang="ru-RU" dirty="0" smtClean="0"/>
              <a:t>цели и задачи дополнительной образовательной программы;</a:t>
            </a:r>
          </a:p>
          <a:p>
            <a:pPr lvl="0"/>
            <a:r>
              <a:rPr lang="ru-RU" dirty="0" smtClean="0"/>
              <a:t>отличительные особенности данной дополнительной образовательной программы от </a:t>
            </a:r>
            <a:r>
              <a:rPr lang="ru-RU" dirty="0" err="1" smtClean="0"/>
              <a:t>yжe</a:t>
            </a:r>
            <a:r>
              <a:rPr lang="ru-RU" dirty="0" smtClean="0"/>
              <a:t> существующих;</a:t>
            </a:r>
          </a:p>
          <a:p>
            <a:pPr lvl="0"/>
            <a:r>
              <a:rPr lang="ru-RU" dirty="0" smtClean="0"/>
              <a:t>возраст детей, участвующих в реализации данной дополнительной образовательной программы;</a:t>
            </a:r>
          </a:p>
          <a:p>
            <a:pPr lvl="0"/>
            <a:r>
              <a:rPr lang="ru-RU" dirty="0" smtClean="0"/>
              <a:t>сроки реализации дополнительной образовательной про</a:t>
            </a:r>
            <a:br>
              <a:rPr lang="ru-RU" dirty="0" smtClean="0"/>
            </a:br>
            <a:r>
              <a:rPr lang="ru-RU" dirty="0" smtClean="0"/>
              <a:t>граммы (продолжительность образовательного процесса, этапы);</a:t>
            </a:r>
          </a:p>
          <a:p>
            <a:pPr lvl="0"/>
            <a:r>
              <a:rPr lang="ru-RU" dirty="0" smtClean="0"/>
              <a:t>формы и режим занятий;</a:t>
            </a:r>
          </a:p>
          <a:p>
            <a:pPr lvl="0"/>
            <a:r>
              <a:rPr lang="ru-RU" dirty="0" smtClean="0"/>
              <a:t>ожидаемые результаты и способы их проверки;</a:t>
            </a:r>
          </a:p>
          <a:p>
            <a:pPr lvl="0"/>
            <a:r>
              <a:rPr lang="ru-RU" dirty="0" smtClean="0"/>
              <a:t>формы подведения итогов реализации дополнительной</a:t>
            </a:r>
            <a:br>
              <a:rPr lang="ru-RU" dirty="0" smtClean="0"/>
            </a:br>
            <a:r>
              <a:rPr lang="ru-RU" dirty="0" smtClean="0"/>
              <a:t>образовательной программы (выставки, фестивали, соревнования, учебно-исследовательские конференции и т.д.).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/>
              <a:t>3. Учебно-тематический план </a:t>
            </a:r>
            <a:r>
              <a:rPr lang="ru-RU" sz="3100" dirty="0" smtClean="0"/>
              <a:t>дополнительной образовательной программы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4000" dirty="0" smtClean="0"/>
              <a:t>перечень </a:t>
            </a:r>
            <a:r>
              <a:rPr lang="ru-RU" sz="4000" dirty="0" smtClean="0"/>
              <a:t>разделов, тем;</a:t>
            </a:r>
          </a:p>
          <a:p>
            <a:pPr lvl="0"/>
            <a:r>
              <a:rPr lang="ru-RU" sz="4000" dirty="0" smtClean="0"/>
              <a:t>количество часов по каждой теме с разбивкой на теоретические и практические виды </a:t>
            </a:r>
            <a:r>
              <a:rPr lang="ru-RU" sz="4000" dirty="0" smtClean="0"/>
              <a:t>занятий (практикум, практическое занятие, круглый стол, творческая мастерская и т.п. и темы!).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 smtClean="0"/>
              <a:t>4.Содержание </a:t>
            </a:r>
            <a:r>
              <a:rPr lang="ru-RU" sz="2800" b="1" i="1" dirty="0" smtClean="0"/>
              <a:t>дополнительной образовательной программы </a:t>
            </a:r>
            <a:r>
              <a:rPr lang="ru-RU" sz="2800" b="1" dirty="0" smtClean="0"/>
              <a:t>раскрывается через описание тем (теория и практика).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. </a:t>
            </a:r>
            <a:endParaRPr lang="ru-RU" dirty="0" smtClean="0"/>
          </a:p>
          <a:p>
            <a:r>
              <a:rPr lang="ru-RU" i="1" dirty="0" smtClean="0"/>
              <a:t>5. Методическое обеспечение дополнительной образовательной программы </a:t>
            </a:r>
            <a:r>
              <a:rPr lang="ru-RU" dirty="0" smtClean="0"/>
              <a:t>включает в себя описание: форм занятий, планируемых по каждой теме или разделу (игра, беседа, поход, экскурсия, конкурс, конференция и т.д.);</a:t>
            </a:r>
          </a:p>
          <a:p>
            <a:pPr lvl="0"/>
            <a:r>
              <a:rPr lang="ru-RU" dirty="0" smtClean="0"/>
              <a:t>приемов и методов организации учебно-воспитательного процесса, дидактического материала, технического оснащения занятий;</a:t>
            </a:r>
          </a:p>
          <a:p>
            <a:r>
              <a:rPr lang="ru-RU" dirty="0" smtClean="0"/>
              <a:t>— форм подведения итогов по каждой теме или разделу.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Типичные ошибки при написании 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Цели не соответствуют теме.</a:t>
            </a:r>
          </a:p>
          <a:p>
            <a:r>
              <a:rPr lang="ru-RU" dirty="0" smtClean="0"/>
              <a:t>Задачи не раскрывают целей.</a:t>
            </a:r>
          </a:p>
          <a:p>
            <a:r>
              <a:rPr lang="ru-RU" dirty="0" smtClean="0"/>
              <a:t>Содержание не соответствует номинации.</a:t>
            </a:r>
          </a:p>
          <a:p>
            <a:r>
              <a:rPr lang="ru-RU" dirty="0" smtClean="0"/>
              <a:t>Формы, методы, приемы не адекватны содержанию и целям.</a:t>
            </a:r>
            <a:endParaRPr lang="ru-RU" dirty="0" smtClean="0"/>
          </a:p>
          <a:p>
            <a:r>
              <a:rPr lang="ru-RU" dirty="0" smtClean="0"/>
              <a:t>Нет программы диагностики, отзывов.</a:t>
            </a:r>
          </a:p>
          <a:p>
            <a:r>
              <a:rPr lang="ru-RU" b="1" dirty="0" smtClean="0"/>
              <a:t>Нет рецензий светских учреждений и ОРОИК епархии.</a:t>
            </a:r>
          </a:p>
          <a:p>
            <a:r>
              <a:rPr lang="ru-RU" dirty="0" smtClean="0"/>
              <a:t>Нет списка литературы и ссылок.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При </a:t>
            </a:r>
            <a:r>
              <a:rPr lang="ru-RU" sz="4000" dirty="0" smtClean="0"/>
              <a:t>составлении программы необходимо: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четко </a:t>
            </a:r>
            <a:r>
              <a:rPr lang="ru-RU" dirty="0" smtClean="0"/>
              <a:t>обозначить цель и основные задачи, которые решаются в ходе реализации программы;</a:t>
            </a:r>
          </a:p>
          <a:p>
            <a:r>
              <a:rPr lang="ru-RU" dirty="0" smtClean="0"/>
              <a:t>предвидеть результат и условия работы по данному плану;</a:t>
            </a:r>
          </a:p>
          <a:p>
            <a:r>
              <a:rPr lang="ru-RU" dirty="0" smtClean="0"/>
              <a:t>учитывать, что коррективы, вносимые в программу, с учетом интересов, подготовки и творческих возможностей учащихся;</a:t>
            </a:r>
          </a:p>
          <a:p>
            <a:r>
              <a:rPr lang="ru-RU" dirty="0" smtClean="0"/>
              <a:t>предусмотреть дифференцированный </a:t>
            </a:r>
            <a:r>
              <a:rPr lang="ru-RU" dirty="0" smtClean="0"/>
              <a:t>подход </a:t>
            </a:r>
            <a:r>
              <a:rPr lang="ru-RU" dirty="0" smtClean="0"/>
              <a:t>к реализации программы для детей с разными творческими возможностями.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27584" y="476672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Всероссийский конкурс в области педагогики, воспитания и работы с детьми и молодежью до 20 лет (далее - дети и молодежь) на соискание премии «За нравственный подвиг учителя»</a:t>
            </a:r>
            <a:r>
              <a:rPr lang="ru-RU" dirty="0" smtClean="0"/>
              <a:t> (далее - Конкурс) проводится по инициативе Русской Православной Церкви при поддержке Министерства образования и науки Российской Федерации и полномочных представителей Президента Российской Федерации в федеральных округах.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2276872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Цели Конкурса: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укрепление взаимодействия светской и церковной систем образования по духовно-нравственному воспитанию и образованию граждан Российской Федерации;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стимулирование творчества педагогов и воспитателей образовательных учреждений и поощрения их за многолетнее высокое качество духовно- нравственного воспитания и образования детей и молодежи, за внедрение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инновационных разработок в сферу образования, содействующих духовно- нравственному развитию детей и молодежи;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выявление и распространение лучших систем воспитания, обучения и </a:t>
            </a:r>
            <a:r>
              <a:rPr lang="ru-RU" dirty="0" err="1" smtClean="0"/>
              <a:t>внеучебной</a:t>
            </a:r>
            <a:r>
              <a:rPr lang="ru-RU" dirty="0" smtClean="0"/>
              <a:t> работы с детьми и молодежью; повышение престижа учительского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 написании образовательной программы нужно четко понимать, что такое ЦЕЛЬ. “Цель” - это к чему стремятся, чего хотят достигнуть</a:t>
            </a:r>
          </a:p>
          <a:p>
            <a:r>
              <a:rPr lang="ru-RU" dirty="0" smtClean="0"/>
              <a:t>С.И.О</a:t>
            </a:r>
            <a:r>
              <a:rPr lang="ru-RU" i="1" dirty="0" smtClean="0"/>
              <a:t>жегов. Словарь русского языка)</a:t>
            </a:r>
            <a:endParaRPr lang="ru-RU" dirty="0" smtClean="0"/>
          </a:p>
          <a:p>
            <a:r>
              <a:rPr lang="ru-RU" dirty="0" smtClean="0"/>
              <a:t>Цели могут быть направлены на:</a:t>
            </a:r>
          </a:p>
          <a:p>
            <a:r>
              <a:rPr lang="ru-RU" dirty="0" smtClean="0"/>
              <a:t>развитие ребенка в целом;</a:t>
            </a:r>
          </a:p>
          <a:p>
            <a:r>
              <a:rPr lang="ru-RU" dirty="0" smtClean="0"/>
              <a:t>на развитие определенных способностей ребенка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Приведем несколько примеров: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Формирование </a:t>
            </a:r>
            <a:r>
              <a:rPr lang="ru-RU" dirty="0" smtClean="0"/>
              <a:t>духовно богатой, </a:t>
            </a:r>
            <a:r>
              <a:rPr lang="ru-RU" sz="4000" b="1" dirty="0" smtClean="0">
                <a:solidFill>
                  <a:srgbClr val="FF0000"/>
                </a:solidFill>
              </a:rPr>
              <a:t>высоко</a:t>
            </a:r>
            <a:r>
              <a:rPr lang="ru-RU" dirty="0" smtClean="0"/>
              <a:t>нравственной личности, владеющей русской народной творческой манерой исполнения.</a:t>
            </a:r>
          </a:p>
          <a:p>
            <a:pPr lvl="0"/>
            <a:r>
              <a:rPr lang="ru-RU" dirty="0" smtClean="0"/>
              <a:t>Формирование личности с широким эстетическим кругозором, воспитание общей культуры, привитие обучаемым этических и нравственных норм поведения.</a:t>
            </a:r>
          </a:p>
          <a:p>
            <a:pPr lvl="0"/>
            <a:r>
              <a:rPr lang="ru-RU" dirty="0" smtClean="0"/>
              <a:t>Эстетическое воспитание и формирование </a:t>
            </a:r>
            <a:r>
              <a:rPr lang="ru-RU" dirty="0" smtClean="0">
                <a:solidFill>
                  <a:srgbClr val="FF0000"/>
                </a:solidFill>
              </a:rPr>
              <a:t>высоких </a:t>
            </a:r>
            <a:r>
              <a:rPr lang="ru-RU" dirty="0" smtClean="0"/>
              <a:t>духовных качеств юного поколения средствами вокального искусства.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Возродить </a:t>
            </a:r>
            <a:r>
              <a:rPr lang="ru-RU" dirty="0" smtClean="0"/>
              <a:t>интерес к хоровой культуре у детей и подростков.</a:t>
            </a:r>
          </a:p>
          <a:p>
            <a:pPr lvl="0"/>
            <a:r>
              <a:rPr lang="ru-RU" dirty="0" smtClean="0"/>
              <a:t>Развитие личности ребенка, способного к творческому самовыражению через овладение основами хореографии.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“Задача” - это то, что требует выполнения, разрешения. </a:t>
            </a:r>
            <a:r>
              <a:rPr lang="ru-RU" sz="2800" i="1" dirty="0" smtClean="0"/>
              <a:t>(С.И. Ожегов. Словарь русского языка)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Задачи </a:t>
            </a:r>
            <a:r>
              <a:rPr lang="ru-RU" b="1" dirty="0" smtClean="0"/>
              <a:t>могут быть</a:t>
            </a:r>
            <a:r>
              <a:rPr lang="ru-RU" dirty="0" smtClean="0"/>
              <a:t>:</a:t>
            </a:r>
          </a:p>
          <a:p>
            <a:r>
              <a:rPr lang="ru-RU" dirty="0" smtClean="0"/>
              <a:t>¾ образовательные (что узнает воспитанник, освоив программу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 ¾ развивающие, связанные с развитием творчества ребенка (чему научится ребенок);</a:t>
            </a:r>
          </a:p>
          <a:p>
            <a:r>
              <a:rPr lang="ru-RU" dirty="0" smtClean="0"/>
              <a:t>¾ </a:t>
            </a:r>
            <a:r>
              <a:rPr lang="ru-RU" dirty="0" smtClean="0"/>
              <a:t>воспитательные (</a:t>
            </a:r>
            <a:r>
              <a:rPr lang="ru-RU" dirty="0" smtClean="0">
                <a:solidFill>
                  <a:srgbClr val="FF0000"/>
                </a:solidFill>
              </a:rPr>
              <a:t>какие глаголы здесь? Надо понимать, что такое воспитание)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Образовательные задачи.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Способствовать </a:t>
            </a:r>
            <a:r>
              <a:rPr lang="ru-RU" dirty="0" smtClean="0"/>
              <a:t>овладению воспитанниками русской народной певческой манерой исполнения.</a:t>
            </a:r>
          </a:p>
          <a:p>
            <a:pPr lvl="0"/>
            <a:r>
              <a:rPr lang="ru-RU" dirty="0" smtClean="0"/>
              <a:t>Обучать навыкам танцевального мастерства.</a:t>
            </a:r>
          </a:p>
          <a:p>
            <a:pPr lvl="0"/>
            <a:r>
              <a:rPr lang="ru-RU" dirty="0" smtClean="0"/>
              <a:t>Формировать музыкально-ритмичные навыки.</a:t>
            </a:r>
          </a:p>
          <a:p>
            <a:pPr lvl="0"/>
            <a:r>
              <a:rPr lang="ru-RU" dirty="0" smtClean="0"/>
              <a:t>Обучать правильному дыханию.</a:t>
            </a:r>
          </a:p>
          <a:p>
            <a:pPr lvl="0"/>
            <a:r>
              <a:rPr lang="ru-RU" dirty="0" smtClean="0"/>
              <a:t>Сформировать начальные навыки актерского мастерства.</a:t>
            </a:r>
          </a:p>
          <a:p>
            <a:r>
              <a:rPr lang="ru-RU" dirty="0" smtClean="0"/>
              <a:t>0. Сформировать систему знаний, умений, навыков по основам хореографии.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Развивающие задачи.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Развитие </a:t>
            </a:r>
            <a:r>
              <a:rPr lang="ru-RU" dirty="0" smtClean="0"/>
              <a:t>артистических, эмоциональных качеств у детей средствами вокальных</a:t>
            </a:r>
            <a:br>
              <a:rPr lang="ru-RU" dirty="0" smtClean="0"/>
            </a:br>
            <a:r>
              <a:rPr lang="ru-RU" dirty="0" smtClean="0"/>
              <a:t>занятий.</a:t>
            </a:r>
          </a:p>
          <a:p>
            <a:pPr lvl="0"/>
            <a:r>
              <a:rPr lang="ru-RU" dirty="0" smtClean="0"/>
              <a:t>Развитие артистических способностей.</a:t>
            </a:r>
          </a:p>
          <a:p>
            <a:pPr lvl="0"/>
            <a:r>
              <a:rPr lang="ru-RU" dirty="0" smtClean="0"/>
              <a:t>Развитие координации, гибкости, пластики, общей физической выносливости.</a:t>
            </a:r>
          </a:p>
          <a:p>
            <a:pPr lvl="0"/>
            <a:r>
              <a:rPr lang="ru-RU" dirty="0" smtClean="0"/>
              <a:t>Развитие внимательности и наблюдательности, творческого воображения и фантазии через этюды, шарады, упражнения.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Воспитательные задачи.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Желательно при написании образовательной программы особое внимание уделить воспитательным задачам </a:t>
            </a:r>
            <a:endParaRPr lang="ru-RU" dirty="0" smtClean="0"/>
          </a:p>
          <a:p>
            <a:r>
              <a:rPr lang="ru-RU" i="1" u="sng" dirty="0" smtClean="0"/>
              <a:t>Воспитание</a:t>
            </a:r>
            <a:r>
              <a:rPr lang="ru-RU" i="1" dirty="0" smtClean="0"/>
              <a:t>, как первостепенный приоритет в образовании, должно стать органичной, составляющей педагогической деятельности, интегрированной в общий процесс обучения и </a:t>
            </a:r>
            <a:r>
              <a:rPr lang="ru-RU" i="1" dirty="0" smtClean="0"/>
              <a:t>развития.</a:t>
            </a:r>
          </a:p>
          <a:p>
            <a:r>
              <a:rPr lang="ru-RU" i="1" dirty="0" smtClean="0"/>
              <a:t> 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Приведем </a:t>
            </a:r>
            <a:r>
              <a:rPr lang="ru-RU" dirty="0" smtClean="0"/>
              <a:t>примеры формулировок некоторых воспитательных задач: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</a:rPr>
              <a:t>Формировать</a:t>
            </a:r>
            <a:r>
              <a:rPr lang="ru-RU" dirty="0" smtClean="0"/>
              <a:t> </a:t>
            </a:r>
            <a:r>
              <a:rPr lang="ru-RU" dirty="0" smtClean="0"/>
              <a:t>гражданскую позицию, патриотизм.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Воспитывать</a:t>
            </a:r>
            <a:r>
              <a:rPr lang="ru-RU" dirty="0" smtClean="0"/>
              <a:t> чувство товарищества, чувство личной ответственности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Вызвать потребность…</a:t>
            </a:r>
          </a:p>
          <a:p>
            <a:pPr lvl="0"/>
            <a:r>
              <a:rPr lang="ru-RU" dirty="0" smtClean="0"/>
              <a:t>Вызвать чувство товарищества, личной ответственности.</a:t>
            </a:r>
            <a:endParaRPr lang="ru-RU" dirty="0" smtClean="0"/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Воспитывать</a:t>
            </a:r>
            <a:r>
              <a:rPr lang="ru-RU" dirty="0" smtClean="0"/>
              <a:t> нравственные качества по отношению к окружающим (доброжелательность, чувство товарищества и т.д.).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Воспитывать</a:t>
            </a:r>
            <a:r>
              <a:rPr lang="ru-RU" dirty="0" smtClean="0"/>
              <a:t> и развивать художественный вкус и уважение к литературе и чтению.</a:t>
            </a:r>
          </a:p>
          <a:p>
            <a:pPr lvl="0"/>
            <a:r>
              <a:rPr lang="ru-RU" dirty="0" smtClean="0"/>
              <a:t>Приобщить ребенка к здоровому образу жизни и гармонии тела.</a:t>
            </a:r>
          </a:p>
          <a:p>
            <a:r>
              <a:rPr lang="ru-RU" dirty="0" smtClean="0"/>
              <a:t>При формулировании целей и задач необходимо выдержать текст в едином стиле.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Возможная </a:t>
            </a:r>
            <a:r>
              <a:rPr lang="ru-RU" dirty="0" smtClean="0"/>
              <a:t>структура образовательной программы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• </a:t>
            </a:r>
            <a:r>
              <a:rPr lang="ru-RU" dirty="0" smtClean="0"/>
              <a:t>Пояснительная записка.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Цели</a:t>
            </a:r>
            <a:r>
              <a:rPr lang="ru-RU" dirty="0" smtClean="0"/>
              <a:t>. Задачи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 Условия </a:t>
            </a:r>
            <a:r>
              <a:rPr lang="ru-RU" dirty="0" smtClean="0"/>
              <a:t>реализации образовательной программы.</a:t>
            </a:r>
          </a:p>
          <a:p>
            <a:pPr lvl="0">
              <a:buNone/>
            </a:pPr>
            <a:r>
              <a:rPr lang="ru-RU" dirty="0" smtClean="0"/>
              <a:t>     Описание </a:t>
            </a:r>
            <a:r>
              <a:rPr lang="ru-RU" dirty="0" smtClean="0"/>
              <a:t>форм и методов проведения занятий.</a:t>
            </a:r>
          </a:p>
          <a:p>
            <a:pPr lvl="0"/>
            <a:r>
              <a:rPr lang="ru-RU" dirty="0" smtClean="0"/>
              <a:t>Учебно-тематический план.</a:t>
            </a:r>
          </a:p>
          <a:p>
            <a:r>
              <a:rPr lang="ru-RU" dirty="0" smtClean="0"/>
              <a:t>• Содержание программы.</a:t>
            </a:r>
            <a:br>
              <a:rPr lang="ru-RU" dirty="0" smtClean="0"/>
            </a:br>
            <a:r>
              <a:rPr lang="ru-RU" dirty="0" smtClean="0"/>
              <a:t>” Ожидаемые результаты.</a:t>
            </a:r>
          </a:p>
          <a:p>
            <a:pPr lvl="0"/>
            <a:r>
              <a:rPr lang="ru-RU" dirty="0" smtClean="0"/>
              <a:t>Критерии и формы оценки качества знаний.</a:t>
            </a:r>
          </a:p>
          <a:p>
            <a:pPr lvl="0"/>
            <a:r>
              <a:rPr lang="ru-RU" dirty="0" smtClean="0"/>
              <a:t>Материальное, методическое, кадровое обеспечение программы.</a:t>
            </a:r>
          </a:p>
          <a:p>
            <a:r>
              <a:rPr lang="ru-RU" dirty="0" smtClean="0"/>
              <a:t>• Список литературы. </a:t>
            </a:r>
            <a:r>
              <a:rPr lang="ru-RU" baseline="-25000" dirty="0" smtClean="0"/>
              <a:t>/</a:t>
            </a:r>
            <a:br>
              <a:rPr lang="ru-RU" baseline="-25000" dirty="0" smtClean="0"/>
            </a:b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Условия </a:t>
            </a:r>
            <a:r>
              <a:rPr lang="ru-RU" b="1" i="1" dirty="0" smtClean="0"/>
              <a:t>реализации образовательной программы</a:t>
            </a:r>
            <a:r>
              <a:rPr lang="ru-RU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В</a:t>
            </a:r>
            <a:r>
              <a:rPr lang="ru-RU" i="1" dirty="0" smtClean="0"/>
              <a:t> </a:t>
            </a:r>
            <a:r>
              <a:rPr lang="ru-RU" dirty="0" smtClean="0"/>
              <a:t>этом разделе желательно поместить следующую информацию:</a:t>
            </a:r>
          </a:p>
          <a:p>
            <a:r>
              <a:rPr lang="ru-RU" dirty="0" smtClean="0"/>
              <a:t>для кого предназначена программа;</a:t>
            </a:r>
          </a:p>
          <a:p>
            <a:r>
              <a:rPr lang="ru-RU" dirty="0" smtClean="0"/>
              <a:t>какому возрасту адресована программа;</a:t>
            </a:r>
          </a:p>
          <a:p>
            <a:r>
              <a:rPr lang="ru-RU" dirty="0" smtClean="0"/>
              <a:t>временные границы, на сколько лет рассчитана программа;</a:t>
            </a:r>
          </a:p>
          <a:p>
            <a:r>
              <a:rPr lang="ru-RU" dirty="0" smtClean="0"/>
              <a:t>условия приема детей, система набора;</a:t>
            </a:r>
          </a:p>
          <a:p>
            <a:r>
              <a:rPr lang="ru-RU" dirty="0" smtClean="0"/>
              <a:t>режим работы по каждому году обучения (сколько раз в неделю и сколько часов). Норма наполняемости каждой группы и продолжительность обучения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Описание </a:t>
            </a:r>
            <a:r>
              <a:rPr lang="ru-RU" b="1" i="1" dirty="0" smtClean="0"/>
              <a:t>форм и методов проведения занятий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Формы </a:t>
            </a:r>
            <a:r>
              <a:rPr lang="ru-RU" dirty="0" smtClean="0"/>
              <a:t>и методы проведения занятия зависят от профиля детского объединения. Из разнообразия методов обучения мы предлагаем рассмотреть наиболее часто используемые. Методы, в основе которых лежит способ организации занятия.</a:t>
            </a:r>
          </a:p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Словесные методы обучения:</a:t>
            </a:r>
          </a:p>
          <a:p>
            <a:r>
              <a:rPr lang="ru-RU" dirty="0" smtClean="0"/>
              <a:t>устное изложение;</a:t>
            </a:r>
          </a:p>
          <a:p>
            <a:r>
              <a:rPr lang="ru-RU" dirty="0" smtClean="0"/>
              <a:t>беседа;</a:t>
            </a:r>
          </a:p>
          <a:p>
            <a:r>
              <a:rPr lang="ru-RU" dirty="0" smtClean="0"/>
              <a:t>анализ текста, структуры музыкального произведения</a:t>
            </a:r>
          </a:p>
          <a:p>
            <a:r>
              <a:rPr lang="ru-RU" dirty="0" smtClean="0"/>
              <a:t>и др.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обобщение </a:t>
            </a:r>
            <a:r>
              <a:rPr lang="ru-RU" b="1" dirty="0" smtClean="0"/>
              <a:t>имеющейся практики духовно-нравственного воспитания и обучения детей и молодежи</a:t>
            </a:r>
            <a:r>
              <a:rPr lang="ru-RU" dirty="0" smtClean="0"/>
              <a:t> в дошкольных образовательных учреждениях, общеобразовательных учреждениях, образовательных учреждениях начального профессионального и среднего профессионального образования, образовательных учреждениях дополнительного образования детей и деятельности общественных учреждений;</a:t>
            </a:r>
          </a:p>
          <a:p>
            <a:r>
              <a:rPr lang="ru-RU" dirty="0" smtClean="0"/>
              <a:t>отбор и внедрение наиболее </a:t>
            </a:r>
            <a:r>
              <a:rPr lang="ru-RU" b="1" dirty="0" smtClean="0"/>
              <a:t>эффективных методик духовно-нравственного воспитания и обучения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формирование базы данных об имеющемся эффективном опыте образовательной деятельности указанных образовательных учреждений;</a:t>
            </a:r>
          </a:p>
          <a:p>
            <a:r>
              <a:rPr lang="ru-RU" dirty="0" smtClean="0"/>
              <a:t>содействие общественному признанию граждан Российской Федерации, внесших существенный личный трудовой, творческий, организационный, материальный вклад в </a:t>
            </a:r>
            <a:r>
              <a:rPr lang="ru-RU" b="1" dirty="0" smtClean="0"/>
              <a:t>развитие гражданско-патриотического и духовно- нравственного воспитания детей и молодежи.</a:t>
            </a:r>
            <a:endParaRPr lang="ru-RU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Наглядные методы обучения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показ </a:t>
            </a:r>
            <a:r>
              <a:rPr lang="ru-RU" dirty="0" smtClean="0"/>
              <a:t>видеоматериалов, иллюстраций;</a:t>
            </a:r>
          </a:p>
          <a:p>
            <a:r>
              <a:rPr lang="ru-RU" dirty="0" smtClean="0"/>
              <a:t>показ, исполнение педагогом;</a:t>
            </a:r>
          </a:p>
          <a:p>
            <a:r>
              <a:rPr lang="ru-RU" dirty="0" smtClean="0"/>
              <a:t>наблюдение;</a:t>
            </a:r>
          </a:p>
          <a:p>
            <a:r>
              <a:rPr lang="ru-RU" dirty="0" smtClean="0"/>
              <a:t>работа по образцу</a:t>
            </a:r>
          </a:p>
          <a:p>
            <a:r>
              <a:rPr lang="ru-RU" dirty="0" smtClean="0"/>
              <a:t>и др.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smtClean="0"/>
              <a:t>Практические </a:t>
            </a:r>
            <a:r>
              <a:rPr lang="ru-RU" dirty="0" smtClean="0"/>
              <a:t>методы обучения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тренинг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вокально-тренировочные упражнения;</a:t>
            </a:r>
          </a:p>
          <a:p>
            <a:r>
              <a:rPr lang="ru-RU" dirty="0" smtClean="0"/>
              <a:t>лабораторные работы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Практикум;</a:t>
            </a:r>
          </a:p>
          <a:p>
            <a:r>
              <a:rPr lang="ru-RU" dirty="0" smtClean="0"/>
              <a:t>Практическая работа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Методы, в основе которых лежит уровень деятельности детей.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1. Объяснительно-иллюстративные </a:t>
            </a:r>
            <a:r>
              <a:rPr lang="ru-RU" b="1" dirty="0" smtClean="0"/>
              <a:t>методы обучения</a:t>
            </a:r>
            <a:r>
              <a:rPr lang="ru-RU" dirty="0" smtClean="0"/>
              <a:t>.</a:t>
            </a:r>
          </a:p>
          <a:p>
            <a:r>
              <a:rPr lang="ru-RU" i="1" dirty="0" smtClean="0"/>
              <a:t>При таком методе обучения дети воспринимают и усваивают готовую информацию</a:t>
            </a:r>
            <a:endParaRPr lang="ru-RU" dirty="0" smtClean="0"/>
          </a:p>
          <a:p>
            <a:r>
              <a:rPr lang="ru-RU" i="1" dirty="0" smtClean="0"/>
              <a:t>2. </a:t>
            </a:r>
            <a:r>
              <a:rPr lang="ru-RU" b="1" dirty="0" smtClean="0"/>
              <a:t>Репродуктивные методы обучения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этом </a:t>
            </a:r>
            <a:r>
              <a:rPr lang="ru-RU" i="1" dirty="0" smtClean="0"/>
              <a:t>случае учащиеся воспроизводят полученные знания и освоенные способы деятельности.</a:t>
            </a:r>
            <a:endParaRPr lang="ru-RU" dirty="0" smtClean="0"/>
          </a:p>
          <a:p>
            <a:r>
              <a:rPr lang="ru-RU" b="1" dirty="0" smtClean="0"/>
              <a:t>3. Частично-поисковые методы обучения.</a:t>
            </a:r>
          </a:p>
          <a:p>
            <a:r>
              <a:rPr lang="ru-RU" dirty="0" smtClean="0"/>
              <a:t>Участие детей в коллективном поиске. ,</a:t>
            </a:r>
          </a:p>
          <a:p>
            <a:r>
              <a:rPr lang="ru-RU" b="1" dirty="0" smtClean="0"/>
              <a:t>4- Исследовательские методы обучения</a:t>
            </a:r>
          </a:p>
          <a:p>
            <a:r>
              <a:rPr lang="ru-RU" dirty="0" smtClean="0"/>
              <a:t>Овладение детьми методами научного познания, самостоятельной творческой </a:t>
            </a:r>
            <a:r>
              <a:rPr lang="ru-RU" dirty="0" smtClean="0"/>
              <a:t>работы.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Перечислим возможные формы организации деятельности учащихся на занятии.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Групповая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Индивидуальная;</a:t>
            </a:r>
          </a:p>
          <a:p>
            <a:r>
              <a:rPr lang="ru-RU" dirty="0" smtClean="0"/>
              <a:t>Индивидуально-групповая;</a:t>
            </a:r>
          </a:p>
          <a:p>
            <a:r>
              <a:rPr lang="ru-RU" dirty="0" smtClean="0"/>
              <a:t>Ансамблевая, </a:t>
            </a:r>
            <a:r>
              <a:rPr lang="ru-RU" dirty="0" err="1" smtClean="0"/>
              <a:t>общеоркестровая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По звеньям; и ДР.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</a:t>
            </a:r>
            <a:r>
              <a:rPr lang="ru-RU" dirty="0" smtClean="0"/>
              <a:t>проведения занятий: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занятие-игра</a:t>
            </a:r>
            <a:r>
              <a:rPr lang="ru-RU" sz="4000" dirty="0" smtClean="0"/>
              <a:t>, сказка, репетиция, экскурсия, конкурс, викторина, турнир, творческая встреча, сбор, поход, концерт, праздник, фестиваль, семинар, консультация, профильный лагерь и др.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Учебно-тематический план</a:t>
            </a:r>
            <a:br>
              <a:rPr lang="ru-RU" b="1" i="1" dirty="0" smtClean="0"/>
            </a:br>
            <a:r>
              <a:rPr lang="ru-RU" sz="1800" dirty="0" smtClean="0"/>
              <a:t>Оформляется на каждый год обучения, представляет собой таблицу: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№ </a:t>
            </a:r>
            <a:r>
              <a:rPr lang="ru-RU" dirty="0" err="1" smtClean="0"/>
              <a:t>п</a:t>
            </a:r>
            <a:r>
              <a:rPr lang="ru-RU" dirty="0" smtClean="0"/>
              <a:t>/</a:t>
            </a:r>
            <a:r>
              <a:rPr lang="ru-RU" dirty="0" err="1" smtClean="0"/>
              <a:t>п</a:t>
            </a:r>
            <a:endParaRPr lang="ru-RU" dirty="0" smtClean="0"/>
          </a:p>
          <a:p>
            <a:r>
              <a:rPr lang="ru-RU" dirty="0" smtClean="0"/>
              <a:t>Тема</a:t>
            </a:r>
          </a:p>
          <a:p>
            <a:r>
              <a:rPr lang="ru-RU" dirty="0" smtClean="0"/>
              <a:t>Количество часов</a:t>
            </a:r>
          </a:p>
          <a:p>
            <a:r>
              <a:rPr lang="ru-RU" dirty="0" smtClean="0"/>
              <a:t>Примечания</a:t>
            </a:r>
          </a:p>
          <a:p>
            <a:r>
              <a:rPr lang="ru-RU" dirty="0" smtClean="0"/>
              <a:t>Всего</a:t>
            </a:r>
          </a:p>
          <a:p>
            <a:r>
              <a:rPr lang="ru-RU" dirty="0" smtClean="0"/>
              <a:t>Теоретических занятий</a:t>
            </a:r>
          </a:p>
          <a:p>
            <a:r>
              <a:rPr lang="ru-RU" dirty="0" smtClean="0"/>
              <a:t>Практических занятий</a:t>
            </a:r>
          </a:p>
          <a:p>
            <a:r>
              <a:rPr lang="ru-RU" dirty="0" smtClean="0"/>
              <a:t>Итого часов: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содержание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В </a:t>
            </a:r>
            <a:r>
              <a:rPr lang="ru-RU" dirty="0" smtClean="0"/>
              <a:t>этом разделе указывается:</a:t>
            </a:r>
          </a:p>
          <a:p>
            <a:r>
              <a:rPr lang="ru-RU" dirty="0" smtClean="0"/>
              <a:t>название темы (названия тем должны обязательно совпадать с перечисленными разделами и темами учебно-тематического плана)</a:t>
            </a:r>
          </a:p>
          <a:p>
            <a:r>
              <a:rPr lang="ru-RU" dirty="0" smtClean="0"/>
              <a:t>телеграфным стилем перечисляются все вопросы, которые раскрывают тему (без методики),</a:t>
            </a:r>
          </a:p>
          <a:p>
            <a:r>
              <a:rPr lang="ru-RU" dirty="0" smtClean="0"/>
              <a:t>указываются теоретические и практические занятия. При этом в теории указываются основные теоретические понятия (без комментария), а в практике - практическая деятельность учащихся. (При планировании экскурсии желательно указывать название места проведения экскурсии)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>Ожидаемые </a:t>
            </a:r>
            <a:r>
              <a:rPr lang="ru-RU" sz="4000" b="1" i="1" dirty="0" smtClean="0"/>
              <a:t>(прогнозируемые) результаты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Педагог </a:t>
            </a:r>
            <a:r>
              <a:rPr lang="ru-RU" dirty="0" smtClean="0"/>
              <a:t>должен иметь четкое представление о том, каких результатов должны достичь воспитанники в процессе овладения данной программой на разных этапах. Поэтому в образовательной программе желательно:</a:t>
            </a:r>
          </a:p>
          <a:p>
            <a:r>
              <a:rPr lang="ru-RU" dirty="0" smtClean="0"/>
              <a:t>прописать конкретные знания, умения, навыки воспитанников по итогам каждого года обучения. Желательно отдельно выделить прогнозируемые результаты </a:t>
            </a:r>
            <a:r>
              <a:rPr lang="ru-RU" dirty="0" smtClean="0"/>
              <a:t>воспитания </a:t>
            </a:r>
            <a:r>
              <a:rPr lang="ru-RU" dirty="0" smtClean="0"/>
              <a:t>и развития ребенка;</a:t>
            </a:r>
          </a:p>
          <a:p>
            <a:r>
              <a:rPr lang="ru-RU" dirty="0" smtClean="0"/>
              <a:t>указать методы отслеживания (диагностики) успешности овладения учащихся содержанием программы.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/>
              <a:t>Критерии и формы оценки качества знаний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Autofit/>
          </a:bodyPr>
          <a:lstStyle/>
          <a:p>
            <a:r>
              <a:rPr lang="ru-RU" sz="1800" dirty="0" smtClean="0"/>
              <a:t>Аналогично </a:t>
            </a:r>
            <a:r>
              <a:rPr lang="ru-RU" sz="1800" dirty="0" smtClean="0"/>
              <a:t>формам и методам проведения занятий, критерии и формы оценки качества знаний зависят от профиля детского объединения.</a:t>
            </a:r>
          </a:p>
          <a:p>
            <a:r>
              <a:rPr lang="ru-RU" sz="1800" dirty="0" smtClean="0"/>
              <a:t>Методика проверки результативности прописывается по каждому году обучения. Желательно указать регулярность ее проведения. Перечислим некоторые формы оценки качества знаний:</a:t>
            </a:r>
          </a:p>
          <a:p>
            <a:r>
              <a:rPr lang="ru-RU" sz="1800" dirty="0" smtClean="0"/>
              <a:t>тестирование,.</a:t>
            </a:r>
          </a:p>
          <a:p>
            <a:r>
              <a:rPr lang="ru-RU" sz="1800" dirty="0" smtClean="0"/>
              <a:t>предварительное прослушивание,</a:t>
            </a:r>
          </a:p>
          <a:p>
            <a:r>
              <a:rPr lang="ru-RU" sz="1800" dirty="0" smtClean="0"/>
              <a:t>академический концерт,</a:t>
            </a:r>
          </a:p>
          <a:p>
            <a:r>
              <a:rPr lang="ru-RU" sz="1800" dirty="0" smtClean="0"/>
              <a:t>контрольное занятие,</a:t>
            </a:r>
          </a:p>
          <a:p>
            <a:r>
              <a:rPr lang="ru-RU" sz="1800" dirty="0" smtClean="0"/>
              <a:t>олимпиада,</a:t>
            </a:r>
          </a:p>
          <a:p>
            <a:r>
              <a:rPr lang="ru-RU" sz="1800" dirty="0" smtClean="0"/>
              <a:t>викторина,</a:t>
            </a:r>
          </a:p>
          <a:p>
            <a:r>
              <a:rPr lang="ru-RU" sz="1800" dirty="0" smtClean="0"/>
              <a:t>отчетная выставка,</a:t>
            </a:r>
          </a:p>
          <a:p>
            <a:r>
              <a:rPr lang="ru-RU" sz="1800" dirty="0" smtClean="0"/>
              <a:t>учебные концерты,</a:t>
            </a:r>
          </a:p>
          <a:p>
            <a:r>
              <a:rPr lang="ru-RU" sz="1800" dirty="0" smtClean="0"/>
              <a:t>отчетные концерты (</a:t>
            </a:r>
            <a:r>
              <a:rPr lang="ru-RU" sz="1800" dirty="0" err="1" smtClean="0"/>
              <a:t>концерты</a:t>
            </a:r>
            <a:r>
              <a:rPr lang="ru-RU" sz="1800" dirty="0" smtClean="0"/>
              <a:t> для родителей, гастрольные),</a:t>
            </a:r>
          </a:p>
          <a:p>
            <a:r>
              <a:rPr lang="ru-RU" sz="1800" dirty="0" smtClean="0"/>
              <a:t>зачет, экзамен (как правило, в музыкальных коллективах) и др.</a:t>
            </a:r>
          </a:p>
          <a:p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Материальное </a:t>
            </a:r>
            <a:r>
              <a:rPr lang="ru-RU" b="1" i="1" u="sng" dirty="0" smtClean="0"/>
              <a:t>обеспечение программы.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 smtClean="0"/>
              <a:t>этом разделе перечисляется необходимое оборудование, например: зеркала, приборы, музыкальные инструменты, декорации, костюмы, станки, микрофоны, другие технические средства обучения (ТСО), и т.д.; описание помещения для занятий.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Участники: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Участниками Конкурса могут быть педагоги, воспитатели, коллективы авторов (не более 5 человек) и руководители образовательных учреждений, реализующих образовательные программы, независимо от их организационно-правовой формы, представители общественных объединений и клубов, осуществляющих реализацию программ духовно-нравственного воспитания детей и молодежи, постоянно проживающие на территории Российской Федерации.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u="sng" dirty="0" smtClean="0"/>
              <a:t/>
            </a:r>
            <a:br>
              <a:rPr lang="ru-RU" sz="4000" b="1" u="sng" dirty="0" smtClean="0"/>
            </a:br>
            <a:r>
              <a:rPr lang="ru-RU" sz="4000" b="1" u="sng" dirty="0" smtClean="0"/>
              <a:t>Методическое</a:t>
            </a:r>
            <a:r>
              <a:rPr lang="ru-RU" sz="4000" b="1" u="sng" dirty="0" smtClean="0"/>
              <a:t> </a:t>
            </a:r>
            <a:r>
              <a:rPr lang="ru-RU" sz="4000" b="1" i="1" u="sng" dirty="0" smtClean="0"/>
              <a:t>обеспечение программы.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разделе “Методическое обеспечение” указываются наглядные пособия, таблицы, справочники, ноты, фонотека, иллюстративные материалы и другие методические материалы, необходимые для проведения занятий. </a:t>
            </a:r>
            <a:endParaRPr lang="ru-RU" dirty="0" smtClean="0"/>
          </a:p>
          <a:p>
            <a:r>
              <a:rPr lang="ru-RU" b="1" i="1" dirty="0" smtClean="0"/>
              <a:t>Кадровое </a:t>
            </a:r>
            <a:r>
              <a:rPr lang="ru-RU" b="1" i="1" dirty="0" smtClean="0"/>
              <a:t>обеспечение программы.</a:t>
            </a:r>
            <a:endParaRPr lang="ru-RU" dirty="0" smtClean="0"/>
          </a:p>
          <a:p>
            <a:r>
              <a:rPr lang="ru-RU" b="1" dirty="0" smtClean="0"/>
              <a:t>В разделе «Кадровое </a:t>
            </a:r>
            <a:r>
              <a:rPr lang="ru-RU" b="1" dirty="0" smtClean="0"/>
              <a:t>обеспечение </a:t>
            </a:r>
            <a:r>
              <a:rPr lang="ru-RU" b="1" dirty="0" smtClean="0"/>
              <a:t>программы» </a:t>
            </a:r>
            <a:r>
              <a:rPr lang="ru-RU" dirty="0" smtClean="0"/>
              <a:t>необходимо прописывать в том случае, если для работы детского объединения нужно несколько специалистов. Например: концертмейстер, аранжировщик, художник и т.д.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Литература.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этот раздел программы включаются:</a:t>
            </a:r>
          </a:p>
          <a:p>
            <a:r>
              <a:rPr lang="ru-RU" dirty="0" smtClean="0"/>
              <a:t>список литературы, использованной при составлении данной программы (рекомендованный педагогам);</a:t>
            </a:r>
          </a:p>
          <a:p>
            <a:r>
              <a:rPr lang="ru-RU" dirty="0" smtClean="0"/>
              <a:t>список литературы, рекомендованный детям и родителям в помощь освоения программы.</a:t>
            </a:r>
          </a:p>
          <a:p>
            <a:r>
              <a:rPr lang="ru-RU" dirty="0" smtClean="0"/>
              <a:t>Эти списки составляются по следующей форме:</a:t>
            </a:r>
          </a:p>
          <a:p>
            <a:r>
              <a:rPr lang="ru-RU" dirty="0" smtClean="0"/>
              <a:t>Фамилия, инициалы автора; название; место издания, издательство; год издания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u="sng" dirty="0" smtClean="0"/>
              <a:t>Приложения к программе: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словарь </a:t>
            </a:r>
            <a:r>
              <a:rPr lang="ru-RU" dirty="0" smtClean="0"/>
              <a:t>специальных терминов с пояснениями;</a:t>
            </a:r>
          </a:p>
          <a:p>
            <a:r>
              <a:rPr lang="ru-RU" dirty="0" smtClean="0"/>
              <a:t>контрольные вопросы;</a:t>
            </a:r>
          </a:p>
          <a:p>
            <a:r>
              <a:rPr lang="ru-RU" dirty="0" smtClean="0"/>
              <a:t>готовые изделия, образцы;</a:t>
            </a:r>
          </a:p>
          <a:p>
            <a:r>
              <a:rPr lang="ru-RU" dirty="0" smtClean="0"/>
              <a:t>условия прослушивания;</a:t>
            </a:r>
          </a:p>
          <a:p>
            <a:r>
              <a:rPr lang="ru-RU" dirty="0" smtClean="0"/>
              <a:t>описание занятий;</a:t>
            </a:r>
          </a:p>
          <a:p>
            <a:r>
              <a:rPr lang="ru-RU" dirty="0" smtClean="0"/>
              <a:t>технологические карты;</a:t>
            </a:r>
          </a:p>
          <a:p>
            <a:r>
              <a:rPr lang="ru-RU" dirty="0" smtClean="0"/>
              <a:t>материалы тестирования;</a:t>
            </a:r>
          </a:p>
          <a:p>
            <a:r>
              <a:rPr lang="ru-RU" dirty="0" smtClean="0"/>
              <a:t>условия набора в коллектив;</a:t>
            </a:r>
          </a:p>
          <a:p>
            <a:r>
              <a:rPr lang="ru-RU" dirty="0" smtClean="0"/>
              <a:t>памятки для родителей и др.</a:t>
            </a:r>
          </a:p>
          <a:p>
            <a:r>
              <a:rPr lang="ru-RU" dirty="0" smtClean="0"/>
              <a:t>/</a:t>
            </a:r>
          </a:p>
          <a:p>
            <a:r>
              <a:rPr lang="ru-RU" dirty="0" smtClean="0"/>
              <a:t>Автор образовательной программы может изменить порядок следования разделов структуры, начиная с условий реализации программы. Оформление программы начинается с титульного листа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pic>
        <p:nvPicPr>
          <p:cNvPr id="16386" name="Picture 2" descr="C:\Users\Baranzeva\Downloads\img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04514" cy="6939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150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Номинации конкурса: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Конкурс проводится по следующим номинациям:</a:t>
            </a:r>
          </a:p>
          <a:p>
            <a:r>
              <a:rPr lang="ru-RU" dirty="0" smtClean="0"/>
              <a:t>1)  </a:t>
            </a:r>
            <a:r>
              <a:rPr lang="ru-RU" b="1" dirty="0" smtClean="0"/>
              <a:t>«Лучший издательский проект года». </a:t>
            </a:r>
            <a:r>
              <a:rPr lang="ru-RU" dirty="0" smtClean="0"/>
              <a:t>Выдвигаются публикации, журналы, учебники, книги, сайты и другие издания, отразившие по содержанию и форме духовно-нравственную, воспитательно-просветительскую, </a:t>
            </a:r>
            <a:r>
              <a:rPr lang="ru-RU" dirty="0" err="1" smtClean="0"/>
              <a:t>гражданско</a:t>
            </a:r>
            <a:r>
              <a:rPr lang="ru-RU" dirty="0" smtClean="0"/>
              <a:t>- патриотическую, военно-патриотическую программы работы с детьми и молодежью.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</a:t>
            </a:r>
            <a:endParaRPr lang="ru-RU" dirty="0"/>
          </a:p>
        </p:txBody>
      </p:sp>
      <p:pic>
        <p:nvPicPr>
          <p:cNvPr id="6" name="Picture 2" descr="C:\Users\Baranzeva\Downloads\1320898174_ork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16632"/>
            <a:ext cx="2195736" cy="1646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Номинации конкурса: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2) «</a:t>
            </a:r>
            <a:r>
              <a:rPr lang="ru-RU" sz="2400" b="1" dirty="0" smtClean="0"/>
              <a:t>Лучшая программа духовно-нравственного  и гражданско-патриотического воспитания детей и молодежи». </a:t>
            </a:r>
          </a:p>
          <a:p>
            <a:r>
              <a:rPr lang="ru-RU" sz="2000" dirty="0" smtClean="0"/>
              <a:t>Выдвигаются работы дошкольных образовательных учреждений, общеобразовательных учреждений, образовательных учреждений начального профессионального и среднего профессионального образования, образовательных учреждений дополнительного образования детей, клубов по месту жительства, общественных объединений по созданию системы духовно-нравственного воспитания детей и молодежи.</a:t>
            </a:r>
          </a:p>
          <a:p>
            <a:r>
              <a:rPr lang="ru-RU" sz="2000" dirty="0" smtClean="0"/>
              <a:t> Выдвигаются работы по созданию системы воспитательно-просветительской и военно-патриотической деятельности региональных организаций, работающих на методическом, информационном и образовательно-воспитательном уровнях (общественные объединения, учреждения дополнительного образования детей, клубы по месту жительства)</a:t>
            </a:r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6" name="Picture 3" descr="C:\Users\Baranzeva\Downloads\rel.k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"/>
            <a:ext cx="2747789" cy="1337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Номинации конкурса: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Омская и Таврическая епархия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/>
              <a:t>3</a:t>
            </a:r>
            <a:r>
              <a:rPr lang="ru-RU" sz="1800" b="1" dirty="0" smtClean="0"/>
              <a:t>) «</a:t>
            </a:r>
            <a:r>
              <a:rPr lang="ru-RU" b="1" dirty="0" smtClean="0"/>
              <a:t>Лучшая методическая разработка по предмету «Основы религиозных культур и светской этики».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методика преподавания основ религиозной культуры;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этика и нравственность;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воспитание благочестия.</a:t>
            </a:r>
          </a:p>
        </p:txBody>
      </p:sp>
      <p:pic>
        <p:nvPicPr>
          <p:cNvPr id="6" name="Picture 3" descr="C:\Users\Baranzeva\Downloads\rel.k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"/>
            <a:ext cx="2747789" cy="1337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Составитель Баранцева Светлана Петровна</a:t>
            </a:r>
            <a:endParaRPr lang="ru-RU"/>
          </a:p>
        </p:txBody>
      </p:sp>
      <p:pic>
        <p:nvPicPr>
          <p:cNvPr id="19458" name="Picture 2" descr="C:\Users\Baranzeva\Downloads\img8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357" y="108012"/>
            <a:ext cx="9183357" cy="68875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2407</Words>
  <Application>Microsoft Office PowerPoint</Application>
  <PresentationFormat>Экран (4:3)</PresentationFormat>
  <Paragraphs>357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Тема Office</vt:lpstr>
      <vt:lpstr>Всероссийский конкурс  «За нравственный подвиг учителя»</vt:lpstr>
      <vt:lpstr>Закон  об образовании</vt:lpstr>
      <vt:lpstr>Слайд 3</vt:lpstr>
      <vt:lpstr>Задачи:</vt:lpstr>
      <vt:lpstr>Участники: </vt:lpstr>
      <vt:lpstr>Номинации конкурса:</vt:lpstr>
      <vt:lpstr>Номинации конкурса:</vt:lpstr>
      <vt:lpstr>Номинации конкурса:</vt:lpstr>
      <vt:lpstr>Слайд 9</vt:lpstr>
      <vt:lpstr>Номинации конкурса:</vt:lpstr>
      <vt:lpstr>Слайд 11</vt:lpstr>
      <vt:lpstr>порядок оформления работ.</vt:lpstr>
      <vt:lpstr>Содержание образовательных программ должно соответствовать: </vt:lpstr>
      <vt:lpstr>Содержание образовательных программ должно соответствовать: </vt:lpstr>
      <vt:lpstr> Содержание образовательных программ должно быть направлено: </vt:lpstr>
      <vt:lpstr>Дополнительная образовательная программа должна включать следующие структурные элементы: </vt:lpstr>
      <vt:lpstr>Титульный лист включает: </vt:lpstr>
      <vt:lpstr>Пояснительная записка раскрывает: </vt:lpstr>
      <vt:lpstr>Учебно-тематический план дополнительной образовательной программы включает: </vt:lpstr>
      <vt:lpstr>Содержание дополнительной образовательной программы раскрывается </vt:lpstr>
      <vt:lpstr>Методическое обеспечение дополнительной образовательной программы включает в себя описание:</vt:lpstr>
      <vt:lpstr> При составлении программы необходимо: </vt:lpstr>
      <vt:lpstr> Возможная структура образовательной программы </vt:lpstr>
      <vt:lpstr>Титульный лист включает: </vt:lpstr>
      <vt:lpstr>3. Пояснительная записка </vt:lpstr>
      <vt:lpstr>3. Учебно-тематический план дополнительной образовательной программы включает: </vt:lpstr>
      <vt:lpstr>4.Содержание дополнительной образовательной программы раскрывается через описание тем (теория и практика).</vt:lpstr>
      <vt:lpstr>Типичные ошибки при написании программ</vt:lpstr>
      <vt:lpstr> При составлении программы необходимо: </vt:lpstr>
      <vt:lpstr>Цели:</vt:lpstr>
      <vt:lpstr>Приведем несколько примеров: </vt:lpstr>
      <vt:lpstr>“Задача” - это то, что требует выполнения, разрешения. (С.И. Ожегов. Словарь русского языка) </vt:lpstr>
      <vt:lpstr>Образовательные задачи. </vt:lpstr>
      <vt:lpstr>Развивающие задачи. </vt:lpstr>
      <vt:lpstr>Воспитательные задачи. </vt:lpstr>
      <vt:lpstr> Приведем примеры формулировок некоторых воспитательных задач: </vt:lpstr>
      <vt:lpstr> Возможная структура образовательной программы </vt:lpstr>
      <vt:lpstr> Условия реализации образовательной программы. </vt:lpstr>
      <vt:lpstr> Описание форм и методов проведения занятий </vt:lpstr>
      <vt:lpstr>2. Наглядные методы обучения </vt:lpstr>
      <vt:lpstr>3. Практические методы обучения </vt:lpstr>
      <vt:lpstr>Методы, в основе которых лежит уровень деятельности детей.</vt:lpstr>
      <vt:lpstr>Перечислим возможные формы организации деятельности учащихся на занятии. </vt:lpstr>
      <vt:lpstr>Формы проведения занятий:</vt:lpstr>
      <vt:lpstr> Учебно-тематический план Оформляется на каждый год обучения, представляет собой таблицу:  </vt:lpstr>
      <vt:lpstr>содержание программы </vt:lpstr>
      <vt:lpstr> Ожидаемые (прогнозируемые) результаты </vt:lpstr>
      <vt:lpstr>Критерии и формы оценки качества знаний </vt:lpstr>
      <vt:lpstr> Материальное обеспечение программы. </vt:lpstr>
      <vt:lpstr> Методическое обеспечение программы. </vt:lpstr>
      <vt:lpstr>Литература. </vt:lpstr>
      <vt:lpstr>Приложения к программе: </vt:lpstr>
      <vt:lpstr>Слайд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общественными организациями</dc:title>
  <dc:creator>Baranzeva</dc:creator>
  <cp:lastModifiedBy>User</cp:lastModifiedBy>
  <cp:revision>85</cp:revision>
  <dcterms:created xsi:type="dcterms:W3CDTF">2013-03-26T00:55:46Z</dcterms:created>
  <dcterms:modified xsi:type="dcterms:W3CDTF">2018-03-01T06:25:58Z</dcterms:modified>
</cp:coreProperties>
</file>