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9.jpg" ContentType="image/jpeg"/>
  <Override PartName="/ppt/media/image18.jpg" ContentType="image/jpeg"/>
  <Override PartName="/ppt/media/image20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0.jpg" ContentType="image/jpeg"/>
  <Override PartName="/ppt/media/image31.jpg" ContentType="image/jpeg"/>
  <Override PartName="/ppt/media/image33.jpg" ContentType="image/jpeg"/>
  <Override PartName="/ppt/media/image35.jpg" ContentType="image/jpeg"/>
  <Override PartName="/ppt/media/image36.jpg" ContentType="image/jpeg"/>
  <Override PartName="/ppt/media/image37.jpg" ContentType="image/jpeg"/>
  <Override PartName="/ppt/media/image38.jpg" ContentType="image/jpeg"/>
  <Override PartName="/ppt/media/image39.jpg" ContentType="image/jpeg"/>
  <Override PartName="/ppt/media/image40.jpg" ContentType="image/jpeg"/>
  <Override PartName="/ppt/media/image41.jpg" ContentType="image/jpeg"/>
  <Override PartName="/ppt/media/image42.jpg" ContentType="image/jpeg"/>
  <Override PartName="/ppt/media/image43.jpg" ContentType="image/jpeg"/>
  <Override PartName="/ppt/media/image44.jpg" ContentType="image/jpeg"/>
  <Override PartName="/ppt/media/image46.jpg" ContentType="image/jpeg"/>
  <Override PartName="/ppt/media/image47.jpg" ContentType="image/jpeg"/>
  <Override PartName="/ppt/media/image49.jpg" ContentType="image/jpeg"/>
  <Override PartName="/ppt/media/image51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85" r:id="rId6"/>
    <p:sldId id="260" r:id="rId7"/>
    <p:sldId id="261" r:id="rId8"/>
    <p:sldId id="262" r:id="rId9"/>
    <p:sldId id="263" r:id="rId10"/>
    <p:sldId id="26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4" r:id="rId20"/>
    <p:sldId id="286" r:id="rId21"/>
    <p:sldId id="287" r:id="rId22"/>
    <p:sldId id="274" r:id="rId23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631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691639" y="12"/>
            <a:ext cx="5657405" cy="11959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51637" y="260273"/>
            <a:ext cx="2685605" cy="19886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07524" y="3284639"/>
            <a:ext cx="4253763" cy="27849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4958" y="912863"/>
            <a:ext cx="2234082" cy="4146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1" i="1">
                <a:solidFill>
                  <a:srgbClr val="0A054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A054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A054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0A054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631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1321" y="704786"/>
            <a:ext cx="6901357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0A054D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63304" y="2861183"/>
            <a:ext cx="4417390" cy="1489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7735684" y="6673070"/>
            <a:ext cx="1083309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631" cy="68572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22984" y="6660984"/>
            <a:ext cx="1108710" cy="163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5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50782" y="4142753"/>
            <a:ext cx="5066030" cy="1073371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8890" algn="r">
              <a:lnSpc>
                <a:spcPct val="100000"/>
              </a:lnSpc>
              <a:spcBef>
                <a:spcPts val="130"/>
              </a:spcBef>
            </a:pPr>
            <a:r>
              <a:rPr sz="2150" spc="10" dirty="0">
                <a:solidFill>
                  <a:srgbClr val="001645"/>
                </a:solidFill>
                <a:latin typeface="Georgia"/>
                <a:cs typeface="Georgia"/>
              </a:rPr>
              <a:t>Воспитатель: </a:t>
            </a:r>
            <a:r>
              <a:rPr lang="ru-RU" sz="2150" spc="10" dirty="0">
                <a:solidFill>
                  <a:srgbClr val="001645"/>
                </a:solidFill>
                <a:latin typeface="Georgia"/>
                <a:cs typeface="Georgia"/>
              </a:rPr>
              <a:t>Закревская Елена Васильевна</a:t>
            </a:r>
            <a:endParaRPr sz="2150" dirty="0">
              <a:latin typeface="Georgia"/>
              <a:cs typeface="Georgia"/>
            </a:endParaRPr>
          </a:p>
          <a:p>
            <a:pPr marL="121285">
              <a:lnSpc>
                <a:spcPct val="100000"/>
              </a:lnSpc>
              <a:spcBef>
                <a:spcPts val="480"/>
              </a:spcBef>
            </a:pPr>
            <a:endParaRPr sz="215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96465" y="1635747"/>
            <a:ext cx="5574665" cy="1982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8940">
              <a:lnSpc>
                <a:spcPct val="100000"/>
              </a:lnSpc>
              <a:spcBef>
                <a:spcPts val="100"/>
              </a:spcBef>
            </a:pPr>
            <a:r>
              <a:rPr sz="2400" b="0" i="0" spc="-5" dirty="0">
                <a:solidFill>
                  <a:srgbClr val="001F5F"/>
                </a:solidFill>
                <a:latin typeface="Georgia"/>
                <a:cs typeface="Georgia"/>
              </a:rPr>
              <a:t>МБДОУ </a:t>
            </a:r>
            <a:r>
              <a:rPr sz="2400" b="0" i="0" spc="-5" dirty="0" err="1">
                <a:solidFill>
                  <a:srgbClr val="001F5F"/>
                </a:solidFill>
                <a:latin typeface="Georgia"/>
                <a:cs typeface="Georgia"/>
              </a:rPr>
              <a:t>детский</a:t>
            </a:r>
            <a:r>
              <a:rPr sz="2400" b="0" i="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0" i="0" spc="-5" dirty="0" err="1">
                <a:solidFill>
                  <a:srgbClr val="001F5F"/>
                </a:solidFill>
                <a:latin typeface="Georgia"/>
                <a:cs typeface="Georgia"/>
              </a:rPr>
              <a:t>сад</a:t>
            </a:r>
            <a:r>
              <a:rPr lang="ru-RU" sz="2400" b="0" i="0" spc="-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b="0" i="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lang="ru-RU" sz="2400" b="0" i="0" spc="-5" dirty="0">
                <a:solidFill>
                  <a:srgbClr val="001F5F"/>
                </a:solidFill>
              </a:rPr>
              <a:t>№ 106 </a:t>
            </a:r>
            <a:r>
              <a:rPr lang="ru-RU" sz="2400" b="0" i="0" spc="-5" dirty="0" err="1">
                <a:solidFill>
                  <a:srgbClr val="001F5F"/>
                </a:solidFill>
              </a:rPr>
              <a:t>г.Барнаул</a:t>
            </a:r>
            <a:r>
              <a:rPr lang="ru-RU" sz="2400" b="0" i="0" spc="-5" dirty="0">
                <a:solidFill>
                  <a:srgbClr val="001F5F"/>
                </a:solidFill>
              </a:rPr>
              <a:t> </a:t>
            </a:r>
            <a:br>
              <a:rPr lang="ru-RU" sz="2400" b="0" i="0" spc="-5" dirty="0">
                <a:solidFill>
                  <a:srgbClr val="001F5F"/>
                </a:solidFill>
              </a:rPr>
            </a:br>
            <a:br>
              <a:rPr lang="ru-RU" sz="2400" b="0" i="0" spc="-5" dirty="0">
                <a:solidFill>
                  <a:srgbClr val="001F5F"/>
                </a:solidFill>
              </a:rPr>
            </a:br>
            <a:r>
              <a:rPr lang="ru-RU" dirty="0"/>
              <a:t>«Я-член Профсоюза, я-талантлив во всём!»</a:t>
            </a:r>
            <a:endParaRPr sz="44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79322" y="337680"/>
            <a:ext cx="1697024" cy="12182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4308BA-387B-4CF9-B0A1-053BD0EEB6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812" y="2092765"/>
            <a:ext cx="1697024" cy="1897273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CD86A9-5F50-4EE5-80B1-12B20975CAA5}"/>
              </a:ext>
            </a:extLst>
          </p:cNvPr>
          <p:cNvSpPr txBox="1"/>
          <p:nvPr/>
        </p:nvSpPr>
        <p:spPr>
          <a:xfrm>
            <a:off x="3568666" y="762000"/>
            <a:ext cx="4038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>
                <a:solidFill>
                  <a:schemeClr val="tx2">
                    <a:lumMod val="50000"/>
                  </a:schemeClr>
                </a:solidFill>
              </a:rPr>
              <a:t>Игрушки . Зайцы </a:t>
            </a:r>
            <a:r>
              <a:rPr lang="ru-RU" sz="3200" i="1" dirty="0" err="1">
                <a:solidFill>
                  <a:schemeClr val="tx2">
                    <a:lumMod val="50000"/>
                  </a:schemeClr>
                </a:solidFill>
              </a:rPr>
              <a:t>Тильдо</a:t>
            </a:r>
            <a:endParaRPr lang="ru-RU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68F44FA-D7B5-4CDA-A7F2-042A76C1C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04800"/>
            <a:ext cx="3064573" cy="464650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DC34E70-9E22-423B-BF6E-AB4195965E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58" y="2012415"/>
            <a:ext cx="3064573" cy="464650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3B9DB3-BD24-43EE-B4BE-287B7DBD9B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9" y="1249680"/>
            <a:ext cx="2647950" cy="3530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081ABCB-4074-4064-90E1-0821ED7D8B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970" y="2895600"/>
            <a:ext cx="2647950" cy="35306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CA4D223-57DD-49B0-B5F5-A747D3D4A4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920" y="838200"/>
            <a:ext cx="2770457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34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BF541A-7986-4067-92C4-3F559B66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3200400" cy="4267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B891C9-1C95-401D-84EC-CF37E1DA07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295400"/>
            <a:ext cx="3069771" cy="537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7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23D791-80C9-45D8-9C38-1C1573753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06" y="782789"/>
            <a:ext cx="2998291" cy="5322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A29642-BC14-4DD7-BB05-7F4F3FB314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674" y="767549"/>
            <a:ext cx="2898874" cy="5367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594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D33AD92-5541-4599-B7A6-82D94D245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638550" cy="48514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A7B5C7-51D0-4B35-A703-220DE3150E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76400"/>
            <a:ext cx="3638551" cy="4851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67DAC-6564-4EA8-8B36-1E03880A9A5C}"/>
              </a:ext>
            </a:extLst>
          </p:cNvPr>
          <p:cNvSpPr txBox="1"/>
          <p:nvPr/>
        </p:nvSpPr>
        <p:spPr>
          <a:xfrm>
            <a:off x="2438400" y="838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Кукла Валентинка</a:t>
            </a:r>
          </a:p>
        </p:txBody>
      </p:sp>
    </p:spTree>
    <p:extLst>
      <p:ext uri="{BB962C8B-B14F-4D97-AF65-F5344CB8AC3E}">
        <p14:creationId xmlns:p14="http://schemas.microsoft.com/office/powerpoint/2010/main" val="4166212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09DD4D-4DDF-491B-BBBB-6EB1F25740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072" y="2133600"/>
            <a:ext cx="3333750" cy="4445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3184130-B292-4EC5-8D2A-1D0952272A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72" y="533400"/>
            <a:ext cx="3429000" cy="45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38B61D-2A38-43AF-8D29-481FA85531DD}"/>
              </a:ext>
            </a:extLst>
          </p:cNvPr>
          <p:cNvSpPr txBox="1"/>
          <p:nvPr/>
        </p:nvSpPr>
        <p:spPr>
          <a:xfrm flipH="1">
            <a:off x="4743449" y="1219200"/>
            <a:ext cx="29052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>
                <a:solidFill>
                  <a:schemeClr val="tx2"/>
                </a:solidFill>
              </a:rPr>
              <a:t>Дракоша Тоша </a:t>
            </a:r>
          </a:p>
        </p:txBody>
      </p:sp>
    </p:spTree>
    <p:extLst>
      <p:ext uri="{BB962C8B-B14F-4D97-AF65-F5344CB8AC3E}">
        <p14:creationId xmlns:p14="http://schemas.microsoft.com/office/powerpoint/2010/main" val="3887026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EA0850-3D1F-47A0-B2CB-AB3C9BF67F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81000"/>
            <a:ext cx="2438400" cy="41063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9321163-56D0-4FC3-B5A1-8318837586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95" y="1524000"/>
            <a:ext cx="2786062" cy="49529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324821-A4D7-44FB-B5BA-67F15607ED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852" y="381000"/>
            <a:ext cx="312446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069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667285-0D2F-47EB-AE0A-D252ED132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47" y="381000"/>
            <a:ext cx="3486150" cy="46482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71A1FD-8A9D-42C6-B8FB-8FC30A0D4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76231"/>
            <a:ext cx="3355145" cy="4473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A7DC91-0D6B-467E-99D2-3C9AE30AF7CB}"/>
              </a:ext>
            </a:extLst>
          </p:cNvPr>
          <p:cNvSpPr txBox="1"/>
          <p:nvPr/>
        </p:nvSpPr>
        <p:spPr>
          <a:xfrm>
            <a:off x="4419600" y="838200"/>
            <a:ext cx="348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tx2"/>
                </a:solidFill>
              </a:rPr>
              <a:t>Фрау Марта Хозяйственная Ежиха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52F313-37E5-4938-BA59-4DD461FA72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591" y="2362200"/>
            <a:ext cx="290981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4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D6C35-36B1-4D80-A4A5-4F5CBA801C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98500"/>
            <a:ext cx="3071812" cy="5460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FAE40E-5C75-4D0F-8C23-66CE8A5C22B4}"/>
              </a:ext>
            </a:extLst>
          </p:cNvPr>
          <p:cNvSpPr txBox="1"/>
          <p:nvPr/>
        </p:nvSpPr>
        <p:spPr>
          <a:xfrm>
            <a:off x="4876800" y="25146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2"/>
                </a:solidFill>
              </a:rPr>
              <a:t> И конечно же, </a:t>
            </a:r>
            <a:r>
              <a:rPr lang="ru-RU" sz="2800" b="1" dirty="0">
                <a:solidFill>
                  <a:schemeClr val="tx2"/>
                </a:solidFill>
              </a:rPr>
              <a:t>Нолик</a:t>
            </a:r>
            <a:r>
              <a:rPr lang="ru-RU" sz="2800" dirty="0">
                <a:solidFill>
                  <a:schemeClr val="tx2"/>
                </a:solidFill>
              </a:rPr>
              <a:t> – без помощников, Фиксиков никак  не обойтись </a:t>
            </a:r>
          </a:p>
        </p:txBody>
      </p:sp>
    </p:spTree>
    <p:extLst>
      <p:ext uri="{BB962C8B-B14F-4D97-AF65-F5344CB8AC3E}">
        <p14:creationId xmlns:p14="http://schemas.microsoft.com/office/powerpoint/2010/main" val="5778426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69EDF88-07F4-43B3-97BE-1F2BE4C90C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7397" y="901005"/>
            <a:ext cx="3977640" cy="4431983"/>
          </a:xfrm>
        </p:spPr>
        <p:txBody>
          <a:bodyPr/>
          <a:lstStyle/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Простой крючок из стали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нитки – раз и два! –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Нужны, чтоб возникали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Ажуры –кружева.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Подвластны все  узоры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Крючку или игле: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делали уборы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раньше на земле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Приданое невеста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шила , и плела, Работали с ней вместе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Крючочек и игла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1CCB9C-AE71-467C-9F9D-8788B4E2E82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98965" y="1752600"/>
            <a:ext cx="3977640" cy="4431983"/>
          </a:xfrm>
        </p:spPr>
        <p:txBody>
          <a:bodyPr/>
          <a:lstStyle/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 а потом с терпением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Учила дочек мать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Хранить свое умение,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дальше передать .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ниточкой волшебной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Связала , как могла,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наши поколения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Обычная игла.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 связи не прервутся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 ниткой той сейчас </a:t>
            </a:r>
          </a:p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мой узор вплетутся на долгие века</a:t>
            </a:r>
          </a:p>
        </p:txBody>
      </p:sp>
    </p:spTree>
    <p:extLst>
      <p:ext uri="{BB962C8B-B14F-4D97-AF65-F5344CB8AC3E}">
        <p14:creationId xmlns:p14="http://schemas.microsoft.com/office/powerpoint/2010/main" val="3753906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1713852" y="-23722"/>
            <a:ext cx="5657405" cy="1051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285" y="6309004"/>
            <a:ext cx="432434" cy="360045"/>
          </a:xfrm>
          <a:custGeom>
            <a:avLst/>
            <a:gdLst/>
            <a:ahLst/>
            <a:cxnLst/>
            <a:rect l="l" t="t" r="r" b="b"/>
            <a:pathLst>
              <a:path w="432434" h="360045">
                <a:moveTo>
                  <a:pt x="431990" y="0"/>
                </a:moveTo>
                <a:lnTo>
                  <a:pt x="0" y="0"/>
                </a:lnTo>
                <a:lnTo>
                  <a:pt x="0" y="359994"/>
                </a:lnTo>
                <a:lnTo>
                  <a:pt x="431990" y="359994"/>
                </a:lnTo>
                <a:lnTo>
                  <a:pt x="431990" y="314998"/>
                </a:lnTo>
                <a:lnTo>
                  <a:pt x="114477" y="314998"/>
                </a:lnTo>
                <a:lnTo>
                  <a:pt x="114477" y="179997"/>
                </a:lnTo>
                <a:lnTo>
                  <a:pt x="80987" y="179997"/>
                </a:lnTo>
                <a:lnTo>
                  <a:pt x="215988" y="44996"/>
                </a:lnTo>
                <a:lnTo>
                  <a:pt x="431990" y="44996"/>
                </a:lnTo>
                <a:lnTo>
                  <a:pt x="431990" y="0"/>
                </a:lnTo>
                <a:close/>
              </a:path>
              <a:path w="432434" h="360045">
                <a:moveTo>
                  <a:pt x="431990" y="61556"/>
                </a:moveTo>
                <a:lnTo>
                  <a:pt x="300227" y="61556"/>
                </a:lnTo>
                <a:lnTo>
                  <a:pt x="300227" y="129235"/>
                </a:lnTo>
                <a:lnTo>
                  <a:pt x="350989" y="179997"/>
                </a:lnTo>
                <a:lnTo>
                  <a:pt x="317157" y="179997"/>
                </a:lnTo>
                <a:lnTo>
                  <a:pt x="317157" y="314998"/>
                </a:lnTo>
                <a:lnTo>
                  <a:pt x="431990" y="314998"/>
                </a:lnTo>
                <a:lnTo>
                  <a:pt x="431990" y="61556"/>
                </a:lnTo>
                <a:close/>
              </a:path>
              <a:path w="432434" h="360045">
                <a:moveTo>
                  <a:pt x="431990" y="44996"/>
                </a:moveTo>
                <a:lnTo>
                  <a:pt x="215988" y="44996"/>
                </a:lnTo>
                <a:lnTo>
                  <a:pt x="266395" y="95389"/>
                </a:lnTo>
                <a:lnTo>
                  <a:pt x="266395" y="61556"/>
                </a:lnTo>
                <a:lnTo>
                  <a:pt x="431990" y="61556"/>
                </a:lnTo>
                <a:lnTo>
                  <a:pt x="431990" y="4499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3763" y="6370561"/>
            <a:ext cx="202679" cy="2534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0273" y="635400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09">
                <a:moveTo>
                  <a:pt x="135001" y="0"/>
                </a:moveTo>
                <a:lnTo>
                  <a:pt x="0" y="135001"/>
                </a:lnTo>
                <a:lnTo>
                  <a:pt x="270002" y="135001"/>
                </a:lnTo>
                <a:lnTo>
                  <a:pt x="135001" y="0"/>
                </a:lnTo>
                <a:close/>
              </a:path>
              <a:path w="270509" h="270509">
                <a:moveTo>
                  <a:pt x="151561" y="202323"/>
                </a:moveTo>
                <a:lnTo>
                  <a:pt x="118084" y="202323"/>
                </a:lnTo>
                <a:lnTo>
                  <a:pt x="118084" y="270002"/>
                </a:lnTo>
                <a:lnTo>
                  <a:pt x="151561" y="270002"/>
                </a:lnTo>
                <a:lnTo>
                  <a:pt x="151561" y="202323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9285" y="6309004"/>
            <a:ext cx="432434" cy="360045"/>
          </a:xfrm>
          <a:custGeom>
            <a:avLst/>
            <a:gdLst/>
            <a:ahLst/>
            <a:cxnLst/>
            <a:rect l="l" t="t" r="r" b="b"/>
            <a:pathLst>
              <a:path w="432434" h="360045">
                <a:moveTo>
                  <a:pt x="0" y="0"/>
                </a:moveTo>
                <a:lnTo>
                  <a:pt x="431990" y="0"/>
                </a:lnTo>
                <a:lnTo>
                  <a:pt x="431990" y="359994"/>
                </a:lnTo>
                <a:lnTo>
                  <a:pt x="0" y="359994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273" y="635400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09">
                <a:moveTo>
                  <a:pt x="135001" y="0"/>
                </a:moveTo>
                <a:lnTo>
                  <a:pt x="185407" y="50393"/>
                </a:lnTo>
                <a:lnTo>
                  <a:pt x="185407" y="16560"/>
                </a:lnTo>
                <a:lnTo>
                  <a:pt x="219240" y="16560"/>
                </a:lnTo>
                <a:lnTo>
                  <a:pt x="219240" y="84239"/>
                </a:lnTo>
                <a:lnTo>
                  <a:pt x="270002" y="135001"/>
                </a:lnTo>
                <a:lnTo>
                  <a:pt x="236169" y="135001"/>
                </a:lnTo>
                <a:lnTo>
                  <a:pt x="236169" y="270002"/>
                </a:lnTo>
                <a:lnTo>
                  <a:pt x="33489" y="270002"/>
                </a:lnTo>
                <a:lnTo>
                  <a:pt x="33489" y="135001"/>
                </a:lnTo>
                <a:lnTo>
                  <a:pt x="0" y="135001"/>
                </a:lnTo>
                <a:lnTo>
                  <a:pt x="13500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5681" y="640439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832" y="3384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3763" y="648900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2679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8358" y="6556323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4" h="67945">
                <a:moveTo>
                  <a:pt x="0" y="67678"/>
                </a:moveTo>
                <a:lnTo>
                  <a:pt x="0" y="0"/>
                </a:lnTo>
                <a:lnTo>
                  <a:pt x="33477" y="0"/>
                </a:lnTo>
                <a:lnTo>
                  <a:pt x="33477" y="6767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B3EDF5-FFD2-437D-99B1-4BF418F03E7B}"/>
              </a:ext>
            </a:extLst>
          </p:cNvPr>
          <p:cNvSpPr txBox="1"/>
          <p:nvPr/>
        </p:nvSpPr>
        <p:spPr>
          <a:xfrm>
            <a:off x="3441048" y="1802408"/>
            <a:ext cx="502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тысячи профессий есть одна, на мой взгляд, самая замечательная - это профессия любить детей.  Я всегда с гордостью произношу: «Я - воспитатель, я друг всех малышей и малышек!».</a:t>
            </a:r>
          </a:p>
          <a:p>
            <a:r>
              <a:rPr lang="ru-RU" dirty="0"/>
              <a:t> 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44EB590-4B11-4704-A855-379D484BBD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18" y="730558"/>
            <a:ext cx="3031390" cy="550449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:a16="http://schemas.microsoft.com/office/drawing/2014/main" id="{6DA01B29-9C8E-4968-8216-73D5FD0D0F41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719740" y="2590800"/>
            <a:ext cx="3977640" cy="2154436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Профсоюз –это одна большая семья, каждый из нас талантлив по своему и дарит друг другу свое тепло 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A425C16-55FD-4B3D-B85A-9C483D76CF8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8" y="1424221"/>
            <a:ext cx="4125379" cy="44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8767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80C7C-4406-4672-B012-6237A1CD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A392EEC-343A-47AB-8FA9-EF3C0C828F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99" y="704786"/>
            <a:ext cx="7619999" cy="5440680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1EAE3294-B524-42CE-8207-B53C25894B86}"/>
              </a:ext>
            </a:extLst>
          </p:cNvPr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5314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67100" y="1643303"/>
            <a:ext cx="58140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143356"/>
                </a:solidFill>
                <a:latin typeface="Georgia"/>
                <a:cs typeface="Georgia"/>
              </a:rPr>
              <a:t>Когда мы занимаемся любимым делом,  наше настроение улучшается, наступает  </a:t>
            </a:r>
            <a:r>
              <a:rPr sz="2400" dirty="0">
                <a:solidFill>
                  <a:srgbClr val="143356"/>
                </a:solidFill>
                <a:latin typeface="Georgia"/>
                <a:cs typeface="Georgia"/>
              </a:rPr>
              <a:t>в </a:t>
            </a:r>
            <a:r>
              <a:rPr sz="2400" spc="-5" dirty="0">
                <a:solidFill>
                  <a:srgbClr val="143356"/>
                </a:solidFill>
                <a:latin typeface="Georgia"/>
                <a:cs typeface="Georgia"/>
              </a:rPr>
              <a:t>жизни</a:t>
            </a:r>
            <a:r>
              <a:rPr sz="2400" spc="-25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400" spc="-5" dirty="0" err="1">
                <a:solidFill>
                  <a:srgbClr val="143356"/>
                </a:solidFill>
                <a:latin typeface="Georgia"/>
                <a:cs typeface="Georgia"/>
              </a:rPr>
              <a:t>гармония</a:t>
            </a:r>
            <a:r>
              <a:rPr sz="2400" spc="-5" dirty="0">
                <a:solidFill>
                  <a:srgbClr val="143356"/>
                </a:solidFill>
                <a:latin typeface="Georgia"/>
                <a:cs typeface="Georgia"/>
              </a:rPr>
              <a:t>.</a:t>
            </a:r>
            <a:r>
              <a:rPr lang="ru-RU" sz="2400" spc="-5" dirty="0">
                <a:solidFill>
                  <a:srgbClr val="143356"/>
                </a:solidFill>
                <a:latin typeface="Georgia"/>
                <a:cs typeface="Georgia"/>
              </a:rPr>
              <a:t> Спасибо за внимание!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55998" y="2924644"/>
            <a:ext cx="856081" cy="98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55637" y="5025237"/>
            <a:ext cx="1269365" cy="14133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51997" y="3415690"/>
            <a:ext cx="856081" cy="9813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416340" y="251536"/>
            <a:ext cx="2476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8B8E99"/>
                </a:solidFill>
                <a:latin typeface="Georgia"/>
                <a:cs typeface="Georgia"/>
              </a:rPr>
              <a:t>3</a:t>
            </a:r>
            <a:r>
              <a:rPr sz="1400" b="1" dirty="0">
                <a:solidFill>
                  <a:srgbClr val="8B8E99"/>
                </a:solidFill>
                <a:latin typeface="Georgia"/>
                <a:cs typeface="Georgia"/>
              </a:rPr>
              <a:t>2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9285" y="6236995"/>
            <a:ext cx="432434" cy="405130"/>
          </a:xfrm>
          <a:custGeom>
            <a:avLst/>
            <a:gdLst/>
            <a:ahLst/>
            <a:cxnLst/>
            <a:rect l="l" t="t" r="r" b="b"/>
            <a:pathLst>
              <a:path w="432434" h="405129">
                <a:moveTo>
                  <a:pt x="431990" y="0"/>
                </a:moveTo>
                <a:lnTo>
                  <a:pt x="0" y="0"/>
                </a:lnTo>
                <a:lnTo>
                  <a:pt x="0" y="404647"/>
                </a:lnTo>
                <a:lnTo>
                  <a:pt x="431990" y="404647"/>
                </a:lnTo>
                <a:lnTo>
                  <a:pt x="431990" y="353885"/>
                </a:lnTo>
                <a:lnTo>
                  <a:pt x="101879" y="353885"/>
                </a:lnTo>
                <a:lnTo>
                  <a:pt x="101879" y="202323"/>
                </a:lnTo>
                <a:lnTo>
                  <a:pt x="64071" y="202323"/>
                </a:lnTo>
                <a:lnTo>
                  <a:pt x="215988" y="50406"/>
                </a:lnTo>
                <a:lnTo>
                  <a:pt x="431990" y="50406"/>
                </a:lnTo>
                <a:lnTo>
                  <a:pt x="431990" y="0"/>
                </a:lnTo>
                <a:close/>
              </a:path>
              <a:path w="432434" h="405129">
                <a:moveTo>
                  <a:pt x="431990" y="69481"/>
                </a:moveTo>
                <a:lnTo>
                  <a:pt x="310680" y="69481"/>
                </a:lnTo>
                <a:lnTo>
                  <a:pt x="310680" y="145084"/>
                </a:lnTo>
                <a:lnTo>
                  <a:pt x="367550" y="202323"/>
                </a:lnTo>
                <a:lnTo>
                  <a:pt x="329755" y="202323"/>
                </a:lnTo>
                <a:lnTo>
                  <a:pt x="329755" y="353885"/>
                </a:lnTo>
                <a:lnTo>
                  <a:pt x="431990" y="353885"/>
                </a:lnTo>
                <a:lnTo>
                  <a:pt x="431990" y="69481"/>
                </a:lnTo>
                <a:close/>
              </a:path>
              <a:path w="432434" h="405129">
                <a:moveTo>
                  <a:pt x="431990" y="50406"/>
                </a:moveTo>
                <a:lnTo>
                  <a:pt x="215988" y="50406"/>
                </a:lnTo>
                <a:lnTo>
                  <a:pt x="272872" y="107289"/>
                </a:lnTo>
                <a:lnTo>
                  <a:pt x="272872" y="69481"/>
                </a:lnTo>
                <a:lnTo>
                  <a:pt x="431990" y="69481"/>
                </a:lnTo>
                <a:lnTo>
                  <a:pt x="431990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165" y="6306477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800" y="0"/>
                </a:moveTo>
                <a:lnTo>
                  <a:pt x="170992" y="0"/>
                </a:lnTo>
                <a:lnTo>
                  <a:pt x="170992" y="37807"/>
                </a:lnTo>
                <a:lnTo>
                  <a:pt x="208800" y="75603"/>
                </a:lnTo>
                <a:lnTo>
                  <a:pt x="208800" y="0"/>
                </a:lnTo>
                <a:close/>
              </a:path>
              <a:path w="227965" h="284479">
                <a:moveTo>
                  <a:pt x="227876" y="132842"/>
                </a:moveTo>
                <a:lnTo>
                  <a:pt x="0" y="132842"/>
                </a:lnTo>
                <a:lnTo>
                  <a:pt x="0" y="284403"/>
                </a:lnTo>
                <a:lnTo>
                  <a:pt x="95034" y="284403"/>
                </a:lnTo>
                <a:lnTo>
                  <a:pt x="95034" y="208445"/>
                </a:lnTo>
                <a:lnTo>
                  <a:pt x="227876" y="208445"/>
                </a:lnTo>
                <a:lnTo>
                  <a:pt x="227876" y="132842"/>
                </a:lnTo>
                <a:close/>
              </a:path>
              <a:path w="227965" h="284479">
                <a:moveTo>
                  <a:pt x="227876" y="208445"/>
                </a:moveTo>
                <a:lnTo>
                  <a:pt x="132829" y="208445"/>
                </a:lnTo>
                <a:lnTo>
                  <a:pt x="132829" y="284403"/>
                </a:lnTo>
                <a:lnTo>
                  <a:pt x="227876" y="284403"/>
                </a:lnTo>
                <a:lnTo>
                  <a:pt x="227876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43357" y="628740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17" y="0"/>
                </a:moveTo>
                <a:lnTo>
                  <a:pt x="0" y="151917"/>
                </a:lnTo>
                <a:lnTo>
                  <a:pt x="303479" y="151917"/>
                </a:lnTo>
                <a:lnTo>
                  <a:pt x="151917" y="0"/>
                </a:lnTo>
                <a:close/>
              </a:path>
              <a:path w="303530" h="303529">
                <a:moveTo>
                  <a:pt x="170637" y="227520"/>
                </a:moveTo>
                <a:lnTo>
                  <a:pt x="132842" y="227520"/>
                </a:lnTo>
                <a:lnTo>
                  <a:pt x="132842" y="303479"/>
                </a:lnTo>
                <a:lnTo>
                  <a:pt x="170637" y="303479"/>
                </a:lnTo>
                <a:lnTo>
                  <a:pt x="170637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285" y="6236995"/>
            <a:ext cx="432434" cy="405130"/>
          </a:xfrm>
          <a:custGeom>
            <a:avLst/>
            <a:gdLst/>
            <a:ahLst/>
            <a:cxnLst/>
            <a:rect l="l" t="t" r="r" b="b"/>
            <a:pathLst>
              <a:path w="432434" h="405129">
                <a:moveTo>
                  <a:pt x="0" y="0"/>
                </a:moveTo>
                <a:lnTo>
                  <a:pt x="431990" y="0"/>
                </a:lnTo>
                <a:lnTo>
                  <a:pt x="431990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357" y="628740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17" y="0"/>
                </a:moveTo>
                <a:lnTo>
                  <a:pt x="208800" y="56883"/>
                </a:lnTo>
                <a:lnTo>
                  <a:pt x="208800" y="19075"/>
                </a:lnTo>
                <a:lnTo>
                  <a:pt x="246608" y="19075"/>
                </a:lnTo>
                <a:lnTo>
                  <a:pt x="246608" y="94678"/>
                </a:lnTo>
                <a:lnTo>
                  <a:pt x="303479" y="151917"/>
                </a:lnTo>
                <a:lnTo>
                  <a:pt x="265684" y="151917"/>
                </a:lnTo>
                <a:lnTo>
                  <a:pt x="265684" y="303479"/>
                </a:lnTo>
                <a:lnTo>
                  <a:pt x="37807" y="303479"/>
                </a:lnTo>
                <a:lnTo>
                  <a:pt x="37807" y="151917"/>
                </a:lnTo>
                <a:lnTo>
                  <a:pt x="0" y="151917"/>
                </a:lnTo>
                <a:lnTo>
                  <a:pt x="151917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2158" y="634428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807" y="3779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1165" y="643931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76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199" y="6514922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0" y="75958"/>
                </a:moveTo>
                <a:lnTo>
                  <a:pt x="0" y="0"/>
                </a:lnTo>
                <a:lnTo>
                  <a:pt x="37795" y="0"/>
                </a:lnTo>
                <a:lnTo>
                  <a:pt x="37795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9641" y="597966"/>
            <a:ext cx="2639759" cy="435503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668654" y="5029199"/>
            <a:ext cx="6639699" cy="1828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0370E1-5694-4048-A947-9BC8328747C3}"/>
              </a:ext>
            </a:extLst>
          </p:cNvPr>
          <p:cNvSpPr txBox="1"/>
          <p:nvPr/>
        </p:nvSpPr>
        <p:spPr>
          <a:xfrm>
            <a:off x="1456315" y="719514"/>
            <a:ext cx="623136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То, что профессия педагога необычна, подтверждает высказывание древнего философа (Т. </a:t>
            </a:r>
            <a:r>
              <a:rPr lang="ru-RU" i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Назнанзина</a:t>
            </a:r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«Образовывать человека, существо самое непостоянное и самое сложное из всех, есть искусство из искусств», т.е. воспитание – это не просто искусство, а высочайшая ответственность педагога за то, что он делает и как. Это искусство учить и бесконечно учиться самому. Достичь высокого уровня мастерства можно, если ты в душе творец, способный наслаждаться не только результатом, но и самим процессом созидания.</a:t>
            </a:r>
          </a:p>
          <a:p>
            <a:pPr algn="ctr"/>
            <a:r>
              <a:rPr lang="ru-RU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Профессия педагога необычна еще тем, что она универсальна. Воспитатель должен обладать основами точных, естественных и гуманитарных наук, уметь ответить на все детские «почемучки». Он – музыкант и певец, танцор и художник, скульптор и чтец, ведь только тогда он будет интересен своим воспитанникам, тогда они смогут ему поверить и полюбить.</a:t>
            </a:r>
          </a:p>
        </p:txBody>
      </p:sp>
    </p:spTree>
  </p:cSld>
  <p:clrMapOvr>
    <a:masterClrMapping/>
  </p:clrMapOvr>
  <p:transition>
    <p:blinds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91639" y="12"/>
            <a:ext cx="5657405" cy="11959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997" y="376143"/>
            <a:ext cx="2771279" cy="27712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4641" y="2835563"/>
            <a:ext cx="7391400" cy="25987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на свете человека, который чем - нибудь не увлекался. </a:t>
            </a:r>
            <a:r>
              <a:rPr lang="ru-RU" sz="2400" i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только не существуют увлечения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творчество, коллекционирование, спорт, экстрим, музыка, вышивание… Много разных занятий для 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хобби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 каждый выбирает себе по усмотрению. Я же в свободное время люблю 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вязать</a:t>
            </a:r>
            <a:r>
              <a:rPr lang="ru-RU" sz="2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детям и для детей..</a:t>
            </a:r>
          </a:p>
        </p:txBody>
      </p:sp>
      <p:sp>
        <p:nvSpPr>
          <p:cNvPr id="6" name="object 6"/>
          <p:cNvSpPr/>
          <p:nvPr/>
        </p:nvSpPr>
        <p:spPr>
          <a:xfrm>
            <a:off x="2574626" y="5775719"/>
            <a:ext cx="4285805" cy="5425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3200" y="1137245"/>
            <a:ext cx="4285805" cy="5425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1282" y="630900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359994" y="0"/>
                </a:moveTo>
                <a:lnTo>
                  <a:pt x="0" y="0"/>
                </a:lnTo>
                <a:lnTo>
                  <a:pt x="0" y="359994"/>
                </a:lnTo>
                <a:lnTo>
                  <a:pt x="359994" y="359994"/>
                </a:lnTo>
                <a:lnTo>
                  <a:pt x="359994" y="314998"/>
                </a:lnTo>
                <a:lnTo>
                  <a:pt x="78473" y="314998"/>
                </a:lnTo>
                <a:lnTo>
                  <a:pt x="78473" y="179997"/>
                </a:lnTo>
                <a:lnTo>
                  <a:pt x="44996" y="179997"/>
                </a:lnTo>
                <a:lnTo>
                  <a:pt x="179997" y="44996"/>
                </a:lnTo>
                <a:lnTo>
                  <a:pt x="359994" y="44996"/>
                </a:lnTo>
                <a:lnTo>
                  <a:pt x="359994" y="0"/>
                </a:lnTo>
                <a:close/>
              </a:path>
              <a:path w="360045" h="360045">
                <a:moveTo>
                  <a:pt x="359994" y="61556"/>
                </a:moveTo>
                <a:lnTo>
                  <a:pt x="264236" y="61556"/>
                </a:lnTo>
                <a:lnTo>
                  <a:pt x="264236" y="129235"/>
                </a:lnTo>
                <a:lnTo>
                  <a:pt x="314998" y="179997"/>
                </a:lnTo>
                <a:lnTo>
                  <a:pt x="281152" y="179997"/>
                </a:lnTo>
                <a:lnTo>
                  <a:pt x="281152" y="314998"/>
                </a:lnTo>
                <a:lnTo>
                  <a:pt x="359994" y="314998"/>
                </a:lnTo>
                <a:lnTo>
                  <a:pt x="359994" y="61556"/>
                </a:lnTo>
                <a:close/>
              </a:path>
              <a:path w="360045" h="360045">
                <a:moveTo>
                  <a:pt x="359994" y="44996"/>
                </a:moveTo>
                <a:lnTo>
                  <a:pt x="179997" y="44996"/>
                </a:lnTo>
                <a:lnTo>
                  <a:pt x="230403" y="95389"/>
                </a:lnTo>
                <a:lnTo>
                  <a:pt x="230403" y="61556"/>
                </a:lnTo>
                <a:lnTo>
                  <a:pt x="359994" y="61556"/>
                </a:lnTo>
                <a:lnTo>
                  <a:pt x="359994" y="4499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755" y="6370561"/>
            <a:ext cx="202679" cy="2534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78" y="635400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09">
                <a:moveTo>
                  <a:pt x="135001" y="0"/>
                </a:moveTo>
                <a:lnTo>
                  <a:pt x="0" y="135001"/>
                </a:lnTo>
                <a:lnTo>
                  <a:pt x="270002" y="135001"/>
                </a:lnTo>
                <a:lnTo>
                  <a:pt x="135001" y="0"/>
                </a:lnTo>
                <a:close/>
              </a:path>
              <a:path w="270509" h="270509">
                <a:moveTo>
                  <a:pt x="151561" y="202323"/>
                </a:moveTo>
                <a:lnTo>
                  <a:pt x="118084" y="202323"/>
                </a:lnTo>
                <a:lnTo>
                  <a:pt x="118084" y="270002"/>
                </a:lnTo>
                <a:lnTo>
                  <a:pt x="151561" y="270002"/>
                </a:lnTo>
                <a:lnTo>
                  <a:pt x="151561" y="202323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1282" y="6309004"/>
            <a:ext cx="360045" cy="360045"/>
          </a:xfrm>
          <a:custGeom>
            <a:avLst/>
            <a:gdLst/>
            <a:ahLst/>
            <a:cxnLst/>
            <a:rect l="l" t="t" r="r" b="b"/>
            <a:pathLst>
              <a:path w="360045" h="360045">
                <a:moveTo>
                  <a:pt x="0" y="0"/>
                </a:moveTo>
                <a:lnTo>
                  <a:pt x="359994" y="0"/>
                </a:lnTo>
                <a:lnTo>
                  <a:pt x="359994" y="359994"/>
                </a:lnTo>
                <a:lnTo>
                  <a:pt x="0" y="359994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6278" y="635400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09">
                <a:moveTo>
                  <a:pt x="135001" y="0"/>
                </a:moveTo>
                <a:lnTo>
                  <a:pt x="185407" y="50393"/>
                </a:lnTo>
                <a:lnTo>
                  <a:pt x="185407" y="16560"/>
                </a:lnTo>
                <a:lnTo>
                  <a:pt x="219240" y="16560"/>
                </a:lnTo>
                <a:lnTo>
                  <a:pt x="219240" y="84239"/>
                </a:lnTo>
                <a:lnTo>
                  <a:pt x="270002" y="135001"/>
                </a:lnTo>
                <a:lnTo>
                  <a:pt x="236156" y="135001"/>
                </a:lnTo>
                <a:lnTo>
                  <a:pt x="236156" y="270002"/>
                </a:lnTo>
                <a:lnTo>
                  <a:pt x="33477" y="270002"/>
                </a:lnTo>
                <a:lnTo>
                  <a:pt x="33477" y="135001"/>
                </a:lnTo>
                <a:lnTo>
                  <a:pt x="0" y="135001"/>
                </a:lnTo>
                <a:lnTo>
                  <a:pt x="135001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685" y="6404393"/>
            <a:ext cx="34290" cy="34290"/>
          </a:xfrm>
          <a:custGeom>
            <a:avLst/>
            <a:gdLst/>
            <a:ahLst/>
            <a:cxnLst/>
            <a:rect l="l" t="t" r="r" b="b"/>
            <a:pathLst>
              <a:path w="34290" h="34289">
                <a:moveTo>
                  <a:pt x="0" y="0"/>
                </a:moveTo>
                <a:lnTo>
                  <a:pt x="33832" y="3384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9755" y="6489001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202679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362" y="6556323"/>
            <a:ext cx="33655" cy="67945"/>
          </a:xfrm>
          <a:custGeom>
            <a:avLst/>
            <a:gdLst/>
            <a:ahLst/>
            <a:cxnLst/>
            <a:rect l="l" t="t" r="r" b="b"/>
            <a:pathLst>
              <a:path w="33654" h="67945">
                <a:moveTo>
                  <a:pt x="0" y="67678"/>
                </a:moveTo>
                <a:lnTo>
                  <a:pt x="0" y="0"/>
                </a:lnTo>
                <a:lnTo>
                  <a:pt x="33477" y="0"/>
                </a:lnTo>
                <a:lnTo>
                  <a:pt x="33477" y="6767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349401" y="208089"/>
            <a:ext cx="1508391" cy="2514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</p:spTree>
  </p:cSld>
  <p:clrMapOvr>
    <a:masterClrMapping/>
  </p:clrMapOvr>
  <p:transition>
    <p:blinds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87E0DAB8-4F9C-44E8-A5F0-67C1C9FC5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00200" y="1676400"/>
            <a:ext cx="5256694" cy="3770106"/>
          </a:xfrm>
        </p:spPr>
        <p:txBody>
          <a:bodyPr/>
          <a:lstStyle/>
          <a:p>
            <a:pPr algn="ctr"/>
            <a:r>
              <a:rPr lang="ru-RU" sz="28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Свои работы я раздариваю, но самые дорогие остаются у меня . Некоторые из них участвовали во Всероссийских , областных  и региональных конкурсах.</a:t>
            </a:r>
          </a:p>
        </p:txBody>
      </p:sp>
    </p:spTree>
    <p:extLst>
      <p:ext uri="{BB962C8B-B14F-4D97-AF65-F5344CB8AC3E}">
        <p14:creationId xmlns:p14="http://schemas.microsoft.com/office/powerpoint/2010/main" val="761546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619173"/>
            <a:ext cx="1149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43356"/>
                </a:solidFill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7931" y="936189"/>
            <a:ext cx="3958590" cy="30791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94640">
              <a:lnSpc>
                <a:spcPct val="100299"/>
              </a:lnSpc>
              <a:spcBef>
                <a:spcPts val="95"/>
              </a:spcBef>
            </a:pP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Стучат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секунды, словно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спицы 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В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руках,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послушны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госпоже, 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Плетет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узоры мастерица-  Свой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незатейливый</a:t>
            </a:r>
            <a:r>
              <a:rPr sz="2000" spc="-25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сюжет.</a:t>
            </a:r>
            <a:endParaRPr sz="2000" dirty="0">
              <a:latin typeface="Georgia"/>
              <a:cs typeface="Georgia"/>
            </a:endParaRPr>
          </a:p>
          <a:p>
            <a:pPr marL="12700" marR="730250">
              <a:lnSpc>
                <a:spcPts val="2400"/>
              </a:lnSpc>
              <a:spcBef>
                <a:spcPts val="75"/>
              </a:spcBef>
            </a:pP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В ее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руках любые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нити  Мгновенно </a:t>
            </a:r>
            <a:r>
              <a:rPr sz="2000" spc="-10" dirty="0">
                <a:solidFill>
                  <a:srgbClr val="143356"/>
                </a:solidFill>
                <a:latin typeface="Georgia"/>
                <a:cs typeface="Georgia"/>
              </a:rPr>
              <a:t>могут</a:t>
            </a:r>
            <a:r>
              <a:rPr sz="2000" spc="-30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оживать,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ts val="2330"/>
              </a:lnSpc>
            </a:pP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И вьются линии</a:t>
            </a:r>
            <a:r>
              <a:rPr sz="2000" spc="-35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событий</a:t>
            </a:r>
            <a:endParaRPr sz="2000" dirty="0">
              <a:latin typeface="Georgia"/>
              <a:cs typeface="Georgia"/>
            </a:endParaRPr>
          </a:p>
          <a:p>
            <a:pPr marL="12700" marR="486409">
              <a:lnSpc>
                <a:spcPct val="100000"/>
              </a:lnSpc>
            </a:pP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Подобно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тонким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кружевам.  </a:t>
            </a: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За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рядом ряд ложатся</a:t>
            </a:r>
            <a:r>
              <a:rPr sz="2000" spc="-50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петли,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Сплетая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жизни полотно,</a:t>
            </a:r>
            <a:r>
              <a:rPr sz="2000" spc="-45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143356"/>
                </a:solidFill>
                <a:latin typeface="Georgia"/>
                <a:cs typeface="Georgia"/>
              </a:rPr>
              <a:t>А.Барто</a:t>
            </a:r>
            <a:endParaRPr sz="2000" dirty="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3634" y="12"/>
            <a:ext cx="1873440" cy="18133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78738D-5D6A-4C23-8DC1-E930A72EFB02}"/>
              </a:ext>
            </a:extLst>
          </p:cNvPr>
          <p:cNvSpPr txBox="1"/>
          <p:nvPr/>
        </p:nvSpPr>
        <p:spPr>
          <a:xfrm>
            <a:off x="1440706" y="1095953"/>
            <a:ext cx="267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     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Пинетки</a:t>
            </a:r>
            <a:endParaRPr lang="ru-RU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3703BCB-5B30-436A-B4BA-887742A45D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949" y="1745736"/>
            <a:ext cx="2585007" cy="19387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AA668C0-30B0-4449-B2FD-85D81AAD3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60354" y="4173586"/>
            <a:ext cx="3329273" cy="1875317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74935" y="1111224"/>
            <a:ext cx="4935220" cy="227882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448945" algn="ctr">
              <a:lnSpc>
                <a:spcPct val="100499"/>
              </a:lnSpc>
              <a:spcBef>
                <a:spcPts val="90"/>
              </a:spcBef>
            </a:pP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Женщин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издавна учили умению все  делать своими руками.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И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если хозяйка могла  украсить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свой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дом,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одеть детей,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тем</a:t>
            </a:r>
            <a:r>
              <a:rPr sz="1800" spc="320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самым  создавая домашний уют, </a:t>
            </a:r>
            <a:r>
              <a:rPr sz="1800" spc="5" dirty="0">
                <a:solidFill>
                  <a:srgbClr val="143356"/>
                </a:solidFill>
                <a:latin typeface="Georgia"/>
                <a:cs typeface="Georgia"/>
              </a:rPr>
              <a:t>то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это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была  настоящая</a:t>
            </a:r>
            <a:r>
              <a:rPr sz="1800" spc="-20" dirty="0">
                <a:solidFill>
                  <a:srgbClr val="143356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РУКОДЕЛЬНИЦА.</a:t>
            </a:r>
            <a:endParaRPr sz="1800" dirty="0">
              <a:latin typeface="Georgia"/>
              <a:cs typeface="Georgia"/>
            </a:endParaRPr>
          </a:p>
          <a:p>
            <a:pPr marL="12700" marR="139700" indent="53975" algn="ctr">
              <a:lnSpc>
                <a:spcPct val="100000"/>
              </a:lnSpc>
              <a:spcBef>
                <a:spcPts val="359"/>
              </a:spcBef>
            </a:pP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В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нашем современном ускоряющем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с 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каждым годом ритмом жизни, многие  женщины находят «отдушину» </a:t>
            </a:r>
            <a:r>
              <a:rPr sz="1800" dirty="0">
                <a:solidFill>
                  <a:srgbClr val="143356"/>
                </a:solidFill>
                <a:latin typeface="Georgia"/>
                <a:cs typeface="Georgia"/>
              </a:rPr>
              <a:t>в </a:t>
            </a:r>
            <a:r>
              <a:rPr sz="1800" spc="-5" dirty="0">
                <a:solidFill>
                  <a:srgbClr val="143356"/>
                </a:solidFill>
                <a:latin typeface="Georgia"/>
                <a:cs typeface="Georgia"/>
              </a:rPr>
              <a:t>рукоделие.  </a:t>
            </a:r>
            <a:endParaRPr sz="1800" dirty="0"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22384" y="5765660"/>
            <a:ext cx="939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143356"/>
                </a:solidFill>
                <a:latin typeface="Georgia"/>
                <a:cs typeface="Georgia"/>
              </a:rPr>
              <a:t>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51634" y="12"/>
            <a:ext cx="5657405" cy="9079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473579" y="251536"/>
            <a:ext cx="1320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8B8E99"/>
                </a:solidFill>
                <a:latin typeface="Georgia"/>
                <a:cs typeface="Georgia"/>
              </a:rPr>
              <a:t>5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51282" y="6236995"/>
            <a:ext cx="432434" cy="405130"/>
          </a:xfrm>
          <a:custGeom>
            <a:avLst/>
            <a:gdLst/>
            <a:ahLst/>
            <a:cxnLst/>
            <a:rect l="l" t="t" r="r" b="b"/>
            <a:pathLst>
              <a:path w="432434" h="405129">
                <a:moveTo>
                  <a:pt x="432003" y="0"/>
                </a:moveTo>
                <a:lnTo>
                  <a:pt x="0" y="0"/>
                </a:lnTo>
                <a:lnTo>
                  <a:pt x="0" y="404647"/>
                </a:lnTo>
                <a:lnTo>
                  <a:pt x="432003" y="404647"/>
                </a:lnTo>
                <a:lnTo>
                  <a:pt x="432003" y="353885"/>
                </a:lnTo>
                <a:lnTo>
                  <a:pt x="101879" y="353885"/>
                </a:lnTo>
                <a:lnTo>
                  <a:pt x="101879" y="202323"/>
                </a:lnTo>
                <a:lnTo>
                  <a:pt x="64071" y="202323"/>
                </a:lnTo>
                <a:lnTo>
                  <a:pt x="216001" y="50406"/>
                </a:lnTo>
                <a:lnTo>
                  <a:pt x="432003" y="50406"/>
                </a:lnTo>
                <a:lnTo>
                  <a:pt x="432003" y="0"/>
                </a:lnTo>
                <a:close/>
              </a:path>
              <a:path w="432434" h="405129">
                <a:moveTo>
                  <a:pt x="432003" y="69481"/>
                </a:moveTo>
                <a:lnTo>
                  <a:pt x="310680" y="69481"/>
                </a:lnTo>
                <a:lnTo>
                  <a:pt x="310680" y="145084"/>
                </a:lnTo>
                <a:lnTo>
                  <a:pt x="367563" y="202323"/>
                </a:lnTo>
                <a:lnTo>
                  <a:pt x="329755" y="202323"/>
                </a:lnTo>
                <a:lnTo>
                  <a:pt x="329755" y="353885"/>
                </a:lnTo>
                <a:lnTo>
                  <a:pt x="432003" y="353885"/>
                </a:lnTo>
                <a:lnTo>
                  <a:pt x="432003" y="69481"/>
                </a:lnTo>
                <a:close/>
              </a:path>
              <a:path w="432434" h="405129">
                <a:moveTo>
                  <a:pt x="432003" y="50406"/>
                </a:moveTo>
                <a:lnTo>
                  <a:pt x="216001" y="50406"/>
                </a:lnTo>
                <a:lnTo>
                  <a:pt x="272872" y="107289"/>
                </a:lnTo>
                <a:lnTo>
                  <a:pt x="272872" y="69481"/>
                </a:lnTo>
                <a:lnTo>
                  <a:pt x="432003" y="69481"/>
                </a:lnTo>
                <a:lnTo>
                  <a:pt x="432003" y="50406"/>
                </a:lnTo>
                <a:close/>
              </a:path>
            </a:pathLst>
          </a:custGeom>
          <a:solidFill>
            <a:srgbClr val="4E80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3161" y="6306477"/>
            <a:ext cx="227965" cy="284480"/>
          </a:xfrm>
          <a:custGeom>
            <a:avLst/>
            <a:gdLst/>
            <a:ahLst/>
            <a:cxnLst/>
            <a:rect l="l" t="t" r="r" b="b"/>
            <a:pathLst>
              <a:path w="227965" h="284479">
                <a:moveTo>
                  <a:pt x="208800" y="0"/>
                </a:moveTo>
                <a:lnTo>
                  <a:pt x="170992" y="0"/>
                </a:lnTo>
                <a:lnTo>
                  <a:pt x="170992" y="37807"/>
                </a:lnTo>
                <a:lnTo>
                  <a:pt x="208800" y="75603"/>
                </a:lnTo>
                <a:lnTo>
                  <a:pt x="208800" y="0"/>
                </a:lnTo>
                <a:close/>
              </a:path>
              <a:path w="227965" h="284479">
                <a:moveTo>
                  <a:pt x="227876" y="132842"/>
                </a:moveTo>
                <a:lnTo>
                  <a:pt x="0" y="132842"/>
                </a:lnTo>
                <a:lnTo>
                  <a:pt x="0" y="284403"/>
                </a:lnTo>
                <a:lnTo>
                  <a:pt x="95034" y="284403"/>
                </a:lnTo>
                <a:lnTo>
                  <a:pt x="95034" y="208445"/>
                </a:lnTo>
                <a:lnTo>
                  <a:pt x="227876" y="208445"/>
                </a:lnTo>
                <a:lnTo>
                  <a:pt x="227876" y="132842"/>
                </a:lnTo>
                <a:close/>
              </a:path>
              <a:path w="227965" h="284479">
                <a:moveTo>
                  <a:pt x="227876" y="208445"/>
                </a:moveTo>
                <a:lnTo>
                  <a:pt x="132842" y="208445"/>
                </a:lnTo>
                <a:lnTo>
                  <a:pt x="132842" y="284403"/>
                </a:lnTo>
                <a:lnTo>
                  <a:pt x="227876" y="284403"/>
                </a:lnTo>
                <a:lnTo>
                  <a:pt x="227876" y="208445"/>
                </a:lnTo>
                <a:close/>
              </a:path>
            </a:pathLst>
          </a:custGeom>
          <a:solidFill>
            <a:srgbClr val="3E669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5353" y="628740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30" y="0"/>
                </a:moveTo>
                <a:lnTo>
                  <a:pt x="0" y="151917"/>
                </a:lnTo>
                <a:lnTo>
                  <a:pt x="303491" y="151917"/>
                </a:lnTo>
                <a:lnTo>
                  <a:pt x="151930" y="0"/>
                </a:lnTo>
                <a:close/>
              </a:path>
              <a:path w="303530" h="303529">
                <a:moveTo>
                  <a:pt x="170649" y="227520"/>
                </a:moveTo>
                <a:lnTo>
                  <a:pt x="132841" y="227520"/>
                </a:lnTo>
                <a:lnTo>
                  <a:pt x="132841" y="303479"/>
                </a:lnTo>
                <a:lnTo>
                  <a:pt x="170649" y="303479"/>
                </a:lnTo>
                <a:lnTo>
                  <a:pt x="170649" y="227520"/>
                </a:lnTo>
                <a:close/>
              </a:path>
            </a:pathLst>
          </a:custGeom>
          <a:solidFill>
            <a:srgbClr val="2E4C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282" y="6236995"/>
            <a:ext cx="432434" cy="405130"/>
          </a:xfrm>
          <a:custGeom>
            <a:avLst/>
            <a:gdLst/>
            <a:ahLst/>
            <a:cxnLst/>
            <a:rect l="l" t="t" r="r" b="b"/>
            <a:pathLst>
              <a:path w="432434" h="405129">
                <a:moveTo>
                  <a:pt x="0" y="0"/>
                </a:moveTo>
                <a:lnTo>
                  <a:pt x="432003" y="0"/>
                </a:lnTo>
                <a:lnTo>
                  <a:pt x="432003" y="404647"/>
                </a:lnTo>
                <a:lnTo>
                  <a:pt x="0" y="404647"/>
                </a:lnTo>
                <a:lnTo>
                  <a:pt x="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5353" y="6287401"/>
            <a:ext cx="303530" cy="303530"/>
          </a:xfrm>
          <a:custGeom>
            <a:avLst/>
            <a:gdLst/>
            <a:ahLst/>
            <a:cxnLst/>
            <a:rect l="l" t="t" r="r" b="b"/>
            <a:pathLst>
              <a:path w="303530" h="303529">
                <a:moveTo>
                  <a:pt x="151930" y="0"/>
                </a:moveTo>
                <a:lnTo>
                  <a:pt x="208800" y="56883"/>
                </a:lnTo>
                <a:lnTo>
                  <a:pt x="208800" y="19075"/>
                </a:lnTo>
                <a:lnTo>
                  <a:pt x="246608" y="19075"/>
                </a:lnTo>
                <a:lnTo>
                  <a:pt x="246608" y="94678"/>
                </a:lnTo>
                <a:lnTo>
                  <a:pt x="303491" y="151917"/>
                </a:lnTo>
                <a:lnTo>
                  <a:pt x="265684" y="151917"/>
                </a:lnTo>
                <a:lnTo>
                  <a:pt x="265684" y="303479"/>
                </a:lnTo>
                <a:lnTo>
                  <a:pt x="37807" y="303479"/>
                </a:lnTo>
                <a:lnTo>
                  <a:pt x="37807" y="151917"/>
                </a:lnTo>
                <a:lnTo>
                  <a:pt x="0" y="151917"/>
                </a:lnTo>
                <a:lnTo>
                  <a:pt x="151930" y="0"/>
                </a:lnTo>
                <a:close/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4154" y="6344284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0" y="0"/>
                </a:moveTo>
                <a:lnTo>
                  <a:pt x="37807" y="37795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3161" y="6439318"/>
            <a:ext cx="227965" cy="0"/>
          </a:xfrm>
          <a:custGeom>
            <a:avLst/>
            <a:gdLst/>
            <a:ahLst/>
            <a:cxnLst/>
            <a:rect l="l" t="t" r="r" b="b"/>
            <a:pathLst>
              <a:path w="227965">
                <a:moveTo>
                  <a:pt x="227876" y="0"/>
                </a:moveTo>
                <a:lnTo>
                  <a:pt x="0" y="0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8195" y="6514922"/>
            <a:ext cx="38100" cy="76200"/>
          </a:xfrm>
          <a:custGeom>
            <a:avLst/>
            <a:gdLst/>
            <a:ahLst/>
            <a:cxnLst/>
            <a:rect l="l" t="t" r="r" b="b"/>
            <a:pathLst>
              <a:path w="38100" h="76200">
                <a:moveTo>
                  <a:pt x="0" y="75958"/>
                </a:moveTo>
                <a:lnTo>
                  <a:pt x="0" y="0"/>
                </a:lnTo>
                <a:lnTo>
                  <a:pt x="37807" y="0"/>
                </a:lnTo>
                <a:lnTo>
                  <a:pt x="37807" y="75958"/>
                </a:lnTo>
              </a:path>
            </a:pathLst>
          </a:custGeom>
          <a:ln w="25559">
            <a:solidFill>
              <a:srgbClr val="395E8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8883" y="267069"/>
            <a:ext cx="1041120" cy="9838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694EDE0-6F2E-4696-91F1-CD7467182D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82" y="1234924"/>
            <a:ext cx="3329358" cy="210587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35BEC62-5EF8-4736-8931-23419EF84B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3" y="3517206"/>
            <a:ext cx="3777843" cy="227883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568FF9B-F869-4C81-9A00-E70B15713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93" y="3467947"/>
            <a:ext cx="2435927" cy="3164805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35940" y="1212748"/>
            <a:ext cx="1327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143356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2CE086-DC98-4BB0-8530-175A58B15CE5}"/>
              </a:ext>
            </a:extLst>
          </p:cNvPr>
          <p:cNvSpPr txBox="1"/>
          <p:nvPr/>
        </p:nvSpPr>
        <p:spPr>
          <a:xfrm>
            <a:off x="4399457" y="993146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Шапочки, носочки , кофточки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19A8EA-2F9C-4772-B035-486BE423C3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6" y="264596"/>
            <a:ext cx="3573192" cy="267989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C0D2CB6-E8B7-4478-99B8-CE15FB7D1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472" y="2420044"/>
            <a:ext cx="3377038" cy="201791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8CA2CB8-2131-4746-8C08-00957BBEA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19" y="3838136"/>
            <a:ext cx="3761048" cy="2820786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r>
              <a:rPr spc="-5" dirty="0"/>
              <a:t>Tatyana</a:t>
            </a:r>
            <a:r>
              <a:rPr spc="-60" dirty="0"/>
              <a:t> </a:t>
            </a:r>
            <a:r>
              <a:rPr spc="-5" dirty="0"/>
              <a:t>Latesheva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371257" y="6658922"/>
            <a:ext cx="1108710" cy="1651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Tatyana</a:t>
            </a:r>
            <a:r>
              <a:rPr sz="900" spc="-4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900" spc="-5" dirty="0">
                <a:solidFill>
                  <a:srgbClr val="FFFFFF"/>
                </a:solidFill>
                <a:latin typeface="Verdana"/>
                <a:cs typeface="Verdana"/>
              </a:rPr>
              <a:t>Latesheva</a:t>
            </a:r>
            <a:endParaRPr sz="900">
              <a:latin typeface="Verdana"/>
              <a:cs typeface="Verdana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466720-5216-484D-BF64-543FDC5C35E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091" y="101682"/>
            <a:ext cx="2354588" cy="323872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0D4D184-48E2-4B9B-BD8D-0BDA41E021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038" y="3192958"/>
            <a:ext cx="2617291" cy="34859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FA23CBF-1628-4129-BD3E-4C6EF773F0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81200"/>
            <a:ext cx="2617291" cy="38416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2D0BF3-37CD-47F2-9A10-A962001EC6DD}"/>
              </a:ext>
            </a:extLst>
          </p:cNvPr>
          <p:cNvSpPr txBox="1"/>
          <p:nvPr/>
        </p:nvSpPr>
        <p:spPr>
          <a:xfrm flipH="1">
            <a:off x="5109014" y="375684"/>
            <a:ext cx="3925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/>
              <a:t>Жилет «Розовый Барашек»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3B33A09-8559-4322-936F-382CCE3819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6" y="3133170"/>
            <a:ext cx="2514600" cy="3428999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603</Words>
  <Application>Microsoft Office PowerPoint</Application>
  <PresentationFormat>Экран (4:3)</PresentationFormat>
  <Paragraphs>71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Times New Roman</vt:lpstr>
      <vt:lpstr>Verdana</vt:lpstr>
      <vt:lpstr>Office Theme</vt:lpstr>
      <vt:lpstr>МБДОУ детский сад  № 106 г.Барнаул   «Я-член Профсоюза, я-талантлив во всём!»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Танюша</dc:creator>
  <cp:lastModifiedBy>ELENA</cp:lastModifiedBy>
  <cp:revision>11</cp:revision>
  <dcterms:created xsi:type="dcterms:W3CDTF">2019-11-18T08:09:25Z</dcterms:created>
  <dcterms:modified xsi:type="dcterms:W3CDTF">2023-10-07T19:24:40Z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2019-11-16T00:00:00Z</vt:filetime>
  </property>
  <property fmtid="{D5CDD505-2E9C-101B-9397-08002B2CF9AE}" pid="3" name="Creator">
    <vt:lpwstr>Impress</vt:lpwstr>
  </property>
  <property fmtid="{D5CDD505-2E9C-101B-9397-08002B2CF9AE}" pid="4" name="LastSaved">
    <vt:filetime>2019-11-16T00:00:00Z</vt:filetime>
  </property>
</Properties>
</file>