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66" r:id="rId3"/>
    <p:sldId id="257" r:id="rId4"/>
    <p:sldId id="260" r:id="rId5"/>
    <p:sldId id="259" r:id="rId6"/>
    <p:sldId id="272" r:id="rId7"/>
    <p:sldId id="268" r:id="rId8"/>
    <p:sldId id="270" r:id="rId9"/>
    <p:sldId id="271" r:id="rId10"/>
    <p:sldId id="273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D1CB4-1D3B-4312-A9AB-045AABAFC396}" type="datetimeFigureOut">
              <a:rPr lang="ru-RU" smtClean="0"/>
              <a:t>11.03.2026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F30B5-C373-44F0-AE5D-BC468B0480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348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F30B5-C373-44F0-AE5D-BC468B04808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199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F30B5-C373-44F0-AE5D-BC468B04808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52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F30B5-C373-44F0-AE5D-BC468B04808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594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4.png"/><Relationship Id="rId7" Type="http://schemas.openxmlformats.org/officeDocument/2006/relationships/image" Target="../media/image62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e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5" Type="http://schemas.openxmlformats.org/officeDocument/2006/relationships/image" Target="../media/image37.png"/><Relationship Id="rId10" Type="http://schemas.openxmlformats.org/officeDocument/2006/relationships/image" Target="../media/image42.jpeg"/><Relationship Id="rId4" Type="http://schemas.openxmlformats.org/officeDocument/2006/relationships/image" Target="../media/image5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4724400"/>
            <a:ext cx="8748464" cy="1512888"/>
          </a:xfrm>
        </p:spPr>
        <p:txBody>
          <a:bodyPr/>
          <a:lstStyle/>
          <a:p>
            <a:pPr marL="0" lvl="0" indent="0" algn="ctr" defTabSz="680954">
              <a:buNone/>
            </a:pPr>
            <a:r>
              <a:rPr lang="ru-RU" sz="1600" dirty="0" smtClean="0">
                <a:solidFill>
                  <a:srgbClr val="002060"/>
                </a:solidFill>
                <a:latin typeface="Palatino Linotype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Palatino Linotype" pitchFamily="18" charset="0"/>
              </a:rPr>
            </a:br>
            <a:endParaRPr lang="ru-RU" sz="1600" dirty="0">
              <a:solidFill>
                <a:srgbClr val="002060"/>
              </a:solidFill>
              <a:latin typeface="Palatino Linotype" pitchFamily="18" charset="0"/>
            </a:endParaRPr>
          </a:p>
        </p:txBody>
      </p:sp>
      <p:pic>
        <p:nvPicPr>
          <p:cNvPr id="4" name="Picture 2" descr="https://sad6.adygobr.ru/wp-content/uploads/2022/01/rtyu-1-768x76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6" y="260648"/>
            <a:ext cx="971402" cy="115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1903" y="692697"/>
            <a:ext cx="779451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0954"/>
            <a:endParaRPr lang="ru-RU" b="1" i="1" dirty="0" smtClean="0">
              <a:solidFill>
                <a:srgbClr val="FF0000"/>
              </a:solidFill>
              <a:latin typeface="Mistral" panose="03090702030407020403" pitchFamily="66" charset="0"/>
            </a:endParaRPr>
          </a:p>
          <a:p>
            <a:pPr lvl="0" algn="ctr" defTabSz="680954"/>
            <a:endParaRPr lang="ru-RU" b="1" i="1" dirty="0" smtClean="0">
              <a:solidFill>
                <a:srgbClr val="FF0000"/>
              </a:solidFill>
              <a:latin typeface="Mistral" panose="03090702030407020403" pitchFamily="66" charset="0"/>
            </a:endParaRPr>
          </a:p>
          <a:p>
            <a:pPr lvl="0" algn="ctr" defTabSz="680954"/>
            <a:endParaRPr lang="ru-RU" b="1" i="1" dirty="0" smtClean="0">
              <a:solidFill>
                <a:srgbClr val="FF000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lvl="0" algn="ctr" defTabSz="680954"/>
            <a:endParaRPr lang="ru-RU" b="1" i="1" dirty="0">
              <a:solidFill>
                <a:srgbClr val="FF000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lvl="0" algn="ctr" defTabSz="680954"/>
            <a:r>
              <a:rPr lang="ru-RU" b="1" i="1" dirty="0" smtClean="0">
                <a:solidFill>
                  <a:srgbClr val="FF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ВСЕРОССИЙСКИЙ   КОНКУРС </a:t>
            </a:r>
            <a:endParaRPr lang="ru-RU" b="1" i="1" dirty="0">
              <a:solidFill>
                <a:srgbClr val="FF000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lvl="0" algn="ctr" defTabSz="680954"/>
            <a:r>
              <a:rPr lang="ru-RU" b="1" i="1" dirty="0">
                <a:solidFill>
                  <a:srgbClr val="FF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ЛУЧШИХ </a:t>
            </a:r>
            <a:r>
              <a:rPr lang="ru-RU" b="1" i="1" dirty="0" smtClean="0">
                <a:solidFill>
                  <a:srgbClr val="FF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 ПРАКТИК   ПО   ПРОПАГАНДЕ  И  ФОРМИРОВАНИЮ</a:t>
            </a:r>
          </a:p>
          <a:p>
            <a:pPr lvl="0" algn="ctr" defTabSz="680954"/>
            <a:r>
              <a:rPr lang="ru-RU" b="1" i="1" dirty="0" smtClean="0">
                <a:solidFill>
                  <a:srgbClr val="FF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ЗДОРОВОГО  ОБРАЗА   ЖИЗНИ   «</a:t>
            </a:r>
            <a:r>
              <a:rPr lang="ru-RU" b="1" i="1" dirty="0">
                <a:solidFill>
                  <a:srgbClr val="FF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ЗДОРОВЫЕ </a:t>
            </a:r>
            <a:r>
              <a:rPr lang="ru-RU" b="1" i="1" dirty="0" smtClean="0">
                <a:solidFill>
                  <a:srgbClr val="FF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 РЕШЕНИЯ - 2026</a:t>
            </a:r>
            <a:r>
              <a:rPr lang="ru-RU" b="1" dirty="0" smtClean="0">
                <a:solidFill>
                  <a:srgbClr val="FF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»</a:t>
            </a:r>
          </a:p>
          <a:p>
            <a:pPr lvl="0" algn="ctr" defTabSz="680954"/>
            <a:endParaRPr lang="ru-RU" b="1" dirty="0">
              <a:solidFill>
                <a:srgbClr val="FF0000"/>
              </a:solidFill>
              <a:latin typeface="Mistral" panose="03090702030407020403" pitchFamily="66" charset="0"/>
            </a:endParaRPr>
          </a:p>
          <a:p>
            <a:pPr lvl="0" algn="ctr" defTabSz="680954"/>
            <a:r>
              <a:rPr lang="ru-RU" sz="2400" b="1" i="1" dirty="0" smtClean="0">
                <a:solidFill>
                  <a:srgbClr val="002060"/>
                </a:solidFill>
                <a:latin typeface="Palatino Linotype" pitchFamily="18" charset="0"/>
              </a:rPr>
              <a:t>Программа территориальной </a:t>
            </a:r>
            <a:r>
              <a:rPr lang="ru-RU" sz="2400" b="1" i="1" dirty="0">
                <a:solidFill>
                  <a:srgbClr val="002060"/>
                </a:solidFill>
                <a:latin typeface="Palatino Linotype" pitchFamily="18" charset="0"/>
              </a:rPr>
              <a:t>организации</a:t>
            </a:r>
          </a:p>
          <a:p>
            <a:pPr lvl="0" algn="ctr" defTabSz="680954"/>
            <a:r>
              <a:rPr lang="ru-RU" sz="2400" b="1" i="1" dirty="0">
                <a:solidFill>
                  <a:srgbClr val="002060"/>
                </a:solidFill>
                <a:latin typeface="Palatino Linotype" pitchFamily="18" charset="0"/>
              </a:rPr>
              <a:t> Общероссийского Профсоюза </a:t>
            </a:r>
            <a:r>
              <a:rPr lang="ru-RU" sz="2400" b="1" i="1" dirty="0" smtClean="0">
                <a:solidFill>
                  <a:srgbClr val="002060"/>
                </a:solidFill>
                <a:latin typeface="Palatino Linotype" pitchFamily="18" charset="0"/>
              </a:rPr>
              <a:t>образования </a:t>
            </a:r>
          </a:p>
          <a:p>
            <a:pPr lvl="0" algn="ctr" defTabSz="680954"/>
            <a:r>
              <a:rPr lang="ru-RU" sz="2400" b="1" i="1" dirty="0" smtClean="0">
                <a:solidFill>
                  <a:srgbClr val="002060"/>
                </a:solidFill>
                <a:latin typeface="Palatino Linotype" pitchFamily="18" charset="0"/>
              </a:rPr>
              <a:t>Дзержинского района Волгограда</a:t>
            </a:r>
            <a:endParaRPr lang="ru-RU" sz="2400" b="1" i="1" dirty="0">
              <a:solidFill>
                <a:srgbClr val="002060"/>
              </a:solidFill>
              <a:latin typeface="Palatino Linotype" pitchFamily="18" charset="0"/>
            </a:endParaRPr>
          </a:p>
          <a:p>
            <a:pPr lvl="0" algn="ctr" defTabSz="680954"/>
            <a:r>
              <a:rPr lang="ru-RU" sz="2400" b="1" i="1" dirty="0" smtClean="0">
                <a:solidFill>
                  <a:srgbClr val="002060"/>
                </a:solidFill>
                <a:latin typeface="Palatino Linotype" pitchFamily="18" charset="0"/>
              </a:rPr>
              <a:t>«ЗА! Здоровьем с Профсоюзом!»</a:t>
            </a:r>
            <a:endParaRPr lang="ru-RU" sz="2400" b="1" i="1" dirty="0">
              <a:solidFill>
                <a:srgbClr val="002060"/>
              </a:solidFill>
              <a:latin typeface="Palatino Linotype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016" y="239186"/>
            <a:ext cx="1210800" cy="1418054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988"/>
            <a:ext cx="4176464" cy="1634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007\Desktop\Эмблемы\в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869160"/>
            <a:ext cx="2460873" cy="116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78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5" y="764704"/>
            <a:ext cx="7118176" cy="766390"/>
          </a:xfrm>
        </p:spPr>
        <p:txBody>
          <a:bodyPr/>
          <a:lstStyle/>
          <a:p>
            <a:pPr marL="0" indent="0">
              <a:buNone/>
            </a:pP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389440" cy="53724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1800" b="1" dirty="0" smtClean="0"/>
              <a:t>Блок 11 </a:t>
            </a:r>
            <a:r>
              <a:rPr lang="ru-RU" sz="1800" b="1" dirty="0" smtClean="0">
                <a:solidFill>
                  <a:srgbClr val="FF0000"/>
                </a:solidFill>
              </a:rPr>
              <a:t>Просветительская </a:t>
            </a:r>
            <a:r>
              <a:rPr lang="ru-RU" sz="1800" b="1" dirty="0">
                <a:solidFill>
                  <a:srgbClr val="FF0000"/>
                </a:solidFill>
              </a:rPr>
              <a:t>работа по </a:t>
            </a:r>
            <a:r>
              <a:rPr lang="ru-RU" sz="1800" b="1" dirty="0" smtClean="0">
                <a:solidFill>
                  <a:srgbClr val="FF0000"/>
                </a:solidFill>
              </a:rPr>
              <a:t>вопросам ЗОЖ</a:t>
            </a:r>
            <a:r>
              <a:rPr lang="ru-RU" sz="1800" dirty="0"/>
              <a:t>.</a:t>
            </a:r>
            <a:endParaRPr lang="ru-RU" sz="18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96938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16632"/>
            <a:ext cx="1176338" cy="141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28800"/>
            <a:ext cx="332044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s://sun9-72.userapi.com/s/v1/ig2/K8Y_1QlofRR01Rk_IQqV-0C6bsyk81BD8QR-8p2t9a7Q-0t8-ItGVAZDORFaxtx5SoasuMnSHQuUUQ70gkoVLuU0.jpg?quality=95&amp;as=32x24,48x36,72x54,108x81,160x120,240x180,360x270,480x360,540x405,640x480,720x540,1080x810,1280x960,1440x1080,2560x1920&amp;from=bu&amp;u=f4TWOS7NsVyZBcnDcJDZYTbXqt01b319QDNSt7ND1hI&amp;cs=360x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5052"/>
            <a:ext cx="3429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1.userapi.com/s/v1/ig2/PULpLlAEj3dkSxk4RvVC_Mw1KBYZE-OjDsLMEzTh6Oeke-b4xsZdvSUfwYAaZ2MLZuicBJHTDrqLVxZz9vYGRSdH.jpg?quality=95&amp;as=32x57,48x85,72x128,108x192,160x285,240x427,360x640,480x854,540x960,640x1138,720x1281,899x1599&amp;from=bu&amp;u=jT0zUVdrgtAH0QHoRxAQ-LzQ3kiEbtJHWnb9C2BQg_E&amp;cs=540x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071655"/>
            <a:ext cx="1872208" cy="314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77.userapi.com/s/v1/ig2/Sw1UEvo8evtmfWGDFK3chL99rzn2mYnV93b-S0vY33ortS7j4XsFbT-xEh-v5eQI24HKMluUQz0PyR1kDNtOaOLM.jpg?quality=95&amp;as=32x24,48x36,72x54,108x81,160x120,240x180,360x270,480x360,540x405,640x480,720x540,1080x810,1156x867&amp;from=bu&amp;u=qByfkRxgFTfI6PcDLfufic4rCdTSbAL3EfquJKfUS-o&amp;cs=540x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2845"/>
            <a:ext cx="343798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un9-63.userapi.com/s/v1/ig2/6VvGAPW4qE6dQADpPHf11sqMU2Uf7epgptTo_lbQntvbGOtk-jPW8AKLbSZMrRyATemXlEbYGnaB1hKQ0mWXz0O8.jpg?quality=95&amp;as=32x23,48x34,72x51,108x76,160x113,240x170,360x255,480x339,540x382,640x452,720x509,1080x764,1280x905&amp;from=bu&amp;u=WRne0Yv8DRyNKpFjlGfDkXBafmnJJ2P-aGH5nkhwvo8&amp;cs=640x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149080"/>
            <a:ext cx="3248431" cy="204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64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135" y="1844824"/>
            <a:ext cx="4943872" cy="322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1" y="3140968"/>
            <a:ext cx="7694240" cy="2374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332656"/>
            <a:ext cx="8424936" cy="1368152"/>
          </a:xfrm>
        </p:spPr>
        <p:txBody>
          <a:bodyPr>
            <a:normAutofit fontScale="92500" lnSpcReduction="10000"/>
          </a:bodyPr>
          <a:lstStyle/>
          <a:p>
            <a:pPr marL="45720" indent="0" algn="ctr">
              <a:buNone/>
            </a:pPr>
            <a:r>
              <a:rPr lang="ru-RU" sz="1600" b="1" dirty="0" smtClean="0">
                <a:solidFill>
                  <a:srgbClr val="FF0000"/>
                </a:solidFill>
              </a:rPr>
              <a:t>Спасибо за внимание!</a:t>
            </a:r>
          </a:p>
          <a:p>
            <a:pPr marL="45720" indent="0">
              <a:buNone/>
            </a:pPr>
            <a:r>
              <a:rPr lang="ru-RU" sz="1600" b="1" i="1" dirty="0" smtClean="0">
                <a:solidFill>
                  <a:srgbClr val="FF0000"/>
                </a:solidFill>
              </a:rPr>
              <a:t>Наша программа «За! Здоровьем с профсоюзом!» набирает популярность!                Мы и дальше будем стараться приносить членам профсоюза и членам их семей радость, удовольствие и здоровья от занятий спортом!</a:t>
            </a:r>
          </a:p>
          <a:p>
            <a:pPr marL="45720" indent="0" algn="ctr">
              <a:buNone/>
            </a:pPr>
            <a:r>
              <a:rPr lang="ru-RU" sz="1600" b="1" i="1" dirty="0" smtClean="0">
                <a:solidFill>
                  <a:srgbClr val="FF0000"/>
                </a:solidFill>
              </a:rPr>
              <a:t>Волгоград  2026 год.</a:t>
            </a:r>
          </a:p>
          <a:p>
            <a:pPr marL="45720" indent="0" algn="ctr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86" y="4247964"/>
            <a:ext cx="3608833" cy="2610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3707904" cy="2445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437112"/>
            <a:ext cx="4248472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56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136903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Блок 1</a:t>
            </a:r>
            <a:r>
              <a:rPr lang="ru-RU" sz="1600" dirty="0" smtClean="0">
                <a:solidFill>
                  <a:srgbClr val="FF0000"/>
                </a:solidFill>
              </a:rPr>
              <a:t> - Ежегодно «День здоровья! 7апреля</a:t>
            </a:r>
            <a:r>
              <a:rPr lang="ru-RU" sz="2400" dirty="0" smtClean="0">
                <a:solidFill>
                  <a:srgbClr val="FF0000"/>
                </a:solidFill>
              </a:rPr>
              <a:t>!</a:t>
            </a:r>
            <a:r>
              <a:rPr lang="ru-RU" sz="1600" dirty="0" smtClean="0">
                <a:solidFill>
                  <a:srgbClr val="FF0000"/>
                </a:solidFill>
              </a:rPr>
              <a:t>»</a:t>
            </a: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1 блок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69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8701"/>
            <a:ext cx="979221" cy="114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2570"/>
            <a:ext cx="316835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375" y="1295551"/>
            <a:ext cx="2830919" cy="246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65226"/>
            <a:ext cx="3242139" cy="243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83375" y="3033701"/>
            <a:ext cx="577541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ea typeface="+mj-ea"/>
              <a:cs typeface="+mj-cs"/>
            </a:endParaRPr>
          </a:p>
          <a:p>
            <a:endParaRPr lang="ru-RU" b="1" dirty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ea typeface="+mj-ea"/>
              <a:cs typeface="+mj-cs"/>
            </a:endParaRPr>
          </a:p>
          <a:p>
            <a:endParaRPr lang="ru-RU" b="1" dirty="0" smtClean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ea typeface="+mj-ea"/>
              <a:cs typeface="+mj-cs"/>
            </a:endParaRPr>
          </a:p>
          <a:p>
            <a:r>
              <a:rPr lang="ru-RU" b="1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 </a:t>
            </a:r>
            <a:r>
              <a:rPr lang="ru-RU" sz="1600" b="1" dirty="0" smtClean="0"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2 блок </a:t>
            </a:r>
            <a:r>
              <a:rPr lang="ru-RU" sz="1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– «10000 </a:t>
            </a:r>
            <a:r>
              <a:rPr lang="ru-RU" sz="16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шагов к </a:t>
            </a:r>
            <a:r>
              <a:rPr lang="ru-RU" sz="1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жизни!»</a:t>
            </a:r>
          </a:p>
          <a:p>
            <a:r>
              <a:rPr lang="ru-RU" sz="1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  «ЗА! Здоровьем с Профсоюзом!» </a:t>
            </a:r>
          </a:p>
          <a:p>
            <a:r>
              <a:rPr lang="ru-RU" sz="1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Ветераны педагогического труда.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0" y="4690856"/>
            <a:ext cx="2930607" cy="1924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019" y="4788026"/>
            <a:ext cx="3296173" cy="178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928" y="4653136"/>
            <a:ext cx="2781072" cy="1961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25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88640"/>
            <a:ext cx="1080120" cy="1418054"/>
          </a:xfrm>
          <a:prstGeom prst="rect">
            <a:avLst/>
          </a:prstGeom>
        </p:spPr>
      </p:pic>
      <p:pic>
        <p:nvPicPr>
          <p:cNvPr id="3" name="Picture 2" descr="https://sad6.adygobr.ru/wp-content/uploads/2022/01/rtyu-1-768x76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6" y="116238"/>
            <a:ext cx="899394" cy="115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17581" y="260649"/>
            <a:ext cx="7282811" cy="1152128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1800" dirty="0" smtClean="0"/>
              <a:t> </a:t>
            </a:r>
            <a:r>
              <a:rPr lang="ru-RU" sz="1600" dirty="0" smtClean="0"/>
              <a:t>Блок 3  </a:t>
            </a:r>
            <a:r>
              <a:rPr lang="ru-RU" sz="1600" i="1" dirty="0" smtClean="0">
                <a:solidFill>
                  <a:srgbClr val="FF0000"/>
                </a:solidFill>
              </a:rPr>
              <a:t>СПАРТАКИАДА «Здоровье» </a:t>
            </a:r>
            <a:r>
              <a:rPr lang="ru-RU" sz="1600" i="1" dirty="0">
                <a:solidFill>
                  <a:srgbClr val="FF0000"/>
                </a:solidFill>
                <a:effectLst/>
              </a:rPr>
              <a:t>среди учителей и работников муниципальных </a:t>
            </a:r>
            <a:r>
              <a:rPr lang="ru-RU" sz="1600" i="1" dirty="0" smtClean="0">
                <a:solidFill>
                  <a:srgbClr val="FF0000"/>
                </a:solidFill>
                <a:effectLst/>
              </a:rPr>
              <a:t> общеобразовательных </a:t>
            </a:r>
            <a:r>
              <a:rPr lang="ru-RU" sz="1600" i="1" dirty="0">
                <a:solidFill>
                  <a:srgbClr val="FF0000"/>
                </a:solidFill>
                <a:effectLst/>
              </a:rPr>
              <a:t>учреждений </a:t>
            </a:r>
            <a:r>
              <a:rPr lang="ru-RU" sz="1600" i="1" dirty="0" smtClean="0">
                <a:solidFill>
                  <a:srgbClr val="FF0000"/>
                </a:solidFill>
                <a:effectLst/>
              </a:rPr>
              <a:t/>
            </a:r>
            <a:br>
              <a:rPr lang="ru-RU" sz="1600" i="1" dirty="0" smtClean="0">
                <a:solidFill>
                  <a:srgbClr val="FF0000"/>
                </a:solidFill>
                <a:effectLst/>
              </a:rPr>
            </a:br>
            <a:r>
              <a:rPr lang="ru-RU" sz="1600" i="1" dirty="0" smtClean="0">
                <a:solidFill>
                  <a:srgbClr val="FF0000"/>
                </a:solidFill>
                <a:effectLst/>
              </a:rPr>
              <a:t>Дзержинского </a:t>
            </a:r>
            <a:r>
              <a:rPr lang="ru-RU" sz="1600" i="1" dirty="0">
                <a:solidFill>
                  <a:srgbClr val="FF0000"/>
                </a:solidFill>
                <a:effectLst/>
              </a:rPr>
              <a:t>района </a:t>
            </a:r>
            <a:r>
              <a:rPr lang="ru-RU" sz="1600" i="1" dirty="0" smtClean="0">
                <a:solidFill>
                  <a:srgbClr val="FF0000"/>
                </a:solidFill>
                <a:effectLst/>
              </a:rPr>
              <a:t>Волгограда </a:t>
            </a:r>
            <a:br>
              <a:rPr lang="ru-RU" sz="1600" i="1" dirty="0" smtClean="0">
                <a:solidFill>
                  <a:srgbClr val="FF0000"/>
                </a:solidFill>
                <a:effectLst/>
              </a:rPr>
            </a:br>
            <a:r>
              <a:rPr lang="ru-RU" sz="1600" i="1" dirty="0" smtClean="0">
                <a:solidFill>
                  <a:srgbClr val="FF0000"/>
                </a:solidFill>
                <a:effectLst/>
              </a:rPr>
              <a:t>«ЗА! Здоровьем с Профсоюзом!»</a:t>
            </a:r>
            <a:endParaRPr lang="ru-RU" sz="1600" i="1" dirty="0">
              <a:solidFill>
                <a:srgbClr val="FF00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6" y="1816953"/>
            <a:ext cx="3407701" cy="223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F:\Users\007\Desktop\Documents\МОИ фотографии\фото спартакиада 2022\100000398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593" y="1816953"/>
            <a:ext cx="2847681" cy="222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244" y="4046817"/>
            <a:ext cx="2088231" cy="277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125400"/>
            <a:ext cx="4047773" cy="2809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220" y="1797777"/>
            <a:ext cx="2520280" cy="2227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25384"/>
            <a:ext cx="1872208" cy="23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084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648"/>
            <a:ext cx="1210800" cy="1418054"/>
          </a:xfrm>
          <a:prstGeom prst="rect">
            <a:avLst/>
          </a:prstGeom>
        </p:spPr>
      </p:pic>
      <p:pic>
        <p:nvPicPr>
          <p:cNvPr id="3" name="Picture 2" descr="https://sad6.adygobr.ru/wp-content/uploads/2022/01/rtyu-1-768x76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6" y="116238"/>
            <a:ext cx="899394" cy="115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817581" y="260648"/>
            <a:ext cx="6850763" cy="1351229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1800" dirty="0" smtClean="0"/>
              <a:t>Блок 4 </a:t>
            </a:r>
            <a:r>
              <a:rPr lang="ru-RU" sz="1600" dirty="0" smtClean="0">
                <a:solidFill>
                  <a:srgbClr val="FF0000"/>
                </a:solidFill>
              </a:rPr>
              <a:t>Спартакиада </a:t>
            </a:r>
            <a:r>
              <a:rPr lang="ru-RU" sz="1600" dirty="0">
                <a:solidFill>
                  <a:srgbClr val="FF0000"/>
                </a:solidFill>
              </a:rPr>
              <a:t>«День спорта» для работников и педагогов дошкольных муниципальных образовательных учреждений Дзержинского района </a:t>
            </a:r>
            <a:r>
              <a:rPr lang="ru-RU" sz="1600" dirty="0" smtClean="0">
                <a:solidFill>
                  <a:srgbClr val="FF0000"/>
                </a:solidFill>
              </a:rPr>
              <a:t>Волгограда</a:t>
            </a:r>
            <a:br>
              <a:rPr lang="ru-RU" sz="1600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FF0000"/>
                </a:solidFill>
              </a:rPr>
              <a:t>    </a:t>
            </a:r>
            <a:br>
              <a:rPr lang="ru-RU" sz="1600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FF0000"/>
                </a:solidFill>
              </a:rPr>
              <a:t>  «</a:t>
            </a:r>
            <a:r>
              <a:rPr lang="ru-RU" sz="1600" dirty="0" smtClean="0">
                <a:solidFill>
                  <a:srgbClr val="FF0000"/>
                </a:solidFill>
                <a:effectLst/>
              </a:rPr>
              <a:t>ЗА</a:t>
            </a:r>
            <a:r>
              <a:rPr lang="ru-RU" sz="1600" dirty="0">
                <a:solidFill>
                  <a:srgbClr val="FF0000"/>
                </a:solidFill>
                <a:effectLst/>
              </a:rPr>
              <a:t>! Здоровьем с Профсоюзом</a:t>
            </a:r>
            <a:r>
              <a:rPr lang="ru-RU" sz="1600" dirty="0" smtClean="0">
                <a:solidFill>
                  <a:srgbClr val="FF0000"/>
                </a:solidFill>
                <a:effectLst/>
              </a:rPr>
              <a:t>!»</a:t>
            </a:r>
            <a:r>
              <a:rPr lang="ru-RU" sz="1600" dirty="0">
                <a:solidFill>
                  <a:srgbClr val="FF0000"/>
                </a:solidFill>
              </a:rPr>
              <a:t/>
            </a:r>
            <a:br>
              <a:rPr lang="ru-RU" sz="1600" dirty="0">
                <a:solidFill>
                  <a:srgbClr val="FF0000"/>
                </a:solidFill>
              </a:rPr>
            </a:b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AutoShape 2" descr="F:\Users\007\Desktop\Documents\%D0%9C%D0%9E%D0%98 %D1%84%D0%BE%D1%82%D0%BE%D0%B3%D1%80%D0%B0%D1%84%D0%B8%D0%B8\%D0%A1%D0%9F%D0%90%D0%A0%D0%A2%D0%90%D0%9A%D0%98%D0%90%D0%94%D0%90\%D0%94%D0%B5%D0%BD%D1%8C %D1%81%D0%BF%D0%BE%D1%80%D1%82%D0%B0 3\3 %D0%94%D0%B5%D0%BD%D1%8C %D1%81%D0%BF%D0%BE%D1%80%D1%82%D0%B0 2019\DSCN56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s://sun9-80.userapi.com/s/v1/ig2/CnRpzQ8WvXUO2Ij6QBOl80-yLIg4OMpHMdujNnIDZDO7SmdxfjNqs2P1KSWmf_JmEtHbS70sQ8D44Ies6jfrxOOF.jpg?quality=95&amp;as=32x24,48x36,72x54,108x81,160x120,240x180,360x270,480x360,540x405,640x480,720x540,1080x810,1280x960,1440x1080,1600x1200&amp;from=bu&amp;u=IpHzw2kCzpKORgm3P9dH-UiscHxMUQ6VIVhn6q2jJ5w&amp;cs=604x4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8" y="1697245"/>
            <a:ext cx="4033854" cy="302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73.userapi.com/s/v1/ig2/Y7G8aIozkZfyKwj-fnkJ9rfYrUPP2chHR6iG0CpT6dfcqYVcogpnc8F8QLISLmgA5OElNZMlYmK1-Qxv99O5c0CM.jpg?quality=95&amp;as=32x18,48x27,72x40,108x61,160x90,240x135,360x202,480x270,540x304,640x360,720x405,1080x607,1280x720,1440x810,2560x1440&amp;from=bu&amp;u=LE5bYlBPhJ_8xxvc3TSQcN7idwnyCzm3GzzUQfkerNI&amp;cs=604x3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760" y="1768025"/>
            <a:ext cx="4873056" cy="274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97152"/>
            <a:ext cx="3672408" cy="20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04" y="4509120"/>
            <a:ext cx="4537472" cy="23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476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60648"/>
            <a:ext cx="1210800" cy="1418054"/>
          </a:xfrm>
          <a:prstGeom prst="rect">
            <a:avLst/>
          </a:prstGeom>
        </p:spPr>
      </p:pic>
      <p:pic>
        <p:nvPicPr>
          <p:cNvPr id="3" name="Picture 2" descr="https://sad6.adygobr.ru/wp-content/uploads/2022/01/rtyu-1-768x76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6" y="116238"/>
            <a:ext cx="899394" cy="115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quarter" idx="4294967295"/>
          </p:nvPr>
        </p:nvSpPr>
        <p:spPr>
          <a:xfrm>
            <a:off x="1115616" y="116239"/>
            <a:ext cx="6984776" cy="1224529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1600" b="1" i="1" dirty="0" smtClean="0">
                <a:solidFill>
                  <a:schemeClr val="tx1"/>
                </a:solidFill>
              </a:rPr>
              <a:t>Блок 5 </a:t>
            </a:r>
            <a:r>
              <a:rPr lang="ru-RU" sz="1600" b="1" i="1" dirty="0" smtClean="0">
                <a:solidFill>
                  <a:srgbClr val="FF0000"/>
                </a:solidFill>
              </a:rPr>
              <a:t> </a:t>
            </a:r>
            <a:r>
              <a:rPr lang="ru-RU" sz="1600" b="1" i="1" dirty="0">
                <a:solidFill>
                  <a:srgbClr val="FF0000"/>
                </a:solidFill>
              </a:rPr>
              <a:t>Региональный этап Всероссийского туристского </a:t>
            </a:r>
            <a:r>
              <a:rPr lang="ru-RU" sz="1600" b="1" i="1" dirty="0" smtClean="0">
                <a:solidFill>
                  <a:srgbClr val="FF0000"/>
                </a:solidFill>
              </a:rPr>
              <a:t>                    слета- семинара </a:t>
            </a:r>
            <a:r>
              <a:rPr lang="ru-RU" sz="1600" b="1" i="1" dirty="0">
                <a:solidFill>
                  <a:srgbClr val="FF0000"/>
                </a:solidFill>
              </a:rPr>
              <a:t>учителей, организаторов </a:t>
            </a:r>
            <a:r>
              <a:rPr lang="ru-RU" sz="1600" b="1" i="1" dirty="0" err="1">
                <a:solidFill>
                  <a:srgbClr val="FF0000"/>
                </a:solidFill>
              </a:rPr>
              <a:t>туристко</a:t>
            </a:r>
            <a:r>
              <a:rPr lang="ru-RU" sz="1600" b="1" i="1" dirty="0">
                <a:solidFill>
                  <a:srgbClr val="FF0000"/>
                </a:solidFill>
              </a:rPr>
              <a:t> - краеведческой </a:t>
            </a:r>
            <a:r>
              <a:rPr lang="ru-RU" sz="1600" b="1" i="1" dirty="0" smtClean="0">
                <a:solidFill>
                  <a:srgbClr val="FF0000"/>
                </a:solidFill>
              </a:rPr>
              <a:t>работы</a:t>
            </a:r>
          </a:p>
          <a:p>
            <a:pPr marL="45720" indent="0" algn="ctr">
              <a:buNone/>
            </a:pPr>
            <a:r>
              <a:rPr lang="ru-RU" sz="1600" b="1" i="1" dirty="0" smtClean="0">
                <a:solidFill>
                  <a:srgbClr val="FF0000"/>
                </a:solidFill>
                <a:ea typeface="+mj-ea"/>
                <a:cs typeface="+mj-cs"/>
              </a:rPr>
              <a:t>«ЗА</a:t>
            </a:r>
            <a:r>
              <a:rPr lang="ru-RU" sz="1600" b="1" i="1" dirty="0">
                <a:solidFill>
                  <a:srgbClr val="FF0000"/>
                </a:solidFill>
                <a:ea typeface="+mj-ea"/>
                <a:cs typeface="+mj-cs"/>
              </a:rPr>
              <a:t>! Здоровьем с Профсоюзом</a:t>
            </a:r>
            <a:r>
              <a:rPr lang="ru-RU" sz="1600" b="1" i="1" dirty="0" smtClean="0">
                <a:solidFill>
                  <a:srgbClr val="FF0000"/>
                </a:solidFill>
                <a:ea typeface="+mj-ea"/>
                <a:cs typeface="+mj-cs"/>
              </a:rPr>
              <a:t>!»</a:t>
            </a:r>
            <a:endParaRPr lang="ru-RU" sz="1600" i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529208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57005"/>
            <a:ext cx="2794976" cy="451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93096"/>
            <a:ext cx="1793623" cy="251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3068960"/>
            <a:ext cx="2695054" cy="3642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475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412775"/>
            <a:ext cx="2419350" cy="238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526" y="1412774"/>
            <a:ext cx="2409825" cy="233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830" y="1458008"/>
            <a:ext cx="4426433" cy="2016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599" y="116633"/>
            <a:ext cx="6942839" cy="1070493"/>
          </a:xfrm>
        </p:spPr>
        <p:txBody>
          <a:bodyPr/>
          <a:lstStyle/>
          <a:p>
            <a:pPr marL="182880" indent="0" algn="ctr">
              <a:lnSpc>
                <a:spcPct val="150000"/>
              </a:lnSpc>
              <a:buNone/>
            </a:pPr>
            <a:r>
              <a:rPr lang="ru-RU" sz="1600" dirty="0" smtClean="0">
                <a:solidFill>
                  <a:srgbClr val="FF0000"/>
                </a:solidFill>
              </a:rPr>
              <a:t>Популярность </a:t>
            </a:r>
            <a:r>
              <a:rPr lang="ru-RU" sz="1600" dirty="0">
                <a:solidFill>
                  <a:srgbClr val="FF0000"/>
                </a:solidFill>
              </a:rPr>
              <a:t>растет</a:t>
            </a:r>
            <a:r>
              <a:rPr lang="ru-RU" sz="1600" dirty="0" smtClean="0">
                <a:solidFill>
                  <a:srgbClr val="FF0000"/>
                </a:solidFill>
              </a:rPr>
              <a:t>!   Здоровье прибывает!                                                                                                       </a:t>
            </a:r>
            <a:r>
              <a:rPr lang="ru-RU" sz="1600" dirty="0" smtClean="0"/>
              <a:t>Блок 6 </a:t>
            </a:r>
            <a:r>
              <a:rPr lang="ru-RU" sz="1600" dirty="0" smtClean="0">
                <a:solidFill>
                  <a:srgbClr val="FF0000"/>
                </a:solidFill>
              </a:rPr>
              <a:t>«Человек идущий! – 2023, 2024, 2025 гг. !»</a:t>
            </a:r>
            <a:br>
              <a:rPr lang="ru-RU" sz="1600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FF0000"/>
                </a:solidFill>
              </a:rPr>
              <a:t>2023 г. – 4 команды, 2024 г. – 9 команд, 2025 г. – 13 команд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3729" y="3474495"/>
            <a:ext cx="5112568" cy="530569"/>
          </a:xfrm>
        </p:spPr>
        <p:txBody>
          <a:bodyPr>
            <a:normAutofit fontScale="85000" lnSpcReduction="10000"/>
          </a:bodyPr>
          <a:lstStyle/>
          <a:p>
            <a:r>
              <a:rPr lang="ru-RU" sz="1200" b="1" i="1" dirty="0" smtClean="0">
                <a:solidFill>
                  <a:srgbClr val="FF0000"/>
                </a:solidFill>
              </a:rPr>
              <a:t>Награждение 13 команд по итогам Всероссийского конкурса</a:t>
            </a:r>
          </a:p>
          <a:p>
            <a:r>
              <a:rPr lang="ru-RU" sz="1200" b="1" i="1" dirty="0" smtClean="0">
                <a:solidFill>
                  <a:srgbClr val="FF0000"/>
                </a:solidFill>
              </a:rPr>
              <a:t>«Человек идущий - 2025» вручили Грамоты и денежные Сертификаты</a:t>
            </a:r>
            <a:endParaRPr lang="ru-RU" sz="1200" b="1" i="1" dirty="0">
              <a:solidFill>
                <a:srgbClr val="FF0000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64" y="205"/>
            <a:ext cx="896938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205" y="-23435"/>
            <a:ext cx="9810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2" y="3836750"/>
            <a:ext cx="1512242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007\Desktop\сертификат 32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936762"/>
            <a:ext cx="2304256" cy="282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007\Desktop\32 грамота.bm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969060"/>
            <a:ext cx="2520280" cy="282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262" y="3816057"/>
            <a:ext cx="2011201" cy="287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35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149080"/>
            <a:ext cx="8568951" cy="2448272"/>
          </a:xfrm>
        </p:spPr>
        <p:txBody>
          <a:bodyPr/>
          <a:lstStyle/>
          <a:p>
            <a:pPr marL="0" indent="0" algn="ctr">
              <a:buNone/>
            </a:pPr>
            <a:r>
              <a:rPr lang="ru-RU" sz="1600" i="1" dirty="0" smtClean="0">
                <a:solidFill>
                  <a:schemeClr val="tx1"/>
                </a:solidFill>
                <a:effectLst/>
                <a:latin typeface="+mn-lt"/>
                <a:ea typeface="Calibri"/>
              </a:rPr>
              <a:t>Блок 8</a:t>
            </a:r>
            <a:r>
              <a:rPr lang="ru-RU" sz="1600" i="1" dirty="0" smtClean="0">
                <a:solidFill>
                  <a:srgbClr val="FF0000"/>
                </a:solidFill>
                <a:effectLst/>
                <a:latin typeface="+mn-lt"/>
                <a:ea typeface="Calibri"/>
              </a:rPr>
              <a:t> Региональный </a:t>
            </a:r>
            <a:r>
              <a:rPr lang="ru-RU" sz="1600" i="1" dirty="0">
                <a:solidFill>
                  <a:srgbClr val="FF0000"/>
                </a:solidFill>
                <a:effectLst/>
                <a:latin typeface="+mn-lt"/>
                <a:ea typeface="Calibri"/>
              </a:rPr>
              <a:t>конкурс </a:t>
            </a:r>
            <a:r>
              <a:rPr lang="ru-RU" sz="1600" i="1" dirty="0" smtClean="0">
                <a:solidFill>
                  <a:srgbClr val="FF0000"/>
                </a:solidFill>
                <a:effectLst/>
                <a:latin typeface="+mn-lt"/>
                <a:ea typeface="Calibri"/>
              </a:rPr>
              <a:t>«Здоровое </a:t>
            </a:r>
            <a:r>
              <a:rPr lang="ru-RU" sz="1600" i="1" dirty="0">
                <a:solidFill>
                  <a:srgbClr val="FF0000"/>
                </a:solidFill>
                <a:effectLst/>
                <a:latin typeface="+mn-lt"/>
                <a:ea typeface="Calibri"/>
              </a:rPr>
              <a:t>питание - здоровый регион! </a:t>
            </a:r>
            <a:r>
              <a:rPr lang="ru-RU" sz="1600" i="1" dirty="0" smtClean="0">
                <a:solidFill>
                  <a:srgbClr val="FF0000"/>
                </a:solidFill>
                <a:effectLst/>
                <a:latin typeface="+mn-lt"/>
                <a:ea typeface="Calibri"/>
              </a:rPr>
              <a:t>«</a:t>
            </a:r>
            <a:br>
              <a:rPr lang="ru-RU" sz="1600" i="1" dirty="0" smtClean="0">
                <a:solidFill>
                  <a:srgbClr val="FF0000"/>
                </a:solidFill>
                <a:effectLst/>
                <a:latin typeface="+mn-lt"/>
                <a:ea typeface="Calibri"/>
              </a:rPr>
            </a:br>
            <a:r>
              <a:rPr lang="ru-RU" sz="1600" i="1" dirty="0" smtClean="0">
                <a:solidFill>
                  <a:srgbClr val="FF0000"/>
                </a:solidFill>
                <a:effectLst/>
                <a:latin typeface="+mn-lt"/>
                <a:ea typeface="Calibri"/>
              </a:rPr>
              <a:t>МОУ «Центр Развития Ребенка № 6» вошел в 10 лучших рецептов.</a:t>
            </a:r>
            <a:endParaRPr lang="ru-RU" sz="16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8458" y="404664"/>
            <a:ext cx="7672014" cy="1584176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1600" b="1" dirty="0" smtClean="0">
                <a:latin typeface="+mj-lt"/>
              </a:rPr>
              <a:t>Блок 7 </a:t>
            </a:r>
            <a:r>
              <a:rPr lang="ru-RU" sz="1600" b="1" i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Плавание для </a:t>
            </a:r>
            <a:r>
              <a:rPr lang="ru-RU" sz="1600" b="1" i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работников и педагогов </a:t>
            </a:r>
            <a:r>
              <a:rPr lang="ru-RU" sz="1600" b="1" i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муниципальных      образовательных </a:t>
            </a:r>
            <a:r>
              <a:rPr lang="ru-RU" sz="1600" b="1" i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учреждений Дзержинского района Волгограда</a:t>
            </a:r>
            <a:br>
              <a:rPr lang="ru-RU" sz="1600" b="1" i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</a:br>
            <a:r>
              <a:rPr lang="ru-RU" sz="1600" b="1" i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 </a:t>
            </a:r>
            <a:r>
              <a:rPr lang="ru-RU" sz="1600" b="1" i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                                                                                                                          </a:t>
            </a:r>
            <a:r>
              <a:rPr lang="ru-RU" sz="1600" b="1" i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Аква аэробика для работников и педагогов муниципальных           образовательных учреждений Дзержинского района </a:t>
            </a:r>
            <a:r>
              <a:rPr lang="ru-RU" sz="1600" b="1" i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Волгограда                                                                                                                                          </a:t>
            </a:r>
            <a:r>
              <a:rPr lang="ru-RU" sz="1600" b="1" i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«</a:t>
            </a:r>
            <a:r>
              <a:rPr lang="ru-RU" sz="1600" b="1" i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ЗА! Здоровьем с Профсоюзом!»</a:t>
            </a:r>
            <a:br>
              <a:rPr lang="ru-RU" sz="1600" b="1" i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</a:br>
            <a:r>
              <a:rPr lang="ru-RU" sz="1600" dirty="0">
                <a:latin typeface="+mj-lt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654" y="260648"/>
            <a:ext cx="1100548" cy="1283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1616"/>
            <a:ext cx="896938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1745">
            <a:off x="-283966" y="2510834"/>
            <a:ext cx="2664296" cy="1745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2912">
            <a:off x="6692483" y="2496183"/>
            <a:ext cx="2683596" cy="1745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722826"/>
            <a:ext cx="3024336" cy="202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28096"/>
            <a:ext cx="2683596" cy="2012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28096"/>
            <a:ext cx="2808312" cy="202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007\Desktop\IMG_20260311_124752_81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1987113"/>
            <a:ext cx="2664296" cy="174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007\Desktop\IMG_20260311_124735_90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216" y="1988840"/>
            <a:ext cx="2520280" cy="174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23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260648"/>
            <a:ext cx="6957392" cy="100850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1600" b="1" dirty="0" smtClean="0"/>
              <a:t>Блок 9 </a:t>
            </a:r>
            <a:r>
              <a:rPr lang="ru-RU" sz="1600" b="1" dirty="0" smtClean="0">
                <a:solidFill>
                  <a:srgbClr val="FF0000"/>
                </a:solidFill>
              </a:rPr>
              <a:t>Путешествуем вместе! </a:t>
            </a:r>
            <a:r>
              <a:rPr lang="ru-RU" sz="1600" b="1" dirty="0" err="1" smtClean="0">
                <a:solidFill>
                  <a:srgbClr val="FF0000"/>
                </a:solidFill>
              </a:rPr>
              <a:t>Оздоравление</a:t>
            </a:r>
            <a:r>
              <a:rPr lang="ru-RU" sz="1600" b="1" dirty="0" smtClean="0">
                <a:solidFill>
                  <a:srgbClr val="FF0000"/>
                </a:solidFill>
              </a:rPr>
              <a:t>  с профсоюзом!</a:t>
            </a:r>
          </a:p>
          <a:p>
            <a:pPr marL="45720" indent="0" algn="ctr">
              <a:buNone/>
            </a:pPr>
            <a:r>
              <a:rPr lang="ru-RU" sz="1600" b="1" dirty="0">
                <a:solidFill>
                  <a:srgbClr val="FF0000"/>
                </a:solidFill>
              </a:rPr>
              <a:t>«ЗА! Здоровьем с </a:t>
            </a:r>
            <a:r>
              <a:rPr lang="ru-RU" sz="1600" b="1" dirty="0" smtClean="0">
                <a:solidFill>
                  <a:srgbClr val="FF0000"/>
                </a:solidFill>
              </a:rPr>
              <a:t>Профсоюзом!»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96938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38062"/>
            <a:ext cx="1173286" cy="141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007\AppData\Local\Temp\Rar$DIa6232.24387.rartemp\IMG_20260303_1220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3" y="1844825"/>
            <a:ext cx="2380787" cy="165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588" y="2058986"/>
            <a:ext cx="2398562" cy="158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4" y="3645024"/>
            <a:ext cx="1827690" cy="284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221088"/>
            <a:ext cx="376441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160909"/>
            <a:ext cx="2340864" cy="16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028667"/>
            <a:ext cx="1875402" cy="296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04" y="1059989"/>
            <a:ext cx="1656184" cy="296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77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1556792"/>
            <a:ext cx="9252519" cy="4464496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188640"/>
            <a:ext cx="6400800" cy="1080120"/>
          </a:xfrm>
        </p:spPr>
        <p:txBody>
          <a:bodyPr/>
          <a:lstStyle/>
          <a:p>
            <a:pPr marL="45720" lvl="3" indent="0" algn="ctr">
              <a:buNone/>
            </a:pPr>
            <a:r>
              <a:rPr lang="ru-RU" dirty="0" smtClean="0"/>
              <a:t>      </a:t>
            </a:r>
            <a:r>
              <a:rPr lang="ru-RU" b="1" dirty="0" smtClean="0"/>
              <a:t>Блок 10</a:t>
            </a:r>
            <a:r>
              <a:rPr lang="ru-RU" dirty="0" smtClean="0"/>
              <a:t>   </a:t>
            </a:r>
            <a:r>
              <a:rPr lang="ru-RU" b="1" dirty="0" err="1" smtClean="0">
                <a:solidFill>
                  <a:srgbClr val="FF0000"/>
                </a:solidFill>
              </a:rPr>
              <a:t>Учас</a:t>
            </a:r>
            <a:r>
              <a:rPr lang="ru-RU" b="1" dirty="0" err="1">
                <a:solidFill>
                  <a:srgbClr val="FF0000"/>
                </a:solidFill>
              </a:rPr>
              <a:t>участие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i="1" dirty="0">
                <a:solidFill>
                  <a:srgbClr val="FF0000"/>
                </a:solidFill>
              </a:rPr>
              <a:t> в выездном </a:t>
            </a:r>
            <a:r>
              <a:rPr lang="en-US" b="1" i="1" dirty="0">
                <a:solidFill>
                  <a:srgbClr val="FF0000"/>
                </a:solidFill>
              </a:rPr>
              <a:t>III </a:t>
            </a:r>
            <a:r>
              <a:rPr lang="ru-RU" b="1" i="1" dirty="0">
                <a:solidFill>
                  <a:srgbClr val="FF0000"/>
                </a:solidFill>
              </a:rPr>
              <a:t>форуме-фестивале </a:t>
            </a:r>
            <a:r>
              <a:rPr lang="ru-RU" b="1" i="1" dirty="0" smtClean="0">
                <a:solidFill>
                  <a:srgbClr val="FF0000"/>
                </a:solidFill>
              </a:rPr>
              <a:t>          «</a:t>
            </a:r>
            <a:r>
              <a:rPr lang="ru-RU" b="1" i="1" dirty="0" err="1">
                <a:solidFill>
                  <a:srgbClr val="FF0000"/>
                </a:solidFill>
              </a:rPr>
              <a:t>ПРОдвижение</a:t>
            </a:r>
            <a:r>
              <a:rPr lang="ru-RU" b="1" i="1" dirty="0">
                <a:solidFill>
                  <a:srgbClr val="FF0000"/>
                </a:solidFill>
              </a:rPr>
              <a:t> ЗОЖ»</a:t>
            </a:r>
            <a:r>
              <a:rPr lang="ru-RU" b="1" dirty="0">
                <a:solidFill>
                  <a:srgbClr val="FF0000"/>
                </a:solidFill>
              </a:rPr>
              <a:t> г. Москва. 5-7.12.2025 г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</a:p>
          <a:p>
            <a:pPr marL="45720" lvl="3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«ЗА! Здоровьем с Профсоюзом!»</a:t>
            </a:r>
          </a:p>
          <a:p>
            <a:pPr marL="45720" lvl="3" indent="0" algn="ctr">
              <a:buNone/>
            </a:pP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96938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7671"/>
            <a:ext cx="1176338" cy="141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75782"/>
            <a:ext cx="2850848" cy="4157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768" y="1579973"/>
            <a:ext cx="3057525" cy="4157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3144">
            <a:off x="2461048" y="1242671"/>
            <a:ext cx="3650490" cy="243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785" y="3817352"/>
            <a:ext cx="3168352" cy="238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163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1172</TotalTime>
  <Words>278</Words>
  <Application>Microsoft Office PowerPoint</Application>
  <PresentationFormat>Экран (4:3)</PresentationFormat>
  <Paragraphs>40</Paragraphs>
  <Slides>11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Воздушный поток</vt:lpstr>
      <vt:lpstr> </vt:lpstr>
      <vt:lpstr>Блок 1 - Ежегодно «День здоровья! 7апреля!»  1 блок</vt:lpstr>
      <vt:lpstr> Блок 3  СПАРТАКИАДА «Здоровье» среди учителей и работников муниципальных  общеобразовательных учреждений  Дзержинского района Волгограда  «ЗА! Здоровьем с Профсоюзом!»</vt:lpstr>
      <vt:lpstr>Блок 4 Спартакиада «День спорта» для работников и педагогов дошкольных муниципальных образовательных учреждений Дзержинского района Волгограда        «ЗА! Здоровьем с Профсоюзом!» </vt:lpstr>
      <vt:lpstr>Презентация PowerPoint</vt:lpstr>
      <vt:lpstr>Популярность растет!   Здоровье прибывает!                                                                                                       Блок 6 «Человек идущий! – 2023, 2024, 2025 гг. !» 2023 г. – 4 команды, 2024 г. – 9 команд, 2025 г. – 13 команд</vt:lpstr>
      <vt:lpstr>Блок 8 Региональный конкурс «Здоровое питание - здоровый регион! « МОУ «Центр Развития Ребенка № 6» вошел в 10 лучших рецептов.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007</dc:creator>
  <cp:lastModifiedBy>007</cp:lastModifiedBy>
  <cp:revision>91</cp:revision>
  <dcterms:created xsi:type="dcterms:W3CDTF">2025-03-14T05:30:05Z</dcterms:created>
  <dcterms:modified xsi:type="dcterms:W3CDTF">2026-03-11T11:15:36Z</dcterms:modified>
</cp:coreProperties>
</file>