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84" r:id="rId4"/>
    <p:sldId id="288" r:id="rId5"/>
    <p:sldId id="285" r:id="rId6"/>
    <p:sldId id="274" r:id="rId7"/>
    <p:sldId id="261" r:id="rId8"/>
    <p:sldId id="290" r:id="rId9"/>
    <p:sldId id="289" r:id="rId10"/>
    <p:sldId id="291" r:id="rId11"/>
    <p:sldId id="262" r:id="rId12"/>
    <p:sldId id="278" r:id="rId13"/>
    <p:sldId id="292" r:id="rId14"/>
    <p:sldId id="280" r:id="rId15"/>
    <p:sldId id="293" r:id="rId16"/>
    <p:sldId id="295" r:id="rId17"/>
    <p:sldId id="279"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67192B4-CF85-4A16-8B96-956B13F57997}">
          <p14:sldIdLst>
            <p14:sldId id="282"/>
            <p14:sldId id="283"/>
            <p14:sldId id="284"/>
            <p14:sldId id="288"/>
            <p14:sldId id="285"/>
            <p14:sldId id="274"/>
            <p14:sldId id="261"/>
            <p14:sldId id="290"/>
            <p14:sldId id="289"/>
            <p14:sldId id="291"/>
            <p14:sldId id="262"/>
            <p14:sldId id="278"/>
            <p14:sldId id="292"/>
            <p14:sldId id="280"/>
            <p14:sldId id="293"/>
            <p14:sldId id="295"/>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4B61261-461B-44A9-B1D4-1B4FFB035A73}" type="datetimeFigureOut">
              <a:rPr lang="ru-RU" smtClean="0"/>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17565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4B61261-461B-44A9-B1D4-1B4FFB035A73}" type="datetimeFigureOut">
              <a:rPr lang="ru-RU" smtClean="0"/>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368751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4B61261-461B-44A9-B1D4-1B4FFB035A73}" type="datetimeFigureOut">
              <a:rPr lang="ru-RU" smtClean="0"/>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106213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4B61261-461B-44A9-B1D4-1B4FFB035A73}" type="datetimeFigureOut">
              <a:rPr lang="ru-RU" smtClean="0"/>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91339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4B61261-461B-44A9-B1D4-1B4FFB035A73}" type="datetimeFigureOut">
              <a:rPr lang="ru-RU" smtClean="0"/>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286529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4B61261-461B-44A9-B1D4-1B4FFB035A73}" type="datetimeFigureOut">
              <a:rPr lang="ru-RU" smtClean="0"/>
              <a:t>07.10.2019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25850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4B61261-461B-44A9-B1D4-1B4FFB035A73}" type="datetimeFigureOut">
              <a:rPr lang="ru-RU" smtClean="0"/>
              <a:t>07.10.2019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322072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4B61261-461B-44A9-B1D4-1B4FFB035A73}" type="datetimeFigureOut">
              <a:rPr lang="ru-RU" smtClean="0"/>
              <a:t>07.10.2019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38295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B61261-461B-44A9-B1D4-1B4FFB035A73}" type="datetimeFigureOut">
              <a:rPr lang="ru-RU" smtClean="0"/>
              <a:t>07.10.2019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63662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4B61261-461B-44A9-B1D4-1B4FFB035A73}" type="datetimeFigureOut">
              <a:rPr lang="ru-RU" smtClean="0"/>
              <a:t>07.10.2019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366992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4B61261-461B-44A9-B1D4-1B4FFB035A73}" type="datetimeFigureOut">
              <a:rPr lang="ru-RU" smtClean="0"/>
              <a:t>07.10.2019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BC994F-E0C9-4B67-B5B8-B907F60CB5AF}" type="slidenum">
              <a:rPr lang="ru-RU" smtClean="0"/>
              <a:t>‹#›</a:t>
            </a:fld>
            <a:endParaRPr lang="ru-RU"/>
          </a:p>
        </p:txBody>
      </p:sp>
    </p:spTree>
    <p:extLst>
      <p:ext uri="{BB962C8B-B14F-4D97-AF65-F5344CB8AC3E}">
        <p14:creationId xmlns:p14="http://schemas.microsoft.com/office/powerpoint/2010/main" val="398128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61261-461B-44A9-B1D4-1B4FFB035A73}" type="datetimeFigureOut">
              <a:rPr lang="ru-RU" smtClean="0"/>
              <a:t>07.10.2019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994F-E0C9-4B67-B5B8-B907F60CB5AF}" type="slidenum">
              <a:rPr lang="ru-RU" smtClean="0"/>
              <a:t>‹#›</a:t>
            </a:fld>
            <a:endParaRPr lang="ru-RU"/>
          </a:p>
        </p:txBody>
      </p:sp>
    </p:spTree>
    <p:extLst>
      <p:ext uri="{BB962C8B-B14F-4D97-AF65-F5344CB8AC3E}">
        <p14:creationId xmlns:p14="http://schemas.microsoft.com/office/powerpoint/2010/main" val="295137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png"/><Relationship Id="rId7"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jpeg"/><Relationship Id="rId7"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649D255-F157-4426-9C2E-5F89C6A2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278" y="940155"/>
            <a:ext cx="5141443" cy="5399002"/>
          </a:xfrm>
          <a:prstGeom prst="rect">
            <a:avLst/>
          </a:prstGeom>
        </p:spPr>
      </p:pic>
    </p:spTree>
    <p:extLst>
      <p:ext uri="{BB962C8B-B14F-4D97-AF65-F5344CB8AC3E}">
        <p14:creationId xmlns:p14="http://schemas.microsoft.com/office/powerpoint/2010/main" val="271026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0D088D30-4B8E-4578-A610-AF9DF4B43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060" y="917953"/>
            <a:ext cx="3766368" cy="5340908"/>
          </a:xfrm>
          <a:prstGeom prst="rect">
            <a:avLst/>
          </a:prstGeom>
        </p:spPr>
      </p:pic>
      <p:pic>
        <p:nvPicPr>
          <p:cNvPr id="3" name="Рисунок 2">
            <a:extLst>
              <a:ext uri="{FF2B5EF4-FFF2-40B4-BE49-F238E27FC236}">
                <a16:creationId xmlns:a16="http://schemas.microsoft.com/office/drawing/2014/main" id="{07E29EBF-E205-4D5A-BA3B-6B959E798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7" y="1037221"/>
            <a:ext cx="3587219" cy="5111787"/>
          </a:xfrm>
          <a:prstGeom prst="rect">
            <a:avLst/>
          </a:prstGeom>
        </p:spPr>
      </p:pic>
      <p:pic>
        <p:nvPicPr>
          <p:cNvPr id="5" name="Рисунок 4">
            <a:extLst>
              <a:ext uri="{FF2B5EF4-FFF2-40B4-BE49-F238E27FC236}">
                <a16:creationId xmlns:a16="http://schemas.microsoft.com/office/drawing/2014/main" id="{B239C33E-64CE-4350-9CA8-A1BAA908B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5190" y="917953"/>
            <a:ext cx="3820803" cy="5340908"/>
          </a:xfrm>
          <a:prstGeom prst="rect">
            <a:avLst/>
          </a:prstGeom>
        </p:spPr>
      </p:pic>
    </p:spTree>
    <p:extLst>
      <p:ext uri="{BB962C8B-B14F-4D97-AF65-F5344CB8AC3E}">
        <p14:creationId xmlns:p14="http://schemas.microsoft.com/office/powerpoint/2010/main" val="133843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0D088D30-4B8E-4578-A610-AF9DF4B43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636" y="917954"/>
            <a:ext cx="3766368" cy="534090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25" y="4656581"/>
            <a:ext cx="3343017" cy="1871929"/>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0408" y="2726225"/>
            <a:ext cx="3300490" cy="1846374"/>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727" y="807331"/>
            <a:ext cx="3343017" cy="1878189"/>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726" y="2734845"/>
            <a:ext cx="3343017" cy="1872411"/>
          </a:xfrm>
          <a:prstGeom prst="rect">
            <a:avLst/>
          </a:prstGeom>
        </p:spPr>
      </p:pic>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9408" y="4638936"/>
            <a:ext cx="3281490" cy="1839683"/>
          </a:xfrm>
          <a:prstGeom prst="rect">
            <a:avLst/>
          </a:prstGeom>
        </p:spPr>
      </p:pic>
      <p:pic>
        <p:nvPicPr>
          <p:cNvPr id="15" name="Рисунок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1409" y="807331"/>
            <a:ext cx="3300489" cy="1852557"/>
          </a:xfrm>
          <a:prstGeom prst="rect">
            <a:avLst/>
          </a:prstGeom>
        </p:spPr>
      </p:pic>
    </p:spTree>
    <p:extLst>
      <p:ext uri="{BB962C8B-B14F-4D97-AF65-F5344CB8AC3E}">
        <p14:creationId xmlns:p14="http://schemas.microsoft.com/office/powerpoint/2010/main" val="210042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EEF72B29-113E-4B4C-90C7-51123C239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095" y="1011925"/>
            <a:ext cx="3768358" cy="5356451"/>
          </a:xfrm>
          <a:prstGeom prst="rect">
            <a:avLst/>
          </a:prstGeom>
        </p:spPr>
      </p:pic>
      <p:sp>
        <p:nvSpPr>
          <p:cNvPr id="10" name="TextBox 9">
            <a:extLst>
              <a:ext uri="{FF2B5EF4-FFF2-40B4-BE49-F238E27FC236}">
                <a16:creationId xmlns:a16="http://schemas.microsoft.com/office/drawing/2014/main" id="{6B7D8EF5-862C-459E-B7B7-D81AA4F1AC27}"/>
              </a:ext>
            </a:extLst>
          </p:cNvPr>
          <p:cNvSpPr txBox="1"/>
          <p:nvPr/>
        </p:nvSpPr>
        <p:spPr>
          <a:xfrm>
            <a:off x="238546" y="997534"/>
            <a:ext cx="7708002" cy="5078313"/>
          </a:xfrm>
          <a:prstGeom prst="rect">
            <a:avLst/>
          </a:prstGeom>
          <a:noFill/>
        </p:spPr>
        <p:txBody>
          <a:bodyPr wrap="square" rtlCol="0">
            <a:spAutoFit/>
          </a:bodyPr>
          <a:lstStyle/>
          <a:p>
            <a:pPr algn="just" fontAlgn="base"/>
            <a:r>
              <a:rPr lang="ru-RU" b="1" dirty="0"/>
              <a:t>Программа «Здоровая молодежь – общее дело» </a:t>
            </a:r>
            <a:r>
              <a:rPr lang="ru-RU" dirty="0"/>
              <a:t>состоит из пяти интерактивных занятий, направленных на развитие личности и профилактику </a:t>
            </a:r>
            <a:r>
              <a:rPr lang="ru-RU" dirty="0" err="1"/>
              <a:t>аддиктивного</a:t>
            </a:r>
            <a:r>
              <a:rPr lang="ru-RU" dirty="0"/>
              <a:t> поведения подростков: «Четыре ключа к твоим победам», «Девушка в современном социуме», «5 секретов настоящего мужчины», «Путь героя», «Уровни развития отношений». Каждое интерактивное занятие включает просмотр фильма на одну из обозначенных тем, актуальных для подросткового возраста, и организацию дискуссии, как коллективного обсуждения вопросов, поднятых этими темами. Организованная дискуссия позволяет создать условия для включения новых сведений в сложившуюся систему взглядов и убеждений подростков и сформировать у них мотивационную основу поведения, направленного на воспитание ответственного отношения к себе и положительных качеств своей личности.</a:t>
            </a:r>
          </a:p>
          <a:p>
            <a:pPr algn="just" fontAlgn="base"/>
            <a:endParaRPr lang="ru-RU" dirty="0"/>
          </a:p>
          <a:p>
            <a:pPr algn="just" fontAlgn="base"/>
            <a:r>
              <a:rPr lang="ru-RU" dirty="0"/>
              <a:t>Программа «Здоровая молодежь – общее дело» адресована школьным психологам, педагогам, социальным работникам, занимающимся вопросами профилактики </a:t>
            </a:r>
            <a:r>
              <a:rPr lang="ru-RU" dirty="0" err="1"/>
              <a:t>аддиктивного</a:t>
            </a:r>
            <a:r>
              <a:rPr lang="ru-RU" dirty="0"/>
              <a:t> поведения подростков.</a:t>
            </a:r>
          </a:p>
          <a:p>
            <a:endParaRPr lang="ru-RU" dirty="0"/>
          </a:p>
        </p:txBody>
      </p:sp>
    </p:spTree>
    <p:extLst>
      <p:ext uri="{BB962C8B-B14F-4D97-AF65-F5344CB8AC3E}">
        <p14:creationId xmlns:p14="http://schemas.microsoft.com/office/powerpoint/2010/main" val="385811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EEF72B29-113E-4B4C-90C7-51123C239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095" y="1011925"/>
            <a:ext cx="3768358" cy="5356451"/>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4" y="712154"/>
            <a:ext cx="3764687" cy="2094439"/>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7484" y="3522723"/>
            <a:ext cx="4186799" cy="2350042"/>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3" y="4445856"/>
            <a:ext cx="3764687" cy="2105519"/>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03" y="2854318"/>
            <a:ext cx="3764687" cy="1498741"/>
          </a:xfrm>
          <a:prstGeom prst="rect">
            <a:avLst/>
          </a:prstGeom>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7485" y="1424044"/>
            <a:ext cx="4184198" cy="1794668"/>
          </a:xfrm>
          <a:prstGeom prst="rect">
            <a:avLst/>
          </a:prstGeom>
        </p:spPr>
      </p:pic>
    </p:spTree>
    <p:extLst>
      <p:ext uri="{BB962C8B-B14F-4D97-AF65-F5344CB8AC3E}">
        <p14:creationId xmlns:p14="http://schemas.microsoft.com/office/powerpoint/2010/main" val="370163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18CBE82-22A7-4B1B-B226-FBB902851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50" y="811741"/>
            <a:ext cx="3966115" cy="5608299"/>
          </a:xfrm>
          <a:prstGeom prst="rect">
            <a:avLst/>
          </a:prstGeom>
        </p:spPr>
      </p:pic>
      <p:sp>
        <p:nvSpPr>
          <p:cNvPr id="4" name="TextBox 3">
            <a:extLst>
              <a:ext uri="{FF2B5EF4-FFF2-40B4-BE49-F238E27FC236}">
                <a16:creationId xmlns:a16="http://schemas.microsoft.com/office/drawing/2014/main" id="{C20EDFA5-B142-44B0-8622-BFF2C49CBE55}"/>
              </a:ext>
            </a:extLst>
          </p:cNvPr>
          <p:cNvSpPr txBox="1"/>
          <p:nvPr/>
        </p:nvSpPr>
        <p:spPr>
          <a:xfrm>
            <a:off x="4465983" y="1073426"/>
            <a:ext cx="7368207" cy="2355574"/>
          </a:xfrm>
          <a:prstGeom prst="rect">
            <a:avLst/>
          </a:prstGeom>
          <a:noFill/>
        </p:spPr>
        <p:txBody>
          <a:bodyPr wrap="square" rtlCol="0">
            <a:spAutoFit/>
          </a:bodyPr>
          <a:lstStyle/>
          <a:p>
            <a:pPr algn="just"/>
            <a:r>
              <a:rPr lang="ru-RU" dirty="0"/>
              <a:t>Алкоголь НЕЗРИМЫЙ ВРАГ</a:t>
            </a:r>
          </a:p>
          <a:p>
            <a:pPr algn="just"/>
            <a:endParaRPr lang="ru-RU" dirty="0"/>
          </a:p>
          <a:p>
            <a:pPr algn="just"/>
            <a:r>
              <a:rPr lang="ru-RU" dirty="0"/>
              <a:t>Порой кажется, что в вопросе алкоголизации уже всё сказали. Но проблема по-прежнему остаётся очень острой. Документальный фильм Общественной организации «Общее дело» предлагает посмотреть на нашу жизнь через призму сообщества, которое появилось на нашей планете десятки миллионов лет назад. Что происходит, когда они сталкиваются с этим незримым врагом?</a:t>
            </a:r>
          </a:p>
        </p:txBody>
      </p:sp>
    </p:spTree>
    <p:extLst>
      <p:ext uri="{BB962C8B-B14F-4D97-AF65-F5344CB8AC3E}">
        <p14:creationId xmlns:p14="http://schemas.microsoft.com/office/powerpoint/2010/main" val="139950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18CBE82-22A7-4B1B-B226-FBB902851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2192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50" y="811741"/>
            <a:ext cx="3966115" cy="5608299"/>
          </a:xfrm>
          <a:prstGeom prst="rect">
            <a:avLst/>
          </a:prstGeom>
        </p:spPr>
      </p:pic>
      <p:pic>
        <p:nvPicPr>
          <p:cNvPr id="5" name="Рисунок 4">
            <a:extLst>
              <a:ext uri="{FF2B5EF4-FFF2-40B4-BE49-F238E27FC236}">
                <a16:creationId xmlns:a16="http://schemas.microsoft.com/office/drawing/2014/main" id="{E446D5F1-F75F-4E5F-9D88-D2C47DBF8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215" y="1370848"/>
            <a:ext cx="7575423" cy="4248824"/>
          </a:xfrm>
          <a:prstGeom prst="rect">
            <a:avLst/>
          </a:prstGeom>
        </p:spPr>
      </p:pic>
    </p:spTree>
    <p:extLst>
      <p:ext uri="{BB962C8B-B14F-4D97-AF65-F5344CB8AC3E}">
        <p14:creationId xmlns:p14="http://schemas.microsoft.com/office/powerpoint/2010/main" val="286620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18CBE82-22A7-4B1B-B226-FBB902851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2192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50" y="811741"/>
            <a:ext cx="3966115" cy="5608299"/>
          </a:xfrm>
          <a:prstGeom prst="rect">
            <a:avLst/>
          </a:prstGeom>
        </p:spPr>
      </p:pic>
      <p:pic>
        <p:nvPicPr>
          <p:cNvPr id="7" name="Рисунок 6">
            <a:extLst>
              <a:ext uri="{FF2B5EF4-FFF2-40B4-BE49-F238E27FC236}">
                <a16:creationId xmlns:a16="http://schemas.microsoft.com/office/drawing/2014/main" id="{F9986C79-3500-461D-A123-C727B4B59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215" y="1380137"/>
            <a:ext cx="7615235" cy="4271961"/>
          </a:xfrm>
          <a:prstGeom prst="rect">
            <a:avLst/>
          </a:prstGeom>
        </p:spPr>
      </p:pic>
    </p:spTree>
    <p:extLst>
      <p:ext uri="{BB962C8B-B14F-4D97-AF65-F5344CB8AC3E}">
        <p14:creationId xmlns:p14="http://schemas.microsoft.com/office/powerpoint/2010/main" val="13080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3788A6C-D072-4A8E-A037-2852875B4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50004" y="5530137"/>
            <a:ext cx="11294772" cy="646331"/>
          </a:xfrm>
          <a:prstGeom prst="rect">
            <a:avLst/>
          </a:prstGeom>
          <a:noFill/>
        </p:spPr>
        <p:txBody>
          <a:bodyPr wrap="square" rtlCol="0">
            <a:spAutoFit/>
          </a:bodyPr>
          <a:lstStyle/>
          <a:p>
            <a:r>
              <a:rPr lang="ru-RU" sz="3600" b="1" dirty="0">
                <a:solidFill>
                  <a:srgbClr val="C00000"/>
                </a:solidFill>
                <a:latin typeface="Arial" panose="020B0604020202020204" pitchFamily="34" charset="0"/>
                <a:cs typeface="Arial" panose="020B0604020202020204" pitchFamily="34" charset="0"/>
              </a:rPr>
              <a:t>ВМЕСТЕ СДЕЛАЕМ НАШУ СТРАНУ ЛУЧШЕ !!! </a:t>
            </a:r>
          </a:p>
        </p:txBody>
      </p:sp>
      <p:sp>
        <p:nvSpPr>
          <p:cNvPr id="9" name="TextBox 8"/>
          <p:cNvSpPr txBox="1"/>
          <p:nvPr/>
        </p:nvSpPr>
        <p:spPr>
          <a:xfrm>
            <a:off x="2471668" y="1215245"/>
            <a:ext cx="7768107" cy="646331"/>
          </a:xfrm>
          <a:prstGeom prst="rect">
            <a:avLst/>
          </a:prstGeom>
          <a:noFill/>
        </p:spPr>
        <p:txBody>
          <a:bodyPr wrap="square" rtlCol="0">
            <a:spAutoFit/>
          </a:bodyPr>
          <a:lstStyle/>
          <a:p>
            <a:r>
              <a:rPr lang="ru-RU" sz="3600" b="1" dirty="0">
                <a:solidFill>
                  <a:srgbClr val="C00000"/>
                </a:solidFill>
                <a:latin typeface="Arial" panose="020B0604020202020204" pitchFamily="34" charset="0"/>
                <a:cs typeface="Arial" panose="020B0604020202020204" pitchFamily="34" charset="0"/>
              </a:rPr>
              <a:t>БЛАГОДАРЮ ЗА ВНИМАНИЕ</a:t>
            </a:r>
            <a:r>
              <a:rPr lang="en-US" sz="3600" b="1" dirty="0">
                <a:solidFill>
                  <a:srgbClr val="C00000"/>
                </a:solidFill>
                <a:latin typeface="Arial" panose="020B0604020202020204" pitchFamily="34" charset="0"/>
                <a:cs typeface="Arial" panose="020B0604020202020204" pitchFamily="34" charset="0"/>
              </a:rPr>
              <a:t> !!!</a:t>
            </a:r>
            <a:endParaRPr lang="ru-RU" sz="3600" b="1" dirty="0">
              <a:solidFill>
                <a:srgbClr val="C00000"/>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104" y="2207064"/>
            <a:ext cx="2527792" cy="2654421"/>
          </a:xfrm>
          <a:prstGeom prst="rect">
            <a:avLst/>
          </a:prstGeom>
        </p:spPr>
      </p:pic>
    </p:spTree>
    <p:extLst>
      <p:ext uri="{BB962C8B-B14F-4D97-AF65-F5344CB8AC3E}">
        <p14:creationId xmlns:p14="http://schemas.microsoft.com/office/powerpoint/2010/main" val="115546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649D255-F157-4426-9C2E-5F89C6A2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extLst>
              <a:ext uri="{FF2B5EF4-FFF2-40B4-BE49-F238E27FC236}">
                <a16:creationId xmlns:a16="http://schemas.microsoft.com/office/drawing/2014/main" id="{66692BFA-03EE-48A3-970A-D7E80D1A7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16" y="1484243"/>
            <a:ext cx="3110948" cy="4147930"/>
          </a:xfrm>
          <a:prstGeom prst="rect">
            <a:avLst/>
          </a:prstGeom>
        </p:spPr>
      </p:pic>
      <p:sp>
        <p:nvSpPr>
          <p:cNvPr id="5" name="TextBox 4">
            <a:extLst>
              <a:ext uri="{FF2B5EF4-FFF2-40B4-BE49-F238E27FC236}">
                <a16:creationId xmlns:a16="http://schemas.microsoft.com/office/drawing/2014/main" id="{50CD6B0B-2DD9-4D66-BF80-2C8FAF9AB6CC}"/>
              </a:ext>
            </a:extLst>
          </p:cNvPr>
          <p:cNvSpPr txBox="1"/>
          <p:nvPr/>
        </p:nvSpPr>
        <p:spPr>
          <a:xfrm>
            <a:off x="3776248" y="812899"/>
            <a:ext cx="8673136" cy="5447645"/>
          </a:xfrm>
          <a:prstGeom prst="rect">
            <a:avLst/>
          </a:prstGeom>
          <a:noFill/>
        </p:spPr>
        <p:txBody>
          <a:bodyPr wrap="square" rtlCol="0">
            <a:spAutoFit/>
          </a:bodyPr>
          <a:lstStyle/>
          <a:p>
            <a:r>
              <a:rPr lang="ru-RU" sz="2400" dirty="0" err="1"/>
              <a:t>Ма́здоров</a:t>
            </a:r>
            <a:r>
              <a:rPr lang="ru-RU" sz="2400" dirty="0"/>
              <a:t> Лев Сергеевич</a:t>
            </a:r>
          </a:p>
          <a:p>
            <a:endParaRPr lang="ru-RU" sz="1600" dirty="0"/>
          </a:p>
          <a:p>
            <a:r>
              <a:rPr lang="ru-RU" sz="2400" dirty="0"/>
              <a:t>Педагог-психолог </a:t>
            </a:r>
          </a:p>
          <a:p>
            <a:r>
              <a:rPr lang="ru-RU" sz="2400" dirty="0"/>
              <a:t>Председатель правления</a:t>
            </a:r>
            <a:r>
              <a:rPr lang="en-US" sz="2400" dirty="0"/>
              <a:t> </a:t>
            </a:r>
            <a:r>
              <a:rPr lang="ru-RU" sz="2400" dirty="0"/>
              <a:t>Омского областного отделения Общероссийской общественной организации</a:t>
            </a:r>
          </a:p>
          <a:p>
            <a:r>
              <a:rPr lang="ru-RU" sz="2400" dirty="0"/>
              <a:t>поддержки президентских инициатив в области</a:t>
            </a:r>
          </a:p>
          <a:p>
            <a:r>
              <a:rPr lang="ru-RU" sz="2400" dirty="0" err="1"/>
              <a:t>здоровьесбережения</a:t>
            </a:r>
            <a:r>
              <a:rPr lang="ru-RU" sz="2400" dirty="0"/>
              <a:t> нации "Общее Дело",</a:t>
            </a:r>
            <a:endParaRPr lang="en-US" sz="2400" dirty="0"/>
          </a:p>
          <a:p>
            <a:r>
              <a:rPr lang="ru-RU" sz="2400" dirty="0"/>
              <a:t>член Консультативного совета </a:t>
            </a:r>
          </a:p>
          <a:p>
            <a:r>
              <a:rPr lang="ru-RU" sz="2400" dirty="0"/>
              <a:t>при Уполномоченном Омской области </a:t>
            </a:r>
          </a:p>
          <a:p>
            <a:r>
              <a:rPr lang="ru-RU" sz="2400" dirty="0"/>
              <a:t>по правам человека. </a:t>
            </a:r>
          </a:p>
          <a:p>
            <a:endParaRPr lang="ru-RU" sz="2000" dirty="0"/>
          </a:p>
          <a:p>
            <a:r>
              <a:rPr lang="ru-RU" sz="2400" dirty="0"/>
              <a:t>Тел.                +7 913 630 77 60</a:t>
            </a:r>
          </a:p>
          <a:p>
            <a:r>
              <a:rPr lang="en-US" sz="2400" dirty="0"/>
              <a:t>E-mail: </a:t>
            </a:r>
            <a:r>
              <a:rPr lang="ru-RU" sz="2400" dirty="0"/>
              <a:t>          </a:t>
            </a:r>
            <a:r>
              <a:rPr lang="en-US" sz="2400" dirty="0"/>
              <a:t>mazdorov.lev@yandex.ru</a:t>
            </a:r>
            <a:endParaRPr lang="ru-RU" sz="2400" dirty="0"/>
          </a:p>
          <a:p>
            <a:r>
              <a:rPr lang="ru-RU" sz="2400" dirty="0"/>
              <a:t>Группа ВК:    «ОБЩЕЕ ДЕЛО ОМСК»  (</a:t>
            </a:r>
            <a:r>
              <a:rPr lang="en-US" sz="2400" dirty="0"/>
              <a:t>vk.com/</a:t>
            </a:r>
            <a:r>
              <a:rPr lang="en-US" sz="2400" dirty="0" err="1"/>
              <a:t>obsheedeloomsk</a:t>
            </a:r>
            <a:r>
              <a:rPr lang="ru-RU" sz="2400" dirty="0"/>
              <a:t>)</a:t>
            </a:r>
          </a:p>
          <a:p>
            <a:r>
              <a:rPr lang="ru-RU" sz="2400" dirty="0"/>
              <a:t>Сайт</a:t>
            </a:r>
            <a:r>
              <a:rPr lang="en-US" sz="2400" dirty="0"/>
              <a:t>:              </a:t>
            </a:r>
            <a:r>
              <a:rPr lang="ru-RU" sz="2400" dirty="0"/>
              <a:t>общее-</a:t>
            </a:r>
            <a:r>
              <a:rPr lang="ru-RU" sz="2400" dirty="0" err="1"/>
              <a:t>дело.рф</a:t>
            </a:r>
            <a:endParaRPr lang="ru-RU" sz="2400" dirty="0"/>
          </a:p>
        </p:txBody>
      </p:sp>
    </p:spTree>
    <p:extLst>
      <p:ext uri="{BB962C8B-B14F-4D97-AF65-F5344CB8AC3E}">
        <p14:creationId xmlns:p14="http://schemas.microsoft.com/office/powerpoint/2010/main" val="68648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649D255-F157-4426-9C2E-5F89C6A2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33C2F15-7573-4E7B-95FB-D146E6C276A3}"/>
              </a:ext>
            </a:extLst>
          </p:cNvPr>
          <p:cNvSpPr txBox="1"/>
          <p:nvPr/>
        </p:nvSpPr>
        <p:spPr>
          <a:xfrm>
            <a:off x="3737113" y="1073426"/>
            <a:ext cx="7831961" cy="5293757"/>
          </a:xfrm>
          <a:prstGeom prst="rect">
            <a:avLst/>
          </a:prstGeom>
          <a:noFill/>
        </p:spPr>
        <p:txBody>
          <a:bodyPr wrap="square" rtlCol="0">
            <a:spAutoFit/>
          </a:bodyPr>
          <a:lstStyle/>
          <a:p>
            <a:r>
              <a:rPr lang="ru-RU" sz="2000" b="1" dirty="0"/>
              <a:t>«Общее дело» </a:t>
            </a:r>
            <a:r>
              <a:rPr lang="ru-RU" sz="2000" dirty="0"/>
              <a:t>— общероссийская общественная организация, основанная в 2012 году, активно занимающаяся профилактикой алкоголизма, табакокурения и наркомании, прежде всего в молодежной среде, а также укреплением морально-нравственных ценностей и популяризацией здорового образа жизни в российском обществе.</a:t>
            </a:r>
          </a:p>
          <a:p>
            <a:endParaRPr lang="ru-RU" sz="2000" dirty="0"/>
          </a:p>
          <a:p>
            <a:r>
              <a:rPr lang="ru-RU" sz="2000" b="1" dirty="0"/>
              <a:t>Миссия и направления деятельности</a:t>
            </a:r>
            <a:br>
              <a:rPr lang="ru-RU" sz="2000" dirty="0"/>
            </a:br>
            <a:r>
              <a:rPr lang="ru-RU" sz="2000" dirty="0"/>
              <a:t>Цель работы Общероссийской общественной организации «Общее дело» – это укрепление морально-нравственных ценностей и популяризация здорового образа жизни в российском обществе.</a:t>
            </a:r>
            <a:br>
              <a:rPr lang="ru-RU" sz="2000" dirty="0"/>
            </a:br>
            <a:r>
              <a:rPr lang="ru-RU" sz="2000" dirty="0"/>
              <a:t>Основное направление работы организации – это широкая просветительская деятельность: проведение интерактивных занятий в учебных заведениях, создание видео и печатных материалов, широкое распространение этих материалов в средствах массовой информации, в сети интернет.</a:t>
            </a:r>
          </a:p>
          <a:p>
            <a:endParaRPr lang="ru-RU" dirty="0"/>
          </a:p>
        </p:txBody>
      </p:sp>
      <p:pic>
        <p:nvPicPr>
          <p:cNvPr id="6" name="Рисунок 5">
            <a:extLst>
              <a:ext uri="{FF2B5EF4-FFF2-40B4-BE49-F238E27FC236}">
                <a16:creationId xmlns:a16="http://schemas.microsoft.com/office/drawing/2014/main" id="{50E8287D-CDB1-40EA-BC06-B79EAC37E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26" y="899579"/>
            <a:ext cx="2588317" cy="5426006"/>
          </a:xfrm>
          <a:prstGeom prst="rect">
            <a:avLst/>
          </a:prstGeom>
        </p:spPr>
      </p:pic>
    </p:spTree>
    <p:extLst>
      <p:ext uri="{BB962C8B-B14F-4D97-AF65-F5344CB8AC3E}">
        <p14:creationId xmlns:p14="http://schemas.microsoft.com/office/powerpoint/2010/main" val="76715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649D255-F157-4426-9C2E-5F89C6A2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33C2F15-7573-4E7B-95FB-D146E6C276A3}"/>
              </a:ext>
            </a:extLst>
          </p:cNvPr>
          <p:cNvSpPr txBox="1"/>
          <p:nvPr/>
        </p:nvSpPr>
        <p:spPr>
          <a:xfrm>
            <a:off x="483703" y="834888"/>
            <a:ext cx="11330609" cy="2031325"/>
          </a:xfrm>
          <a:prstGeom prst="rect">
            <a:avLst/>
          </a:prstGeom>
          <a:noFill/>
        </p:spPr>
        <p:txBody>
          <a:bodyPr wrap="square" rtlCol="0">
            <a:spAutoFit/>
          </a:bodyPr>
          <a:lstStyle/>
          <a:p>
            <a:pPr fontAlgn="base"/>
            <a:r>
              <a:rPr lang="ru-RU" b="1" dirty="0"/>
              <a:t>Описание деятельности</a:t>
            </a:r>
            <a:br>
              <a:rPr lang="ru-RU" dirty="0"/>
            </a:br>
            <a:r>
              <a:rPr lang="ru-RU" dirty="0"/>
              <a:t>Общественная организация «Общее дело» проводит занятия, лекции, создает проекты, видео и печатные материалы, направленные на профилактику </a:t>
            </a:r>
            <a:r>
              <a:rPr lang="ru-RU" dirty="0" err="1"/>
              <a:t>аддиктивного</a:t>
            </a:r>
            <a:r>
              <a:rPr lang="ru-RU" dirty="0"/>
              <a:t> и девиантного поведения, прежде всего в молодежной среде, а также на укрепление морально-нравственных ценностей и популяризацию здорового образа жизни в российском обществе.</a:t>
            </a:r>
          </a:p>
          <a:p>
            <a:pPr fontAlgn="base"/>
            <a:endParaRPr lang="ru-RU" dirty="0"/>
          </a:p>
          <a:p>
            <a:endParaRPr lang="ru-RU" dirty="0"/>
          </a:p>
        </p:txBody>
      </p:sp>
      <p:pic>
        <p:nvPicPr>
          <p:cNvPr id="3" name="Рисунок 2">
            <a:extLst>
              <a:ext uri="{FF2B5EF4-FFF2-40B4-BE49-F238E27FC236}">
                <a16:creationId xmlns:a16="http://schemas.microsoft.com/office/drawing/2014/main" id="{46CAC3A7-39FD-45CE-8CCD-F921C1832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84174"/>
            <a:ext cx="6371995" cy="3835184"/>
          </a:xfrm>
          <a:prstGeom prst="rect">
            <a:avLst/>
          </a:prstGeom>
        </p:spPr>
      </p:pic>
      <p:pic>
        <p:nvPicPr>
          <p:cNvPr id="7" name="Рисунок 6">
            <a:extLst>
              <a:ext uri="{FF2B5EF4-FFF2-40B4-BE49-F238E27FC236}">
                <a16:creationId xmlns:a16="http://schemas.microsoft.com/office/drawing/2014/main" id="{5B9161CA-6272-4BCE-A273-7A3B1BA8E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995" y="2584174"/>
            <a:ext cx="5820005" cy="3835184"/>
          </a:xfrm>
          <a:prstGeom prst="rect">
            <a:avLst/>
          </a:prstGeom>
        </p:spPr>
      </p:pic>
    </p:spTree>
    <p:extLst>
      <p:ext uri="{BB962C8B-B14F-4D97-AF65-F5344CB8AC3E}">
        <p14:creationId xmlns:p14="http://schemas.microsoft.com/office/powerpoint/2010/main" val="31646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649D255-F157-4426-9C2E-5F89C6A2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33C2F15-7573-4E7B-95FB-D146E6C276A3}"/>
              </a:ext>
            </a:extLst>
          </p:cNvPr>
          <p:cNvSpPr txBox="1"/>
          <p:nvPr/>
        </p:nvSpPr>
        <p:spPr>
          <a:xfrm>
            <a:off x="483703" y="834293"/>
            <a:ext cx="11224593" cy="2031325"/>
          </a:xfrm>
          <a:prstGeom prst="rect">
            <a:avLst/>
          </a:prstGeom>
          <a:noFill/>
        </p:spPr>
        <p:txBody>
          <a:bodyPr wrap="square" rtlCol="0">
            <a:spAutoFit/>
          </a:bodyPr>
          <a:lstStyle/>
          <a:p>
            <a:pPr fontAlgn="base"/>
            <a:r>
              <a:rPr lang="ru-RU" b="1" dirty="0"/>
              <a:t>Описание деятельности</a:t>
            </a:r>
            <a:br>
              <a:rPr lang="ru-RU" dirty="0"/>
            </a:br>
            <a:r>
              <a:rPr lang="ru-RU" dirty="0"/>
              <a:t>Общественная организация «Общее дело» проводит занятия, лекции, создает проекты, видео и печатные материалы, направленные на профилактику </a:t>
            </a:r>
            <a:r>
              <a:rPr lang="ru-RU" dirty="0" err="1"/>
              <a:t>аддиктивного</a:t>
            </a:r>
            <a:r>
              <a:rPr lang="ru-RU" dirty="0"/>
              <a:t> и девиантного поведения, прежде всего в молодежной среде, а также на укрепление морально-нравственных ценностей и популяризацию здорового образа жизни в российском обществе.</a:t>
            </a:r>
          </a:p>
          <a:p>
            <a:pPr fontAlgn="base"/>
            <a:endParaRPr lang="ru-RU" dirty="0"/>
          </a:p>
          <a:p>
            <a:endParaRPr lang="ru-RU" dirty="0"/>
          </a:p>
        </p:txBody>
      </p:sp>
      <p:pic>
        <p:nvPicPr>
          <p:cNvPr id="9" name="Рисунок 8">
            <a:extLst>
              <a:ext uri="{FF2B5EF4-FFF2-40B4-BE49-F238E27FC236}">
                <a16:creationId xmlns:a16="http://schemas.microsoft.com/office/drawing/2014/main" id="{3AAE36C4-5A5B-4DDD-8FD5-0261B225F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1151" y="4776038"/>
            <a:ext cx="2170849" cy="1361495"/>
          </a:xfrm>
          <a:prstGeom prst="rect">
            <a:avLst/>
          </a:prstGeom>
        </p:spPr>
      </p:pic>
      <p:pic>
        <p:nvPicPr>
          <p:cNvPr id="11" name="Рисунок 10">
            <a:extLst>
              <a:ext uri="{FF2B5EF4-FFF2-40B4-BE49-F238E27FC236}">
                <a16:creationId xmlns:a16="http://schemas.microsoft.com/office/drawing/2014/main" id="{D4F780A9-F637-46BB-8D5F-AD8A5487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680" y="2841890"/>
            <a:ext cx="2315543" cy="1439887"/>
          </a:xfrm>
          <a:prstGeom prst="rect">
            <a:avLst/>
          </a:prstGeom>
        </p:spPr>
      </p:pic>
      <p:pic>
        <p:nvPicPr>
          <p:cNvPr id="13" name="Рисунок 12">
            <a:extLst>
              <a:ext uri="{FF2B5EF4-FFF2-40B4-BE49-F238E27FC236}">
                <a16:creationId xmlns:a16="http://schemas.microsoft.com/office/drawing/2014/main" id="{56454BBC-9B9F-452C-B7BE-D3EE59022C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860" y="2865618"/>
            <a:ext cx="2858839" cy="1610330"/>
          </a:xfrm>
          <a:prstGeom prst="rect">
            <a:avLst/>
          </a:prstGeom>
        </p:spPr>
      </p:pic>
      <p:pic>
        <p:nvPicPr>
          <p:cNvPr id="15" name="Рисунок 14">
            <a:extLst>
              <a:ext uri="{FF2B5EF4-FFF2-40B4-BE49-F238E27FC236}">
                <a16:creationId xmlns:a16="http://schemas.microsoft.com/office/drawing/2014/main" id="{096CFE75-9CD0-42B2-9B7A-7C57EB1B16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2700" y="4736944"/>
            <a:ext cx="2327269" cy="1529296"/>
          </a:xfrm>
          <a:prstGeom prst="rect">
            <a:avLst/>
          </a:prstGeom>
        </p:spPr>
      </p:pic>
      <p:pic>
        <p:nvPicPr>
          <p:cNvPr id="17" name="Рисунок 16">
            <a:extLst>
              <a:ext uri="{FF2B5EF4-FFF2-40B4-BE49-F238E27FC236}">
                <a16:creationId xmlns:a16="http://schemas.microsoft.com/office/drawing/2014/main" id="{27BC71AE-DD46-454E-825B-D0F91495FF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3979" y="2743334"/>
            <a:ext cx="2482116" cy="1732614"/>
          </a:xfrm>
          <a:prstGeom prst="rect">
            <a:avLst/>
          </a:prstGeom>
        </p:spPr>
      </p:pic>
      <p:pic>
        <p:nvPicPr>
          <p:cNvPr id="19" name="Рисунок 18">
            <a:extLst>
              <a:ext uri="{FF2B5EF4-FFF2-40B4-BE49-F238E27FC236}">
                <a16:creationId xmlns:a16="http://schemas.microsoft.com/office/drawing/2014/main" id="{620F87DF-E937-4AEE-86F8-A09D4A725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8789" y="2819051"/>
            <a:ext cx="2027965" cy="1520974"/>
          </a:xfrm>
          <a:prstGeom prst="rect">
            <a:avLst/>
          </a:prstGeom>
        </p:spPr>
      </p:pic>
      <p:pic>
        <p:nvPicPr>
          <p:cNvPr id="21" name="Рисунок 20">
            <a:extLst>
              <a:ext uri="{FF2B5EF4-FFF2-40B4-BE49-F238E27FC236}">
                <a16:creationId xmlns:a16="http://schemas.microsoft.com/office/drawing/2014/main" id="{53616372-3B42-486F-BB8A-4056D79FF4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93136" y="4555708"/>
            <a:ext cx="2140396" cy="1605297"/>
          </a:xfrm>
          <a:prstGeom prst="rect">
            <a:avLst/>
          </a:prstGeom>
        </p:spPr>
      </p:pic>
      <p:pic>
        <p:nvPicPr>
          <p:cNvPr id="23" name="Рисунок 22">
            <a:extLst>
              <a:ext uri="{FF2B5EF4-FFF2-40B4-BE49-F238E27FC236}">
                <a16:creationId xmlns:a16="http://schemas.microsoft.com/office/drawing/2014/main" id="{D2F18152-8E71-45C4-924D-E17CC5AE3E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3979" y="4658048"/>
            <a:ext cx="2495147" cy="1605297"/>
          </a:xfrm>
          <a:prstGeom prst="rect">
            <a:avLst/>
          </a:prstGeom>
        </p:spPr>
      </p:pic>
      <p:pic>
        <p:nvPicPr>
          <p:cNvPr id="25" name="Рисунок 24">
            <a:extLst>
              <a:ext uri="{FF2B5EF4-FFF2-40B4-BE49-F238E27FC236}">
                <a16:creationId xmlns:a16="http://schemas.microsoft.com/office/drawing/2014/main" id="{F7C36CE3-FBE3-4B65-86FE-490FAFEE1D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527" y="4677121"/>
            <a:ext cx="2827172" cy="1605298"/>
          </a:xfrm>
          <a:prstGeom prst="rect">
            <a:avLst/>
          </a:prstGeom>
        </p:spPr>
      </p:pic>
      <p:pic>
        <p:nvPicPr>
          <p:cNvPr id="27" name="Рисунок 26">
            <a:extLst>
              <a:ext uri="{FF2B5EF4-FFF2-40B4-BE49-F238E27FC236}">
                <a16:creationId xmlns:a16="http://schemas.microsoft.com/office/drawing/2014/main" id="{58885BFB-4A8B-43C1-BD3B-15F807810A8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36709" y="2741360"/>
            <a:ext cx="2293260" cy="1719946"/>
          </a:xfrm>
          <a:prstGeom prst="rect">
            <a:avLst/>
          </a:prstGeom>
        </p:spPr>
      </p:pic>
    </p:spTree>
    <p:extLst>
      <p:ext uri="{BB962C8B-B14F-4D97-AF65-F5344CB8AC3E}">
        <p14:creationId xmlns:p14="http://schemas.microsoft.com/office/powerpoint/2010/main" val="147728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D9739AD-456E-45EA-99FC-62F762DE4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015" y="1024805"/>
            <a:ext cx="3759385" cy="5356451"/>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695" y="1045530"/>
            <a:ext cx="3755114" cy="5324948"/>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095" y="1011925"/>
            <a:ext cx="3768358" cy="5356451"/>
          </a:xfrm>
          <a:prstGeom prst="rect">
            <a:avLst/>
          </a:prstGeom>
        </p:spPr>
      </p:pic>
    </p:spTree>
    <p:extLst>
      <p:ext uri="{BB962C8B-B14F-4D97-AF65-F5344CB8AC3E}">
        <p14:creationId xmlns:p14="http://schemas.microsoft.com/office/powerpoint/2010/main" val="152087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66A3C05-FB82-42FD-8E52-F25E0798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92" y="1018368"/>
            <a:ext cx="3741555" cy="5331045"/>
          </a:xfrm>
          <a:prstGeom prst="rect">
            <a:avLst/>
          </a:prstGeom>
        </p:spPr>
      </p:pic>
      <p:sp>
        <p:nvSpPr>
          <p:cNvPr id="4" name="TextBox 3">
            <a:extLst>
              <a:ext uri="{FF2B5EF4-FFF2-40B4-BE49-F238E27FC236}">
                <a16:creationId xmlns:a16="http://schemas.microsoft.com/office/drawing/2014/main" id="{D4372248-D66C-4361-B8FD-646A6ADB01E7}"/>
              </a:ext>
            </a:extLst>
          </p:cNvPr>
          <p:cNvSpPr txBox="1"/>
          <p:nvPr/>
        </p:nvSpPr>
        <p:spPr>
          <a:xfrm>
            <a:off x="4227443" y="1005116"/>
            <a:ext cx="7819992" cy="4401205"/>
          </a:xfrm>
          <a:prstGeom prst="rect">
            <a:avLst/>
          </a:prstGeom>
          <a:noFill/>
        </p:spPr>
        <p:txBody>
          <a:bodyPr wrap="square" rtlCol="0">
            <a:spAutoFit/>
          </a:bodyPr>
          <a:lstStyle/>
          <a:p>
            <a:pPr algn="just"/>
            <a:r>
              <a:rPr lang="ru-RU" sz="2000" b="1" dirty="0"/>
              <a:t>Разработан и реализуется проект «Здоровая Россия — общее дело». </a:t>
            </a:r>
          </a:p>
          <a:p>
            <a:pPr algn="just"/>
            <a:r>
              <a:rPr lang="ru-RU" sz="2000" dirty="0"/>
              <a:t>Он направлен на профилактику курения, алкоголизма, наркомании и проводится с вовлечением волонтеров из молодежной среды по принципу «сверстник-сверстнику». Проект прошел экспертизу и поддержан Агентством стратегических инициатив, Московским государственным психолого-педагогическим университетом, Научно-практическим центром наркологии, рекомендован Министерством образования и науки Российской Федерации. Программа «Здоровая Россия — общее дело» также получила одобрение во многих регионах нашей страны, например, активно поддерживается Министерством образования Московской области: включена Губернатором Московской области в Библиотеку лучших практик по профилактике наркомании и рекомендована для применения в образовательных учреждениях области.</a:t>
            </a:r>
          </a:p>
        </p:txBody>
      </p:sp>
    </p:spTree>
    <p:extLst>
      <p:ext uri="{BB962C8B-B14F-4D97-AF65-F5344CB8AC3E}">
        <p14:creationId xmlns:p14="http://schemas.microsoft.com/office/powerpoint/2010/main" val="246006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66A3C05-FB82-42FD-8E52-F25E0798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79" y="1017058"/>
            <a:ext cx="3755402" cy="535077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9297" y="728593"/>
            <a:ext cx="3316816" cy="186074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9297" y="4620761"/>
            <a:ext cx="3316816" cy="1865709"/>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4631" y="3611185"/>
            <a:ext cx="3313044" cy="1858632"/>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0437" y="1335853"/>
            <a:ext cx="3317238" cy="1864953"/>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9297" y="2662830"/>
            <a:ext cx="3316816" cy="1876462"/>
          </a:xfrm>
          <a:prstGeom prst="rect">
            <a:avLst/>
          </a:prstGeom>
        </p:spPr>
      </p:pic>
    </p:spTree>
    <p:extLst>
      <p:ext uri="{BB962C8B-B14F-4D97-AF65-F5344CB8AC3E}">
        <p14:creationId xmlns:p14="http://schemas.microsoft.com/office/powerpoint/2010/main" val="295892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0D088D30-4B8E-4578-A610-AF9DF4B43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895" y="2835965"/>
            <a:ext cx="2525944" cy="3581922"/>
          </a:xfrm>
          <a:prstGeom prst="rect">
            <a:avLst/>
          </a:prstGeom>
        </p:spPr>
      </p:pic>
      <p:sp>
        <p:nvSpPr>
          <p:cNvPr id="6" name="TextBox 5">
            <a:extLst>
              <a:ext uri="{FF2B5EF4-FFF2-40B4-BE49-F238E27FC236}">
                <a16:creationId xmlns:a16="http://schemas.microsoft.com/office/drawing/2014/main" id="{50D0FDDB-D045-4ADB-8598-CA3F7385A019}"/>
              </a:ext>
            </a:extLst>
          </p:cNvPr>
          <p:cNvSpPr txBox="1"/>
          <p:nvPr/>
        </p:nvSpPr>
        <p:spPr>
          <a:xfrm>
            <a:off x="80888" y="834886"/>
            <a:ext cx="11991842" cy="1754326"/>
          </a:xfrm>
          <a:prstGeom prst="rect">
            <a:avLst/>
          </a:prstGeom>
          <a:noFill/>
        </p:spPr>
        <p:txBody>
          <a:bodyPr wrap="square" rtlCol="0">
            <a:spAutoFit/>
          </a:bodyPr>
          <a:lstStyle/>
          <a:p>
            <a:pPr algn="just"/>
            <a:r>
              <a:rPr lang="ru-RU" b="1" dirty="0"/>
              <a:t>   Общественной организацией «Общее дело» разработан и реализуется проект «Здоровые дети – общее дело»,</a:t>
            </a:r>
            <a:r>
              <a:rPr lang="ru-RU" dirty="0"/>
              <a:t> </a:t>
            </a:r>
          </a:p>
          <a:p>
            <a:pPr algn="just"/>
            <a:r>
              <a:rPr lang="ru-RU" dirty="0"/>
              <a:t>в рамках которого проводятся игровые познавательные программы в школах, детских садах, оздоровительных лагерях. Созданы мультфильмы «Опасное погружение» и «Тайна едкого дыма» сериала «Команда </a:t>
            </a:r>
            <a:r>
              <a:rPr lang="ru-RU" dirty="0" err="1"/>
              <a:t>Познавалова</a:t>
            </a:r>
            <a:r>
              <a:rPr lang="ru-RU" dirty="0"/>
              <a:t>», разработана программа «Команда </a:t>
            </a:r>
            <a:r>
              <a:rPr lang="ru-RU" dirty="0" err="1"/>
              <a:t>Познавалова</a:t>
            </a:r>
            <a:r>
              <a:rPr lang="ru-RU" dirty="0"/>
              <a:t>», которая прошла экспертизу в ГБУЗ «МНПЦ наркологии ДЗМ» и ФГБОУ ВПО МГППУ и включена в реестр профилактических программ. Программа помогает сформировать у ребенка ценность здорового образа жизни и сознательную гражданскую позицию.</a:t>
            </a:r>
          </a:p>
        </p:txBody>
      </p:sp>
      <p:pic>
        <p:nvPicPr>
          <p:cNvPr id="11" name="Рисунок 10">
            <a:extLst>
              <a:ext uri="{FF2B5EF4-FFF2-40B4-BE49-F238E27FC236}">
                <a16:creationId xmlns:a16="http://schemas.microsoft.com/office/drawing/2014/main" id="{65F4162C-5F5D-4EAE-B14D-C0A18AEF8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49" y="2818417"/>
            <a:ext cx="2525944" cy="3599470"/>
          </a:xfrm>
          <a:prstGeom prst="rect">
            <a:avLst/>
          </a:prstGeom>
        </p:spPr>
      </p:pic>
      <p:pic>
        <p:nvPicPr>
          <p:cNvPr id="17" name="Рисунок 16">
            <a:extLst>
              <a:ext uri="{FF2B5EF4-FFF2-40B4-BE49-F238E27FC236}">
                <a16:creationId xmlns:a16="http://schemas.microsoft.com/office/drawing/2014/main" id="{57EFFF29-E29A-4663-97DE-AD0FEC9D3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991" y="2818418"/>
            <a:ext cx="2575006" cy="3599470"/>
          </a:xfrm>
          <a:prstGeom prst="rect">
            <a:avLst/>
          </a:prstGeom>
        </p:spPr>
      </p:pic>
    </p:spTree>
    <p:extLst>
      <p:ext uri="{BB962C8B-B14F-4D97-AF65-F5344CB8AC3E}">
        <p14:creationId xmlns:p14="http://schemas.microsoft.com/office/powerpoint/2010/main" val="41931977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494</Words>
  <Application>Microsoft Office PowerPoint</Application>
  <PresentationFormat>Широкоэкранный</PresentationFormat>
  <Paragraphs>31</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Lev</dc:creator>
  <cp:lastModifiedBy>user</cp:lastModifiedBy>
  <cp:revision>45</cp:revision>
  <dcterms:created xsi:type="dcterms:W3CDTF">2019-06-24T06:56:44Z</dcterms:created>
  <dcterms:modified xsi:type="dcterms:W3CDTF">2019-10-07T11:00:52Z</dcterms:modified>
</cp:coreProperties>
</file>