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9" r:id="rId4"/>
    <p:sldId id="276" r:id="rId5"/>
    <p:sldId id="260" r:id="rId6"/>
    <p:sldId id="310" r:id="rId7"/>
    <p:sldId id="274" r:id="rId8"/>
    <p:sldId id="299" r:id="rId9"/>
    <p:sldId id="300" r:id="rId10"/>
    <p:sldId id="301" r:id="rId11"/>
    <p:sldId id="302" r:id="rId12"/>
    <p:sldId id="303" r:id="rId13"/>
    <p:sldId id="277" r:id="rId14"/>
    <p:sldId id="272" r:id="rId15"/>
    <p:sldId id="311" r:id="rId16"/>
    <p:sldId id="273" r:id="rId17"/>
    <p:sldId id="314" r:id="rId18"/>
    <p:sldId id="264" r:id="rId19"/>
    <p:sldId id="313" r:id="rId20"/>
    <p:sldId id="286" r:id="rId21"/>
    <p:sldId id="268" r:id="rId22"/>
    <p:sldId id="269" r:id="rId23"/>
    <p:sldId id="309" r:id="rId24"/>
    <p:sldId id="270" r:id="rId25"/>
    <p:sldId id="312" r:id="rId26"/>
    <p:sldId id="296" r:id="rId27"/>
    <p:sldId id="304" r:id="rId28"/>
    <p:sldId id="305" r:id="rId29"/>
    <p:sldId id="294" r:id="rId30"/>
  </p:sldIdLst>
  <p:sldSz cx="9144000" cy="6858000" type="screen4x3"/>
  <p:notesSz cx="10234613" cy="7099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2056" autoAdjust="0"/>
  </p:normalViewPr>
  <p:slideViewPr>
    <p:cSldViewPr>
      <p:cViewPr>
        <p:scale>
          <a:sx n="75" d="100"/>
          <a:sy n="75" d="100"/>
        </p:scale>
        <p:origin x="-10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городские школы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Основной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сельские школы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Основной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0.03</c:v>
                </c:pt>
                <c:pt idx="1">
                  <c:v>0.04</c:v>
                </c:pt>
                <c:pt idx="2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969664"/>
        <c:axId val="225971200"/>
      </c:barChart>
      <c:catAx>
        <c:axId val="225969664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25971200"/>
        <c:crosses val="autoZero"/>
        <c:auto val="1"/>
        <c:lblAlgn val="ctr"/>
        <c:lblOffset val="100"/>
        <c:noMultiLvlLbl val="0"/>
      </c:catAx>
      <c:valAx>
        <c:axId val="2259712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25969664"/>
        <c:crosses val="autoZero"/>
        <c:crossBetween val="between"/>
      </c:valAx>
      <c:spPr>
        <a:noFill/>
        <a:ln w="13384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4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городские школы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Основной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0.22</c:v>
                </c:pt>
                <c:pt idx="1">
                  <c:v>0.19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сельские школы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Основной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0.12</c:v>
                </c:pt>
                <c:pt idx="1">
                  <c:v>0.13</c:v>
                </c:pt>
                <c:pt idx="2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661184"/>
        <c:axId val="195671168"/>
      </c:barChart>
      <c:catAx>
        <c:axId val="195661184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95671168"/>
        <c:crosses val="autoZero"/>
        <c:auto val="1"/>
        <c:lblAlgn val="ctr"/>
        <c:lblOffset val="100"/>
        <c:noMultiLvlLbl val="0"/>
      </c:catAx>
      <c:valAx>
        <c:axId val="1956711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95661184"/>
        <c:crosses val="autoZero"/>
        <c:crossBetween val="between"/>
      </c:valAx>
      <c:spPr>
        <a:noFill/>
        <a:ln w="13384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47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797022" y="0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2FE17-4598-4638-B2FB-FBBCFE07F427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5FAFB-CF6C-407C-AAD5-DDEFF80D4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58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458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7022" y="0"/>
            <a:ext cx="4435304" cy="35458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FC7FFAF-027C-4271-9449-14AC8EAB6DC3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3400"/>
            <a:ext cx="3548063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3005" y="3371809"/>
            <a:ext cx="8188606" cy="3194520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743619"/>
            <a:ext cx="4435304" cy="35458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7022" y="6743619"/>
            <a:ext cx="4435304" cy="35458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6E2FA33-BC08-40A7-B967-64A5044A0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90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EB3815-6A60-47C5-B2C7-04B889EFFFAD}" type="slidenum">
              <a:rPr lang="ru-RU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Инженерная школа – это один из вариантов практико-ориентированного образования, имеющего важную </a:t>
            </a:r>
            <a:r>
              <a:rPr lang="ru-RU" dirty="0" err="1" smtClean="0"/>
              <a:t>профориентационную</a:t>
            </a:r>
            <a:r>
              <a:rPr lang="ru-RU" dirty="0" smtClean="0"/>
              <a:t> составляющую. На всех трех ступенях обучения вводятся компоненты инженерного образования. В начальной школе - знакомство с профессиями, в 5-9 классах создается широкое пространство выбора и самоопределения средствами пассивных проб на предприятиях района, в учреждениях НПО и СПО. В старшей школе ученики 10-11-х классов будут заниматься с учеными ПНИПУ и со специалистами НПО "Искра". Партнеры готовы предоставить современную станочную базу, музейное пространство, лаборатории и учебные центры.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2FA33-BC08-40A7-B967-64A5044A0AD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24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Школа  обеспечивает подготовку воспитанников спортивных классов по всем основным областям знаний, а также расширенное обязательное изучение специализированных предметов дополнительного образования: спортивного (</a:t>
            </a:r>
            <a:r>
              <a:rPr lang="ru-RU" dirty="0" err="1" smtClean="0"/>
              <a:t>киокусинкай</a:t>
            </a:r>
            <a:r>
              <a:rPr lang="ru-RU" dirty="0" smtClean="0"/>
              <a:t>, спортивная гимнастика, легкая атлетика, борьба, игровых видов спорта) и культурно-эстетического направлений (японский и китайский языки, живопись, музыка, актерское  мастерство). Культурно-эстетическое направление услуги основано на главном принципе восточных философий – гармоничном физическом, нравственном и духовном развитии личности. В 10-11-х классах предусмотрена профильная подготовка по индивидуальным планам, направленная на профессиональную деятельность в сфере спорта (тренер-преподаватель, спортивный психолог, спортивный врач, спортивный менеджер, переводчик китайского языка и т.д.).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2FA33-BC08-40A7-B967-64A5044A0AD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33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Обучающиеся в школе-интернате дети занимаются в спортивной школе олимпийского резерва г. Перми, которая проводит комплектование контингента. Созданы условия для проживания, обучения и тренировок для юных спортсменов. Особенностью образовательного процесса является создание условий для ежедневных двухразовых тренировочных занятий, обеспечение усвоения материала школьных программ в полном объеме благодаря режиму школы полного дня, несмотря на пропуски воспитанниками учебных занятий ввиду выездов на соревнования и турниры.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2FA33-BC08-40A7-B967-64A5044A0AD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8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Отсутствие доступной среды + картинки Лестовой Н.Л.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404F84-6487-42ED-AE67-F56CE5E2C70A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E9D5B98-5304-4105-B5F2-5E4424C6FCB7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67006A8-BBF5-4758-8FDC-F3203FA9E789}" type="slidenum">
              <a:rPr lang="ru-RU" smtClean="0">
                <a:solidFill>
                  <a:srgbClr val="000000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7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0852777-63DC-4059-B359-85C2E6FE07EA}" type="slidenum">
              <a:rPr lang="ru-RU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86E763-744E-44C5-B584-AF1744D45D0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700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B8B76F-2000-47E6-98B5-5B9F57047470}" type="slidenum">
              <a:rPr lang="ru-RU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B312CF8-DC53-4FD6-8BFE-0093C825D05E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70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9354F0D-F0BE-48B5-A1DF-11CF6696800F}" type="slidenum">
              <a:rPr lang="ru-RU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4336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5907" indent="-29458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8319" indent="-2356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9646" indent="-2356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0974" indent="-2356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2301" indent="-235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63629" indent="-235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34956" indent="-235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6284" indent="-2356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1CC55F4-2843-4CE2-A0EA-B341D4024BFF}" type="slidenum">
              <a:rPr lang="ru-RU" smtClean="0"/>
              <a:pPr eaLnBrk="1" hangingPunct="1"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BEEE752-DED5-478E-900C-BA9987834056}" type="slidenum">
              <a:rPr lang="ru-RU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3F1728-FB32-4F08-B617-4E6EA37D282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err="1" smtClean="0"/>
              <a:t>пСущественных</a:t>
            </a:r>
            <a:r>
              <a:rPr lang="ru-RU" dirty="0" smtClean="0"/>
              <a:t> положительных тенденций кроме роста количества получателей ЕДВ нет.</a:t>
            </a:r>
          </a:p>
          <a:p>
            <a:pPr eaLnBrk="1" hangingPunct="1"/>
            <a:r>
              <a:rPr lang="ru-RU" dirty="0" smtClean="0"/>
              <a:t>Растет количество публикаций в изданиях ВАК. Рост от полутора тысяч до двух тысяч публикаций в год.</a:t>
            </a:r>
          </a:p>
          <a:p>
            <a:pPr eaLnBrk="1" hangingPunct="1"/>
            <a:r>
              <a:rPr lang="ru-RU" dirty="0" smtClean="0"/>
              <a:t>Но фактически это мало презентует вузы в публичной сфере.</a:t>
            </a:r>
          </a:p>
          <a:p>
            <a:pPr eaLnBrk="1" hangingPunct="1"/>
            <a:r>
              <a:rPr lang="ru-RU" dirty="0" smtClean="0"/>
              <a:t>Требуется изменений ориентиров (критериев) закона на те, которые сопоставимы с мировыми показателями результативности </a:t>
            </a:r>
          </a:p>
          <a:p>
            <a:pPr eaLnBrk="1" hangingPunct="1"/>
            <a:r>
              <a:rPr lang="ru-RU" dirty="0" smtClean="0"/>
              <a:t>Серия законов Пермского края используя финансово-экономическую заинтересованность как мотив, выстраивает цепь ориентиров на пути к «вузу мирового класса». </a:t>
            </a:r>
          </a:p>
          <a:p>
            <a:pPr eaLnBrk="1" hangingPunct="1"/>
            <a:r>
              <a:rPr lang="ru-RU" dirty="0" smtClean="0"/>
              <a:t>Ориентиры заданы по «следам» тех, кто прошел путь и стал вузом мирового уровня.</a:t>
            </a:r>
          </a:p>
          <a:p>
            <a:pPr eaLnBrk="1" hangingPunct="1"/>
            <a:r>
              <a:rPr lang="ru-RU" dirty="0" smtClean="0"/>
              <a:t>Можно идти по этому пути и прилагать к этому усилия</a:t>
            </a:r>
          </a:p>
          <a:p>
            <a:pPr eaLnBrk="1" hangingPunct="1"/>
            <a:r>
              <a:rPr lang="ru-RU" dirty="0" smtClean="0"/>
              <a:t>Можно проигнорировать и терять возможности</a:t>
            </a:r>
          </a:p>
          <a:p>
            <a:pPr eaLnBrk="1" hangingPunct="1"/>
            <a:r>
              <a:rPr lang="ru-RU" dirty="0" smtClean="0"/>
              <a:t>Можно прокладывать «свой путь»</a:t>
            </a:r>
          </a:p>
          <a:p>
            <a:pPr eaLnBrk="1" hangingPunct="1"/>
            <a:r>
              <a:rPr lang="ru-RU" dirty="0" smtClean="0"/>
              <a:t>Последний вариант самый сложный, не каждый сможет создать уникальную ситуацию и выбрать свои цели.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3822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3822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3822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3822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3822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CFFA2AF-AB48-45EB-ABBB-4FBCF203EC3E}" type="slidenum">
              <a:rPr lang="ru-RU" smtClean="0">
                <a:solidFill>
                  <a:srgbClr val="000000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1101 – это именно 225 и выше. Получателей 225+240 в</a:t>
            </a:r>
            <a:r>
              <a:rPr lang="ru-RU" baseline="0" dirty="0" smtClean="0"/>
              <a:t> этом году меньше – 1012.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2FA33-BC08-40A7-B967-64A5044A0AD4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92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82E89B-A801-404A-A3F5-E4315B7C427A}" type="slidenum">
              <a:rPr lang="ru-RU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70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2352C23-9254-4292-AF7C-AD3B5961C5AC}" type="slidenum">
              <a:rPr lang="ru-RU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700" dirty="0" smtClean="0"/>
              <a:t>Рейтинг территорий по ср. баллу ЕГЭ по всем предметам</a:t>
            </a:r>
          </a:p>
          <a:p>
            <a:pPr eaLnBrk="1" hangingPunct="1"/>
            <a:r>
              <a:rPr lang="ru-RU" sz="1700" dirty="0" smtClean="0"/>
              <a:t>«Необходимо для каждого учреждения, в которых результаты остаются стабильно низкими, разработать и реализовать программы повышения качества образования.»</a:t>
            </a:r>
          </a:p>
          <a:p>
            <a:pPr eaLnBrk="1" hangingPunct="1"/>
            <a:endParaRPr lang="ru-RU" sz="1700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0233933-039D-4622-9E51-4E49F7F25A65}" type="slidenum">
              <a:rPr lang="ru-RU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085136-4670-4FB7-A5A4-BB17F1B9B9B0}" type="slidenum">
              <a:rPr lang="ru-RU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44863" y="533400"/>
            <a:ext cx="3546475" cy="2660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0715" y="3371810"/>
            <a:ext cx="8193183" cy="31934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7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0959" indent="-2965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6091" indent="-23721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0528" indent="-23721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4964" indent="-23721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940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3837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8273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3271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E5F5478-67AA-4269-BFBA-B9412C031FC7}" type="slidenum">
              <a:rPr lang="ru-RU" smtClean="0"/>
              <a:pPr eaLnBrk="1" hangingPunct="1"/>
              <a:t>6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3400"/>
            <a:ext cx="3546475" cy="266065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1301" y="3372254"/>
            <a:ext cx="8192014" cy="3193154"/>
          </a:xfrm>
          <a:noFill/>
        </p:spPr>
        <p:txBody>
          <a:bodyPr/>
          <a:lstStyle/>
          <a:p>
            <a:pPr eaLnBrk="1" hangingPunct="1"/>
            <a:r>
              <a:rPr lang="ru-RU" sz="1000"/>
              <a:t>Проект реализуется совместно с Центром юных физиков им. Илана Рамона (Израиль) под руководством профессора Виктора Маламуда.</a:t>
            </a:r>
          </a:p>
          <a:p>
            <a:pPr eaLnBrk="1" hangingPunct="1"/>
            <a:r>
              <a:rPr lang="ru-RU" sz="1000"/>
              <a:t>Среди этих 10 учеников есть ребята из Гимназии №2 города Соликамска, Школы №3 города Березники и 2 школ города Перми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78F5E6-8DCB-4764-95C2-8CA811E8F444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1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Школа </a:t>
            </a:r>
            <a:r>
              <a:rPr lang="ru-RU" dirty="0" err="1" smtClean="0"/>
              <a:t>Сколково</a:t>
            </a:r>
            <a:r>
              <a:rPr lang="ru-RU" dirty="0" smtClean="0"/>
              <a:t> – это инновационный образовательный центр, создающий качественно иное физическое пространство жизни и учебы ребенка в школе, в том числе с ограниченными возможностями здоровья. Образовательная услуга будет предоставляться детям с признаками одаренности и высоким уровнем способностей в разных предметных областях. Школа </a:t>
            </a:r>
            <a:r>
              <a:rPr lang="ru-RU" dirty="0" err="1" smtClean="0"/>
              <a:t>Сколково</a:t>
            </a:r>
            <a:r>
              <a:rPr lang="ru-RU" dirty="0" smtClean="0"/>
              <a:t> должна стать экспериментальной инновационной площадкой для развития системы образования Пермского края и России.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2FA33-BC08-40A7-B967-64A5044A0AD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828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Школа компьютерных технологий или IT-школа предполагает формирование компетентности учащихся на трех уровнях: техническая грамотность, применение средств информационно-коммуникационных технологий, инновационная деятельность. Школа будет оснащена новейшим оборудованием не только для формирования </a:t>
            </a:r>
            <a:r>
              <a:rPr lang="ru-RU" dirty="0" err="1" smtClean="0"/>
              <a:t>разноуровневой</a:t>
            </a:r>
            <a:r>
              <a:rPr lang="ru-RU" dirty="0" smtClean="0"/>
              <a:t> компьютерной грамотности, но и для создания робототехники.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2FA33-BC08-40A7-B967-64A5044A0AD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5A035-147A-4872-B498-CBC0BE0D00B9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9395-3808-4EDE-B0B4-75BE3E697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4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5CD38-8984-4D71-921F-1C63B79D7378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1FBD-F87D-4619-B89E-C56406096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36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08FB9-F62A-4B1B-8DC0-3A5639174A1E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ADCC9-8219-409D-A728-9E2ADB17E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43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373AFF3-D68B-4E13-9B9B-9C9DB63827A4}" type="datetime1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4B402D7-C54B-4080-B219-5DEB55EF3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62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B2BB-58C0-4F2E-B689-BA87EDDBD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9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934B-A73C-4F67-9B99-48A8812368C0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05CA-7D15-4462-A591-C60351E4E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0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872D-DE07-467E-80CB-E73893FA391A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CF943-6062-477A-BEB6-D834F7F98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9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2841-E209-4250-B449-F1826BF75E74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48B95-FECF-4E75-BDCF-987D45C3C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1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0A24-FC61-4E65-8DC1-7CEA6E05F99A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50ADC-0BBA-48AB-9BF3-CD69871AE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5D2A5-5B3D-4C34-AF60-54EC5E689B0A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2140-AE08-4E92-A7E1-5ACD1EF65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20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07FD-E5E9-4D07-BE8F-AC430A542595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1D87-37A0-4214-BD92-A46AD4AB6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22AB2-FF57-49AB-ACEC-238C5CE1B1E4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CED96-FA77-4720-82F0-75DA02CF5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82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4C8BF-18AA-4F77-9F3B-0BB375D7D36C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8953E-E81B-4912-ADA0-D69BD5FA8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DF2BC-5F9E-46DF-8717-6529D52A73DC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2B891E-737F-4473-B2F7-17B71738D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u66zabavushka.ru/images/cms/data/kabinet_bos-zdorove/bos_2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png"/><Relationship Id="rId5" Type="http://schemas.openxmlformats.org/officeDocument/2006/relationships/oleObject" Target="../embeddings/_____Microsoft_Excel_97-20034.xls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1.png"/><Relationship Id="rId4" Type="http://schemas.openxmlformats.org/officeDocument/2006/relationships/oleObject" Target="../embeddings/_____Microsoft_Excel_97-20035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_____Microsoft_Excel_97-20031.xls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13" Type="http://schemas.openxmlformats.org/officeDocument/2006/relationships/image" Target="../media/image55.png"/><Relationship Id="rId3" Type="http://schemas.openxmlformats.org/officeDocument/2006/relationships/image" Target="../media/image46.gif"/><Relationship Id="rId7" Type="http://schemas.openxmlformats.org/officeDocument/2006/relationships/image" Target="../media/image50.gif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3.gif"/><Relationship Id="rId5" Type="http://schemas.openxmlformats.org/officeDocument/2006/relationships/image" Target="../media/image48.gif"/><Relationship Id="rId10" Type="http://schemas.microsoft.com/office/2007/relationships/hdphoto" Target="../media/hdphoto2.wdp"/><Relationship Id="rId4" Type="http://schemas.openxmlformats.org/officeDocument/2006/relationships/image" Target="../media/image47.gif"/><Relationship Id="rId9" Type="http://schemas.openxmlformats.org/officeDocument/2006/relationships/image" Target="../media/image52.jpeg"/><Relationship Id="rId1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7.png"/><Relationship Id="rId4" Type="http://schemas.openxmlformats.org/officeDocument/2006/relationships/oleObject" Target="../embeddings/_____Microsoft_Excel_97-20036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7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jpeg"/><Relationship Id="rId18" Type="http://schemas.openxmlformats.org/officeDocument/2006/relationships/image" Target="../media/image7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17" Type="http://schemas.openxmlformats.org/officeDocument/2006/relationships/image" Target="../media/image73.jpe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openxmlformats.org/officeDocument/2006/relationships/image" Target="../media/image67.png"/><Relationship Id="rId5" Type="http://schemas.openxmlformats.org/officeDocument/2006/relationships/image" Target="../media/image61.jpeg"/><Relationship Id="rId15" Type="http://schemas.openxmlformats.org/officeDocument/2006/relationships/image" Target="../media/image71.jpeg"/><Relationship Id="rId10" Type="http://schemas.openxmlformats.org/officeDocument/2006/relationships/image" Target="../media/image66.jpe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_____Microsoft_Excel_97-20032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_____Microsoft_Excel_97-20033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3573239"/>
            <a:ext cx="7518400" cy="2232025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Итоги и перспективы модернизации </a:t>
            </a:r>
            <a:br>
              <a:rPr lang="ru-RU" sz="3600" dirty="0" smtClean="0"/>
            </a:br>
            <a:r>
              <a:rPr lang="ru-RU" sz="3600" dirty="0" smtClean="0"/>
              <a:t>системы образования </a:t>
            </a:r>
            <a:br>
              <a:rPr lang="ru-RU" sz="3600" dirty="0" smtClean="0"/>
            </a:br>
            <a:r>
              <a:rPr lang="ru-RU" sz="3600" dirty="0" smtClean="0"/>
              <a:t>Пермского края</a:t>
            </a:r>
          </a:p>
        </p:txBody>
      </p:sp>
      <p:pic>
        <p:nvPicPr>
          <p:cNvPr id="4099" name="Picture 10" descr="http://strana.ru/media/images/uploaded/gallery_promo172189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626359"/>
            <a:ext cx="4324823" cy="309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D:\image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b="19120"/>
          <a:stretch/>
        </p:blipFill>
        <p:spPr bwMode="auto">
          <a:xfrm>
            <a:off x="683568" y="1700808"/>
            <a:ext cx="5539363" cy="234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«Инженерная школа»</a:t>
            </a:r>
            <a:br>
              <a:rPr lang="ru-RU" smtClean="0"/>
            </a:br>
            <a:r>
              <a:rPr lang="ru-RU" smtClean="0"/>
              <a:t>(СОШ №16 г.Перми)</a:t>
            </a:r>
          </a:p>
        </p:txBody>
      </p:sp>
      <p:pic>
        <p:nvPicPr>
          <p:cNvPr id="15364" name="Picture 4" descr="C:\Documents and Settings\avgolubtsov\Local Settings\Temporary Internet Files\Content.IE5\5Z5C2OJI\MC90023805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4260850"/>
            <a:ext cx="2330450" cy="22050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5365" name="Picture 13" descr="http://www.membrana.ru/storage/img/s/si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81388"/>
            <a:ext cx="42037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«Спортивный образовательный центр»</a:t>
            </a:r>
            <a:br>
              <a:rPr lang="ru-RU" sz="3200" smtClean="0"/>
            </a:br>
            <a:r>
              <a:rPr lang="ru-RU" sz="3200" smtClean="0"/>
              <a:t>(СОШ №32 г.Перми и СДЮШОР Киокушинкай)</a:t>
            </a:r>
          </a:p>
        </p:txBody>
      </p:sp>
      <p:pic>
        <p:nvPicPr>
          <p:cNvPr id="16388" name="Picture 6" descr="http://karateperm.ru/upload/image/others/SDYUSH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9" b="11507"/>
          <a:stretch>
            <a:fillRect/>
          </a:stretch>
        </p:blipFill>
        <p:spPr bwMode="auto">
          <a:xfrm>
            <a:off x="819150" y="1681163"/>
            <a:ext cx="388778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2" descr="http://karateperm.ru/upload/image/gallery/5/20100508-kr_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7" b="7616"/>
          <a:stretch>
            <a:fillRect/>
          </a:stretch>
        </p:blipFill>
        <p:spPr bwMode="auto">
          <a:xfrm>
            <a:off x="819150" y="4005263"/>
            <a:ext cx="3887788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C:\Users\1\AppData\Local\Microsoft\Windows\Temporary Internet Files\Content.IE5\XE2H70B9\MC900231048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2838" y="1681163"/>
            <a:ext cx="3670300" cy="27559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8130" name="Picture 2" descr="D:\image2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" b="26901"/>
          <a:stretch/>
        </p:blipFill>
        <p:spPr bwMode="auto">
          <a:xfrm>
            <a:off x="4924392" y="4591052"/>
            <a:ext cx="3668746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D:\image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08" b="13517"/>
          <a:stretch/>
        </p:blipFill>
        <p:spPr bwMode="auto">
          <a:xfrm>
            <a:off x="4064972" y="3331763"/>
            <a:ext cx="4478338" cy="32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«Академия спорта»</a:t>
            </a:r>
            <a:br>
              <a:rPr lang="ru-RU" smtClean="0"/>
            </a:br>
            <a:r>
              <a:rPr lang="ru-RU" smtClean="0"/>
              <a:t>(Школа-интернат №85)</a:t>
            </a:r>
          </a:p>
        </p:txBody>
      </p:sp>
      <p:pic>
        <p:nvPicPr>
          <p:cNvPr id="17414" name="Picture 8" descr="C:\Documents and Settings\avgolubtsov\Local Settings\Temporary Internet Files\Content.IE5\IECC0GTS\MC90043459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44675"/>
            <a:ext cx="13366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 descr="C:\Documents and Settings\avgolubtsov\Local Settings\Temporary Internet Files\Content.IE5\IECC0GTS\MC90029428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852613"/>
            <a:ext cx="1798638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 descr="D:\image2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2"/>
          <a:stretch/>
        </p:blipFill>
        <p:spPr bwMode="auto">
          <a:xfrm>
            <a:off x="395288" y="1732755"/>
            <a:ext cx="3384550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D:\image2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05064"/>
            <a:ext cx="3384550" cy="25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 Фото 10. Дети-инвалиды имеют право на особую заботу и обучение.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4453" y="1196752"/>
            <a:ext cx="4514011" cy="331182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70767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0" dirty="0" smtClean="0"/>
              <a:t>Образование детей с ОВЗ, детей-инвалидов</a:t>
            </a:r>
            <a:endParaRPr lang="ru-RU" sz="3200" b="0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57200" y="1579264"/>
            <a:ext cx="4619625" cy="5018088"/>
          </a:xfrm>
        </p:spPr>
        <p:txBody>
          <a:bodyPr>
            <a:noAutofit/>
          </a:bodyPr>
          <a:lstStyle/>
          <a:p>
            <a:pPr marL="285750" indent="-285750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>
                <a:latin typeface="Arial" pitchFamily="34" charset="0"/>
                <a:ea typeface="Calibri"/>
                <a:cs typeface="Arial" pitchFamily="34" charset="0"/>
              </a:rPr>
              <a:t>57 специальных (коррекционных) </a:t>
            </a:r>
            <a:r>
              <a:rPr lang="ru-RU" sz="2100" dirty="0" smtClean="0">
                <a:latin typeface="Arial" pitchFamily="34" charset="0"/>
                <a:ea typeface="Calibri"/>
                <a:cs typeface="Arial" pitchFamily="34" charset="0"/>
              </a:rPr>
              <a:t>учреждений </a:t>
            </a:r>
            <a:r>
              <a:rPr lang="ru-RU" sz="2100" dirty="0">
                <a:latin typeface="Arial" pitchFamily="34" charset="0"/>
                <a:ea typeface="Calibri"/>
                <a:cs typeface="Arial" pitchFamily="34" charset="0"/>
              </a:rPr>
              <a:t>всех видов в 35 территориях </a:t>
            </a:r>
            <a:r>
              <a:rPr lang="ru-RU" sz="2100" dirty="0" smtClean="0">
                <a:latin typeface="Arial" pitchFamily="34" charset="0"/>
                <a:ea typeface="Calibri"/>
                <a:cs typeface="Arial" pitchFamily="34" charset="0"/>
              </a:rPr>
              <a:t>края;</a:t>
            </a:r>
          </a:p>
          <a:p>
            <a:pPr marL="285750" indent="-285750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>
                <a:latin typeface="Arial" pitchFamily="34" charset="0"/>
                <a:ea typeface="Calibri"/>
                <a:cs typeface="Arial" pitchFamily="34" charset="0"/>
              </a:rPr>
              <a:t>Классы </a:t>
            </a:r>
            <a:r>
              <a:rPr lang="ru-RU" sz="2100" dirty="0">
                <a:latin typeface="Arial" pitchFamily="34" charset="0"/>
                <a:ea typeface="Calibri"/>
                <a:cs typeface="Arial" pitchFamily="34" charset="0"/>
              </a:rPr>
              <a:t>для разных категорий детей с ОВЗ в 150 </a:t>
            </a:r>
            <a:r>
              <a:rPr lang="ru-RU" sz="2100" dirty="0" smtClean="0">
                <a:latin typeface="Arial" pitchFamily="34" charset="0"/>
                <a:ea typeface="Calibri"/>
                <a:cs typeface="Arial" pitchFamily="34" charset="0"/>
              </a:rPr>
              <a:t>школах </a:t>
            </a:r>
            <a:r>
              <a:rPr lang="ru-RU" sz="2100" dirty="0">
                <a:latin typeface="Arial" pitchFamily="34" charset="0"/>
                <a:ea typeface="Calibri"/>
                <a:cs typeface="Arial" pitchFamily="34" charset="0"/>
              </a:rPr>
              <a:t>в 30 территориях </a:t>
            </a:r>
            <a:r>
              <a:rPr lang="ru-RU" sz="2100" dirty="0" smtClean="0">
                <a:latin typeface="Arial" pitchFamily="34" charset="0"/>
                <a:ea typeface="Calibri"/>
                <a:cs typeface="Arial" pitchFamily="34" charset="0"/>
              </a:rPr>
              <a:t>края;</a:t>
            </a:r>
          </a:p>
          <a:p>
            <a:pPr marL="285750" indent="-285750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>
                <a:latin typeface="Arial" pitchFamily="34" charset="0"/>
                <a:ea typeface="Calibri"/>
                <a:cs typeface="Arial" pitchFamily="34" charset="0"/>
              </a:rPr>
              <a:t>Дистанционное </a:t>
            </a:r>
            <a:r>
              <a:rPr lang="ru-RU" sz="2100" dirty="0">
                <a:latin typeface="Arial" pitchFamily="34" charset="0"/>
                <a:ea typeface="Calibri"/>
                <a:cs typeface="Arial" pitchFamily="34" charset="0"/>
              </a:rPr>
              <a:t>обучения детей-инвалидов на дому в 39 территориях </a:t>
            </a:r>
            <a:r>
              <a:rPr lang="ru-RU" sz="2100" dirty="0" smtClean="0">
                <a:latin typeface="Arial" pitchFamily="34" charset="0"/>
                <a:ea typeface="Calibri"/>
                <a:cs typeface="Arial" pitchFamily="34" charset="0"/>
              </a:rPr>
              <a:t>края;</a:t>
            </a:r>
          </a:p>
          <a:p>
            <a:pPr marL="285750" indent="-285750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dirty="0" smtClean="0">
                <a:latin typeface="Arial" pitchFamily="34" charset="0"/>
                <a:ea typeface="Calibri"/>
                <a:cs typeface="Arial" pitchFamily="34" charset="0"/>
              </a:rPr>
              <a:t>30 </a:t>
            </a:r>
            <a:r>
              <a:rPr lang="ru-RU" sz="2100" dirty="0">
                <a:latin typeface="Arial" pitchFamily="34" charset="0"/>
                <a:ea typeface="Calibri"/>
                <a:cs typeface="Arial" pitchFamily="34" charset="0"/>
              </a:rPr>
              <a:t>территориальных ПМПК и ГКУ Пермского края «Центральная ПМПК</a:t>
            </a:r>
            <a:r>
              <a:rPr lang="ru-RU" sz="2100" dirty="0" smtClean="0">
                <a:latin typeface="Arial" pitchFamily="34" charset="0"/>
                <a:ea typeface="Calibri"/>
                <a:cs typeface="Arial" pitchFamily="34" charset="0"/>
              </a:rPr>
              <a:t>»</a:t>
            </a:r>
            <a:endParaRPr lang="ru-RU" sz="2100" dirty="0">
              <a:latin typeface="Arial" pitchFamily="34" charset="0"/>
              <a:ea typeface="Calibri"/>
              <a:cs typeface="Arial" pitchFamily="34" charset="0"/>
            </a:endParaRPr>
          </a:p>
          <a:p>
            <a:pPr eaLnBrk="1" hangingPunct="1">
              <a:defRPr/>
            </a:pP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Проблемы создания безбарьерной среды в образовательных учреждениях</a:t>
            </a:r>
          </a:p>
        </p:txBody>
      </p:sp>
      <p:pic>
        <p:nvPicPr>
          <p:cNvPr id="18435" name="Picture 4" descr="&amp;Dcy;&amp;ocy;&amp;bcy;&amp;rcy;&amp;ocy; &amp;pcy;&amp;ocy;&amp;zhcy;&amp;acy;&amp;lcy;&amp;ocy;&amp;vcy;&amp;acy;&amp;tcy;&amp;softcy; &amp;icy;&amp;lcy;&amp;icy; &amp;Icy;&amp;ncy;&amp;vcy;&amp;acy;&amp;lcy;&amp;icy;&amp;dcy;&amp;acy;&amp;mcy; &amp;vcy;&amp;khcy;&amp;ocy;&amp;dcy; &amp;vcy;&amp;ocy;&amp;scy;&amp;pcy;&amp;rcy;&amp;iecy;&amp;shchcy;&amp;iecy;&amp;n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628775"/>
            <a:ext cx="300831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&amp;Dcy;&amp;ocy;&amp;scy;&amp;tcy;&amp;ucy;&amp;pcy;&amp;ncy;&amp;acy;&amp;yacy; &amp;scy;&amp;rcy;&amp;iecy;&amp;dcy;&amp;acy; &amp;vcy; &amp;ncy;&amp;ocy;&amp;vcy;&amp;ycy;&amp;khcy; &amp;pcy;&amp;ocy;&amp;scy;&amp;tcy;&amp;rcy;&amp;ocy;&amp;jcy;&amp;kcy;&amp;acy;&amp;khcy; &amp;dcy;&amp;ocy;&amp;lcy;&amp;zhcy;&amp;ncy;&amp;acy; &amp;bcy;&amp;ycy;&amp;tcy;&amp;softcy; &amp;dcy;&amp;iecy;&amp;jcy;&amp;scy;&amp;tcy;&amp;vcy;&amp;icy;&amp;tcy;&amp;iecy;&amp;lcy;&amp;softcy;&amp;ncy;&amp;ocy; &amp;dcy;&amp;ocy;&amp;scy;&amp;tcy;&amp;ucy;&amp;pcy;&amp;ncy;&amp;ocy;&amp;j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4"/>
          <a:stretch>
            <a:fillRect/>
          </a:stretch>
        </p:blipFill>
        <p:spPr bwMode="auto">
          <a:xfrm>
            <a:off x="3924300" y="1628775"/>
            <a:ext cx="22923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&amp;Kcy;&amp;acy;&amp;kcy; &amp;scy;&amp;dcy;&amp;iecy;&amp;lcy;&amp;acy;&amp;tcy;&amp;softcy; &amp;dcy;&amp;ocy;&amp;scy;&amp;tcy;&amp;ucy;&amp;pcy;&amp;ncy;&amp;ycy;&amp;mcy;&amp;icy; &amp;dcy;&amp;lcy;&amp;yacy; &amp;icy;&amp;ncy;&amp;vcy;&amp;acy;&amp;lcy;&amp;icy;&amp;dcy;&amp;ocy;&amp;vcy; &quot;&amp;khcy;&amp;rcy;&amp;ucy;&amp;shchcy;&amp;iecy;&amp;vcy;&amp;kcy;&amp;icy;&quot; &amp;icy; &quot;&amp;bcy;&amp;rcy;&amp;iecy;&amp;zhcy;&amp;ncy;&amp;iecy;&amp;vcy;&amp;kcy;&amp;icy;&quot;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" b="19666"/>
          <a:stretch>
            <a:fillRect/>
          </a:stretch>
        </p:blipFill>
        <p:spPr bwMode="auto">
          <a:xfrm>
            <a:off x="4284663" y="4019550"/>
            <a:ext cx="42862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http://blog.yarcenter.ru/media/Alex/2011/pandus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5"/>
          <a:stretch>
            <a:fillRect/>
          </a:stretch>
        </p:blipFill>
        <p:spPr bwMode="auto">
          <a:xfrm>
            <a:off x="755650" y="4019550"/>
            <a:ext cx="33702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 descr="D:\image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33" y="1628775"/>
            <a:ext cx="2177780" cy="224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Дистанционное образование детей-инвалидов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60600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ru-RU" sz="2400" dirty="0" smtClean="0"/>
              <a:t>созданы условия для обучения 356 детей-инвалидов;</a:t>
            </a:r>
          </a:p>
          <a:p>
            <a:pPr>
              <a:buFontTx/>
              <a:buChar char="-"/>
              <a:defRPr/>
            </a:pPr>
            <a:r>
              <a:rPr lang="ru-RU" sz="2400" dirty="0"/>
              <a:t>п</a:t>
            </a:r>
            <a:r>
              <a:rPr lang="ru-RU" sz="2400" dirty="0" smtClean="0"/>
              <a:t>одготовлено более 300 дистанционных педагогов;</a:t>
            </a:r>
          </a:p>
          <a:p>
            <a:pPr>
              <a:buFontTx/>
              <a:buChar char="-"/>
              <a:defRPr/>
            </a:pPr>
            <a:r>
              <a:rPr lang="ru-RU" sz="2400" dirty="0"/>
              <a:t>у</a:t>
            </a:r>
            <a:r>
              <a:rPr lang="ru-RU" sz="2400" dirty="0" smtClean="0"/>
              <a:t>словия для дистанционного обучения созданы в 143 школах в 39 территориях края (оборудование на 126 млн. рублей).</a:t>
            </a:r>
          </a:p>
          <a:p>
            <a:pPr>
              <a:buFontTx/>
              <a:buChar char="-"/>
              <a:defRPr/>
            </a:pPr>
            <a:endParaRPr lang="ru-RU" sz="2800" dirty="0" smtClean="0"/>
          </a:p>
          <a:p>
            <a:pPr marL="0" indent="0"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5124" name="Picture 4" descr="C:\Documents and Settings\nllestova\Рабочий стол\Мои документы\Картинки - дети-инвалиды\Наши\Копытова Улья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33825"/>
            <a:ext cx="36004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Картинка 16 из 124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2388"/>
            <a:ext cx="3600450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7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647700"/>
          </a:xfrm>
        </p:spPr>
        <p:txBody>
          <a:bodyPr/>
          <a:lstStyle/>
          <a:p>
            <a:pPr eaLnBrk="1" hangingPunct="1"/>
            <a:r>
              <a:rPr lang="ru-RU" sz="2800" smtClean="0"/>
              <a:t>Рейтинг территорий по доле школ со скоростью доступа в сеть Интернет 512 кб/с и выше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19250" y="836613"/>
          <a:ext cx="5905499" cy="5953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114"/>
                <a:gridCol w="1924452"/>
                <a:gridCol w="648164"/>
                <a:gridCol w="216055"/>
                <a:gridCol w="576146"/>
                <a:gridCol w="1656420"/>
                <a:gridCol w="576148"/>
              </a:tblGrid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№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Территория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№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Территория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г. Березники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25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Соликамский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33,3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г. Кудымкар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26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Чусовской 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32,1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3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г. Кунгур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27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Кочёвский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30,0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4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Гремячинский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28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Косинский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23,1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5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Губахинский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29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Кудымкарский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22,2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6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ЗАТО Звёздный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30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Гайнский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solidFill>
                            <a:schemeClr val="bg1"/>
                          </a:solidFill>
                          <a:effectLst/>
                        </a:rPr>
                        <a:t>21,4</a:t>
                      </a:r>
                      <a:endParaRPr lang="ru-RU" sz="15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7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Юрлинский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31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Суксунский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20,0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8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г. Пермь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99,0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32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Александровский 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18,2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9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Краснокамский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94,1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33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Еловский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solidFill>
                            <a:schemeClr val="bg1"/>
                          </a:solidFill>
                          <a:effectLst/>
                        </a:rPr>
                        <a:t>16,7</a:t>
                      </a:r>
                      <a:endParaRPr lang="ru-RU" sz="15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10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Красновишерский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87,0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34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Октябрьский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solidFill>
                            <a:schemeClr val="bg1"/>
                          </a:solidFill>
                          <a:effectLst/>
                        </a:rPr>
                        <a:t>16,0</a:t>
                      </a:r>
                      <a:endParaRPr lang="ru-RU" sz="15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11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Горнозаводский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75,9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35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Большесосновский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15,4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12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Ординский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75,0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36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Куединский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14,3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13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Юсьвинский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67,7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37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err="1">
                          <a:effectLst/>
                        </a:rPr>
                        <a:t>Частинскийа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solidFill>
                            <a:schemeClr val="bg1"/>
                          </a:solidFill>
                          <a:effectLst/>
                        </a:rPr>
                        <a:t>13,6</a:t>
                      </a:r>
                      <a:endParaRPr lang="ru-RU" sz="15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14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г. Соликамск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66,7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38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Усольский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solidFill>
                            <a:schemeClr val="bg1"/>
                          </a:solidFill>
                          <a:effectLst/>
                        </a:rPr>
                        <a:t>13,3</a:t>
                      </a:r>
                      <a:endParaRPr lang="ru-RU" sz="15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15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Лысьвенский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62,5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39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Берёзовский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7,1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16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Нытвенский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52,4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40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Кишертский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6,3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17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Очерский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50,0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41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Уинский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solidFill>
                            <a:schemeClr val="bg1"/>
                          </a:solidFill>
                          <a:effectLst/>
                        </a:rPr>
                        <a:t>5,9</a:t>
                      </a:r>
                      <a:endParaRPr lang="ru-RU" sz="15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18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Добрянский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47,4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42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Кунгурский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4,0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19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Чернушинский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45,1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43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Бардымский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20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Осинский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42,3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44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Верещагинский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21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Пермский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40,4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45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Оханский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22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Кизеловский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37,5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46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Сивинский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23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Карагайский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34,6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47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Чердынский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5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24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Чайковский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33,8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48</a:t>
                      </a:r>
                      <a:endParaRPr lang="ru-RU" sz="1500" b="0" i="0" u="none" strike="noStrike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Ильинский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36005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н/д</a:t>
                      </a:r>
                      <a:endParaRPr lang="ru-RU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Динамика норматива (руб.)</a:t>
            </a:r>
          </a:p>
        </p:txBody>
      </p:sp>
      <p:grpSp>
        <p:nvGrpSpPr>
          <p:cNvPr id="28675" name="Group 16"/>
          <p:cNvGrpSpPr>
            <a:grpSpLocks/>
          </p:cNvGrpSpPr>
          <p:nvPr/>
        </p:nvGrpSpPr>
        <p:grpSpPr bwMode="auto">
          <a:xfrm>
            <a:off x="323850" y="6127750"/>
            <a:ext cx="8424863" cy="396875"/>
            <a:chOff x="961" y="3543"/>
            <a:chExt cx="5012" cy="250"/>
          </a:xfrm>
        </p:grpSpPr>
        <p:sp>
          <p:nvSpPr>
            <p:cNvPr id="28678" name="Line 17"/>
            <p:cNvSpPr>
              <a:spLocks noChangeShapeType="1"/>
            </p:cNvSpPr>
            <p:nvPr/>
          </p:nvSpPr>
          <p:spPr bwMode="auto">
            <a:xfrm>
              <a:off x="961" y="3785"/>
              <a:ext cx="5012" cy="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79" name="Line 18"/>
            <p:cNvSpPr>
              <a:spLocks noChangeShapeType="1"/>
            </p:cNvSpPr>
            <p:nvPr/>
          </p:nvSpPr>
          <p:spPr bwMode="auto">
            <a:xfrm flipV="1">
              <a:off x="961" y="3739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0" name="Line 19"/>
            <p:cNvSpPr>
              <a:spLocks noChangeShapeType="1"/>
            </p:cNvSpPr>
            <p:nvPr/>
          </p:nvSpPr>
          <p:spPr bwMode="auto">
            <a:xfrm flipV="1">
              <a:off x="1842" y="3739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1" name="Line 20"/>
            <p:cNvSpPr>
              <a:spLocks noChangeShapeType="1"/>
            </p:cNvSpPr>
            <p:nvPr/>
          </p:nvSpPr>
          <p:spPr bwMode="auto">
            <a:xfrm flipV="1">
              <a:off x="2724" y="3739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2" name="Line 21"/>
            <p:cNvSpPr>
              <a:spLocks noChangeShapeType="1"/>
            </p:cNvSpPr>
            <p:nvPr/>
          </p:nvSpPr>
          <p:spPr bwMode="auto">
            <a:xfrm flipV="1">
              <a:off x="3611" y="3739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3" name="Line 22"/>
            <p:cNvSpPr>
              <a:spLocks noChangeShapeType="1"/>
            </p:cNvSpPr>
            <p:nvPr/>
          </p:nvSpPr>
          <p:spPr bwMode="auto">
            <a:xfrm flipV="1">
              <a:off x="4492" y="3739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4" name="Rectangle 23"/>
            <p:cNvSpPr>
              <a:spLocks noChangeArrowheads="1"/>
            </p:cNvSpPr>
            <p:nvPr/>
          </p:nvSpPr>
          <p:spPr bwMode="auto">
            <a:xfrm>
              <a:off x="1213" y="3543"/>
              <a:ext cx="45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FF0000"/>
                  </a:solidFill>
                </a:rPr>
                <a:t>100%</a:t>
              </a: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8685" name="Rectangle 24"/>
            <p:cNvSpPr>
              <a:spLocks noChangeArrowheads="1"/>
            </p:cNvSpPr>
            <p:nvPr/>
          </p:nvSpPr>
          <p:spPr bwMode="auto">
            <a:xfrm>
              <a:off x="2094" y="3543"/>
              <a:ext cx="45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FF0000"/>
                  </a:solidFill>
                </a:rPr>
                <a:t>110%</a:t>
              </a: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8686" name="Rectangle 25"/>
            <p:cNvSpPr>
              <a:spLocks noChangeArrowheads="1"/>
            </p:cNvSpPr>
            <p:nvPr/>
          </p:nvSpPr>
          <p:spPr bwMode="auto">
            <a:xfrm>
              <a:off x="2975" y="3543"/>
              <a:ext cx="45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FF0000"/>
                  </a:solidFill>
                </a:rPr>
                <a:t>133%</a:t>
              </a: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8687" name="Rectangle 26"/>
            <p:cNvSpPr>
              <a:spLocks noChangeArrowheads="1"/>
            </p:cNvSpPr>
            <p:nvPr/>
          </p:nvSpPr>
          <p:spPr bwMode="auto">
            <a:xfrm>
              <a:off x="3856" y="3543"/>
              <a:ext cx="45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FF0000"/>
                  </a:solidFill>
                </a:rPr>
                <a:t>162%</a:t>
              </a: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8688" name="Rectangle 27"/>
            <p:cNvSpPr>
              <a:spLocks noChangeArrowheads="1"/>
            </p:cNvSpPr>
            <p:nvPr/>
          </p:nvSpPr>
          <p:spPr bwMode="auto">
            <a:xfrm>
              <a:off x="4738" y="3543"/>
              <a:ext cx="45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FF0000"/>
                  </a:solidFill>
                </a:rPr>
                <a:t>200%</a:t>
              </a:r>
              <a:endParaRPr lang="ru-RU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8676" name="Диаграмма 2"/>
          <p:cNvGraphicFramePr>
            <a:graphicFrameLocks/>
          </p:cNvGraphicFramePr>
          <p:nvPr/>
        </p:nvGraphicFramePr>
        <p:xfrm>
          <a:off x="200025" y="1346200"/>
          <a:ext cx="8599488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r:id="rId5" imgW="8596105" imgH="4651651" progId="Excel.Chart.8">
                  <p:embed/>
                </p:oleObj>
              </mc:Choice>
              <mc:Fallback>
                <p:oleObj r:id="rId5" imgW="8596105" imgH="465165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346200"/>
                        <a:ext cx="8599488" cy="465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7697788" y="6064250"/>
            <a:ext cx="9064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200">
                <a:solidFill>
                  <a:srgbClr val="FF0000"/>
                </a:solidFill>
                <a:latin typeface="Arial" charset="0"/>
                <a:cs typeface="Arial" charset="0"/>
              </a:rPr>
              <a:t>265%</a:t>
            </a:r>
          </a:p>
        </p:txBody>
      </p:sp>
    </p:spTree>
    <p:extLst>
      <p:ext uri="{BB962C8B-B14F-4D97-AF65-F5344CB8AC3E}">
        <p14:creationId xmlns:p14="http://schemas.microsoft.com/office/powerpoint/2010/main" val="3542244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Средняя заработная плата учителей (руб.)</a:t>
            </a:r>
          </a:p>
        </p:txBody>
      </p:sp>
      <p:graphicFrame>
        <p:nvGraphicFramePr>
          <p:cNvPr id="29699" name="Object 65"/>
          <p:cNvGraphicFramePr>
            <a:graphicFrameLocks noGrp="1" noChangeAspect="1"/>
          </p:cNvGraphicFramePr>
          <p:nvPr>
            <p:ph sz="half" idx="2"/>
          </p:nvPr>
        </p:nvGraphicFramePr>
        <p:xfrm>
          <a:off x="395288" y="1339850"/>
          <a:ext cx="8628062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r:id="rId4" imgW="8626588" imgH="4895512" progId="Excel.Chart.8">
                  <p:embed/>
                </p:oleObj>
              </mc:Choice>
              <mc:Fallback>
                <p:oleObj r:id="rId4" imgW="8626588" imgH="4895512" progId="Excel.Chart.8">
                  <p:embed/>
                  <p:pic>
                    <p:nvPicPr>
                      <p:cNvPr id="0" name="Object 6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39850"/>
                        <a:ext cx="8628062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116013" y="1893888"/>
            <a:ext cx="738187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>
              <a:latin typeface="+mj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116013" y="1308100"/>
            <a:ext cx="21875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экономика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кадров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отрасли образования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800" dirty="0"/>
              <a:t>Доля молодых </a:t>
            </a:r>
            <a:r>
              <a:rPr lang="ru-RU" sz="1800" dirty="0" smtClean="0"/>
              <a:t>специалистов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800" dirty="0"/>
              <a:t>Доля педагогов пенсионного возраста</a:t>
            </a:r>
          </a:p>
        </p:txBody>
      </p:sp>
      <p:graphicFrame>
        <p:nvGraphicFramePr>
          <p:cNvPr id="11" name="Диаграмма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0994492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36311046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943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/>
              <a:t>Результаты ЕГЭ</a:t>
            </a:r>
            <a:br>
              <a:rPr lang="ru-RU" sz="3600" smtClean="0"/>
            </a:br>
            <a:r>
              <a:rPr lang="ru-RU" sz="3600" smtClean="0"/>
              <a:t>(средний балл по всем предметам)</a:t>
            </a:r>
          </a:p>
        </p:txBody>
      </p:sp>
      <p:graphicFrame>
        <p:nvGraphicFramePr>
          <p:cNvPr id="5123" name="Объект 5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r:id="rId4" imgW="8327858" imgH="4627265" progId="Excel.Chart.8">
                  <p:embed/>
                </p:oleObj>
              </mc:Choice>
              <mc:Fallback>
                <p:oleObj r:id="rId4" imgW="8327858" imgH="4627265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14" descr="C:\Documents and Settings\avgolubtsov\Рабочий стол\Dropbox\Минобр3\Совет по делам инвалидов\старое\map_emp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7" y="1952625"/>
            <a:ext cx="23272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Проект «Мобильный учитель»</a:t>
            </a:r>
          </a:p>
        </p:txBody>
      </p:sp>
      <p:sp>
        <p:nvSpPr>
          <p:cNvPr id="33796" name="Объект 2"/>
          <p:cNvSpPr>
            <a:spLocks noGrp="1"/>
          </p:cNvSpPr>
          <p:nvPr>
            <p:ph idx="1"/>
          </p:nvPr>
        </p:nvSpPr>
        <p:spPr>
          <a:xfrm>
            <a:off x="4284663" y="1927225"/>
            <a:ext cx="4679950" cy="3662363"/>
          </a:xfrm>
        </p:spPr>
        <p:txBody>
          <a:bodyPr/>
          <a:lstStyle/>
          <a:p>
            <a:pPr eaLnBrk="1" hangingPunct="1"/>
            <a:r>
              <a:rPr lang="ru-RU" sz="2800" smtClean="0"/>
              <a:t>Обучение высококвалифицированными учителями детей в отдаленных территориях в пилотных территориях Пермского края: Очерском, Пермском и Соликамском районах.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44178" y="1628800"/>
            <a:ext cx="3168352" cy="4233838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7" name="Picture 4" descr="C:\Documents and Settings\avgolubtsov\Local Settings\Temporary Internet Files\Content.IE5\IECC0GTS\MC90044173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7" y="3902075"/>
            <a:ext cx="2335213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8" name="Группа 53330"/>
          <p:cNvGrpSpPr>
            <a:grpSpLocks/>
          </p:cNvGrpSpPr>
          <p:nvPr/>
        </p:nvGrpSpPr>
        <p:grpSpPr bwMode="auto">
          <a:xfrm>
            <a:off x="172492" y="2833688"/>
            <a:ext cx="2519362" cy="3041650"/>
            <a:chOff x="2832100" y="3429000"/>
            <a:chExt cx="1612900" cy="2224088"/>
          </a:xfrm>
        </p:grpSpPr>
        <p:sp>
          <p:nvSpPr>
            <p:cNvPr id="33799" name="Freeform 90"/>
            <p:cNvSpPr>
              <a:spLocks/>
            </p:cNvSpPr>
            <p:nvPr/>
          </p:nvSpPr>
          <p:spPr bwMode="auto">
            <a:xfrm>
              <a:off x="2832100" y="3429000"/>
              <a:ext cx="1612900" cy="2224088"/>
            </a:xfrm>
            <a:custGeom>
              <a:avLst/>
              <a:gdLst>
                <a:gd name="T0" fmla="*/ 2147483647 w 1016"/>
                <a:gd name="T1" fmla="*/ 2147483647 h 1401"/>
                <a:gd name="T2" fmla="*/ 2147483647 w 1016"/>
                <a:gd name="T3" fmla="*/ 2147483647 h 1401"/>
                <a:gd name="T4" fmla="*/ 2147483647 w 1016"/>
                <a:gd name="T5" fmla="*/ 2147483647 h 1401"/>
                <a:gd name="T6" fmla="*/ 2147483647 w 1016"/>
                <a:gd name="T7" fmla="*/ 2147483647 h 1401"/>
                <a:gd name="T8" fmla="*/ 2147483647 w 1016"/>
                <a:gd name="T9" fmla="*/ 2147483647 h 1401"/>
                <a:gd name="T10" fmla="*/ 2147483647 w 1016"/>
                <a:gd name="T11" fmla="*/ 2147483647 h 1401"/>
                <a:gd name="T12" fmla="*/ 2147483647 w 1016"/>
                <a:gd name="T13" fmla="*/ 2147483647 h 1401"/>
                <a:gd name="T14" fmla="*/ 2147483647 w 1016"/>
                <a:gd name="T15" fmla="*/ 2147483647 h 1401"/>
                <a:gd name="T16" fmla="*/ 2147483647 w 1016"/>
                <a:gd name="T17" fmla="*/ 2147483647 h 1401"/>
                <a:gd name="T18" fmla="*/ 2147483647 w 1016"/>
                <a:gd name="T19" fmla="*/ 2147483647 h 1401"/>
                <a:gd name="T20" fmla="*/ 2147483647 w 1016"/>
                <a:gd name="T21" fmla="*/ 2147483647 h 1401"/>
                <a:gd name="T22" fmla="*/ 2147483647 w 1016"/>
                <a:gd name="T23" fmla="*/ 2147483647 h 1401"/>
                <a:gd name="T24" fmla="*/ 2147483647 w 1016"/>
                <a:gd name="T25" fmla="*/ 2147483647 h 1401"/>
                <a:gd name="T26" fmla="*/ 2147483647 w 1016"/>
                <a:gd name="T27" fmla="*/ 2147483647 h 1401"/>
                <a:gd name="T28" fmla="*/ 2147483647 w 1016"/>
                <a:gd name="T29" fmla="*/ 2147483647 h 1401"/>
                <a:gd name="T30" fmla="*/ 2147483647 w 1016"/>
                <a:gd name="T31" fmla="*/ 2147483647 h 1401"/>
                <a:gd name="T32" fmla="*/ 2147483647 w 1016"/>
                <a:gd name="T33" fmla="*/ 2147483647 h 1401"/>
                <a:gd name="T34" fmla="*/ 2147483647 w 1016"/>
                <a:gd name="T35" fmla="*/ 2147483647 h 1401"/>
                <a:gd name="T36" fmla="*/ 2147483647 w 1016"/>
                <a:gd name="T37" fmla="*/ 2147483647 h 1401"/>
                <a:gd name="T38" fmla="*/ 2147483647 w 1016"/>
                <a:gd name="T39" fmla="*/ 2147483647 h 1401"/>
                <a:gd name="T40" fmla="*/ 2147483647 w 1016"/>
                <a:gd name="T41" fmla="*/ 2147483647 h 1401"/>
                <a:gd name="T42" fmla="*/ 2147483647 w 1016"/>
                <a:gd name="T43" fmla="*/ 2147483647 h 1401"/>
                <a:gd name="T44" fmla="*/ 2147483647 w 1016"/>
                <a:gd name="T45" fmla="*/ 2147483647 h 1401"/>
                <a:gd name="T46" fmla="*/ 2147483647 w 1016"/>
                <a:gd name="T47" fmla="*/ 2147483647 h 1401"/>
                <a:gd name="T48" fmla="*/ 2147483647 w 1016"/>
                <a:gd name="T49" fmla="*/ 2147483647 h 1401"/>
                <a:gd name="T50" fmla="*/ 2147483647 w 1016"/>
                <a:gd name="T51" fmla="*/ 2147483647 h 1401"/>
                <a:gd name="T52" fmla="*/ 2147483647 w 1016"/>
                <a:gd name="T53" fmla="*/ 0 h 1401"/>
                <a:gd name="T54" fmla="*/ 2147483647 w 1016"/>
                <a:gd name="T55" fmla="*/ 2147483647 h 1401"/>
                <a:gd name="T56" fmla="*/ 2147483647 w 1016"/>
                <a:gd name="T57" fmla="*/ 2147483647 h 1401"/>
                <a:gd name="T58" fmla="*/ 2147483647 w 1016"/>
                <a:gd name="T59" fmla="*/ 2147483647 h 1401"/>
                <a:gd name="T60" fmla="*/ 2147483647 w 1016"/>
                <a:gd name="T61" fmla="*/ 2147483647 h 1401"/>
                <a:gd name="T62" fmla="*/ 2147483647 w 1016"/>
                <a:gd name="T63" fmla="*/ 2147483647 h 1401"/>
                <a:gd name="T64" fmla="*/ 2147483647 w 1016"/>
                <a:gd name="T65" fmla="*/ 2147483647 h 1401"/>
                <a:gd name="T66" fmla="*/ 2147483647 w 1016"/>
                <a:gd name="T67" fmla="*/ 2147483647 h 1401"/>
                <a:gd name="T68" fmla="*/ 2147483647 w 1016"/>
                <a:gd name="T69" fmla="*/ 2147483647 h 1401"/>
                <a:gd name="T70" fmla="*/ 2147483647 w 1016"/>
                <a:gd name="T71" fmla="*/ 2147483647 h 1401"/>
                <a:gd name="T72" fmla="*/ 2147483647 w 1016"/>
                <a:gd name="T73" fmla="*/ 2147483647 h 1401"/>
                <a:gd name="T74" fmla="*/ 2147483647 w 1016"/>
                <a:gd name="T75" fmla="*/ 2147483647 h 1401"/>
                <a:gd name="T76" fmla="*/ 2147483647 w 1016"/>
                <a:gd name="T77" fmla="*/ 2147483647 h 1401"/>
                <a:gd name="T78" fmla="*/ 2147483647 w 1016"/>
                <a:gd name="T79" fmla="*/ 2147483647 h 1401"/>
                <a:gd name="T80" fmla="*/ 2147483647 w 1016"/>
                <a:gd name="T81" fmla="*/ 2147483647 h 1401"/>
                <a:gd name="T82" fmla="*/ 2147483647 w 1016"/>
                <a:gd name="T83" fmla="*/ 2147483647 h 1401"/>
                <a:gd name="T84" fmla="*/ 2147483647 w 1016"/>
                <a:gd name="T85" fmla="*/ 2147483647 h 1401"/>
                <a:gd name="T86" fmla="*/ 2147483647 w 1016"/>
                <a:gd name="T87" fmla="*/ 2147483647 h 1401"/>
                <a:gd name="T88" fmla="*/ 2147483647 w 1016"/>
                <a:gd name="T89" fmla="*/ 2147483647 h 1401"/>
                <a:gd name="T90" fmla="*/ 2147483647 w 1016"/>
                <a:gd name="T91" fmla="*/ 2147483647 h 1401"/>
                <a:gd name="T92" fmla="*/ 2147483647 w 1016"/>
                <a:gd name="T93" fmla="*/ 2147483647 h 1401"/>
                <a:gd name="T94" fmla="*/ 2147483647 w 1016"/>
                <a:gd name="T95" fmla="*/ 2147483647 h 1401"/>
                <a:gd name="T96" fmla="*/ 2147483647 w 1016"/>
                <a:gd name="T97" fmla="*/ 2147483647 h 1401"/>
                <a:gd name="T98" fmla="*/ 2147483647 w 1016"/>
                <a:gd name="T99" fmla="*/ 2147483647 h 1401"/>
                <a:gd name="T100" fmla="*/ 2147483647 w 1016"/>
                <a:gd name="T101" fmla="*/ 2147483647 h 1401"/>
                <a:gd name="T102" fmla="*/ 2147483647 w 1016"/>
                <a:gd name="T103" fmla="*/ 2147483647 h 1401"/>
                <a:gd name="T104" fmla="*/ 2147483647 w 1016"/>
                <a:gd name="T105" fmla="*/ 2147483647 h 1401"/>
                <a:gd name="T106" fmla="*/ 2147483647 w 1016"/>
                <a:gd name="T107" fmla="*/ 2147483647 h 1401"/>
                <a:gd name="T108" fmla="*/ 2147483647 w 1016"/>
                <a:gd name="T109" fmla="*/ 2147483647 h 1401"/>
                <a:gd name="T110" fmla="*/ 2147483647 w 1016"/>
                <a:gd name="T111" fmla="*/ 2147483647 h 14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16" h="1401">
                  <a:moveTo>
                    <a:pt x="336" y="781"/>
                  </a:moveTo>
                  <a:lnTo>
                    <a:pt x="336" y="781"/>
                  </a:lnTo>
                  <a:lnTo>
                    <a:pt x="340" y="784"/>
                  </a:lnTo>
                  <a:lnTo>
                    <a:pt x="342" y="789"/>
                  </a:lnTo>
                  <a:lnTo>
                    <a:pt x="340" y="897"/>
                  </a:lnTo>
                  <a:lnTo>
                    <a:pt x="340" y="909"/>
                  </a:lnTo>
                  <a:lnTo>
                    <a:pt x="342" y="941"/>
                  </a:lnTo>
                  <a:lnTo>
                    <a:pt x="342" y="953"/>
                  </a:lnTo>
                  <a:lnTo>
                    <a:pt x="343" y="990"/>
                  </a:lnTo>
                  <a:lnTo>
                    <a:pt x="343" y="996"/>
                  </a:lnTo>
                  <a:lnTo>
                    <a:pt x="342" y="1003"/>
                  </a:lnTo>
                  <a:lnTo>
                    <a:pt x="337" y="1013"/>
                  </a:lnTo>
                  <a:lnTo>
                    <a:pt x="337" y="1020"/>
                  </a:lnTo>
                  <a:lnTo>
                    <a:pt x="339" y="1024"/>
                  </a:lnTo>
                  <a:lnTo>
                    <a:pt x="339" y="1026"/>
                  </a:lnTo>
                  <a:lnTo>
                    <a:pt x="340" y="1032"/>
                  </a:lnTo>
                  <a:lnTo>
                    <a:pt x="342" y="1038"/>
                  </a:lnTo>
                  <a:lnTo>
                    <a:pt x="340" y="1253"/>
                  </a:lnTo>
                  <a:lnTo>
                    <a:pt x="340" y="1266"/>
                  </a:lnTo>
                  <a:lnTo>
                    <a:pt x="340" y="1267"/>
                  </a:lnTo>
                  <a:lnTo>
                    <a:pt x="342" y="1269"/>
                  </a:lnTo>
                  <a:lnTo>
                    <a:pt x="343" y="1270"/>
                  </a:lnTo>
                  <a:lnTo>
                    <a:pt x="346" y="1270"/>
                  </a:lnTo>
                  <a:lnTo>
                    <a:pt x="348" y="1270"/>
                  </a:lnTo>
                  <a:lnTo>
                    <a:pt x="349" y="1272"/>
                  </a:lnTo>
                  <a:lnTo>
                    <a:pt x="351" y="1273"/>
                  </a:lnTo>
                  <a:lnTo>
                    <a:pt x="351" y="1275"/>
                  </a:lnTo>
                  <a:lnTo>
                    <a:pt x="349" y="1395"/>
                  </a:lnTo>
                  <a:lnTo>
                    <a:pt x="349" y="1396"/>
                  </a:lnTo>
                  <a:lnTo>
                    <a:pt x="351" y="1399"/>
                  </a:lnTo>
                  <a:lnTo>
                    <a:pt x="353" y="1401"/>
                  </a:lnTo>
                  <a:lnTo>
                    <a:pt x="354" y="1401"/>
                  </a:lnTo>
                  <a:lnTo>
                    <a:pt x="1009" y="1401"/>
                  </a:lnTo>
                  <a:lnTo>
                    <a:pt x="1011" y="1401"/>
                  </a:lnTo>
                  <a:lnTo>
                    <a:pt x="1014" y="1399"/>
                  </a:lnTo>
                  <a:lnTo>
                    <a:pt x="1014" y="1396"/>
                  </a:lnTo>
                  <a:lnTo>
                    <a:pt x="1016" y="1395"/>
                  </a:lnTo>
                  <a:lnTo>
                    <a:pt x="1014" y="1358"/>
                  </a:lnTo>
                  <a:lnTo>
                    <a:pt x="1011" y="1309"/>
                  </a:lnTo>
                  <a:lnTo>
                    <a:pt x="1006" y="1289"/>
                  </a:lnTo>
                  <a:lnTo>
                    <a:pt x="1002" y="1276"/>
                  </a:lnTo>
                  <a:lnTo>
                    <a:pt x="999" y="1272"/>
                  </a:lnTo>
                  <a:lnTo>
                    <a:pt x="997" y="1270"/>
                  </a:lnTo>
                  <a:lnTo>
                    <a:pt x="986" y="1264"/>
                  </a:lnTo>
                  <a:lnTo>
                    <a:pt x="926" y="1236"/>
                  </a:lnTo>
                  <a:lnTo>
                    <a:pt x="922" y="1235"/>
                  </a:lnTo>
                  <a:lnTo>
                    <a:pt x="917" y="1233"/>
                  </a:lnTo>
                  <a:lnTo>
                    <a:pt x="908" y="1235"/>
                  </a:lnTo>
                  <a:lnTo>
                    <a:pt x="899" y="1236"/>
                  </a:lnTo>
                  <a:lnTo>
                    <a:pt x="888" y="1241"/>
                  </a:lnTo>
                  <a:lnTo>
                    <a:pt x="837" y="1259"/>
                  </a:lnTo>
                  <a:lnTo>
                    <a:pt x="836" y="1259"/>
                  </a:lnTo>
                  <a:lnTo>
                    <a:pt x="834" y="1259"/>
                  </a:lnTo>
                  <a:lnTo>
                    <a:pt x="832" y="1258"/>
                  </a:lnTo>
                  <a:lnTo>
                    <a:pt x="834" y="1255"/>
                  </a:lnTo>
                  <a:lnTo>
                    <a:pt x="837" y="1243"/>
                  </a:lnTo>
                  <a:lnTo>
                    <a:pt x="839" y="1238"/>
                  </a:lnTo>
                  <a:lnTo>
                    <a:pt x="843" y="1235"/>
                  </a:lnTo>
                  <a:lnTo>
                    <a:pt x="846" y="1232"/>
                  </a:lnTo>
                  <a:lnTo>
                    <a:pt x="849" y="1227"/>
                  </a:lnTo>
                  <a:lnTo>
                    <a:pt x="854" y="1193"/>
                  </a:lnTo>
                  <a:lnTo>
                    <a:pt x="856" y="1181"/>
                  </a:lnTo>
                  <a:lnTo>
                    <a:pt x="863" y="1150"/>
                  </a:lnTo>
                  <a:lnTo>
                    <a:pt x="865" y="1138"/>
                  </a:lnTo>
                  <a:lnTo>
                    <a:pt x="871" y="1038"/>
                  </a:lnTo>
                  <a:lnTo>
                    <a:pt x="871" y="1026"/>
                  </a:lnTo>
                  <a:lnTo>
                    <a:pt x="882" y="947"/>
                  </a:lnTo>
                  <a:lnTo>
                    <a:pt x="883" y="935"/>
                  </a:lnTo>
                  <a:lnTo>
                    <a:pt x="882" y="867"/>
                  </a:lnTo>
                  <a:lnTo>
                    <a:pt x="880" y="855"/>
                  </a:lnTo>
                  <a:lnTo>
                    <a:pt x="877" y="761"/>
                  </a:lnTo>
                  <a:lnTo>
                    <a:pt x="877" y="749"/>
                  </a:lnTo>
                  <a:lnTo>
                    <a:pt x="871" y="687"/>
                  </a:lnTo>
                  <a:lnTo>
                    <a:pt x="869" y="675"/>
                  </a:lnTo>
                  <a:lnTo>
                    <a:pt x="854" y="601"/>
                  </a:lnTo>
                  <a:lnTo>
                    <a:pt x="852" y="589"/>
                  </a:lnTo>
                  <a:lnTo>
                    <a:pt x="852" y="577"/>
                  </a:lnTo>
                  <a:lnTo>
                    <a:pt x="851" y="564"/>
                  </a:lnTo>
                  <a:lnTo>
                    <a:pt x="832" y="511"/>
                  </a:lnTo>
                  <a:lnTo>
                    <a:pt x="811" y="443"/>
                  </a:lnTo>
                  <a:lnTo>
                    <a:pt x="809" y="437"/>
                  </a:lnTo>
                  <a:lnTo>
                    <a:pt x="805" y="431"/>
                  </a:lnTo>
                  <a:lnTo>
                    <a:pt x="792" y="417"/>
                  </a:lnTo>
                  <a:lnTo>
                    <a:pt x="777" y="404"/>
                  </a:lnTo>
                  <a:lnTo>
                    <a:pt x="766" y="397"/>
                  </a:lnTo>
                  <a:lnTo>
                    <a:pt x="639" y="335"/>
                  </a:lnTo>
                  <a:lnTo>
                    <a:pt x="634" y="332"/>
                  </a:lnTo>
                  <a:lnTo>
                    <a:pt x="629" y="328"/>
                  </a:lnTo>
                  <a:lnTo>
                    <a:pt x="597" y="295"/>
                  </a:lnTo>
                  <a:lnTo>
                    <a:pt x="593" y="294"/>
                  </a:lnTo>
                  <a:lnTo>
                    <a:pt x="583" y="292"/>
                  </a:lnTo>
                  <a:lnTo>
                    <a:pt x="577" y="289"/>
                  </a:lnTo>
                  <a:lnTo>
                    <a:pt x="579" y="288"/>
                  </a:lnTo>
                  <a:lnTo>
                    <a:pt x="582" y="284"/>
                  </a:lnTo>
                  <a:lnTo>
                    <a:pt x="583" y="283"/>
                  </a:lnTo>
                  <a:lnTo>
                    <a:pt x="583" y="281"/>
                  </a:lnTo>
                  <a:lnTo>
                    <a:pt x="583" y="272"/>
                  </a:lnTo>
                  <a:lnTo>
                    <a:pt x="577" y="261"/>
                  </a:lnTo>
                  <a:lnTo>
                    <a:pt x="573" y="241"/>
                  </a:lnTo>
                  <a:lnTo>
                    <a:pt x="569" y="229"/>
                  </a:lnTo>
                  <a:lnTo>
                    <a:pt x="568" y="217"/>
                  </a:lnTo>
                  <a:lnTo>
                    <a:pt x="568" y="212"/>
                  </a:lnTo>
                  <a:lnTo>
                    <a:pt x="569" y="206"/>
                  </a:lnTo>
                  <a:lnTo>
                    <a:pt x="576" y="186"/>
                  </a:lnTo>
                  <a:lnTo>
                    <a:pt x="577" y="174"/>
                  </a:lnTo>
                  <a:lnTo>
                    <a:pt x="579" y="94"/>
                  </a:lnTo>
                  <a:lnTo>
                    <a:pt x="576" y="83"/>
                  </a:lnTo>
                  <a:lnTo>
                    <a:pt x="569" y="71"/>
                  </a:lnTo>
                  <a:lnTo>
                    <a:pt x="563" y="62"/>
                  </a:lnTo>
                  <a:lnTo>
                    <a:pt x="519" y="15"/>
                  </a:lnTo>
                  <a:lnTo>
                    <a:pt x="514" y="14"/>
                  </a:lnTo>
                  <a:lnTo>
                    <a:pt x="508" y="12"/>
                  </a:lnTo>
                  <a:lnTo>
                    <a:pt x="491" y="11"/>
                  </a:lnTo>
                  <a:lnTo>
                    <a:pt x="480" y="8"/>
                  </a:lnTo>
                  <a:lnTo>
                    <a:pt x="460" y="0"/>
                  </a:lnTo>
                  <a:lnTo>
                    <a:pt x="454" y="0"/>
                  </a:lnTo>
                  <a:lnTo>
                    <a:pt x="448" y="0"/>
                  </a:lnTo>
                  <a:lnTo>
                    <a:pt x="425" y="8"/>
                  </a:lnTo>
                  <a:lnTo>
                    <a:pt x="414" y="12"/>
                  </a:lnTo>
                  <a:lnTo>
                    <a:pt x="388" y="17"/>
                  </a:lnTo>
                  <a:lnTo>
                    <a:pt x="383" y="20"/>
                  </a:lnTo>
                  <a:lnTo>
                    <a:pt x="379" y="23"/>
                  </a:lnTo>
                  <a:lnTo>
                    <a:pt x="345" y="43"/>
                  </a:lnTo>
                  <a:lnTo>
                    <a:pt x="342" y="46"/>
                  </a:lnTo>
                  <a:lnTo>
                    <a:pt x="336" y="48"/>
                  </a:lnTo>
                  <a:lnTo>
                    <a:pt x="326" y="49"/>
                  </a:lnTo>
                  <a:lnTo>
                    <a:pt x="313" y="66"/>
                  </a:lnTo>
                  <a:lnTo>
                    <a:pt x="308" y="69"/>
                  </a:lnTo>
                  <a:lnTo>
                    <a:pt x="305" y="74"/>
                  </a:lnTo>
                  <a:lnTo>
                    <a:pt x="303" y="78"/>
                  </a:lnTo>
                  <a:lnTo>
                    <a:pt x="302" y="83"/>
                  </a:lnTo>
                  <a:lnTo>
                    <a:pt x="300" y="91"/>
                  </a:lnTo>
                  <a:lnTo>
                    <a:pt x="302" y="95"/>
                  </a:lnTo>
                  <a:lnTo>
                    <a:pt x="303" y="100"/>
                  </a:lnTo>
                  <a:lnTo>
                    <a:pt x="320" y="105"/>
                  </a:lnTo>
                  <a:lnTo>
                    <a:pt x="322" y="109"/>
                  </a:lnTo>
                  <a:lnTo>
                    <a:pt x="323" y="115"/>
                  </a:lnTo>
                  <a:lnTo>
                    <a:pt x="323" y="175"/>
                  </a:lnTo>
                  <a:lnTo>
                    <a:pt x="325" y="180"/>
                  </a:lnTo>
                  <a:lnTo>
                    <a:pt x="328" y="185"/>
                  </a:lnTo>
                  <a:lnTo>
                    <a:pt x="333" y="188"/>
                  </a:lnTo>
                  <a:lnTo>
                    <a:pt x="337" y="192"/>
                  </a:lnTo>
                  <a:lnTo>
                    <a:pt x="340" y="197"/>
                  </a:lnTo>
                  <a:lnTo>
                    <a:pt x="340" y="198"/>
                  </a:lnTo>
                  <a:lnTo>
                    <a:pt x="342" y="203"/>
                  </a:lnTo>
                  <a:lnTo>
                    <a:pt x="342" y="209"/>
                  </a:lnTo>
                  <a:lnTo>
                    <a:pt x="334" y="238"/>
                  </a:lnTo>
                  <a:lnTo>
                    <a:pt x="333" y="245"/>
                  </a:lnTo>
                  <a:lnTo>
                    <a:pt x="334" y="249"/>
                  </a:lnTo>
                  <a:lnTo>
                    <a:pt x="336" y="252"/>
                  </a:lnTo>
                  <a:lnTo>
                    <a:pt x="339" y="257"/>
                  </a:lnTo>
                  <a:lnTo>
                    <a:pt x="343" y="258"/>
                  </a:lnTo>
                  <a:lnTo>
                    <a:pt x="349" y="258"/>
                  </a:lnTo>
                  <a:lnTo>
                    <a:pt x="353" y="260"/>
                  </a:lnTo>
                  <a:lnTo>
                    <a:pt x="357" y="263"/>
                  </a:lnTo>
                  <a:lnTo>
                    <a:pt x="362" y="268"/>
                  </a:lnTo>
                  <a:lnTo>
                    <a:pt x="366" y="289"/>
                  </a:lnTo>
                  <a:lnTo>
                    <a:pt x="371" y="297"/>
                  </a:lnTo>
                  <a:lnTo>
                    <a:pt x="376" y="306"/>
                  </a:lnTo>
                  <a:lnTo>
                    <a:pt x="379" y="314"/>
                  </a:lnTo>
                  <a:lnTo>
                    <a:pt x="385" y="324"/>
                  </a:lnTo>
                  <a:lnTo>
                    <a:pt x="389" y="332"/>
                  </a:lnTo>
                  <a:lnTo>
                    <a:pt x="394" y="335"/>
                  </a:lnTo>
                  <a:lnTo>
                    <a:pt x="399" y="337"/>
                  </a:lnTo>
                  <a:lnTo>
                    <a:pt x="433" y="335"/>
                  </a:lnTo>
                  <a:lnTo>
                    <a:pt x="437" y="337"/>
                  </a:lnTo>
                  <a:lnTo>
                    <a:pt x="440" y="340"/>
                  </a:lnTo>
                  <a:lnTo>
                    <a:pt x="445" y="351"/>
                  </a:lnTo>
                  <a:lnTo>
                    <a:pt x="448" y="361"/>
                  </a:lnTo>
                  <a:lnTo>
                    <a:pt x="448" y="363"/>
                  </a:lnTo>
                  <a:lnTo>
                    <a:pt x="446" y="363"/>
                  </a:lnTo>
                  <a:lnTo>
                    <a:pt x="371" y="421"/>
                  </a:lnTo>
                  <a:lnTo>
                    <a:pt x="366" y="432"/>
                  </a:lnTo>
                  <a:lnTo>
                    <a:pt x="357" y="464"/>
                  </a:lnTo>
                  <a:lnTo>
                    <a:pt x="354" y="475"/>
                  </a:lnTo>
                  <a:lnTo>
                    <a:pt x="311" y="595"/>
                  </a:lnTo>
                  <a:lnTo>
                    <a:pt x="308" y="607"/>
                  </a:lnTo>
                  <a:lnTo>
                    <a:pt x="305" y="620"/>
                  </a:lnTo>
                  <a:lnTo>
                    <a:pt x="302" y="624"/>
                  </a:lnTo>
                  <a:lnTo>
                    <a:pt x="297" y="626"/>
                  </a:lnTo>
                  <a:lnTo>
                    <a:pt x="293" y="624"/>
                  </a:lnTo>
                  <a:lnTo>
                    <a:pt x="286" y="623"/>
                  </a:lnTo>
                  <a:lnTo>
                    <a:pt x="266" y="612"/>
                  </a:lnTo>
                  <a:lnTo>
                    <a:pt x="257" y="606"/>
                  </a:lnTo>
                  <a:lnTo>
                    <a:pt x="206" y="569"/>
                  </a:lnTo>
                  <a:lnTo>
                    <a:pt x="200" y="563"/>
                  </a:lnTo>
                  <a:lnTo>
                    <a:pt x="194" y="555"/>
                  </a:lnTo>
                  <a:lnTo>
                    <a:pt x="163" y="518"/>
                  </a:lnTo>
                  <a:lnTo>
                    <a:pt x="159" y="515"/>
                  </a:lnTo>
                  <a:lnTo>
                    <a:pt x="153" y="514"/>
                  </a:lnTo>
                  <a:lnTo>
                    <a:pt x="128" y="507"/>
                  </a:lnTo>
                  <a:lnTo>
                    <a:pt x="122" y="507"/>
                  </a:lnTo>
                  <a:lnTo>
                    <a:pt x="116" y="509"/>
                  </a:lnTo>
                  <a:lnTo>
                    <a:pt x="102" y="514"/>
                  </a:lnTo>
                  <a:lnTo>
                    <a:pt x="96" y="514"/>
                  </a:lnTo>
                  <a:lnTo>
                    <a:pt x="89" y="515"/>
                  </a:lnTo>
                  <a:lnTo>
                    <a:pt x="76" y="514"/>
                  </a:lnTo>
                  <a:lnTo>
                    <a:pt x="69" y="512"/>
                  </a:lnTo>
                  <a:lnTo>
                    <a:pt x="65" y="509"/>
                  </a:lnTo>
                  <a:lnTo>
                    <a:pt x="16" y="454"/>
                  </a:lnTo>
                  <a:lnTo>
                    <a:pt x="14" y="452"/>
                  </a:lnTo>
                  <a:lnTo>
                    <a:pt x="11" y="452"/>
                  </a:lnTo>
                  <a:lnTo>
                    <a:pt x="9" y="452"/>
                  </a:lnTo>
                  <a:lnTo>
                    <a:pt x="8" y="454"/>
                  </a:lnTo>
                  <a:lnTo>
                    <a:pt x="0" y="455"/>
                  </a:lnTo>
                  <a:lnTo>
                    <a:pt x="2" y="461"/>
                  </a:lnTo>
                  <a:lnTo>
                    <a:pt x="5" y="466"/>
                  </a:lnTo>
                  <a:lnTo>
                    <a:pt x="33" y="498"/>
                  </a:lnTo>
                  <a:lnTo>
                    <a:pt x="33" y="500"/>
                  </a:lnTo>
                  <a:lnTo>
                    <a:pt x="34" y="503"/>
                  </a:lnTo>
                  <a:lnTo>
                    <a:pt x="33" y="504"/>
                  </a:lnTo>
                  <a:lnTo>
                    <a:pt x="31" y="506"/>
                  </a:lnTo>
                  <a:lnTo>
                    <a:pt x="28" y="509"/>
                  </a:lnTo>
                  <a:lnTo>
                    <a:pt x="26" y="515"/>
                  </a:lnTo>
                  <a:lnTo>
                    <a:pt x="26" y="517"/>
                  </a:lnTo>
                  <a:lnTo>
                    <a:pt x="26" y="523"/>
                  </a:lnTo>
                  <a:lnTo>
                    <a:pt x="29" y="527"/>
                  </a:lnTo>
                  <a:lnTo>
                    <a:pt x="39" y="537"/>
                  </a:lnTo>
                  <a:lnTo>
                    <a:pt x="42" y="541"/>
                  </a:lnTo>
                  <a:lnTo>
                    <a:pt x="43" y="547"/>
                  </a:lnTo>
                  <a:lnTo>
                    <a:pt x="39" y="555"/>
                  </a:lnTo>
                  <a:lnTo>
                    <a:pt x="49" y="561"/>
                  </a:lnTo>
                  <a:lnTo>
                    <a:pt x="62" y="571"/>
                  </a:lnTo>
                  <a:lnTo>
                    <a:pt x="65" y="575"/>
                  </a:lnTo>
                  <a:lnTo>
                    <a:pt x="68" y="580"/>
                  </a:lnTo>
                  <a:lnTo>
                    <a:pt x="68" y="584"/>
                  </a:lnTo>
                  <a:lnTo>
                    <a:pt x="69" y="591"/>
                  </a:lnTo>
                  <a:lnTo>
                    <a:pt x="73" y="595"/>
                  </a:lnTo>
                  <a:lnTo>
                    <a:pt x="73" y="597"/>
                  </a:lnTo>
                  <a:lnTo>
                    <a:pt x="76" y="601"/>
                  </a:lnTo>
                  <a:lnTo>
                    <a:pt x="79" y="607"/>
                  </a:lnTo>
                  <a:lnTo>
                    <a:pt x="80" y="614"/>
                  </a:lnTo>
                  <a:lnTo>
                    <a:pt x="82" y="618"/>
                  </a:lnTo>
                  <a:lnTo>
                    <a:pt x="86" y="623"/>
                  </a:lnTo>
                  <a:lnTo>
                    <a:pt x="96" y="630"/>
                  </a:lnTo>
                  <a:lnTo>
                    <a:pt x="97" y="632"/>
                  </a:lnTo>
                  <a:lnTo>
                    <a:pt x="106" y="638"/>
                  </a:lnTo>
                  <a:lnTo>
                    <a:pt x="119" y="646"/>
                  </a:lnTo>
                  <a:lnTo>
                    <a:pt x="122" y="649"/>
                  </a:lnTo>
                  <a:lnTo>
                    <a:pt x="123" y="654"/>
                  </a:lnTo>
                  <a:lnTo>
                    <a:pt x="117" y="694"/>
                  </a:lnTo>
                  <a:lnTo>
                    <a:pt x="119" y="698"/>
                  </a:lnTo>
                  <a:lnTo>
                    <a:pt x="122" y="701"/>
                  </a:lnTo>
                  <a:lnTo>
                    <a:pt x="336" y="7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Freeform 91"/>
            <p:cNvSpPr>
              <a:spLocks/>
            </p:cNvSpPr>
            <p:nvPr/>
          </p:nvSpPr>
          <p:spPr bwMode="auto">
            <a:xfrm>
              <a:off x="3460750" y="3846513"/>
              <a:ext cx="319088" cy="741363"/>
            </a:xfrm>
            <a:custGeom>
              <a:avLst/>
              <a:gdLst>
                <a:gd name="T0" fmla="*/ 2147483647 w 201"/>
                <a:gd name="T1" fmla="*/ 2147483647 h 467"/>
                <a:gd name="T2" fmla="*/ 2147483647 w 201"/>
                <a:gd name="T3" fmla="*/ 2147483647 h 467"/>
                <a:gd name="T4" fmla="*/ 2147483647 w 201"/>
                <a:gd name="T5" fmla="*/ 0 h 467"/>
                <a:gd name="T6" fmla="*/ 2147483647 w 201"/>
                <a:gd name="T7" fmla="*/ 2147483647 h 467"/>
                <a:gd name="T8" fmla="*/ 2147483647 w 201"/>
                <a:gd name="T9" fmla="*/ 2147483647 h 467"/>
                <a:gd name="T10" fmla="*/ 2147483647 w 201"/>
                <a:gd name="T11" fmla="*/ 2147483647 h 467"/>
                <a:gd name="T12" fmla="*/ 2147483647 w 201"/>
                <a:gd name="T13" fmla="*/ 2147483647 h 467"/>
                <a:gd name="T14" fmla="*/ 2147483647 w 201"/>
                <a:gd name="T15" fmla="*/ 2147483647 h 467"/>
                <a:gd name="T16" fmla="*/ 2147483647 w 201"/>
                <a:gd name="T17" fmla="*/ 2147483647 h 467"/>
                <a:gd name="T18" fmla="*/ 2147483647 w 201"/>
                <a:gd name="T19" fmla="*/ 2147483647 h 467"/>
                <a:gd name="T20" fmla="*/ 2147483647 w 201"/>
                <a:gd name="T21" fmla="*/ 2147483647 h 467"/>
                <a:gd name="T22" fmla="*/ 2147483647 w 201"/>
                <a:gd name="T23" fmla="*/ 2147483647 h 467"/>
                <a:gd name="T24" fmla="*/ 2147483647 w 201"/>
                <a:gd name="T25" fmla="*/ 2147483647 h 467"/>
                <a:gd name="T26" fmla="*/ 2147483647 w 201"/>
                <a:gd name="T27" fmla="*/ 2147483647 h 467"/>
                <a:gd name="T28" fmla="*/ 2147483647 w 201"/>
                <a:gd name="T29" fmla="*/ 2147483647 h 467"/>
                <a:gd name="T30" fmla="*/ 2147483647 w 201"/>
                <a:gd name="T31" fmla="*/ 2147483647 h 467"/>
                <a:gd name="T32" fmla="*/ 2147483647 w 201"/>
                <a:gd name="T33" fmla="*/ 2147483647 h 467"/>
                <a:gd name="T34" fmla="*/ 2147483647 w 201"/>
                <a:gd name="T35" fmla="*/ 2147483647 h 467"/>
                <a:gd name="T36" fmla="*/ 2147483647 w 201"/>
                <a:gd name="T37" fmla="*/ 2147483647 h 467"/>
                <a:gd name="T38" fmla="*/ 2147483647 w 201"/>
                <a:gd name="T39" fmla="*/ 2147483647 h 467"/>
                <a:gd name="T40" fmla="*/ 2147483647 w 201"/>
                <a:gd name="T41" fmla="*/ 2147483647 h 467"/>
                <a:gd name="T42" fmla="*/ 0 w 201"/>
                <a:gd name="T43" fmla="*/ 2147483647 h 467"/>
                <a:gd name="T44" fmla="*/ 0 w 201"/>
                <a:gd name="T45" fmla="*/ 2147483647 h 467"/>
                <a:gd name="T46" fmla="*/ 2147483647 w 201"/>
                <a:gd name="T47" fmla="*/ 2147483647 h 467"/>
                <a:gd name="T48" fmla="*/ 2147483647 w 201"/>
                <a:gd name="T49" fmla="*/ 2147483647 h 467"/>
                <a:gd name="T50" fmla="*/ 2147483647 w 201"/>
                <a:gd name="T51" fmla="*/ 2147483647 h 467"/>
                <a:gd name="T52" fmla="*/ 2147483647 w 201"/>
                <a:gd name="T53" fmla="*/ 2147483647 h 467"/>
                <a:gd name="T54" fmla="*/ 2147483647 w 201"/>
                <a:gd name="T55" fmla="*/ 2147483647 h 467"/>
                <a:gd name="T56" fmla="*/ 2147483647 w 201"/>
                <a:gd name="T57" fmla="*/ 2147483647 h 467"/>
                <a:gd name="T58" fmla="*/ 2147483647 w 201"/>
                <a:gd name="T59" fmla="*/ 2147483647 h 4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1" h="467">
                  <a:moveTo>
                    <a:pt x="70" y="111"/>
                  </a:moveTo>
                  <a:lnTo>
                    <a:pt x="175" y="15"/>
                  </a:lnTo>
                  <a:lnTo>
                    <a:pt x="183" y="0"/>
                  </a:lnTo>
                  <a:lnTo>
                    <a:pt x="186" y="1"/>
                  </a:lnTo>
                  <a:lnTo>
                    <a:pt x="197" y="25"/>
                  </a:lnTo>
                  <a:lnTo>
                    <a:pt x="201" y="31"/>
                  </a:lnTo>
                  <a:lnTo>
                    <a:pt x="147" y="135"/>
                  </a:lnTo>
                  <a:lnTo>
                    <a:pt x="133" y="152"/>
                  </a:lnTo>
                  <a:lnTo>
                    <a:pt x="129" y="194"/>
                  </a:lnTo>
                  <a:lnTo>
                    <a:pt x="104" y="283"/>
                  </a:lnTo>
                  <a:lnTo>
                    <a:pt x="86" y="354"/>
                  </a:lnTo>
                  <a:lnTo>
                    <a:pt x="75" y="421"/>
                  </a:lnTo>
                  <a:lnTo>
                    <a:pt x="69" y="418"/>
                  </a:lnTo>
                  <a:lnTo>
                    <a:pt x="84" y="184"/>
                  </a:lnTo>
                  <a:lnTo>
                    <a:pt x="100" y="168"/>
                  </a:lnTo>
                  <a:lnTo>
                    <a:pt x="72" y="138"/>
                  </a:lnTo>
                  <a:lnTo>
                    <a:pt x="53" y="143"/>
                  </a:lnTo>
                  <a:lnTo>
                    <a:pt x="43" y="161"/>
                  </a:lnTo>
                  <a:lnTo>
                    <a:pt x="55" y="189"/>
                  </a:lnTo>
                  <a:lnTo>
                    <a:pt x="9" y="449"/>
                  </a:lnTo>
                  <a:lnTo>
                    <a:pt x="4" y="467"/>
                  </a:lnTo>
                  <a:lnTo>
                    <a:pt x="0" y="464"/>
                  </a:lnTo>
                  <a:lnTo>
                    <a:pt x="0" y="381"/>
                  </a:lnTo>
                  <a:lnTo>
                    <a:pt x="17" y="291"/>
                  </a:lnTo>
                  <a:lnTo>
                    <a:pt x="26" y="195"/>
                  </a:lnTo>
                  <a:lnTo>
                    <a:pt x="27" y="171"/>
                  </a:lnTo>
                  <a:lnTo>
                    <a:pt x="43" y="132"/>
                  </a:lnTo>
                  <a:lnTo>
                    <a:pt x="38" y="101"/>
                  </a:lnTo>
                  <a:lnTo>
                    <a:pt x="50" y="94"/>
                  </a:lnTo>
                  <a:lnTo>
                    <a:pt x="7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15"/>
          <p:cNvSpPr>
            <a:spLocks noChangeArrowheads="1"/>
          </p:cNvSpPr>
          <p:nvPr/>
        </p:nvSpPr>
        <p:spPr bwMode="auto">
          <a:xfrm>
            <a:off x="8785225" y="6570663"/>
            <a:ext cx="2508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  <a:cs typeface="Arial" charset="0"/>
              </a:rPr>
              <a:t>2</a:t>
            </a:r>
            <a:endParaRPr lang="ru-RU" sz="14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7"/>
          <a:stretch>
            <a:fillRect/>
          </a:stretch>
        </p:blipFill>
        <p:spPr bwMode="auto">
          <a:xfrm>
            <a:off x="5828778" y="2084637"/>
            <a:ext cx="2880122" cy="195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674616" y="4101731"/>
            <a:ext cx="4145856" cy="252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>
              <a:lnSpc>
                <a:spcPct val="120000"/>
              </a:lnSpc>
            </a:pPr>
            <a:r>
              <a:rPr lang="ru-RU" sz="1600" dirty="0">
                <a:latin typeface="Agency FB" pitchFamily="34" charset="0"/>
                <a:cs typeface="Arial" charset="0"/>
              </a:rPr>
              <a:t>Приоритетными направлениями российского образования являются приведение содержания и структуры профессиональной подготовки кадров в соответствие с современными потребностями рынка труда и повышение доступности качественных образовательных услуг 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95536" y="1505992"/>
            <a:ext cx="4392488" cy="5122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2400" dirty="0" smtClean="0"/>
              <a:t>Организация работы единого координационного центра для определения заказа на подготовку рабочих кадров и специалистов</a:t>
            </a:r>
          </a:p>
          <a:p>
            <a:pPr eaLnBrk="1" hangingPunct="1"/>
            <a:r>
              <a:rPr lang="ru-RU" sz="2400" dirty="0" smtClean="0"/>
              <a:t>Разработка Программа развития профессионального образования Пермского края</a:t>
            </a:r>
            <a:endParaRPr lang="en-US" sz="2400" dirty="0" smtClean="0"/>
          </a:p>
          <a:p>
            <a:pPr eaLnBrk="1" hangingPunct="1"/>
            <a:r>
              <a:rPr lang="ru-RU" sz="2400" dirty="0" smtClean="0"/>
              <a:t>Создание многофункциональных и ресурсных центров прикладных квалификаций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13"/>
          <a:stretch/>
        </p:blipFill>
        <p:spPr bwMode="auto">
          <a:xfrm>
            <a:off x="5048100" y="1641500"/>
            <a:ext cx="3738860" cy="31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200" dirty="0" smtClean="0"/>
              <a:t>Основные направления развития системы профессионального образования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Приведение учреждений в нормативное состояние - региональный проект «Новая школа»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553986"/>
              </p:ext>
            </p:extLst>
          </p:nvPr>
        </p:nvGraphicFramePr>
        <p:xfrm>
          <a:off x="1547664" y="1556793"/>
          <a:ext cx="6336704" cy="48527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264"/>
                <a:gridCol w="2088232"/>
                <a:gridCol w="1872208"/>
              </a:tblGrid>
              <a:tr h="128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Число объектов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млн. руб.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>
                          <a:effectLst/>
                        </a:rPr>
                        <a:t>2006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 smtClean="0">
                          <a:effectLst/>
                        </a:rPr>
                        <a:t>905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u="none" strike="noStrike" dirty="0">
                          <a:effectLst/>
                        </a:rPr>
                        <a:t>814,9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>
                          <a:effectLst/>
                        </a:rPr>
                        <a:t>2007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 smtClean="0">
                          <a:effectLst/>
                        </a:rPr>
                        <a:t>911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u="none" strike="noStrike" dirty="0">
                          <a:effectLst/>
                        </a:rPr>
                        <a:t>1 533,5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>
                          <a:effectLst/>
                        </a:rPr>
                        <a:t>2008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 smtClean="0">
                          <a:effectLst/>
                        </a:rPr>
                        <a:t>693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u="none" strike="noStrike" dirty="0">
                          <a:effectLst/>
                        </a:rPr>
                        <a:t>1 209,5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>
                          <a:effectLst/>
                        </a:rPr>
                        <a:t>2009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 smtClean="0">
                          <a:effectLst/>
                        </a:rPr>
                        <a:t>494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u="none" strike="noStrike" dirty="0">
                          <a:effectLst/>
                        </a:rPr>
                        <a:t>829,0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>
                          <a:effectLst/>
                        </a:rPr>
                        <a:t>2010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 smtClean="0">
                          <a:effectLst/>
                        </a:rPr>
                        <a:t>430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u="none" strike="noStrike" dirty="0">
                          <a:effectLst/>
                        </a:rPr>
                        <a:t>1 295,0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>
                          <a:effectLst/>
                        </a:rPr>
                        <a:t>2011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 smtClean="0">
                          <a:effectLst/>
                        </a:rPr>
                        <a:t>856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u="none" strike="noStrike" dirty="0">
                          <a:effectLst/>
                        </a:rPr>
                        <a:t>1 518,1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 smtClean="0">
                          <a:effectLst/>
                        </a:rPr>
                        <a:t>на 20.08.2012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 smtClean="0">
                          <a:effectLst/>
                        </a:rPr>
                        <a:t>846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u="none" strike="noStrike" dirty="0">
                          <a:effectLst/>
                        </a:rPr>
                        <a:t>1 </a:t>
                      </a:r>
                      <a:r>
                        <a:rPr lang="ru-RU" sz="2800" u="none" strike="noStrike" dirty="0" smtClean="0">
                          <a:effectLst/>
                        </a:rPr>
                        <a:t>644,3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u="none" strike="noStrike" dirty="0">
                          <a:effectLst/>
                        </a:rPr>
                        <a:t>Итого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u="none" strike="noStrike" dirty="0">
                          <a:effectLst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800" b="1" u="none" strike="noStrike" dirty="0">
                          <a:effectLst/>
                        </a:rPr>
                        <a:t>8 </a:t>
                      </a:r>
                      <a:r>
                        <a:rPr lang="ru-RU" sz="2800" b="1" u="none" strike="noStrike" dirty="0" smtClean="0">
                          <a:effectLst/>
                        </a:rPr>
                        <a:t>844,3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382587"/>
          </a:xfrm>
        </p:spPr>
        <p:txBody>
          <a:bodyPr/>
          <a:lstStyle/>
          <a:p>
            <a:pPr eaLnBrk="1" hangingPunct="1"/>
            <a:r>
              <a:rPr lang="ru-RU" sz="2400" b="1" smtClean="0"/>
              <a:t>Общий рейтинг территорий по доле ОУ, имеющих лицензии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620713"/>
          <a:ext cx="8424861" cy="5943814"/>
        </p:xfrm>
        <a:graphic>
          <a:graphicData uri="http://schemas.openxmlformats.org/drawingml/2006/table">
            <a:tbl>
              <a:tblPr/>
              <a:tblGrid>
                <a:gridCol w="742874"/>
                <a:gridCol w="2228620"/>
                <a:gridCol w="1103054"/>
                <a:gridCol w="253253"/>
                <a:gridCol w="765386"/>
                <a:gridCol w="2228620"/>
                <a:gridCol w="1103054"/>
              </a:tblGrid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№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Территория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 с лиц.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№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Территория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 с лиц.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1-15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Александровский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Юсьвинский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93,3%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1-15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Бардымский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Берёзовский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92,9%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1-15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Кудымкар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Соликамск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92,6%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1-15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Гайнский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Красновишерский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88,0%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1-15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Горнозаводский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Сивинский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86,2%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1-15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Гремячинский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Кудымкарский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81,3%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1-15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Губахинский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31-32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Суксунский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80,0%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69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1-15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Еловский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31-32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Усольский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80,0%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1-15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ЗАТО Звездный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Куединский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76,4%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1-15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Карагайский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Соликамский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75,0%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1-15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Кизеловский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Верещагинский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74,4%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1-15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Косинский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Чайковский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72,5%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1-15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Очёрский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Кунгурский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71,7%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1-15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Частинский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Лысьвенский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71,2%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1-15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Чусовской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Чернушинский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70,9%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Березники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98,9%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Пермский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70,2%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Чердынский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96,7%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Кочёвский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70,0%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Ильинский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95,0%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Краснокамский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68,6%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Добрянский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94,4%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Осинский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68,0%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Нытвенский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94,1%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Пермь 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66,8%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Октябрьский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94,0%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Уинский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66,7%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22-24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Б-Сосновский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93,8%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г. Кунгур</a:t>
                      </a: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65,9%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22-24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Оханский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93,8%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Кишертский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58,8%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7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22-24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Юрлинский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93,8%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Ординский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7999" marR="8768" marT="8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50,0%</a:t>
                      </a:r>
                    </a:p>
                  </a:txBody>
                  <a:tcPr marL="8768" marR="8768" marT="8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857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План строительства учреждений образования на 2012-2014 </a:t>
            </a:r>
            <a:r>
              <a:rPr lang="ru-RU" dirty="0" err="1" smtClean="0"/>
              <a:t>г.г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815674"/>
              </p:ext>
            </p:extLst>
          </p:nvPr>
        </p:nvGraphicFramePr>
        <p:xfrm>
          <a:off x="900113" y="1916113"/>
          <a:ext cx="7559675" cy="2931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7941"/>
                <a:gridCol w="1871920"/>
                <a:gridCol w="1367941"/>
                <a:gridCol w="1799923"/>
                <a:gridCol w="1151950"/>
              </a:tblGrid>
              <a:tr h="43640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Детские сады</a:t>
                      </a:r>
                      <a:endParaRPr lang="ru-RU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Школы</a:t>
                      </a:r>
                      <a:endParaRPr lang="ru-RU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учреждений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мест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учреждений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мест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36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>
                          <a:effectLst/>
                        </a:rPr>
                        <a:t>2012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</a:rPr>
                        <a:t>465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 smtClean="0">
                          <a:effectLst/>
                        </a:rPr>
                        <a:t>1 238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>
                          <a:effectLst/>
                        </a:rPr>
                        <a:t>2013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32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 smtClean="0">
                          <a:effectLst/>
                        </a:rPr>
                        <a:t>4 010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effectLst/>
                        </a:rPr>
                        <a:t>854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>
                          <a:effectLst/>
                        </a:rPr>
                        <a:t>2014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55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 smtClean="0">
                          <a:effectLst/>
                        </a:rPr>
                        <a:t>7 140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 smtClean="0">
                          <a:effectLst/>
                        </a:rPr>
                        <a:t>1 160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</a:rPr>
                        <a:t>итого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</a:rPr>
                        <a:t>91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u="none" strike="noStrike" dirty="0" smtClean="0">
                          <a:effectLst/>
                        </a:rPr>
                        <a:t>11 615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</a:rPr>
                        <a:t>13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u="none" strike="noStrike" dirty="0" smtClean="0">
                          <a:effectLst/>
                        </a:rPr>
                        <a:t>3 252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5005883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Кроме того:</a:t>
            </a:r>
          </a:p>
          <a:p>
            <a:r>
              <a:rPr lang="ru-RU" sz="2000" dirty="0" smtClean="0"/>
              <a:t>Восстановление 65 ранее закрытых зданий ДОУ на 6,8 </a:t>
            </a:r>
            <a:r>
              <a:rPr lang="ru-RU" sz="2000" dirty="0" err="1" smtClean="0"/>
              <a:t>тыс.мест</a:t>
            </a:r>
            <a:endParaRPr lang="ru-RU" sz="2000" dirty="0" smtClean="0"/>
          </a:p>
          <a:p>
            <a:r>
              <a:rPr lang="ru-RU" sz="2000" dirty="0" smtClean="0"/>
              <a:t>Ввод новых мест для дошкольников в действующих ОУ – 3,3 </a:t>
            </a:r>
            <a:r>
              <a:rPr lang="ru-RU" sz="2000" dirty="0" err="1" smtClean="0"/>
              <a:t>тыс.мест</a:t>
            </a:r>
            <a:endParaRPr lang="ru-R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4"/>
          <p:cNvSpPr>
            <a:spLocks/>
          </p:cNvSpPr>
          <p:nvPr/>
        </p:nvSpPr>
        <p:spPr bwMode="auto">
          <a:xfrm>
            <a:off x="250825" y="503238"/>
            <a:ext cx="8596313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3" name="Группа 52"/>
          <p:cNvGrpSpPr>
            <a:grpSpLocks/>
          </p:cNvGrpSpPr>
          <p:nvPr/>
        </p:nvGrpSpPr>
        <p:grpSpPr bwMode="auto">
          <a:xfrm rot="21017854">
            <a:off x="1831301" y="3482693"/>
            <a:ext cx="3113379" cy="3000366"/>
            <a:chOff x="2754244" y="3433694"/>
            <a:chExt cx="2241296" cy="2241296"/>
          </a:xfrm>
        </p:grpSpPr>
        <p:sp>
          <p:nvSpPr>
            <p:cNvPr id="22" name="Круговая стрелка 21"/>
            <p:cNvSpPr/>
            <p:nvPr/>
          </p:nvSpPr>
          <p:spPr>
            <a:xfrm rot="14751679">
              <a:off x="2754244" y="3433694"/>
              <a:ext cx="2241296" cy="2241296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lnRef>
            <a:fillRef idx="3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fillRef>
            <a:effectRef idx="2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 3"/>
            <p:cNvSpPr/>
            <p:nvPr/>
          </p:nvSpPr>
          <p:spPr>
            <a:xfrm rot="20700000">
              <a:off x="2974508" y="3779914"/>
              <a:ext cx="1592083" cy="1592083"/>
            </a:xfrm>
            <a:prstGeom prst="gear6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2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2" name="Группа 31"/>
          <p:cNvGrpSpPr>
            <a:grpSpLocks/>
          </p:cNvGrpSpPr>
          <p:nvPr/>
        </p:nvGrpSpPr>
        <p:grpSpPr bwMode="auto">
          <a:xfrm>
            <a:off x="1895245" y="1385365"/>
            <a:ext cx="2873040" cy="3059910"/>
            <a:chOff x="6014650" y="5182799"/>
            <a:chExt cx="2078735" cy="2078736"/>
          </a:xfrm>
        </p:grpSpPr>
        <p:grpSp>
          <p:nvGrpSpPr>
            <p:cNvPr id="40993" name="Группа 27"/>
            <p:cNvGrpSpPr>
              <a:grpSpLocks/>
            </p:cNvGrpSpPr>
            <p:nvPr/>
          </p:nvGrpSpPr>
          <p:grpSpPr bwMode="auto">
            <a:xfrm>
              <a:off x="6232104" y="5484429"/>
              <a:ext cx="1805602" cy="1625600"/>
              <a:chOff x="1476075" y="739251"/>
              <a:chExt cx="1805602" cy="1625600"/>
            </a:xfrm>
          </p:grpSpPr>
          <p:sp>
            <p:nvSpPr>
              <p:cNvPr id="29" name=" 3"/>
              <p:cNvSpPr/>
              <p:nvPr/>
            </p:nvSpPr>
            <p:spPr>
              <a:xfrm rot="21377440">
                <a:off x="1475588" y="738819"/>
                <a:ext cx="1805932" cy="1626158"/>
              </a:xfrm>
              <a:prstGeom prst="gear6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shade val="80000"/>
                  <a:hueOff val="-17936"/>
                  <a:satOff val="-2012"/>
                  <a:lumOff val="12840"/>
                  <a:alphaOff val="0"/>
                </a:schemeClr>
              </a:fillRef>
              <a:effectRef idx="2">
                <a:schemeClr val="accent2">
                  <a:shade val="80000"/>
                  <a:hueOff val="-17936"/>
                  <a:satOff val="-2012"/>
                  <a:lumOff val="1284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 4"/>
              <p:cNvSpPr/>
              <p:nvPr/>
            </p:nvSpPr>
            <p:spPr>
              <a:xfrm rot="21377440">
                <a:off x="1906331" y="1157064"/>
                <a:ext cx="934873" cy="8037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240" tIns="15240" rIns="15240" bIns="15240" spcCol="127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1" name=" 3"/>
            <p:cNvSpPr/>
            <p:nvPr/>
          </p:nvSpPr>
          <p:spPr>
            <a:xfrm rot="1759445">
              <a:off x="6014650" y="5182799"/>
              <a:ext cx="2078735" cy="2078736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accent2">
                <a:shade val="90000"/>
                <a:hueOff val="-17925"/>
                <a:satOff val="-2104"/>
                <a:lumOff val="11505"/>
                <a:alphaOff val="0"/>
              </a:schemeClr>
            </a:lnRef>
            <a:fillRef idx="3">
              <a:schemeClr val="accent2">
                <a:shade val="90000"/>
                <a:hueOff val="-17925"/>
                <a:satOff val="-2104"/>
                <a:lumOff val="11505"/>
                <a:alphaOff val="0"/>
              </a:schemeClr>
            </a:fillRef>
            <a:effectRef idx="2">
              <a:schemeClr val="accent2">
                <a:shade val="90000"/>
                <a:hueOff val="-17925"/>
                <a:satOff val="-2104"/>
                <a:lumOff val="11505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0975" name="TextBox 32"/>
          <p:cNvSpPr txBox="1">
            <a:spLocks noChangeArrowheads="1"/>
          </p:cNvSpPr>
          <p:nvPr/>
        </p:nvSpPr>
        <p:spPr bwMode="auto">
          <a:xfrm>
            <a:off x="2457505" y="2974840"/>
            <a:ext cx="2061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УНИВЕРСИТЕТЫ</a:t>
            </a:r>
          </a:p>
        </p:txBody>
      </p:sp>
      <p:grpSp>
        <p:nvGrpSpPr>
          <p:cNvPr id="40" name="Группа 39"/>
          <p:cNvGrpSpPr>
            <a:grpSpLocks/>
          </p:cNvGrpSpPr>
          <p:nvPr/>
        </p:nvGrpSpPr>
        <p:grpSpPr bwMode="auto">
          <a:xfrm>
            <a:off x="4208230" y="1676524"/>
            <a:ext cx="2879655" cy="3229856"/>
            <a:chOff x="5738790" y="4967465"/>
            <a:chExt cx="2073131" cy="2413024"/>
          </a:xfrm>
        </p:grpSpPr>
        <p:grpSp>
          <p:nvGrpSpPr>
            <p:cNvPr id="40989" name="Группа 34"/>
            <p:cNvGrpSpPr>
              <a:grpSpLocks/>
            </p:cNvGrpSpPr>
            <p:nvPr/>
          </p:nvGrpSpPr>
          <p:grpSpPr bwMode="auto">
            <a:xfrm>
              <a:off x="5905500" y="5265244"/>
              <a:ext cx="1592756" cy="1592756"/>
              <a:chOff x="2920523" y="836756"/>
              <a:chExt cx="1592756" cy="1592756"/>
            </a:xfrm>
          </p:grpSpPr>
          <p:sp>
            <p:nvSpPr>
              <p:cNvPr id="36" name=" 3"/>
              <p:cNvSpPr/>
              <p:nvPr/>
            </p:nvSpPr>
            <p:spPr>
              <a:xfrm rot="19951774">
                <a:off x="2920489" y="837430"/>
                <a:ext cx="1592151" cy="1592278"/>
              </a:xfrm>
              <a:prstGeom prst="gear6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shade val="80000"/>
                  <a:hueOff val="-35872"/>
                  <a:satOff val="-4024"/>
                  <a:lumOff val="25680"/>
                  <a:alphaOff val="0"/>
                </a:schemeClr>
              </a:fillRef>
              <a:effectRef idx="2">
                <a:schemeClr val="accent2">
                  <a:shade val="80000"/>
                  <a:hueOff val="-35872"/>
                  <a:satOff val="-4024"/>
                  <a:lumOff val="2568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 4"/>
              <p:cNvSpPr/>
              <p:nvPr/>
            </p:nvSpPr>
            <p:spPr>
              <a:xfrm rot="20851774">
                <a:off x="3269715" y="1186684"/>
                <a:ext cx="893700" cy="8937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tIns="68580" rIns="68580" bIns="68580" spcCol="1270" anchor="ctr"/>
              <a:lstStyle/>
              <a:p>
                <a:pPr algn="ctr" defTabSz="2400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5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Круговая стрелка 38"/>
            <p:cNvSpPr/>
            <p:nvPr/>
          </p:nvSpPr>
          <p:spPr>
            <a:xfrm rot="2817619">
              <a:off x="5568844" y="5137411"/>
              <a:ext cx="2413024" cy="2073131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lnRef>
            <a:fillRef idx="3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fillRef>
            <a:effectRef idx="2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0977" name="TextBox 37"/>
          <p:cNvSpPr txBox="1">
            <a:spLocks noChangeArrowheads="1"/>
          </p:cNvSpPr>
          <p:nvPr/>
        </p:nvSpPr>
        <p:spPr bwMode="auto">
          <a:xfrm>
            <a:off x="4517797" y="2876325"/>
            <a:ext cx="2066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ПРАВИТЕЛЬСТВО</a:t>
            </a:r>
          </a:p>
          <a:p>
            <a:pPr algn="ctr" eaLnBrk="1" hangingPunct="1"/>
            <a:r>
              <a:rPr lang="ru-RU" sz="1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ПЕРМСКОГО КРАЯ</a:t>
            </a:r>
            <a:endParaRPr lang="ru-RU" sz="14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78" name="TextBox 33"/>
          <p:cNvSpPr txBox="1">
            <a:spLocks noChangeArrowheads="1"/>
          </p:cNvSpPr>
          <p:nvPr/>
        </p:nvSpPr>
        <p:spPr bwMode="auto">
          <a:xfrm>
            <a:off x="2294166" y="4763714"/>
            <a:ext cx="18830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МИНИСТЕРСТВО</a:t>
            </a:r>
          </a:p>
          <a:p>
            <a:pPr algn="ctr" eaLnBrk="1" hangingPunct="1"/>
            <a:r>
              <a:rPr lang="ru-RU" sz="1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ОБРАЗОВАНИЯ</a:t>
            </a:r>
          </a:p>
          <a:p>
            <a:pPr algn="ctr" eaLnBrk="1" hangingPunct="1"/>
            <a:r>
              <a:rPr lang="ru-RU" sz="1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И НАУКИ РФ</a:t>
            </a:r>
          </a:p>
        </p:txBody>
      </p:sp>
      <p:grpSp>
        <p:nvGrpSpPr>
          <p:cNvPr id="51" name="Группа 50"/>
          <p:cNvGrpSpPr>
            <a:grpSpLocks/>
          </p:cNvGrpSpPr>
          <p:nvPr/>
        </p:nvGrpSpPr>
        <p:grpSpPr bwMode="auto">
          <a:xfrm rot="902767">
            <a:off x="3582026" y="3722807"/>
            <a:ext cx="3351513" cy="2775126"/>
            <a:chOff x="4047096" y="3552194"/>
            <a:chExt cx="2413024" cy="2073131"/>
          </a:xfrm>
        </p:grpSpPr>
        <p:sp>
          <p:nvSpPr>
            <p:cNvPr id="45" name="Круговая стрелка 44"/>
            <p:cNvSpPr/>
            <p:nvPr/>
          </p:nvSpPr>
          <p:spPr>
            <a:xfrm rot="11794035">
              <a:off x="4047096" y="3552194"/>
              <a:ext cx="2413024" cy="2073131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2"/>
            </a:solidFill>
          </p:spPr>
          <p:style>
            <a:lnRef idx="0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lnRef>
            <a:fillRef idx="3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fillRef>
            <a:effectRef idx="2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0986" name="Группа 27"/>
            <p:cNvGrpSpPr>
              <a:grpSpLocks/>
            </p:cNvGrpSpPr>
            <p:nvPr/>
          </p:nvGrpSpPr>
          <p:grpSpPr bwMode="auto">
            <a:xfrm>
              <a:off x="4438836" y="3826368"/>
              <a:ext cx="1675571" cy="1625600"/>
              <a:chOff x="1613191" y="736569"/>
              <a:chExt cx="1720499" cy="1625600"/>
            </a:xfrm>
          </p:grpSpPr>
          <p:sp>
            <p:nvSpPr>
              <p:cNvPr id="49" name=" 3"/>
              <p:cNvSpPr/>
              <p:nvPr/>
            </p:nvSpPr>
            <p:spPr>
              <a:xfrm rot="21377440">
                <a:off x="1610200" y="732296"/>
                <a:ext cx="1716477" cy="1625487"/>
              </a:xfrm>
              <a:prstGeom prst="gear6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shade val="80000"/>
                  <a:hueOff val="-17936"/>
                  <a:satOff val="-2012"/>
                  <a:lumOff val="12840"/>
                  <a:alphaOff val="0"/>
                </a:schemeClr>
              </a:fillRef>
              <a:effectRef idx="2">
                <a:schemeClr val="accent2">
                  <a:shade val="80000"/>
                  <a:hueOff val="-17936"/>
                  <a:satOff val="-2012"/>
                  <a:lumOff val="1284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 4"/>
              <p:cNvSpPr/>
              <p:nvPr/>
            </p:nvSpPr>
            <p:spPr>
              <a:xfrm rot="21377440">
                <a:off x="1900555" y="1151938"/>
                <a:ext cx="932408" cy="8016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240" tIns="15240" rIns="15240" bIns="15240" spcCol="127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0980" name="TextBox 51"/>
          <p:cNvSpPr txBox="1">
            <a:spLocks noChangeArrowheads="1"/>
          </p:cNvSpPr>
          <p:nvPr/>
        </p:nvSpPr>
        <p:spPr bwMode="auto">
          <a:xfrm>
            <a:off x="4331706" y="4927629"/>
            <a:ext cx="18764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ПРЕДПРИЯТИЯ</a:t>
            </a:r>
          </a:p>
          <a:p>
            <a:pPr algn="ctr" eaLnBrk="1" hangingPunct="1"/>
            <a:r>
              <a:rPr lang="ru-RU" sz="1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ПАРТНЕРЫ</a:t>
            </a:r>
            <a:endParaRPr lang="ru-RU" sz="14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ahoma" pitchFamily="34" charset="0"/>
                <a:cs typeface="Tahoma" pitchFamily="34" charset="0"/>
              </a:rPr>
              <a:t>Программы </a:t>
            </a:r>
            <a:r>
              <a:rPr lang="ru-RU" sz="3600" dirty="0">
                <a:latin typeface="Tahoma" pitchFamily="34" charset="0"/>
                <a:cs typeface="Tahoma" pitchFamily="34" charset="0"/>
              </a:rPr>
              <a:t>развития национальных исследовательских </a:t>
            </a:r>
            <a:r>
              <a:rPr lang="ru-RU" sz="3600" dirty="0" smtClean="0">
                <a:latin typeface="Tahoma" pitchFamily="34" charset="0"/>
                <a:cs typeface="Tahoma" pitchFamily="34" charset="0"/>
              </a:rPr>
              <a:t>университетов</a:t>
            </a:r>
            <a:endParaRPr lang="ru-RU" sz="3600" dirty="0"/>
          </a:p>
        </p:txBody>
      </p:sp>
      <p:pic>
        <p:nvPicPr>
          <p:cNvPr id="47106" name="Picture 2" descr="http://www.oaopm.ru/images/logo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04568"/>
            <a:ext cx="1238733" cy="73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http://www.oaopm.ru/images/logo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40" y="3330885"/>
            <a:ext cx="1869490" cy="2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5" name="Picture 11" descr="C:\Пресс-центр - Протон_files\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403832"/>
            <a:ext cx="661297" cy="87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6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5"/>
          <a:stretch/>
        </p:blipFill>
        <p:spPr bwMode="auto">
          <a:xfrm>
            <a:off x="6948264" y="3793122"/>
            <a:ext cx="1703821" cy="133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8" name="Picture 14" descr="&amp;Ocy;&amp;Acy;&amp;Ocy; «&amp;Mcy;&amp;ocy;&amp;tcy;&amp;ocy;&amp;vcy;&amp;icy;&amp;lcy;&amp;icy;&amp;khcy;&amp;icy;&amp;ncy;&amp;scy;&amp;kcy;&amp;icy;&amp;iecy; &amp;zcy;&amp;acy;&amp;vcy;&amp;ocy;&amp;dcy;&amp;ycy;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72604"/>
            <a:ext cx="1762125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0" name="Picture 16" descr="&amp;Ocy;&amp;Tcy;&amp;Kcy;&amp;Rcy;&amp;Ycy;&amp;Tcy;&amp;Ocy;&amp;IEcy; &amp;Acy;&amp;Kcy;&amp;TScy;&amp;Icy;&amp;Ocy;&amp;Ncy;&amp;IEcy;&amp;Rcy;&amp;Ncy;&amp;Ocy;&amp;IEcy; &amp;Ocy;&amp;Bcy;&amp;SHCHcy;&amp;IEcy;&amp;Scy;&amp;Tcy;&amp;Vcy;&amp;Ocy; &amp;Icy;&amp;Scy;&amp;Kcy;&amp;Rcy;&amp;Acy; &amp;Fcy;&amp;IEcy;&amp;Dcy;&amp;IEcy;&amp;Rcy;&amp;Acy;&amp;Lcy;&amp;SOFTcy;&amp;Ncy;&amp;Ycy;&amp;Jcy; &amp;Ncy;&amp;Acy;&amp;Ucy;&amp;CHcy;&amp;Ncy;&amp;Ocy;-&amp;Pcy;&amp;Rcy;&amp;Ocy;&amp;Icy;&amp;Zcy;&amp;Vcy;&amp;Ocy;&amp;Dcy;&amp;Scy;&amp;Tcy;&amp;Vcy;&amp;IEcy;&amp;Ncy;&amp;Ncy;&amp;Ycy;&amp;Jcy; &amp;TScy;&amp;IEcy;&amp;Ncy;&amp;Tcy;&amp;Rcy;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58749"/>
          <a:stretch/>
        </p:blipFill>
        <p:spPr bwMode="auto">
          <a:xfrm>
            <a:off x="6948264" y="6021745"/>
            <a:ext cx="1759009" cy="60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2" name="Picture 18" descr="http://permuspex.narod.ru/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14" y="5157192"/>
            <a:ext cx="916241" cy="91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4" name="Picture 20" descr="http://pspu.ru/images/template/hattxt.gif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5" t="2843" r="74647" b="24841"/>
          <a:stretch/>
        </p:blipFill>
        <p:spPr bwMode="auto">
          <a:xfrm>
            <a:off x="323528" y="1556792"/>
            <a:ext cx="838200" cy="8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365871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ПГПУ</a:t>
            </a:r>
            <a:endParaRPr lang="ru-RU" sz="2400" b="1" dirty="0"/>
          </a:p>
        </p:txBody>
      </p:sp>
      <p:pic>
        <p:nvPicPr>
          <p:cNvPr id="47126" name="Picture 22" descr="http://pstu.ru/_images/LogoF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51" y="2729475"/>
            <a:ext cx="1162050" cy="112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8" name="Picture 24" descr="&amp;Ocy;&amp;lcy;&amp;icy;&amp;mcy;&amp;pcy;&amp;icy;&amp;acy;&amp;dcy;&amp;acy; &amp;Pcy;&amp;Rcy;&amp;Ocy;&amp;Fcy;&amp;Icy;-&amp;Kcy;&amp;rcy;&amp;acy;&amp;jcy; &amp;dcy;&amp;lcy;&amp;yacy; &amp;ucy;&amp;chcy;&amp;icy;&amp;tcy;&amp;iecy;&amp;lcy;&amp;iecy;&amp;jcy;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9352" r="7393" b="10380"/>
          <a:stretch/>
        </p:blipFill>
        <p:spPr bwMode="auto">
          <a:xfrm>
            <a:off x="323528" y="3903364"/>
            <a:ext cx="802388" cy="76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568" y="4594830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НИУ ВШЭ</a:t>
            </a:r>
          </a:p>
          <a:p>
            <a:pPr algn="ctr"/>
            <a:r>
              <a:rPr lang="ru-RU" b="1" dirty="0" smtClean="0"/>
              <a:t>Пермь</a:t>
            </a:r>
            <a:endParaRPr lang="ru-RU" b="1" dirty="0"/>
          </a:p>
        </p:txBody>
      </p:sp>
      <p:pic>
        <p:nvPicPr>
          <p:cNvPr id="47130" name="Picture 26" descr="&amp;Pcy;&amp;iecy;&amp;rcy;&amp;mcy;&amp;scy;&amp;kcy;&amp;icy;&amp;jcy; &amp;gcy;&amp;ocy;&amp;scy;&amp;ucy;&amp;dcy;&amp;acy;&amp;rcy;&amp;scy;&amp;tcy;&amp;vcy;&amp;iecy;&amp;ncy;&amp;ncy;&amp;ycy;&amp;jcy; &amp;ucy;&amp;ncy;&amp;icy;&amp;vcy;&amp;iecy;&amp;rcy;&amp;scy;&amp;icy;&amp;tcy;&amp;iecy;&amp;tcy;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28" y="4826103"/>
            <a:ext cx="10477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2967" y="621653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ПГНИУ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895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Поддержка профессорско-преподавательского состава вузов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156380"/>
              </p:ext>
            </p:extLst>
          </p:nvPr>
        </p:nvGraphicFramePr>
        <p:xfrm>
          <a:off x="468313" y="1628775"/>
          <a:ext cx="8351836" cy="3414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467"/>
                <a:gridCol w="1462119"/>
                <a:gridCol w="1376676"/>
                <a:gridCol w="1376676"/>
                <a:gridCol w="1284898"/>
              </a:tblGrid>
              <a:tr h="518115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2009</a:t>
                      </a:r>
                      <a:endParaRPr lang="ru-RU" sz="2400" b="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2010</a:t>
                      </a:r>
                      <a:endParaRPr lang="ru-RU" sz="2400" b="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2011</a:t>
                      </a:r>
                      <a:endParaRPr lang="ru-RU" sz="2400" b="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2012</a:t>
                      </a:r>
                      <a:endParaRPr lang="ru-RU" sz="2400" b="0" dirty="0"/>
                    </a:p>
                  </a:txBody>
                  <a:tcPr marL="91435" marR="91435" marT="45723" marB="45723"/>
                </a:tc>
              </a:tr>
              <a:tr h="10057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Количество аспирантов, закончивших</a:t>
                      </a:r>
                      <a:r>
                        <a:rPr lang="ru-RU" sz="2000" baseline="0" dirty="0" smtClean="0"/>
                        <a:t> аспирантуру</a:t>
                      </a:r>
                      <a:endParaRPr lang="ru-RU" sz="200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250</a:t>
                      </a:r>
                      <a:endParaRPr lang="ru-RU" sz="200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249</a:t>
                      </a:r>
                      <a:endParaRPr lang="ru-RU" sz="200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274</a:t>
                      </a:r>
                      <a:endParaRPr lang="ru-RU" sz="200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1435" marR="91435" marT="45723" marB="45723"/>
                </a:tc>
              </a:tr>
              <a:tr h="76001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Количество</a:t>
                      </a:r>
                      <a:r>
                        <a:rPr lang="ru-RU" sz="2000" baseline="0" dirty="0" smtClean="0"/>
                        <a:t> защит докторских диссертаций</a:t>
                      </a:r>
                      <a:endParaRPr lang="ru-RU" sz="200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</a:t>
                      </a:r>
                      <a:endParaRPr lang="ru-RU" sz="200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32</a:t>
                      </a:r>
                      <a:endParaRPr lang="ru-RU" sz="200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</a:t>
                      </a:r>
                      <a:endParaRPr lang="ru-RU" sz="200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1435" marR="91435" marT="45723" marB="45723"/>
                </a:tc>
              </a:tr>
              <a:tr h="700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Количество докторов наук в вузах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560</a:t>
                      </a:r>
                      <a:endParaRPr lang="ru-RU" sz="200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595</a:t>
                      </a:r>
                      <a:endParaRPr lang="ru-RU" sz="200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685</a:t>
                      </a:r>
                      <a:endParaRPr lang="ru-RU" sz="200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702</a:t>
                      </a:r>
                      <a:endParaRPr lang="ru-RU" sz="2000" dirty="0"/>
                    </a:p>
                  </a:txBody>
                  <a:tcPr marL="91435" marR="91435" marT="45723" marB="45723"/>
                </a:tc>
              </a:tr>
              <a:tr h="42987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Получатели ЕДВ</a:t>
                      </a:r>
                      <a:endParaRPr lang="ru-RU" sz="200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311</a:t>
                      </a:r>
                      <a:endParaRPr lang="ru-RU" sz="200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326</a:t>
                      </a:r>
                      <a:endParaRPr lang="ru-RU" sz="200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426</a:t>
                      </a:r>
                      <a:endParaRPr lang="ru-RU" sz="200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479</a:t>
                      </a:r>
                      <a:endParaRPr lang="ru-RU" sz="2000" dirty="0"/>
                    </a:p>
                  </a:txBody>
                  <a:tcPr marL="91435" marR="91435"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100" dirty="0" smtClean="0"/>
              <a:t>Число выпускников школ с высоким баллом</a:t>
            </a:r>
            <a:r>
              <a:rPr lang="en-US" sz="3100" dirty="0" smtClean="0"/>
              <a:t> </a:t>
            </a:r>
            <a:r>
              <a:rPr lang="ru-RU" sz="3100" dirty="0" smtClean="0"/>
              <a:t>ЕГЭ </a:t>
            </a:r>
            <a:r>
              <a:rPr lang="en-US" sz="3100" dirty="0" smtClean="0"/>
              <a:t>225</a:t>
            </a:r>
            <a:r>
              <a:rPr lang="ru-RU" sz="3100" dirty="0" smtClean="0"/>
              <a:t> и выше, поступивших в пермские вузы</a:t>
            </a:r>
          </a:p>
        </p:txBody>
      </p:sp>
      <p:graphicFrame>
        <p:nvGraphicFramePr>
          <p:cNvPr id="45059" name="Диаграмма 2"/>
          <p:cNvGraphicFramePr>
            <a:graphicFrameLocks/>
          </p:cNvGraphicFramePr>
          <p:nvPr/>
        </p:nvGraphicFramePr>
        <p:xfrm>
          <a:off x="704850" y="1793875"/>
          <a:ext cx="7997825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0" r:id="rId4" imgW="7998645" imgH="4712616" progId="Excel.Chart.8">
                  <p:embed/>
                </p:oleObj>
              </mc:Choice>
              <mc:Fallback>
                <p:oleObj r:id="rId4" imgW="7998645" imgH="4712616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793875"/>
                        <a:ext cx="7997825" cy="471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Доля выпускников школ в высоким баллом ЕГЭ, поступивших в пермские вузы на физико-математическое, естественно-научное, инженерно-техническое направления подготовки</a:t>
            </a:r>
          </a:p>
        </p:txBody>
      </p:sp>
      <p:graphicFrame>
        <p:nvGraphicFramePr>
          <p:cNvPr id="46083" name="Диаграмма 2"/>
          <p:cNvGraphicFramePr>
            <a:graphicFrameLocks/>
          </p:cNvGraphicFramePr>
          <p:nvPr/>
        </p:nvGraphicFramePr>
        <p:xfrm>
          <a:off x="704850" y="1793875"/>
          <a:ext cx="7997825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4" r:id="rId3" imgW="7998645" imgH="4712616" progId="Excel.Chart.8">
                  <p:embed/>
                </p:oleObj>
              </mc:Choice>
              <mc:Fallback>
                <p:oleObj r:id="rId3" imgW="7998645" imgH="4712616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793875"/>
                        <a:ext cx="7997825" cy="471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Изображение 3" descr="dreamstime_m_4453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3057" r="13042" b="20013"/>
          <a:stretch>
            <a:fillRect/>
          </a:stretch>
        </p:blipFill>
        <p:spPr bwMode="auto">
          <a:xfrm>
            <a:off x="0" y="952500"/>
            <a:ext cx="9144000" cy="5651500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73025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kumimoji="1" lang="ru-RU" sz="2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ГЕОГРАФИЯ ЗАРУБЕЖНЫХ ПАРТНЕРОВ</a:t>
            </a:r>
          </a:p>
          <a:p>
            <a:pPr algn="ctr" eaLnBrk="1" hangingPunct="1"/>
            <a:r>
              <a:rPr kumimoji="1" lang="ru-RU" sz="2000" dirty="0">
                <a:solidFill>
                  <a:schemeClr val="bg1"/>
                </a:solidFill>
                <a:cs typeface="Arial" charset="0"/>
              </a:rPr>
              <a:t>международных исследовательских групп ученых</a:t>
            </a:r>
          </a:p>
        </p:txBody>
      </p:sp>
      <p:sp>
        <p:nvSpPr>
          <p:cNvPr id="6" name="4-конечная звезда 5"/>
          <p:cNvSpPr/>
          <p:nvPr/>
        </p:nvSpPr>
        <p:spPr>
          <a:xfrm>
            <a:off x="4562475" y="2468563"/>
            <a:ext cx="284163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4948238" y="20113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4-конечная звезда 7"/>
          <p:cNvSpPr/>
          <p:nvPr/>
        </p:nvSpPr>
        <p:spPr>
          <a:xfrm>
            <a:off x="4138613" y="23161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4-конечная звезда 8"/>
          <p:cNvSpPr/>
          <p:nvPr/>
        </p:nvSpPr>
        <p:spPr>
          <a:xfrm>
            <a:off x="3946525" y="21256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4-конечная звезда 9"/>
          <p:cNvSpPr/>
          <p:nvPr/>
        </p:nvSpPr>
        <p:spPr>
          <a:xfrm>
            <a:off x="3830638" y="19859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4-конечная звезда 10"/>
          <p:cNvSpPr/>
          <p:nvPr/>
        </p:nvSpPr>
        <p:spPr>
          <a:xfrm>
            <a:off x="3921125" y="20494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4-конечная звезда 11"/>
          <p:cNvSpPr/>
          <p:nvPr/>
        </p:nvSpPr>
        <p:spPr>
          <a:xfrm>
            <a:off x="4448175" y="22653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4-конечная звезда 12"/>
          <p:cNvSpPr/>
          <p:nvPr/>
        </p:nvSpPr>
        <p:spPr>
          <a:xfrm>
            <a:off x="4806950" y="26463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4-конечная звезда 13"/>
          <p:cNvSpPr/>
          <p:nvPr/>
        </p:nvSpPr>
        <p:spPr>
          <a:xfrm>
            <a:off x="4319588" y="22018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4-конечная звезда 14"/>
          <p:cNvSpPr/>
          <p:nvPr/>
        </p:nvSpPr>
        <p:spPr>
          <a:xfrm>
            <a:off x="5243513" y="32178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4-конечная звезда 15"/>
          <p:cNvSpPr/>
          <p:nvPr/>
        </p:nvSpPr>
        <p:spPr>
          <a:xfrm>
            <a:off x="5154613" y="31797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4-конечная звезда 16"/>
          <p:cNvSpPr/>
          <p:nvPr/>
        </p:nvSpPr>
        <p:spPr>
          <a:xfrm>
            <a:off x="5257800" y="31289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4-конечная звезда 17"/>
          <p:cNvSpPr/>
          <p:nvPr/>
        </p:nvSpPr>
        <p:spPr>
          <a:xfrm>
            <a:off x="4460875" y="27352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4-конечная звезда 18"/>
          <p:cNvSpPr/>
          <p:nvPr/>
        </p:nvSpPr>
        <p:spPr>
          <a:xfrm>
            <a:off x="4511675" y="29511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4-конечная звезда 19"/>
          <p:cNvSpPr/>
          <p:nvPr/>
        </p:nvSpPr>
        <p:spPr>
          <a:xfrm>
            <a:off x="4254500" y="260191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4-конечная звезда 20"/>
          <p:cNvSpPr/>
          <p:nvPr/>
        </p:nvSpPr>
        <p:spPr>
          <a:xfrm>
            <a:off x="6477000" y="2544763"/>
            <a:ext cx="284163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4-конечная звезда 21"/>
          <p:cNvSpPr/>
          <p:nvPr/>
        </p:nvSpPr>
        <p:spPr>
          <a:xfrm>
            <a:off x="1852613" y="26971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4-конечная звезда 22"/>
          <p:cNvSpPr/>
          <p:nvPr/>
        </p:nvSpPr>
        <p:spPr>
          <a:xfrm>
            <a:off x="8315325" y="24685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4-конечная звезда 23"/>
          <p:cNvSpPr/>
          <p:nvPr/>
        </p:nvSpPr>
        <p:spPr>
          <a:xfrm>
            <a:off x="4254500" y="23288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5" name="4-конечная звезда 24"/>
          <p:cNvSpPr/>
          <p:nvPr/>
        </p:nvSpPr>
        <p:spPr>
          <a:xfrm>
            <a:off x="1300163" y="31670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4-конечная звезда 25"/>
          <p:cNvSpPr/>
          <p:nvPr/>
        </p:nvSpPr>
        <p:spPr>
          <a:xfrm>
            <a:off x="1441450" y="333851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" name="4-конечная звезда 26"/>
          <p:cNvSpPr/>
          <p:nvPr/>
        </p:nvSpPr>
        <p:spPr>
          <a:xfrm>
            <a:off x="1441450" y="31162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4-конечная звезда 27"/>
          <p:cNvSpPr/>
          <p:nvPr/>
        </p:nvSpPr>
        <p:spPr>
          <a:xfrm>
            <a:off x="1273175" y="27860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4-конечная звезда 28"/>
          <p:cNvSpPr/>
          <p:nvPr/>
        </p:nvSpPr>
        <p:spPr>
          <a:xfrm>
            <a:off x="1350963" y="29638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" name="4-конечная звезда 29"/>
          <p:cNvSpPr/>
          <p:nvPr/>
        </p:nvSpPr>
        <p:spPr>
          <a:xfrm>
            <a:off x="5013325" y="229711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4-конечная звезда 30"/>
          <p:cNvSpPr/>
          <p:nvPr/>
        </p:nvSpPr>
        <p:spPr>
          <a:xfrm>
            <a:off x="3984625" y="25701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2" name="4-конечная звезда 31"/>
          <p:cNvSpPr/>
          <p:nvPr/>
        </p:nvSpPr>
        <p:spPr>
          <a:xfrm>
            <a:off x="4087813" y="26971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3" name="4-конечная звезда 32"/>
          <p:cNvSpPr/>
          <p:nvPr/>
        </p:nvSpPr>
        <p:spPr>
          <a:xfrm>
            <a:off x="4062413" y="243046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4" name="4-конечная звезда 33"/>
          <p:cNvSpPr/>
          <p:nvPr/>
        </p:nvSpPr>
        <p:spPr>
          <a:xfrm>
            <a:off x="4344988" y="2513013"/>
            <a:ext cx="282575" cy="266700"/>
          </a:xfrm>
          <a:prstGeom prst="star4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2019" name="AutoShape 35" descr="9k="/>
          <p:cNvSpPr>
            <a:spLocks noChangeAspect="1" noChangeArrowheads="1"/>
          </p:cNvSpPr>
          <p:nvPr/>
        </p:nvSpPr>
        <p:spPr bwMode="auto">
          <a:xfrm>
            <a:off x="4421188" y="2922588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2020" name="AutoShape 36" descr="9k="/>
          <p:cNvSpPr>
            <a:spLocks noChangeAspect="1" noChangeArrowheads="1"/>
          </p:cNvSpPr>
          <p:nvPr/>
        </p:nvSpPr>
        <p:spPr bwMode="auto">
          <a:xfrm>
            <a:off x="4421188" y="2922588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2021" name="AutoShape 37" descr="9k="/>
          <p:cNvSpPr>
            <a:spLocks noChangeAspect="1" noChangeArrowheads="1"/>
          </p:cNvSpPr>
          <p:nvPr/>
        </p:nvSpPr>
        <p:spPr bwMode="auto">
          <a:xfrm>
            <a:off x="4421188" y="2922588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2022" name="AutoShape 38" descr="9k="/>
          <p:cNvSpPr>
            <a:spLocks noChangeAspect="1" noChangeArrowheads="1"/>
          </p:cNvSpPr>
          <p:nvPr/>
        </p:nvSpPr>
        <p:spPr bwMode="auto">
          <a:xfrm>
            <a:off x="4421188" y="2922588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2023" name="AutoShape 39" descr="9k="/>
          <p:cNvSpPr>
            <a:spLocks noChangeAspect="1" noChangeArrowheads="1"/>
          </p:cNvSpPr>
          <p:nvPr/>
        </p:nvSpPr>
        <p:spPr bwMode="auto">
          <a:xfrm>
            <a:off x="4421188" y="2922588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2024" name="AutoShape 40" descr="9k="/>
          <p:cNvSpPr>
            <a:spLocks noChangeAspect="1" noChangeArrowheads="1"/>
          </p:cNvSpPr>
          <p:nvPr/>
        </p:nvSpPr>
        <p:spPr bwMode="auto">
          <a:xfrm>
            <a:off x="4421188" y="2922588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2025" name="AutoShape 41" descr="9k="/>
          <p:cNvSpPr>
            <a:spLocks noChangeAspect="1" noChangeArrowheads="1"/>
          </p:cNvSpPr>
          <p:nvPr/>
        </p:nvSpPr>
        <p:spPr bwMode="auto">
          <a:xfrm>
            <a:off x="4421188" y="2922588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2026" name="AutoShape 42" descr="9k="/>
          <p:cNvSpPr>
            <a:spLocks noChangeAspect="1" noChangeArrowheads="1"/>
          </p:cNvSpPr>
          <p:nvPr/>
        </p:nvSpPr>
        <p:spPr bwMode="auto">
          <a:xfrm>
            <a:off x="4421188" y="2922588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2027" name="AutoShape 43" descr="9k="/>
          <p:cNvSpPr>
            <a:spLocks noChangeAspect="1" noChangeArrowheads="1"/>
          </p:cNvSpPr>
          <p:nvPr/>
        </p:nvSpPr>
        <p:spPr bwMode="auto">
          <a:xfrm>
            <a:off x="4421188" y="2922588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2028" name="AutoShape 44" descr="Z"/>
          <p:cNvSpPr>
            <a:spLocks noChangeAspect="1" noChangeArrowheads="1"/>
          </p:cNvSpPr>
          <p:nvPr/>
        </p:nvSpPr>
        <p:spPr bwMode="auto">
          <a:xfrm>
            <a:off x="4421188" y="2922588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2029" name="AutoShape 45" descr="Z"/>
          <p:cNvSpPr>
            <a:spLocks noChangeAspect="1" noChangeArrowheads="1"/>
          </p:cNvSpPr>
          <p:nvPr/>
        </p:nvSpPr>
        <p:spPr bwMode="auto">
          <a:xfrm>
            <a:off x="4421188" y="2922588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2030" name="AutoShape 46" descr="Z"/>
          <p:cNvSpPr>
            <a:spLocks noChangeAspect="1" noChangeArrowheads="1"/>
          </p:cNvSpPr>
          <p:nvPr/>
        </p:nvSpPr>
        <p:spPr bwMode="auto">
          <a:xfrm>
            <a:off x="4421188" y="2922588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2031" name="AutoShape 47" descr="9k="/>
          <p:cNvSpPr>
            <a:spLocks noChangeAspect="1" noChangeArrowheads="1"/>
          </p:cNvSpPr>
          <p:nvPr/>
        </p:nvSpPr>
        <p:spPr bwMode="auto">
          <a:xfrm>
            <a:off x="4421188" y="2922588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2032" name="AutoShape 48" descr="Z"/>
          <p:cNvSpPr>
            <a:spLocks noChangeAspect="1" noChangeArrowheads="1"/>
          </p:cNvSpPr>
          <p:nvPr/>
        </p:nvSpPr>
        <p:spPr bwMode="auto">
          <a:xfrm>
            <a:off x="4421188" y="2922588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2033" name="AutoShape 49" descr="Z"/>
          <p:cNvSpPr>
            <a:spLocks noChangeAspect="1" noChangeArrowheads="1"/>
          </p:cNvSpPr>
          <p:nvPr/>
        </p:nvSpPr>
        <p:spPr bwMode="auto">
          <a:xfrm>
            <a:off x="4421188" y="2922588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2034" name="AutoShape 50" descr="2Q=="/>
          <p:cNvSpPr>
            <a:spLocks noChangeAspect="1" noChangeArrowheads="1"/>
          </p:cNvSpPr>
          <p:nvPr/>
        </p:nvSpPr>
        <p:spPr bwMode="auto">
          <a:xfrm>
            <a:off x="4421188" y="3233738"/>
            <a:ext cx="309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2035" name="Rectangle 51"/>
          <p:cNvSpPr>
            <a:spLocks noChangeArrowheads="1"/>
          </p:cNvSpPr>
          <p:nvPr/>
        </p:nvSpPr>
        <p:spPr bwMode="auto">
          <a:xfrm>
            <a:off x="0" y="4500563"/>
            <a:ext cx="9132888" cy="2027237"/>
          </a:xfrm>
          <a:prstGeom prst="rect">
            <a:avLst/>
          </a:prstGeom>
          <a:solidFill>
            <a:schemeClr val="accent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2036" name="Picture 52" descr="aut-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595813"/>
            <a:ext cx="606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37" name="Text Box 53"/>
          <p:cNvSpPr txBox="1">
            <a:spLocks noChangeArrowheads="1"/>
          </p:cNvSpPr>
          <p:nvPr/>
        </p:nvSpPr>
        <p:spPr bwMode="auto">
          <a:xfrm>
            <a:off x="730250" y="4600575"/>
            <a:ext cx="1247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1" lang="ru-RU" sz="2000" b="1">
                <a:solidFill>
                  <a:srgbClr val="FFFFFF"/>
                </a:solidFill>
                <a:cs typeface="Arial" charset="0"/>
              </a:rPr>
              <a:t>Австрия</a:t>
            </a:r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730250" y="4976813"/>
            <a:ext cx="1404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1" lang="ru-RU" sz="2000" b="1">
                <a:solidFill>
                  <a:srgbClr val="FFFFFF"/>
                </a:solidFill>
                <a:cs typeface="Arial" charset="0"/>
              </a:rPr>
              <a:t>Беларусь</a:t>
            </a:r>
          </a:p>
        </p:txBody>
      </p:sp>
      <p:sp>
        <p:nvSpPr>
          <p:cNvPr id="42039" name="Text Box 55"/>
          <p:cNvSpPr txBox="1">
            <a:spLocks noChangeArrowheads="1"/>
          </p:cNvSpPr>
          <p:nvPr/>
        </p:nvSpPr>
        <p:spPr bwMode="auto">
          <a:xfrm>
            <a:off x="730250" y="5368925"/>
            <a:ext cx="1235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1" lang="ru-RU" sz="2000" b="1">
                <a:solidFill>
                  <a:srgbClr val="FFFFFF"/>
                </a:solidFill>
                <a:cs typeface="Arial" charset="0"/>
              </a:rPr>
              <a:t>Бельгия</a:t>
            </a:r>
          </a:p>
        </p:txBody>
      </p:sp>
      <p:pic>
        <p:nvPicPr>
          <p:cNvPr id="42040" name="Picture 56" descr="ANd9GcSIEJ-oOd6qQBew1ikNkK31V9tPiyBLQfSstA4LcWFIcmZ_jZb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989513"/>
            <a:ext cx="5969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41" name="Picture 57" descr="ANd9GcQHGX3Vd89xU-qGGEKQkBOT0EPvD3HN1Fk12G6s_Qj21wougrDa_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360988"/>
            <a:ext cx="5873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42" name="Text Box 58"/>
          <p:cNvSpPr txBox="1">
            <a:spLocks noChangeArrowheads="1"/>
          </p:cNvSpPr>
          <p:nvPr/>
        </p:nvSpPr>
        <p:spPr bwMode="auto">
          <a:xfrm>
            <a:off x="730250" y="5727700"/>
            <a:ext cx="1390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1" lang="ru-RU" sz="2000" b="1">
                <a:solidFill>
                  <a:srgbClr val="FFFFFF"/>
                </a:solidFill>
                <a:cs typeface="Arial" charset="0"/>
              </a:rPr>
              <a:t>Болгария</a:t>
            </a:r>
          </a:p>
        </p:txBody>
      </p:sp>
      <p:pic>
        <p:nvPicPr>
          <p:cNvPr id="42043" name="Picture 59" descr="ANd9GcTVdTfzEYgxzwcNiSoSe91NcbPvgh7z_PB8MKJVKtQXvEH8RNw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754688"/>
            <a:ext cx="5873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44" name="Text Box 60"/>
          <p:cNvSpPr txBox="1">
            <a:spLocks noChangeArrowheads="1"/>
          </p:cNvSpPr>
          <p:nvPr/>
        </p:nvSpPr>
        <p:spPr bwMode="auto">
          <a:xfrm>
            <a:off x="2795588" y="4979988"/>
            <a:ext cx="1411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1" lang="ru-RU" sz="2000" b="1">
                <a:solidFill>
                  <a:srgbClr val="FFFFFF"/>
                </a:solidFill>
                <a:cs typeface="Arial" charset="0"/>
              </a:rPr>
              <a:t>Германия</a:t>
            </a:r>
          </a:p>
        </p:txBody>
      </p:sp>
      <p:sp>
        <p:nvSpPr>
          <p:cNvPr id="42045" name="Text Box 61"/>
          <p:cNvSpPr txBox="1">
            <a:spLocks noChangeArrowheads="1"/>
          </p:cNvSpPr>
          <p:nvPr/>
        </p:nvSpPr>
        <p:spPr bwMode="auto">
          <a:xfrm>
            <a:off x="2795588" y="5373688"/>
            <a:ext cx="1263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1" lang="ru-RU" sz="2000" b="1">
                <a:solidFill>
                  <a:srgbClr val="FFFFFF"/>
                </a:solidFill>
                <a:cs typeface="Arial" charset="0"/>
              </a:rPr>
              <a:t>Израиль</a:t>
            </a:r>
          </a:p>
        </p:txBody>
      </p:sp>
      <p:sp>
        <p:nvSpPr>
          <p:cNvPr id="42046" name="Text Box 62"/>
          <p:cNvSpPr txBox="1">
            <a:spLocks noChangeArrowheads="1"/>
          </p:cNvSpPr>
          <p:nvPr/>
        </p:nvSpPr>
        <p:spPr bwMode="auto">
          <a:xfrm>
            <a:off x="2795588" y="5734050"/>
            <a:ext cx="1096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1" lang="ru-RU" sz="2000" b="1">
                <a:solidFill>
                  <a:srgbClr val="FFFFFF"/>
                </a:solidFill>
                <a:cs typeface="Arial" charset="0"/>
              </a:rPr>
              <a:t>Италия</a:t>
            </a:r>
          </a:p>
        </p:txBody>
      </p:sp>
      <p:pic>
        <p:nvPicPr>
          <p:cNvPr id="42047" name="Picture 63" descr="Flagb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" b="6024"/>
          <a:stretch>
            <a:fillRect/>
          </a:stretch>
        </p:blipFill>
        <p:spPr bwMode="auto">
          <a:xfrm>
            <a:off x="2182813" y="4598988"/>
            <a:ext cx="5873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48" name="Picture 64" descr="ger-lgfla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5002213"/>
            <a:ext cx="5921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49" name="Picture 65" descr="ANd9GcTUgaA3zI8f00yUvXBwIKj0xFtIiAuArcnsq1cGnCZ-i7ciWW6wV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378450"/>
            <a:ext cx="582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0" name="Picture 66" descr="ital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5756275"/>
            <a:ext cx="5778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51" name="Text Box 67"/>
          <p:cNvSpPr txBox="1">
            <a:spLocks noChangeArrowheads="1"/>
          </p:cNvSpPr>
          <p:nvPr/>
        </p:nvSpPr>
        <p:spPr bwMode="auto">
          <a:xfrm>
            <a:off x="5324475" y="4594225"/>
            <a:ext cx="146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1" lang="ru-RU" sz="2000" b="1">
                <a:solidFill>
                  <a:srgbClr val="FFFFFF"/>
                </a:solidFill>
                <a:cs typeface="Arial" charset="0"/>
              </a:rPr>
              <a:t>Казахстан</a:t>
            </a:r>
          </a:p>
        </p:txBody>
      </p:sp>
      <p:sp>
        <p:nvSpPr>
          <p:cNvPr id="42052" name="Text Box 68"/>
          <p:cNvSpPr txBox="1">
            <a:spLocks noChangeArrowheads="1"/>
          </p:cNvSpPr>
          <p:nvPr/>
        </p:nvSpPr>
        <p:spPr bwMode="auto">
          <a:xfrm>
            <a:off x="5324475" y="4968875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1" lang="ru-RU" sz="2000" b="1">
                <a:solidFill>
                  <a:srgbClr val="FFFFFF"/>
                </a:solidFill>
                <a:cs typeface="Arial" charset="0"/>
              </a:rPr>
              <a:t>Канада</a:t>
            </a:r>
          </a:p>
        </p:txBody>
      </p:sp>
      <p:sp>
        <p:nvSpPr>
          <p:cNvPr id="42053" name="Text Box 69"/>
          <p:cNvSpPr txBox="1">
            <a:spLocks noChangeArrowheads="1"/>
          </p:cNvSpPr>
          <p:nvPr/>
        </p:nvSpPr>
        <p:spPr bwMode="auto">
          <a:xfrm>
            <a:off x="5324475" y="5362575"/>
            <a:ext cx="915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1" lang="ru-RU" sz="2000" b="1">
                <a:solidFill>
                  <a:srgbClr val="FFFFFF"/>
                </a:solidFill>
                <a:cs typeface="Arial" charset="0"/>
              </a:rPr>
              <a:t>Китай</a:t>
            </a:r>
          </a:p>
        </p:txBody>
      </p:sp>
      <p:sp>
        <p:nvSpPr>
          <p:cNvPr id="42054" name="Text Box 70"/>
          <p:cNvSpPr txBox="1">
            <a:spLocks noChangeArrowheads="1"/>
          </p:cNvSpPr>
          <p:nvPr/>
        </p:nvSpPr>
        <p:spPr bwMode="auto">
          <a:xfrm>
            <a:off x="5324475" y="5722938"/>
            <a:ext cx="181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1" lang="ru-RU" sz="2000" b="1">
                <a:solidFill>
                  <a:srgbClr val="FFFFFF"/>
                </a:solidFill>
                <a:cs typeface="Arial" charset="0"/>
              </a:rPr>
              <a:t>Нидерланды</a:t>
            </a:r>
          </a:p>
        </p:txBody>
      </p:sp>
      <p:pic>
        <p:nvPicPr>
          <p:cNvPr id="42055" name="Picture 71" descr="ANd9GcRVHthofJR1F2g8Bu-wChiZN2PVBbUvxBD6baUYIQMZF9bwzSa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4575175"/>
            <a:ext cx="5921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6" name="Picture 72" descr="ANd9GcSBLq11xlXB2e46AuwB0nhTFKcklDbbILW_H6w-UWdDmS_Ezi4Yd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4970463"/>
            <a:ext cx="5969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7" name="Picture 73" descr="Chi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5378450"/>
            <a:ext cx="5730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8" name="Picture 74" descr="ANd9GcShNG7Z7NICOukXXLNYpoOosqcGHLZuLFKSLIvpMbWHm08UKamUtQ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5772150"/>
            <a:ext cx="568325" cy="315913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59" name="WordArt 75"/>
          <p:cNvSpPr>
            <a:spLocks noChangeArrowheads="1" noChangeShapeType="1" noTextEdit="1"/>
          </p:cNvSpPr>
          <p:nvPr/>
        </p:nvSpPr>
        <p:spPr bwMode="auto">
          <a:xfrm>
            <a:off x="2886075" y="4691063"/>
            <a:ext cx="1617663" cy="209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solidFill>
                  <a:srgbClr val="FFFFFF"/>
                </a:solidFill>
                <a:latin typeface="Calibri"/>
                <a:cs typeface="Calibri"/>
              </a:rPr>
              <a:t>Великобритания</a:t>
            </a:r>
          </a:p>
        </p:txBody>
      </p:sp>
      <p:sp>
        <p:nvSpPr>
          <p:cNvPr id="42060" name="Text Box 76"/>
          <p:cNvSpPr txBox="1">
            <a:spLocks noChangeArrowheads="1"/>
          </p:cNvSpPr>
          <p:nvPr/>
        </p:nvSpPr>
        <p:spPr bwMode="auto">
          <a:xfrm>
            <a:off x="7818438" y="4610100"/>
            <a:ext cx="808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1" lang="ru-RU" sz="2000" b="1">
                <a:solidFill>
                  <a:srgbClr val="FFFFFF"/>
                </a:solidFill>
                <a:cs typeface="Arial" charset="0"/>
              </a:rPr>
              <a:t>США</a:t>
            </a:r>
          </a:p>
        </p:txBody>
      </p:sp>
      <p:sp>
        <p:nvSpPr>
          <p:cNvPr id="42061" name="Text Box 77"/>
          <p:cNvSpPr txBox="1">
            <a:spLocks noChangeArrowheads="1"/>
          </p:cNvSpPr>
          <p:nvPr/>
        </p:nvSpPr>
        <p:spPr bwMode="auto">
          <a:xfrm>
            <a:off x="7818438" y="4987925"/>
            <a:ext cx="1217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1" lang="ru-RU" sz="2000" b="1">
                <a:solidFill>
                  <a:srgbClr val="FFFFFF"/>
                </a:solidFill>
                <a:cs typeface="Arial" charset="0"/>
              </a:rPr>
              <a:t>Украина</a:t>
            </a:r>
          </a:p>
        </p:txBody>
      </p:sp>
      <p:sp>
        <p:nvSpPr>
          <p:cNvPr id="42062" name="Text Box 78"/>
          <p:cNvSpPr txBox="1">
            <a:spLocks noChangeArrowheads="1"/>
          </p:cNvSpPr>
          <p:nvPr/>
        </p:nvSpPr>
        <p:spPr bwMode="auto">
          <a:xfrm>
            <a:off x="7818438" y="5380038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1" lang="ru-RU" sz="2000" b="1">
                <a:solidFill>
                  <a:srgbClr val="FFFFFF"/>
                </a:solidFill>
                <a:cs typeface="Arial" charset="0"/>
              </a:rPr>
              <a:t>Франция</a:t>
            </a:r>
          </a:p>
        </p:txBody>
      </p:sp>
      <p:sp>
        <p:nvSpPr>
          <p:cNvPr id="42063" name="Text Box 79"/>
          <p:cNvSpPr txBox="1">
            <a:spLocks noChangeArrowheads="1"/>
          </p:cNvSpPr>
          <p:nvPr/>
        </p:nvSpPr>
        <p:spPr bwMode="auto">
          <a:xfrm>
            <a:off x="7818438" y="5741988"/>
            <a:ext cx="947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1" lang="ru-RU" sz="2000" b="1">
                <a:solidFill>
                  <a:srgbClr val="FFFFFF"/>
                </a:solidFill>
                <a:cs typeface="Arial" charset="0"/>
              </a:rPr>
              <a:t>Чехия</a:t>
            </a:r>
          </a:p>
        </p:txBody>
      </p:sp>
      <p:pic>
        <p:nvPicPr>
          <p:cNvPr id="42064" name="Picture 80" descr="travelplanet-u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4572000"/>
            <a:ext cx="6016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65" name="Picture 81" descr="ANd9GcQDMb4rhH--KV0m_wbODeCNX-n6ZJiXUI1OwBvB0oH8zTvWyemZ9Q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4967288"/>
            <a:ext cx="6032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66" name="Picture 82" descr="F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360988"/>
            <a:ext cx="606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67" name="Picture 83" descr="Flag_of_the_Czech_Republic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5757863"/>
            <a:ext cx="601663" cy="336550"/>
          </a:xfrm>
          <a:prstGeom prst="rect">
            <a:avLst/>
          </a:prstGeom>
          <a:noFill/>
          <a:ln w="952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068" name="Text Box 84"/>
          <p:cNvSpPr txBox="1">
            <a:spLocks noChangeArrowheads="1"/>
          </p:cNvSpPr>
          <p:nvPr/>
        </p:nvSpPr>
        <p:spPr bwMode="auto">
          <a:xfrm>
            <a:off x="2809875" y="6118225"/>
            <a:ext cx="1647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1" lang="ru-RU" sz="2000" b="1">
                <a:solidFill>
                  <a:srgbClr val="FFFFFF"/>
                </a:solidFill>
                <a:cs typeface="Arial" charset="0"/>
              </a:rPr>
              <a:t>Швейцария</a:t>
            </a:r>
          </a:p>
        </p:txBody>
      </p:sp>
      <p:pic>
        <p:nvPicPr>
          <p:cNvPr id="42069" name="Picture 85" descr="fla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6140450"/>
            <a:ext cx="58261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/>
              <a:t>Количество учащихся, набравших по результатам трех предметов ЕГЭ 225 и более баллов в Пермском крае</a:t>
            </a:r>
          </a:p>
        </p:txBody>
      </p:sp>
      <p:graphicFrame>
        <p:nvGraphicFramePr>
          <p:cNvPr id="7171" name="Объект 2"/>
          <p:cNvGraphicFramePr>
            <a:graphicFrameLocks noGrp="1"/>
          </p:cNvGraphicFramePr>
          <p:nvPr>
            <p:ph idx="1"/>
          </p:nvPr>
        </p:nvGraphicFramePr>
        <p:xfrm>
          <a:off x="417513" y="1649413"/>
          <a:ext cx="8331200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r:id="rId4" imgW="8333954" imgH="4627265" progId="Excel.Chart.8">
                  <p:embed/>
                </p:oleObj>
              </mc:Choice>
              <mc:Fallback>
                <p:oleObj r:id="rId4" imgW="8333954" imgH="4627265" progId="Excel.Chart.8">
                  <p:embed/>
                  <p:pic>
                    <p:nvPicPr>
                      <p:cNvPr id="0" name="Объект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649413"/>
                        <a:ext cx="8331200" cy="462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90872" y="273150"/>
            <a:ext cx="8229600" cy="563562"/>
          </a:xfrm>
        </p:spPr>
        <p:txBody>
          <a:bodyPr/>
          <a:lstStyle/>
          <a:p>
            <a:pPr eaLnBrk="1" hangingPunct="1"/>
            <a:r>
              <a:rPr lang="ru-RU" sz="2000" b="1" dirty="0"/>
              <a:t>В территориях с низкими результатами ЕГЭ необходима разработка и реализация программ повышения качества образования</a:t>
            </a:r>
            <a:endParaRPr lang="ru-RU" sz="2000" b="1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733633"/>
              </p:ext>
            </p:extLst>
          </p:nvPr>
        </p:nvGraphicFramePr>
        <p:xfrm>
          <a:off x="1156544" y="1010602"/>
          <a:ext cx="7200348" cy="5715000"/>
        </p:xfrm>
        <a:graphic>
          <a:graphicData uri="http://schemas.openxmlformats.org/drawingml/2006/table">
            <a:tbl>
              <a:tblPr/>
              <a:tblGrid>
                <a:gridCol w="576028"/>
                <a:gridCol w="2160105"/>
                <a:gridCol w="720035"/>
                <a:gridCol w="216010"/>
                <a:gridCol w="576028"/>
                <a:gridCol w="2304111"/>
                <a:gridCol w="648031"/>
              </a:tblGrid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Место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Территория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Балл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Место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Территория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Балл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г. Кудымкар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62,8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25-26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Гремячинский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55,6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Бардымский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62,7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26-26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Частинский 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55,6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Чернушинский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61,9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Чердынский 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55,1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г. Березники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61,8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Очерский 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54,8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Чайковский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60,6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Еловский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54,6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г. Кунгур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60,5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30-31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Губахинский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54,1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7-8</a:t>
                      </a:r>
                      <a:endParaRPr lang="ru-RU" sz="15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г. Пермь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60,0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30-31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Кишертский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54,1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7-8</a:t>
                      </a:r>
                      <a:endParaRPr lang="ru-RU" sz="15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г. Соликамск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60,0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32-33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Гайнский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53,8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ЗАТО "Звездный"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59,4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32-33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Пермский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53,8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Юсьвинский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59,3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Краснокамский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53,6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Куединский 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59,0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Горнозаводский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53,0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Суксунский 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58,9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Соликамский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52,8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Александровский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58,5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Большесосновский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52,4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Лысьвенский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58,4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38-39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Верещагинский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52,3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Нытвенский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57,8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38-39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Оханский 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52,3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Косинский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57,7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Чусовской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52,0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Кунгурский 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57,6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Юрлинский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51,9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Осинский 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57,1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Кочёвский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51,6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Карагайский 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56,6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Уинский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51,5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Кизеловский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56,4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Сивинский 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51,1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21-22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Добрянский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55,8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Березовский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50,6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21-22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Красновишерский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55,8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Ординский 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50,3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23-24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Ильинский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55,7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Октябрьский 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48,6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23-24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Кудымкарский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55,7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4" marR="95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Усольский 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43,6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7938" y="153988"/>
            <a:ext cx="9144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Результативность участия во Всероссийской </a:t>
            </a:r>
            <a:r>
              <a:rPr lang="ru-RU" sz="3200" dirty="0">
                <a:latin typeface="+mj-lt"/>
              </a:rPr>
              <a:t>олимпиаде</a:t>
            </a:r>
            <a:r>
              <a:rPr lang="ru-RU" sz="3200" dirty="0">
                <a:latin typeface="+mn-lt"/>
              </a:rPr>
              <a:t> 2011-2012 учебного года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87313" y="1290638"/>
          <a:ext cx="8958262" cy="546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r:id="rId4" imgW="8961897" imgH="5468586" progId="Excel.Chart.8">
                  <p:embed/>
                </p:oleObj>
              </mc:Choice>
              <mc:Fallback>
                <p:oleObj r:id="rId4" imgW="8961897" imgH="5468586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3" y="1290638"/>
                        <a:ext cx="8958262" cy="546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95288" y="4149725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>
                <a:latin typeface="Arial" charset="0"/>
              </a:rPr>
              <a:t>1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2484438" y="4149725"/>
            <a:ext cx="287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>
                <a:latin typeface="Arial" charset="0"/>
              </a:rPr>
              <a:t>1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2843213" y="3933825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>
                <a:latin typeface="Arial" charset="0"/>
              </a:rPr>
              <a:t>2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5724525" y="3933825"/>
            <a:ext cx="287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>
                <a:latin typeface="Arial" charset="0"/>
              </a:rPr>
              <a:t>2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4140200" y="3716338"/>
            <a:ext cx="28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>
                <a:latin typeface="Arial" charset="0"/>
              </a:rPr>
              <a:t>3</a:t>
            </a:r>
          </a:p>
        </p:txBody>
      </p:sp>
      <p:sp>
        <p:nvSpPr>
          <p:cNvPr id="3" name="Овал 2"/>
          <p:cNvSpPr/>
          <p:nvPr/>
        </p:nvSpPr>
        <p:spPr>
          <a:xfrm>
            <a:off x="4284663" y="3933825"/>
            <a:ext cx="1008062" cy="935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9750" y="3284538"/>
            <a:ext cx="1800225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115888"/>
            <a:ext cx="8507413" cy="936848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Конкурс «Первый шаг к Нобелевской премии по физике»</a:t>
            </a:r>
          </a:p>
        </p:txBody>
      </p:sp>
      <p:grpSp>
        <p:nvGrpSpPr>
          <p:cNvPr id="35843" name="Группа 22"/>
          <p:cNvGrpSpPr>
            <a:grpSpLocks/>
          </p:cNvGrpSpPr>
          <p:nvPr/>
        </p:nvGrpSpPr>
        <p:grpSpPr bwMode="auto">
          <a:xfrm>
            <a:off x="5076825" y="1296988"/>
            <a:ext cx="3889375" cy="5084762"/>
            <a:chOff x="5076056" y="1296565"/>
            <a:chExt cx="3889375" cy="5084763"/>
          </a:xfrm>
        </p:grpSpPr>
        <p:grpSp>
          <p:nvGrpSpPr>
            <p:cNvPr id="35850" name="Group 4"/>
            <p:cNvGrpSpPr>
              <a:grpSpLocks/>
            </p:cNvGrpSpPr>
            <p:nvPr/>
          </p:nvGrpSpPr>
          <p:grpSpPr bwMode="auto">
            <a:xfrm>
              <a:off x="5076056" y="1296565"/>
              <a:ext cx="3889375" cy="5084763"/>
              <a:chOff x="3198" y="935"/>
              <a:chExt cx="2450" cy="3203"/>
            </a:xfrm>
          </p:grpSpPr>
          <p:pic>
            <p:nvPicPr>
              <p:cNvPr id="35854" name="Picture 5" descr="kontur-permskii-kra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8" y="935"/>
                <a:ext cx="2266" cy="3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5" name="Text Box 6"/>
              <p:cNvSpPr txBox="1">
                <a:spLocks noChangeArrowheads="1"/>
              </p:cNvSpPr>
              <p:nvPr/>
            </p:nvSpPr>
            <p:spPr bwMode="auto">
              <a:xfrm>
                <a:off x="4558" y="1910"/>
                <a:ext cx="104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Соликамск</a:t>
                </a:r>
              </a:p>
            </p:txBody>
          </p:sp>
          <p:sp>
            <p:nvSpPr>
              <p:cNvPr id="35856" name="Text Box 7"/>
              <p:cNvSpPr txBox="1">
                <a:spLocks noChangeArrowheads="1"/>
              </p:cNvSpPr>
              <p:nvPr/>
            </p:nvSpPr>
            <p:spPr bwMode="auto">
              <a:xfrm>
                <a:off x="4604" y="2273"/>
                <a:ext cx="104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Березники</a:t>
                </a:r>
              </a:p>
            </p:txBody>
          </p:sp>
          <p:sp>
            <p:nvSpPr>
              <p:cNvPr id="35857" name="Text Box 8"/>
              <p:cNvSpPr txBox="1">
                <a:spLocks noChangeArrowheads="1"/>
              </p:cNvSpPr>
              <p:nvPr/>
            </p:nvSpPr>
            <p:spPr bwMode="auto">
              <a:xfrm>
                <a:off x="4513" y="2999"/>
                <a:ext cx="104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Пермь</a:t>
                </a:r>
              </a:p>
            </p:txBody>
          </p:sp>
        </p:grpSp>
        <p:sp>
          <p:nvSpPr>
            <p:cNvPr id="15" name="Прямоугольная выноска 14"/>
            <p:cNvSpPr/>
            <p:nvPr/>
          </p:nvSpPr>
          <p:spPr>
            <a:xfrm flipH="1">
              <a:off x="5076056" y="2591965"/>
              <a:ext cx="1728788" cy="360362"/>
            </a:xfrm>
            <a:prstGeom prst="wedgeRectCallout">
              <a:avLst>
                <a:gd name="adj1" fmla="val -77793"/>
                <a:gd name="adj2" fmla="val 1132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Гимназия №2</a:t>
              </a:r>
            </a:p>
          </p:txBody>
        </p:sp>
        <p:sp>
          <p:nvSpPr>
            <p:cNvPr id="16" name="Прямоугольная выноска 15"/>
            <p:cNvSpPr/>
            <p:nvPr/>
          </p:nvSpPr>
          <p:spPr>
            <a:xfrm flipH="1">
              <a:off x="5652319" y="3528590"/>
              <a:ext cx="1223962" cy="360362"/>
            </a:xfrm>
            <a:prstGeom prst="wedgeRectCallout">
              <a:avLst>
                <a:gd name="adj1" fmla="val -86677"/>
                <a:gd name="adj2" fmla="val -673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СОШ №3</a:t>
              </a:r>
            </a:p>
          </p:txBody>
        </p:sp>
        <p:sp>
          <p:nvSpPr>
            <p:cNvPr id="17" name="Прямоугольная выноска 16"/>
            <p:cNvSpPr/>
            <p:nvPr/>
          </p:nvSpPr>
          <p:spPr>
            <a:xfrm flipH="1">
              <a:off x="5220519" y="4609678"/>
              <a:ext cx="1511300" cy="647700"/>
            </a:xfrm>
            <a:prstGeom prst="wedgeRectCallout">
              <a:avLst>
                <a:gd name="adj1" fmla="val -81460"/>
                <a:gd name="adj2" fmla="val -553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СОШ №146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СОШ №9</a:t>
              </a:r>
            </a:p>
          </p:txBody>
        </p:sp>
      </p:grpSp>
      <p:grpSp>
        <p:nvGrpSpPr>
          <p:cNvPr id="35844" name="Группа 17"/>
          <p:cNvGrpSpPr>
            <a:grpSpLocks/>
          </p:cNvGrpSpPr>
          <p:nvPr/>
        </p:nvGrpSpPr>
        <p:grpSpPr bwMode="auto">
          <a:xfrm>
            <a:off x="323850" y="1296988"/>
            <a:ext cx="4392613" cy="1155700"/>
            <a:chOff x="899592" y="1700808"/>
            <a:chExt cx="4680520" cy="1155413"/>
          </a:xfrm>
        </p:grpSpPr>
        <p:pic>
          <p:nvPicPr>
            <p:cNvPr id="35847" name="Picture 3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1700808"/>
              <a:ext cx="1584176" cy="10250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48" name="Picture 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700808"/>
              <a:ext cx="1490986" cy="10250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49" name="Picture 4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772816"/>
              <a:ext cx="1444540" cy="1083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5" name="Picture 30" descr="IMG_50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9541" r="11784" b="2432"/>
          <a:stretch>
            <a:fillRect/>
          </a:stretch>
        </p:blipFill>
        <p:spPr bwMode="auto">
          <a:xfrm>
            <a:off x="323850" y="2592388"/>
            <a:ext cx="4392613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23"/>
          <p:cNvSpPr txBox="1">
            <a:spLocks noChangeArrowheads="1"/>
          </p:cNvSpPr>
          <p:nvPr/>
        </p:nvSpPr>
        <p:spPr bwMode="auto">
          <a:xfrm>
            <a:off x="323850" y="5732463"/>
            <a:ext cx="4392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/>
              <a:t>10 научно-исследовательских работ под руководством ведущих физиков Израиля и Пермского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7616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Documents and Settings\dnzhadaev\Рабочий стол\kontur-permskii-kr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t="7954" r="11269" b="8925"/>
          <a:stretch>
            <a:fillRect/>
          </a:stretch>
        </p:blipFill>
        <p:spPr bwMode="auto">
          <a:xfrm>
            <a:off x="5014913" y="869950"/>
            <a:ext cx="4054475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7325"/>
            <a:ext cx="9144000" cy="938213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Олимпийская сборная одаренных детей </a:t>
            </a:r>
            <a:br>
              <a:rPr lang="ru-RU" sz="3200" dirty="0" smtClean="0"/>
            </a:br>
            <a:r>
              <a:rPr lang="ru-RU" sz="3200" dirty="0" smtClean="0"/>
              <a:t>сельских территорий</a:t>
            </a:r>
            <a:endParaRPr lang="ru-RU" sz="3200" b="1" dirty="0" smtClean="0"/>
          </a:p>
        </p:txBody>
      </p:sp>
      <p:sp>
        <p:nvSpPr>
          <p:cNvPr id="20" name="Прямоугольная выноска 19"/>
          <p:cNvSpPr/>
          <p:nvPr/>
        </p:nvSpPr>
        <p:spPr bwMode="auto">
          <a:xfrm flipH="1">
            <a:off x="4572000" y="3608388"/>
            <a:ext cx="1728788" cy="360362"/>
          </a:xfrm>
          <a:prstGeom prst="wedgeRectCallout">
            <a:avLst>
              <a:gd name="adj1" fmla="val -66333"/>
              <a:gd name="adj2" fmla="val 168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Карагайский</a:t>
            </a:r>
          </a:p>
        </p:txBody>
      </p:sp>
      <p:sp>
        <p:nvSpPr>
          <p:cNvPr id="21" name="Прямоугольная выноска 20"/>
          <p:cNvSpPr/>
          <p:nvPr/>
        </p:nvSpPr>
        <p:spPr bwMode="auto">
          <a:xfrm flipH="1">
            <a:off x="4572000" y="4203700"/>
            <a:ext cx="1728788" cy="360363"/>
          </a:xfrm>
          <a:prstGeom prst="wedgeRectCallout">
            <a:avLst>
              <a:gd name="adj1" fmla="val -58399"/>
              <a:gd name="adj2" fmla="val 540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chemeClr val="bg1"/>
                </a:solidFill>
              </a:rPr>
              <a:t>Верещагинский</a:t>
            </a:r>
          </a:p>
        </p:txBody>
      </p:sp>
      <p:sp>
        <p:nvSpPr>
          <p:cNvPr id="22" name="Прямоугольная выноска 21"/>
          <p:cNvSpPr/>
          <p:nvPr/>
        </p:nvSpPr>
        <p:spPr bwMode="auto">
          <a:xfrm flipH="1">
            <a:off x="7472363" y="3244850"/>
            <a:ext cx="1427162" cy="360363"/>
          </a:xfrm>
          <a:prstGeom prst="wedgeRectCallout">
            <a:avLst>
              <a:gd name="adj1" fmla="val 90505"/>
              <a:gd name="adj2" fmla="val 358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Нытвенский</a:t>
            </a:r>
          </a:p>
        </p:txBody>
      </p:sp>
      <p:sp>
        <p:nvSpPr>
          <p:cNvPr id="23" name="Прямоугольная выноска 22"/>
          <p:cNvSpPr/>
          <p:nvPr/>
        </p:nvSpPr>
        <p:spPr bwMode="auto">
          <a:xfrm flipH="1">
            <a:off x="4572000" y="4868863"/>
            <a:ext cx="1441450" cy="360362"/>
          </a:xfrm>
          <a:prstGeom prst="wedgeRectCallout">
            <a:avLst>
              <a:gd name="adj1" fmla="val -86614"/>
              <a:gd name="adj2" fmla="val -600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Очерский</a:t>
            </a:r>
          </a:p>
        </p:txBody>
      </p:sp>
      <p:sp>
        <p:nvSpPr>
          <p:cNvPr id="24" name="Прямоугольная выноска 23"/>
          <p:cNvSpPr/>
          <p:nvPr/>
        </p:nvSpPr>
        <p:spPr bwMode="auto">
          <a:xfrm flipH="1">
            <a:off x="7502525" y="4224338"/>
            <a:ext cx="1397000" cy="360362"/>
          </a:xfrm>
          <a:prstGeom prst="wedgeRectCallout">
            <a:avLst>
              <a:gd name="adj1" fmla="val 75178"/>
              <a:gd name="adj2" fmla="val 1598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Пермский</a:t>
            </a:r>
          </a:p>
        </p:txBody>
      </p:sp>
      <p:sp>
        <p:nvSpPr>
          <p:cNvPr id="25" name="Прямоугольная выноска 24"/>
          <p:cNvSpPr/>
          <p:nvPr/>
        </p:nvSpPr>
        <p:spPr bwMode="auto">
          <a:xfrm flipH="1">
            <a:off x="4572000" y="5445125"/>
            <a:ext cx="1728788" cy="360363"/>
          </a:xfrm>
          <a:prstGeom prst="wedgeRectCallout">
            <a:avLst>
              <a:gd name="adj1" fmla="val -57518"/>
              <a:gd name="adj2" fmla="val -165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Б.-Сосновский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9863" y="1412875"/>
            <a:ext cx="4618037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НАПРАВЛЕНИЯ: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dirty="0"/>
              <a:t>Подготовка детей к участию во Всероссийской олимпиаде школьников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dirty="0"/>
              <a:t>Подготовка молодых педагогов по работе с одаренными детьми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dirty="0"/>
              <a:t>Создание условий для работы с одаренными детьми</a:t>
            </a:r>
          </a:p>
        </p:txBody>
      </p:sp>
      <p:sp>
        <p:nvSpPr>
          <p:cNvPr id="11275" name="TextBox 37"/>
          <p:cNvSpPr txBox="1">
            <a:spLocks noChangeArrowheads="1"/>
          </p:cNvSpPr>
          <p:nvPr/>
        </p:nvSpPr>
        <p:spPr bwMode="auto">
          <a:xfrm>
            <a:off x="169863" y="3597275"/>
            <a:ext cx="4402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b="1" dirty="0"/>
              <a:t>УСЛОВИЯ УЧАСТИЯ:</a:t>
            </a:r>
          </a:p>
          <a:p>
            <a:pPr eaLnBrk="1" hangingPunct="1"/>
            <a:r>
              <a:rPr lang="ru-RU" dirty="0"/>
              <a:t>Принятие муниципальной программы или подпрограммы по работе с одаренными детьми (</a:t>
            </a:r>
            <a:r>
              <a:rPr lang="ru-RU" dirty="0" err="1"/>
              <a:t>софинансирование</a:t>
            </a:r>
            <a:r>
              <a:rPr lang="ru-RU" dirty="0"/>
              <a:t>)</a:t>
            </a:r>
          </a:p>
        </p:txBody>
      </p:sp>
      <p:sp>
        <p:nvSpPr>
          <p:cNvPr id="11276" name="TextBox 38"/>
          <p:cNvSpPr txBox="1">
            <a:spLocks noChangeArrowheads="1"/>
          </p:cNvSpPr>
          <p:nvPr/>
        </p:nvSpPr>
        <p:spPr bwMode="auto">
          <a:xfrm>
            <a:off x="169863" y="4965700"/>
            <a:ext cx="4402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b="1" dirty="0"/>
              <a:t>РЕЗУЛЬТАТ:</a:t>
            </a:r>
          </a:p>
          <a:p>
            <a:pPr eaLnBrk="1" hangingPunct="1"/>
            <a:r>
              <a:rPr lang="ru-RU" dirty="0"/>
              <a:t>Количество участников заключительного этапа Всероссийской олимпиады 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«Школа Сколково»</a:t>
            </a:r>
            <a:br>
              <a:rPr lang="ru-RU" sz="3600" smtClean="0"/>
            </a:br>
            <a:r>
              <a:rPr lang="ru-RU" sz="3600" smtClean="0"/>
              <a:t>(Лицей №10 г.Перми)</a:t>
            </a:r>
          </a:p>
        </p:txBody>
      </p:sp>
      <p:pic>
        <p:nvPicPr>
          <p:cNvPr id="47107" name="Picture 3" descr="C:\5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" y="3573015"/>
            <a:ext cx="3513585" cy="23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C:\50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607414" cy="24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 descr="C:\50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37112"/>
            <a:ext cx="4039462" cy="152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C:\50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72816"/>
            <a:ext cx="401245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http://vkursegorod.ru/sites/default/files/skolkovo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22"/>
          <a:stretch/>
        </p:blipFill>
        <p:spPr bwMode="auto">
          <a:xfrm>
            <a:off x="4876924" y="3199115"/>
            <a:ext cx="1560258" cy="137407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47112" name="Picture 8" descr="http://www.hselyceum.perm.ru/images/log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r="12333"/>
          <a:stretch/>
        </p:blipFill>
        <p:spPr bwMode="auto">
          <a:xfrm>
            <a:off x="2995013" y="3202256"/>
            <a:ext cx="1881911" cy="13709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«IT-Школа»</a:t>
            </a:r>
            <a:br>
              <a:rPr lang="ru-RU" smtClean="0"/>
            </a:br>
            <a:r>
              <a:rPr lang="ru-RU" smtClean="0"/>
              <a:t>(СОШ №10 г.Перми)</a:t>
            </a:r>
          </a:p>
        </p:txBody>
      </p:sp>
      <p:pic>
        <p:nvPicPr>
          <p:cNvPr id="14339" name="Picture 6" descr="http://cs1371.userapi.com/u8819078/19232934/x_c2189b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1"/>
          <a:stretch>
            <a:fillRect/>
          </a:stretch>
        </p:blipFill>
        <p:spPr bwMode="auto">
          <a:xfrm>
            <a:off x="585788" y="1951038"/>
            <a:ext cx="51308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C:\Program Files\Microsoft Office\MEDIA\CAGCAT10\j02346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50701"/>
            <a:ext cx="1990954" cy="193928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1202" name="Picture 2" descr="D:\image1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6" b="2968"/>
          <a:stretch/>
        </p:blipFill>
        <p:spPr bwMode="auto">
          <a:xfrm>
            <a:off x="4380613" y="4064119"/>
            <a:ext cx="4320480" cy="24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1804</Words>
  <Application>Microsoft Office PowerPoint</Application>
  <PresentationFormat>Экран (4:3)</PresentationFormat>
  <Paragraphs>708</Paragraphs>
  <Slides>29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Диаграмма Microsoft Excel</vt:lpstr>
      <vt:lpstr>Итоги и перспективы модернизации  системы образования  Пермского края</vt:lpstr>
      <vt:lpstr>Результаты ЕГЭ (средний балл по всем предметам)</vt:lpstr>
      <vt:lpstr>Количество учащихся, набравших по результатам трех предметов ЕГЭ 225 и более баллов в Пермском крае</vt:lpstr>
      <vt:lpstr>В территориях с низкими результатами ЕГЭ необходима разработка и реализация программ повышения качества образования</vt:lpstr>
      <vt:lpstr>Презентация PowerPoint</vt:lpstr>
      <vt:lpstr>Конкурс «Первый шаг к Нобелевской премии по физике»</vt:lpstr>
      <vt:lpstr>Олимпийская сборная одаренных детей  сельских территорий</vt:lpstr>
      <vt:lpstr>«Школа Сколково» (Лицей №10 г.Перми)</vt:lpstr>
      <vt:lpstr>«IT-Школа» (СОШ №10 г.Перми)</vt:lpstr>
      <vt:lpstr>«Инженерная школа» (СОШ №16 г.Перми)</vt:lpstr>
      <vt:lpstr>«Спортивный образовательный центр» (СОШ №32 г.Перми и СДЮШОР Киокушинкай)</vt:lpstr>
      <vt:lpstr>«Академия спорта» (Школа-интернат №85)</vt:lpstr>
      <vt:lpstr>Образование детей с ОВЗ, детей-инвалидов</vt:lpstr>
      <vt:lpstr>Проблемы создания безбарьерной среды в образовательных учреждениях</vt:lpstr>
      <vt:lpstr>Дистанционное образование детей-инвалидов</vt:lpstr>
      <vt:lpstr>Рейтинг территорий по доле школ со скоростью доступа в сеть Интернет 512 кб/с и выше</vt:lpstr>
      <vt:lpstr>Динамика норматива (руб.)</vt:lpstr>
      <vt:lpstr>Средняя заработная плата учителей (руб.)</vt:lpstr>
      <vt:lpstr>Проблема кадров в отрасли образования</vt:lpstr>
      <vt:lpstr>Проект «Мобильный учитель»</vt:lpstr>
      <vt:lpstr>Презентация PowerPoint</vt:lpstr>
      <vt:lpstr>Приведение учреждений в нормативное состояние - региональный проект «Новая школа»</vt:lpstr>
      <vt:lpstr>Общий рейтинг территорий по доле ОУ, имеющих лицензии</vt:lpstr>
      <vt:lpstr>План строительства учреждений образования на 2012-2014 г.г.</vt:lpstr>
      <vt:lpstr>Программы развития национальных исследовательских университетов</vt:lpstr>
      <vt:lpstr>Поддержка профессорско-преподавательского состава вузов</vt:lpstr>
      <vt:lpstr>Число выпускников школ с высоким баллом ЕГЭ 225 и выше, поступивших в пермские вузы</vt:lpstr>
      <vt:lpstr>Доля выпускников школ в высоким баллом ЕГЭ, поступивших в пермские вузы на физико-математическое, естественно-научное, инженерно-техническое направления подготовки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и перспективы модернизации  системы образования  Пермского края</dc:title>
  <dc:creator>Сидорова Лариса Сергеевна</dc:creator>
  <cp:lastModifiedBy>Голубцов Алексей Валерьевич</cp:lastModifiedBy>
  <cp:revision>62</cp:revision>
  <cp:lastPrinted>2012-09-06T07:45:51Z</cp:lastPrinted>
  <dcterms:created xsi:type="dcterms:W3CDTF">2012-09-04T12:06:09Z</dcterms:created>
  <dcterms:modified xsi:type="dcterms:W3CDTF">2012-09-07T06:14:54Z</dcterms:modified>
</cp:coreProperties>
</file>