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5"/>
  </p:notesMasterIdLst>
  <p:sldIdLst>
    <p:sldId id="273" r:id="rId4"/>
    <p:sldId id="271" r:id="rId5"/>
    <p:sldId id="272" r:id="rId6"/>
    <p:sldId id="275" r:id="rId7"/>
    <p:sldId id="288" r:id="rId8"/>
    <p:sldId id="289" r:id="rId9"/>
    <p:sldId id="290" r:id="rId10"/>
    <p:sldId id="291" r:id="rId11"/>
    <p:sldId id="293" r:id="rId12"/>
    <p:sldId id="296" r:id="rId13"/>
    <p:sldId id="297" r:id="rId14"/>
    <p:sldId id="276" r:id="rId15"/>
    <p:sldId id="279" r:id="rId16"/>
    <p:sldId id="278" r:id="rId17"/>
    <p:sldId id="274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81" r:id="rId29"/>
    <p:sldId id="282" r:id="rId30"/>
    <p:sldId id="283" r:id="rId31"/>
    <p:sldId id="284" r:id="rId32"/>
    <p:sldId id="298" r:id="rId33"/>
    <p:sldId id="29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715659044419901E-2"/>
          <c:y val="8.1658925264011764E-2"/>
          <c:w val="0.82277716108107501"/>
          <c:h val="0.81171327234569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руб.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3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2010 год</c:v>
                </c:pt>
                <c:pt idx="1">
                  <c:v>2011 год</c:v>
                </c:pt>
                <c:pt idx="2">
                  <c:v>2012 год</c:v>
                </c:pt>
                <c:pt idx="3">
                  <c:v>2013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238.3</c:v>
                </c:pt>
                <c:pt idx="1">
                  <c:v>194.4</c:v>
                </c:pt>
                <c:pt idx="2">
                  <c:v>164.2</c:v>
                </c:pt>
                <c:pt idx="3">
                  <c:v>254.6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037888"/>
        <c:axId val="156039424"/>
      </c:barChart>
      <c:catAx>
        <c:axId val="15603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6039424"/>
        <c:crosses val="autoZero"/>
        <c:auto val="1"/>
        <c:lblAlgn val="ctr"/>
        <c:lblOffset val="100"/>
        <c:noMultiLvlLbl val="0"/>
      </c:catAx>
      <c:valAx>
        <c:axId val="1560394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6037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C5D9F-AE1B-4E7A-B58A-65B197A42599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08CE7-024D-4861-9609-97EE50B3A8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75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целях привлечения</a:t>
            </a:r>
            <a:r>
              <a:rPr lang="ru-RU" baseline="0" dirty="0" smtClean="0"/>
              <a:t> в отрасль молодых специалистов в каре реализуется долгосрочная целевая программа «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Улучшение жилищных условий молодых учителей на 2012-2014 годы».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Данная программа разработана в соответствии с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постановлением Правительства Российской Федерации от 29 декабря 2011 г. № 1177 «О порядке предоставления и распределения субсидий из федерального бюджета бюджетам субъектов Российской Федерации на возмещение части затрат в связи с предоставлением учителям общеобразовательных учреждений ипотечного кредита»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84E9-F97C-4004-A148-5CA713C60463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2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9DE9D8-3DA5-4F4E-93D2-E6D074AC871D}" type="slidenum">
              <a:rPr lang="ru-RU" smtClean="0"/>
              <a:pPr eaLnBrk="1" hangingPunct="1"/>
              <a:t>13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343400"/>
            <a:ext cx="5489575" cy="4113213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1400" smtClean="0"/>
              <a:t>Первый, абсолютно очевидный механизм повышения заработной платы – это выделение дополнительных средств на фонд оплаты труда. И эти дополнительные средства необходимо правильно направить в учреждения.</a:t>
            </a:r>
          </a:p>
          <a:p>
            <a:pPr eaLnBrk="1" hangingPunct="1">
              <a:spcBef>
                <a:spcPct val="0"/>
              </a:spcBef>
            </a:pPr>
            <a:r>
              <a:rPr lang="ru-RU" sz="1400" smtClean="0"/>
              <a:t>В Пермском крае с 2009 года бюджет образовательных учреждений формируется на основании норматива подушевого финансирования, который </a:t>
            </a:r>
            <a:r>
              <a:rPr lang="ru-RU" sz="1400" b="1" smtClean="0"/>
              <a:t>без изменения </a:t>
            </a:r>
            <a:r>
              <a:rPr lang="ru-RU" sz="1400" smtClean="0"/>
              <a:t>доходит с уровня субъекта до каждого образовательного учреждения. За 3 года его значение увеличилось на 76%.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sz="1400" smtClean="0"/>
              <a:t>Оптимизировали мы и отраслевую систему оплаты труда. С 2010 года введена отраслевая система оплаты труда, основой которой был ученико-час. </a:t>
            </a:r>
          </a:p>
          <a:p>
            <a:r>
              <a:rPr lang="ru-RU" sz="1400" smtClean="0"/>
              <a:t>В период внедрения отраслевой системы в малокомплектных школах заработная плата учителя состояла из базовой части (ученико-час), доплаты до МРОТ и стимулирующих выплат. Стимулирующие выплаты были крайне малы. Кроме того, учителя были не довольны т.н. окладом в 2 тысячи рублей.</a:t>
            </a:r>
          </a:p>
          <a:p>
            <a:r>
              <a:rPr lang="ru-RU" sz="1400" smtClean="0"/>
              <a:t>С 2012 года в малокомплектных школах принята</a:t>
            </a:r>
            <a:r>
              <a:rPr lang="ru-RU" sz="1400" b="1" smtClean="0"/>
              <a:t> окладная </a:t>
            </a:r>
            <a:r>
              <a:rPr lang="ru-RU" sz="1400" smtClean="0"/>
              <a:t>система. Минимальный оклад установлен на уровне МРОТ. Идеологически и морально это воспринимается лучше, нежели прежняя система.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047C40-4E23-413D-BAE9-7CC35DFBF592}" type="slidenum">
              <a:rPr lang="ru-RU" smtClean="0"/>
              <a:pPr eaLnBrk="1" hangingPunct="1"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целях привлечения</a:t>
            </a:r>
            <a:r>
              <a:rPr lang="ru-RU" baseline="0" dirty="0" smtClean="0"/>
              <a:t> в отрасль молодых специалистов в каре реализуется долгосрочная целевая программа «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Улучшение жилищных условий молодых учителей на 2012-2014 годы».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Данная программа разработана в соответствии с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постановлением Правительства Российской Федерации от 29 декабря 2011 г. № 1177 «О порядке предоставления и распределения субсидий из федерального бюджета бюджетам субъектов Российской Федерации на возмещение части затрат в связи с предоставлением учителям общеобразовательных учреждений ипотечного кредита»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84E9-F97C-4004-A148-5CA713C60463}" type="slidenum">
              <a:rPr lang="ru-RU" smtClean="0">
                <a:solidFill>
                  <a:prstClr val="black"/>
                </a:solidFill>
              </a:rPr>
              <a:pPr/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42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29 января текущего года утверждены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предоставления социальных выплат и компенсаций молодым учителям на приобретение (строительство) жилья и их использования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684E9-F97C-4004-A148-5CA713C60463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74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62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63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70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12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12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776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833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48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864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87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966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96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11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48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14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106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623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643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2520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3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5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962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0607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5364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123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1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38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1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90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54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33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E58A-F113-4158-9D03-42A416882015}" type="datetimeFigureOut">
              <a:rPr lang="ru-RU" smtClean="0"/>
              <a:t>04.04.2013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F518-106D-4323-9D45-77A879E92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0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0E055A4-823C-4576-B5B3-DB4FF857E59E}" type="datetimeFigureOut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04.04.2013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29E885F5-2C88-47D3-B8F3-38184B155BF1}" type="slidenum">
              <a:rPr lang="ru-RU" smtClean="0">
                <a:solidFill>
                  <a:srgbClr val="FFFFFF">
                    <a:alpha val="65000"/>
                  </a:srgbClr>
                </a:solidFill>
              </a:rPr>
              <a:pPr/>
              <a:t>‹#›</a:t>
            </a:fld>
            <a:endParaRPr lang="ru-RU">
              <a:solidFill>
                <a:srgbClr val="FFFFFF">
                  <a:alpha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51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2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680960" cy="352839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заработной платы отдельных категорий работников в сфере образования</a:t>
            </a:r>
            <a:endParaRPr lang="ru-RU" sz="5400" dirty="0">
              <a:solidFill>
                <a:schemeClr val="tx1"/>
              </a:solidFill>
              <a:latin typeface="Times New Roman" pitchFamily="18" charset="0"/>
              <a:ea typeface="Tunga" pitchFamily="2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04792"/>
            <a:ext cx="7592888" cy="1320552"/>
          </a:xfrm>
        </p:spPr>
        <p:txBody>
          <a:bodyPr>
            <a:normAutofit/>
          </a:bodyPr>
          <a:lstStyle/>
          <a:p>
            <a:pPr algn="r"/>
            <a:r>
              <a:rPr lang="ru-RU" sz="32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министра образования</a:t>
            </a:r>
          </a:p>
          <a:p>
            <a:pPr algn="r"/>
            <a:r>
              <a:rPr lang="ru-RU" sz="3200" i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О.В.Шабурова</a:t>
            </a:r>
            <a:endParaRPr lang="ru-RU" sz="320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7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44624"/>
            <a:ext cx="8820472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223265"/>
              </p:ext>
            </p:extLst>
          </p:nvPr>
        </p:nvGraphicFramePr>
        <p:xfrm>
          <a:off x="251520" y="871382"/>
          <a:ext cx="8568952" cy="565396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04056"/>
                <a:gridCol w="2448272"/>
                <a:gridCol w="1728192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работников УДО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Верещагинский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15 932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15 291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539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Горнозаводский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11 400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12 608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826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Еловский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11 933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 8 826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364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Ильинский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13 698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15 396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381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Карагайский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12 887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13 807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367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Кишертский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10 052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13 996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918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Куединский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11 519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11 827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654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Кунгурский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17 952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21 177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992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Красновишерский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15 146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18 273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400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Нытвенский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15 290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200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Октябрьский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21 816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22 579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934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10 443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10 415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395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Ординский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14 124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12 389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Оханский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11 143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 8 970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390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Очерский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10 709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15 667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807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Пермский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15 883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23 745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221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1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44624"/>
            <a:ext cx="8820472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11355"/>
              </p:ext>
            </p:extLst>
          </p:nvPr>
        </p:nvGraphicFramePr>
        <p:xfrm>
          <a:off x="251520" y="764704"/>
          <a:ext cx="8568952" cy="596828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04056"/>
                <a:gridCol w="2160240"/>
                <a:gridCol w="2016224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работников УДО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Сивинский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14 009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10 314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571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Соликамский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7 646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15 453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362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Суксунский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10 234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11 583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692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Усольский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13 080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19 603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685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11 213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10 559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294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Частинский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18 669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527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Чердынский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20 901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19 906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662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Чернушинский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10 965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14 863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889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Звездный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11 501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12 715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403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г.Кудымкар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11 621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11 195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706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Гайнский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8 883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15 644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613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5 071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19 236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315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Кочевский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16 876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155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Кудымкарский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10 042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27 255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765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Юрлинский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13 191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13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191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Юсьвинский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12 054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12 103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14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813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           15 063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                 15 634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/>
                        </a:rPr>
                        <a:t>18 124</a:t>
                      </a:r>
                      <a:endParaRPr lang="ru-RU" sz="2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19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Особенности формирования заработной платы</a:t>
            </a:r>
            <a:endParaRPr lang="ru-RU" sz="36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Повышение норматива финансирования учреждений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Изменение отраслевой системы оплаты труда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Дополнительный норматив на малокомплектные школы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11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3503613" y="1628775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5159375" y="1176338"/>
            <a:ext cx="142875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5508625" y="1341438"/>
            <a:ext cx="142875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1774825" y="2400300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5867400" y="1463675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8113"/>
            <a:ext cx="8229600" cy="105886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Размер норматива на 1 ученика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руб./год</a:t>
            </a:r>
          </a:p>
        </p:txBody>
      </p:sp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34925" y="3048000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6227763" y="1535113"/>
            <a:ext cx="142875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2051050" y="2616200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трелка вверх 1"/>
          <p:cNvSpPr/>
          <p:nvPr/>
        </p:nvSpPr>
        <p:spPr>
          <a:xfrm>
            <a:off x="755650" y="4160838"/>
            <a:ext cx="1439863" cy="1698625"/>
          </a:xfrm>
          <a:prstGeom prst="upArrow">
            <a:avLst>
              <a:gd name="adj1" fmla="val 68403"/>
              <a:gd name="adj2" fmla="val 44866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верх 11"/>
          <p:cNvSpPr/>
          <p:nvPr/>
        </p:nvSpPr>
        <p:spPr>
          <a:xfrm>
            <a:off x="2843213" y="3729038"/>
            <a:ext cx="1441450" cy="2130425"/>
          </a:xfrm>
          <a:prstGeom prst="upArrow">
            <a:avLst>
              <a:gd name="adj1" fmla="val 68403"/>
              <a:gd name="adj2" fmla="val 44866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4859338" y="2886075"/>
            <a:ext cx="1441450" cy="2973388"/>
          </a:xfrm>
          <a:prstGeom prst="upArrow">
            <a:avLst>
              <a:gd name="adj1" fmla="val 68403"/>
              <a:gd name="adj2" fmla="val 44866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6948488" y="2668588"/>
            <a:ext cx="1439862" cy="3190875"/>
          </a:xfrm>
          <a:prstGeom prst="upArrow">
            <a:avLst>
              <a:gd name="adj1" fmla="val 68403"/>
              <a:gd name="adj2" fmla="val 44866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11" name="TextBox 3"/>
          <p:cNvSpPr txBox="1">
            <a:spLocks noChangeArrowheads="1"/>
          </p:cNvSpPr>
          <p:nvPr/>
        </p:nvSpPr>
        <p:spPr bwMode="auto">
          <a:xfrm>
            <a:off x="7134225" y="5876925"/>
            <a:ext cx="127158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800">
                <a:solidFill>
                  <a:srgbClr val="FF0000"/>
                </a:solidFill>
                <a:cs typeface="Arial" pitchFamily="34" charset="0"/>
              </a:rPr>
              <a:t>176%</a:t>
            </a:r>
          </a:p>
          <a:p>
            <a:pPr eaLnBrk="1" hangingPunct="1"/>
            <a:r>
              <a:rPr lang="ru-RU" sz="2800">
                <a:cs typeface="Arial" pitchFamily="34" charset="0"/>
              </a:rPr>
              <a:t>2013 г.</a:t>
            </a:r>
          </a:p>
        </p:txBody>
      </p:sp>
      <p:sp>
        <p:nvSpPr>
          <p:cNvPr id="4112" name="Прямоугольник 4"/>
          <p:cNvSpPr>
            <a:spLocks noChangeArrowheads="1"/>
          </p:cNvSpPr>
          <p:nvPr/>
        </p:nvSpPr>
        <p:spPr bwMode="auto">
          <a:xfrm>
            <a:off x="833438" y="36972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22 581</a:t>
            </a:r>
            <a:endParaRPr lang="ru-RU"/>
          </a:p>
        </p:txBody>
      </p:sp>
      <p:sp>
        <p:nvSpPr>
          <p:cNvPr id="4113" name="Прямоугольник 5"/>
          <p:cNvSpPr>
            <a:spLocks noChangeArrowheads="1"/>
          </p:cNvSpPr>
          <p:nvPr/>
        </p:nvSpPr>
        <p:spPr bwMode="auto">
          <a:xfrm>
            <a:off x="2921000" y="32654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27 829</a:t>
            </a:r>
          </a:p>
        </p:txBody>
      </p:sp>
      <p:sp>
        <p:nvSpPr>
          <p:cNvPr id="4114" name="Прямоугольник 6"/>
          <p:cNvSpPr>
            <a:spLocks noChangeArrowheads="1"/>
          </p:cNvSpPr>
          <p:nvPr/>
        </p:nvSpPr>
        <p:spPr bwMode="auto">
          <a:xfrm>
            <a:off x="4937125" y="242093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36 948</a:t>
            </a:r>
          </a:p>
        </p:txBody>
      </p:sp>
      <p:sp>
        <p:nvSpPr>
          <p:cNvPr id="4115" name="Прямоугольник 7"/>
          <p:cNvSpPr>
            <a:spLocks noChangeArrowheads="1"/>
          </p:cNvSpPr>
          <p:nvPr/>
        </p:nvSpPr>
        <p:spPr bwMode="auto">
          <a:xfrm>
            <a:off x="7024688" y="2185988"/>
            <a:ext cx="12858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39 733</a:t>
            </a:r>
            <a:endParaRPr lang="ru-RU"/>
          </a:p>
        </p:txBody>
      </p:sp>
      <p:pic>
        <p:nvPicPr>
          <p:cNvPr id="411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3790950" y="1773238"/>
            <a:ext cx="1428750" cy="95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7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11"/>
          <a:stretch>
            <a:fillRect/>
          </a:stretch>
        </p:blipFill>
        <p:spPr bwMode="auto">
          <a:xfrm>
            <a:off x="4079875" y="1844675"/>
            <a:ext cx="142875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18" name="Line 17"/>
          <p:cNvSpPr>
            <a:spLocks noChangeShapeType="1"/>
          </p:cNvSpPr>
          <p:nvPr/>
        </p:nvSpPr>
        <p:spPr bwMode="auto">
          <a:xfrm>
            <a:off x="323850" y="6296025"/>
            <a:ext cx="8424863" cy="127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1008063" y="5891213"/>
            <a:ext cx="10874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100%</a:t>
            </a:r>
          </a:p>
          <a:p>
            <a:r>
              <a:rPr lang="ru-RU" sz="2800"/>
              <a:t>2010 г.</a:t>
            </a:r>
            <a:endParaRPr lang="ru-RU" sz="2400"/>
          </a:p>
        </p:txBody>
      </p:sp>
      <p:sp>
        <p:nvSpPr>
          <p:cNvPr id="4120" name="Rectangle 25"/>
          <p:cNvSpPr>
            <a:spLocks noChangeArrowheads="1"/>
          </p:cNvSpPr>
          <p:nvPr/>
        </p:nvSpPr>
        <p:spPr bwMode="auto">
          <a:xfrm>
            <a:off x="3103563" y="5876925"/>
            <a:ext cx="1062037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123%</a:t>
            </a:r>
          </a:p>
          <a:p>
            <a:r>
              <a:rPr lang="ru-RU" sz="2800"/>
              <a:t>2011 г.</a:t>
            </a:r>
            <a:endParaRPr lang="ru-RU" sz="2400"/>
          </a:p>
        </p:txBody>
      </p:sp>
      <p:sp>
        <p:nvSpPr>
          <p:cNvPr id="4121" name="Rectangle 26"/>
          <p:cNvSpPr>
            <a:spLocks noChangeArrowheads="1"/>
          </p:cNvSpPr>
          <p:nvPr/>
        </p:nvSpPr>
        <p:spPr bwMode="auto">
          <a:xfrm>
            <a:off x="5148263" y="5894388"/>
            <a:ext cx="10874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sz="2800">
                <a:solidFill>
                  <a:srgbClr val="FF0000"/>
                </a:solidFill>
              </a:rPr>
              <a:t>164%</a:t>
            </a:r>
          </a:p>
          <a:p>
            <a:r>
              <a:rPr lang="ru-RU" sz="2800"/>
              <a:t>2012 г.</a:t>
            </a:r>
            <a:endParaRPr lang="ru-RU" sz="2400"/>
          </a:p>
        </p:txBody>
      </p:sp>
      <p:sp>
        <p:nvSpPr>
          <p:cNvPr id="412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659563" y="6408738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0F75E6C-B785-4D81-9133-097872E2D309}" type="slidenum">
              <a:rPr lang="ru-RU" smtClean="0"/>
              <a:pPr eaLnBrk="1" hangingPunct="1"/>
              <a:t>13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428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Финансовая поддержка малокомплектных школ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61993000"/>
              </p:ext>
            </p:extLst>
          </p:nvPr>
        </p:nvGraphicFramePr>
        <p:xfrm>
          <a:off x="-105401" y="889556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5282" y="6146140"/>
            <a:ext cx="7135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319 школ    </a:t>
            </a:r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287 школ </a:t>
            </a:r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229 </a:t>
            </a:r>
            <a:r>
              <a:rPr lang="ru-RU" sz="24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школ       197 школ </a:t>
            </a:r>
            <a:endParaRPr lang="ru-RU" sz="2400" b="1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2240" y="2204864"/>
            <a:ext cx="2195736" cy="2369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+ 122 млн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– норматив с численностью до 100 чел. </a:t>
            </a:r>
          </a:p>
          <a:p>
            <a:r>
              <a:rPr lang="ru-RU" sz="24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(в среднем  + 381 тыс. руб.)</a:t>
            </a:r>
            <a:endParaRPr lang="ru-RU" sz="24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572000" y="836613"/>
            <a:ext cx="0" cy="424815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00113" y="5084763"/>
            <a:ext cx="777557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Стрелка вправо 8"/>
          <p:cNvSpPr/>
          <p:nvPr/>
        </p:nvSpPr>
        <p:spPr>
          <a:xfrm>
            <a:off x="4211638" y="2276475"/>
            <a:ext cx="1008062" cy="15128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97" name="TextBox 9"/>
          <p:cNvSpPr txBox="1">
            <a:spLocks noChangeArrowheads="1"/>
          </p:cNvSpPr>
          <p:nvPr/>
        </p:nvSpPr>
        <p:spPr bwMode="auto">
          <a:xfrm>
            <a:off x="1258888" y="836613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800">
                <a:latin typeface="Times New Roman" pitchFamily="18" charset="0"/>
                <a:cs typeface="Times New Roman" pitchFamily="18" charset="0"/>
              </a:rPr>
              <a:t>Ученико/час</a:t>
            </a:r>
          </a:p>
        </p:txBody>
      </p:sp>
      <p:sp>
        <p:nvSpPr>
          <p:cNvPr id="8198" name="TextBox 10"/>
          <p:cNvSpPr txBox="1">
            <a:spLocks noChangeArrowheads="1"/>
          </p:cNvSpPr>
          <p:nvPr/>
        </p:nvSpPr>
        <p:spPr bwMode="auto">
          <a:xfrm>
            <a:off x="4499992" y="995363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Ученико/час – 70% школ</a:t>
            </a:r>
          </a:p>
          <a:p>
            <a:pPr algn="ctr" eaLnBrk="1" hangingPunct="1"/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Окладная система – 30% школ </a:t>
            </a:r>
          </a:p>
        </p:txBody>
      </p:sp>
      <p:sp>
        <p:nvSpPr>
          <p:cNvPr id="8199" name="TextBox 12"/>
          <p:cNvSpPr txBox="1">
            <a:spLocks noChangeArrowheads="1"/>
          </p:cNvSpPr>
          <p:nvPr/>
        </p:nvSpPr>
        <p:spPr bwMode="auto">
          <a:xfrm>
            <a:off x="684213" y="5373688"/>
            <a:ext cx="77755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3200">
                <a:latin typeface="Times New Roman" pitchFamily="18" charset="0"/>
                <a:cs typeface="Times New Roman" pitchFamily="18" charset="0"/>
              </a:rPr>
              <a:t>Заработная плата АУП =</a:t>
            </a:r>
          </a:p>
          <a:p>
            <a:pPr algn="ctr" eaLnBrk="1" hangingPunct="1"/>
            <a:r>
              <a:rPr lang="ru-RU" sz="3200">
                <a:latin typeface="Times New Roman" pitchFamily="18" charset="0"/>
                <a:cs typeface="Times New Roman" pitchFamily="18" charset="0"/>
              </a:rPr>
              <a:t>= к-т кратности * средняя зарплата учителя</a:t>
            </a:r>
          </a:p>
        </p:txBody>
      </p:sp>
      <p:sp>
        <p:nvSpPr>
          <p:cNvPr id="8200" name="Заголовок 1"/>
          <p:cNvSpPr>
            <a:spLocks noGrp="1"/>
          </p:cNvSpPr>
          <p:nvPr>
            <p:ph type="title"/>
          </p:nvPr>
        </p:nvSpPr>
        <p:spPr>
          <a:xfrm>
            <a:off x="457200" y="2032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Отраслевая система оплаты труда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4588" y="1773238"/>
            <a:ext cx="2132012" cy="75565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Базовая часть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76600" y="1773238"/>
            <a:ext cx="935038" cy="7556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/>
              <a:t>Стим</a:t>
            </a:r>
            <a:r>
              <a:rPr lang="ru-RU" sz="2000" b="1" dirty="0"/>
              <a:t>. часть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68400" y="2960688"/>
            <a:ext cx="1603375" cy="75723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Базовая часть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276600" y="2960688"/>
            <a:ext cx="466725" cy="7572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b="1" dirty="0"/>
              <a:t>Ст. ч.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71775" y="2960688"/>
            <a:ext cx="506413" cy="762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95900" y="2681288"/>
            <a:ext cx="2132013" cy="75723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Базовая часть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408863" y="2681288"/>
            <a:ext cx="936625" cy="7572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 err="1"/>
              <a:t>Стим</a:t>
            </a:r>
            <a:r>
              <a:rPr lang="ru-RU" sz="2000" b="1" dirty="0"/>
              <a:t>. часть</a:t>
            </a:r>
          </a:p>
        </p:txBody>
      </p:sp>
      <p:sp>
        <p:nvSpPr>
          <p:cNvPr id="8208" name="TextBox 4"/>
          <p:cNvSpPr txBox="1">
            <a:spLocks noChangeArrowheads="1"/>
          </p:cNvSpPr>
          <p:nvPr/>
        </p:nvSpPr>
        <p:spPr bwMode="auto">
          <a:xfrm>
            <a:off x="34925" y="1844675"/>
            <a:ext cx="1211263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70%</a:t>
            </a:r>
          </a:p>
          <a:p>
            <a:pPr eaLnBrk="1" hangingPunct="1"/>
            <a:endParaRPr lang="ru-RU" sz="32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4000" b="1">
                <a:latin typeface="Times New Roman" pitchFamily="18" charset="0"/>
                <a:cs typeface="Times New Roman" pitchFamily="18" charset="0"/>
              </a:rPr>
              <a:t>30%</a:t>
            </a:r>
          </a:p>
        </p:txBody>
      </p:sp>
      <p:sp>
        <p:nvSpPr>
          <p:cNvPr id="8209" name="TextBox 5"/>
          <p:cNvSpPr txBox="1">
            <a:spLocks noChangeArrowheads="1"/>
          </p:cNvSpPr>
          <p:nvPr/>
        </p:nvSpPr>
        <p:spPr bwMode="auto">
          <a:xfrm>
            <a:off x="6350" y="836613"/>
            <a:ext cx="125253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800">
                <a:latin typeface="Times New Roman" pitchFamily="18" charset="0"/>
                <a:cs typeface="Times New Roman" pitchFamily="18" charset="0"/>
              </a:rPr>
              <a:t>Кол-во школ</a:t>
            </a:r>
          </a:p>
        </p:txBody>
      </p:sp>
      <p:cxnSp>
        <p:nvCxnSpPr>
          <p:cNvPr id="10" name="Прямая со стрелкой 9"/>
          <p:cNvCxnSpPr>
            <a:stCxn id="14" idx="2"/>
          </p:cNvCxnSpPr>
          <p:nvPr/>
        </p:nvCxnSpPr>
        <p:spPr>
          <a:xfrm flipH="1">
            <a:off x="3005138" y="3722688"/>
            <a:ext cx="20637" cy="7143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11" name="TextBox 16"/>
          <p:cNvSpPr txBox="1">
            <a:spLocks noChangeArrowheads="1"/>
          </p:cNvSpPr>
          <p:nvPr/>
        </p:nvSpPr>
        <p:spPr bwMode="auto">
          <a:xfrm>
            <a:off x="971550" y="4365625"/>
            <a:ext cx="33988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200">
                <a:latin typeface="Times New Roman" pitchFamily="18" charset="0"/>
                <a:cs typeface="Times New Roman" pitchFamily="18" charset="0"/>
              </a:rPr>
              <a:t>Доплата до МРОТ</a:t>
            </a:r>
          </a:p>
        </p:txBody>
      </p:sp>
      <p:sp>
        <p:nvSpPr>
          <p:cNvPr id="8212" name="TextBox 22"/>
          <p:cNvSpPr txBox="1">
            <a:spLocks noChangeArrowheads="1"/>
          </p:cNvSpPr>
          <p:nvPr/>
        </p:nvSpPr>
        <p:spPr bwMode="auto">
          <a:xfrm>
            <a:off x="5724525" y="4357688"/>
            <a:ext cx="2143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200">
                <a:latin typeface="Times New Roman" pitchFamily="18" charset="0"/>
                <a:cs typeface="Times New Roman" pitchFamily="18" charset="0"/>
              </a:rPr>
              <a:t>100% школ</a:t>
            </a:r>
          </a:p>
        </p:txBody>
      </p:sp>
      <p:sp>
        <p:nvSpPr>
          <p:cNvPr id="821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062D61E-AB86-4621-B9E7-449D6E99E0CC}" type="slidenum">
              <a:rPr lang="ru-RU" smtClean="0"/>
              <a:pPr eaLnBrk="1" hangingPunct="1"/>
              <a:t>15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0748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772400" cy="3312368"/>
          </a:xfrm>
        </p:spPr>
        <p:txBody>
          <a:bodyPr/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Анализ реализации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Указа № 597 за январь, февраль 2013 года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6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Педагогические работники системы общего образования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465875"/>
              </p:ext>
            </p:extLst>
          </p:nvPr>
        </p:nvGraphicFramePr>
        <p:xfrm>
          <a:off x="251517" y="723478"/>
          <a:ext cx="8496946" cy="5657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32751"/>
                <a:gridCol w="2440613"/>
                <a:gridCol w="2350218"/>
                <a:gridCol w="1536682"/>
                <a:gridCol w="1536682"/>
              </a:tblGrid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1 кв.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25 201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23 922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28 067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Александровский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20 095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18 397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21 677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25 249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22 785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27 999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Гремячинский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15 000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15 038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16 389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Губахинский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21 356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20 432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20 724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Добрянкский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21 757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21 209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22 555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Кизеловский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24 700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21 297  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23 028  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Краснокамский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20 950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22 760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26 017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23 364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24 322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25 210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Лысьвенский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23 276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23 076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25 575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20 889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16 417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19 492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Чайковский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21 520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21 488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23 721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Чусовской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21 703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22 101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23 273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Бардымский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18 501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15 130  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19 378   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18 544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20 253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21 595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Б-Сосновский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19 458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15 344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19 836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7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Педагогические работники системы общего образования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741066"/>
              </p:ext>
            </p:extLst>
          </p:nvPr>
        </p:nvGraphicFramePr>
        <p:xfrm>
          <a:off x="251519" y="723478"/>
          <a:ext cx="8496944" cy="56578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0794"/>
                <a:gridCol w="3003971"/>
                <a:gridCol w="2059865"/>
                <a:gridCol w="1373243"/>
                <a:gridCol w="1459071"/>
              </a:tblGrid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1 кв.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Верещагинский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22 125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19 791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24 222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Горнозаводский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16 500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13 755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15 471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Еловский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17 142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16 735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21 926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Ильинский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19 549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16 616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18 448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Карагайский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20 726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19 373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19 964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Кишертский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17 803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17 692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18 873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Куединский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19 875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20 513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22 551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Кунгурский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19 085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16 722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22 423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Красновишерский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19 571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19 220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20 860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Нытвенский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18 140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15 818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18 110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Октябрьский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16 629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14 706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16 954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20 758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21 480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23 982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Ординский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20 685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23 331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26 017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Оханский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17 172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18 364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19 166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Очерский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17 671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17 956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20 086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Пермский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22 938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24 218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27 582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7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Педагогические работники системы общего образования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61450"/>
              </p:ext>
            </p:extLst>
          </p:nvPr>
        </p:nvGraphicFramePr>
        <p:xfrm>
          <a:off x="251519" y="723478"/>
          <a:ext cx="8640961" cy="59721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10977"/>
                <a:gridCol w="3054886"/>
                <a:gridCol w="2094778"/>
                <a:gridCol w="1396519"/>
                <a:gridCol w="1483801"/>
              </a:tblGrid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1 кв.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Сивинский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19 776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19 571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23 847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Соликамский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18 333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16 681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19 276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Суксунский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21 113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19 402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24 776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Усольский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19 912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18 515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20 786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18 252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15 816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18 436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Частинский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19 723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19 549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22 322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Чердынский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21 077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21 062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22 444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Чернушинский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18 962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19 253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20 060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Звездный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23 156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20 713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23 752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г.Кудымкар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17 550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15 760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20 000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Гайнский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23 406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23 938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26 109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17 083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15 027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15 279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Кочевский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21 666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22 080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23 979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Кудымкарский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16 428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12 258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15 162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Юрлинский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15 742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15 875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18 416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Юсьвинский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17 678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17 579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21 059   </a:t>
                      </a: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        21 622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     20 694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     23 763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0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Индикативные значения соотношения средней з/платы для реализации Указа № 597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144772"/>
              </p:ext>
            </p:extLst>
          </p:nvPr>
        </p:nvGraphicFramePr>
        <p:xfrm>
          <a:off x="251520" y="1196752"/>
          <a:ext cx="8712969" cy="484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94110"/>
                <a:gridCol w="2214536"/>
                <a:gridCol w="29043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Педагогические работники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типам учреждений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Соотношение  на 2013 год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Целевой индикатор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 образования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края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Дошкольных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учреждений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Учреждений дополнительного образования детей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края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Учреждений начального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среднего профессионального образования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Экономика края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дошкольных учреждений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29240"/>
              </p:ext>
            </p:extLst>
          </p:nvPr>
        </p:nvGraphicFramePr>
        <p:xfrm>
          <a:off x="107504" y="825006"/>
          <a:ext cx="8784976" cy="56545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7241"/>
                <a:gridCol w="2464951"/>
                <a:gridCol w="1759978"/>
                <a:gridCol w="1349647"/>
                <a:gridCol w="1349647"/>
                <a:gridCol w="1343512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руб.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%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016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Александровский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11 500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11 818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13 658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13 611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Гремячинский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13 951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14 975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102%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103%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Губахинский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9 885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11 071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Добрянкский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14 822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16 656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Кизеловский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9 201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10 644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Краснокамский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11 810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14 672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13 485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13 928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Лысьвенский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14 292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16 814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10 395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12 496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Чайковский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17 216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17 018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Чусовской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10 799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13 125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Бардымский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8 344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11 414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11 842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18 552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Б-Сосновский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7 143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12 139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64%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90%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дошкольных учреждений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11467"/>
              </p:ext>
            </p:extLst>
          </p:nvPr>
        </p:nvGraphicFramePr>
        <p:xfrm>
          <a:off x="107504" y="825006"/>
          <a:ext cx="8640960" cy="56545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8762"/>
                <a:gridCol w="2424542"/>
                <a:gridCol w="1731125"/>
                <a:gridCol w="1327522"/>
                <a:gridCol w="1327522"/>
                <a:gridCol w="1321487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руб.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%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Верещагинский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13 786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15 437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Горнозаводский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7 982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8 446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58%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Еловский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10 033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13 058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Ильинский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7 998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10 215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Карагайский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13 509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14 133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Кишертский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10 273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10 708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Куединский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9 282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8 935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53%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47%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Кунгурский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11 141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12 848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72%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Красновишерский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р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16 230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17 956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93%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93%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Нытвенский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11 161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15 155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95%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Октябрьский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10 334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16 995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114%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13 937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16 050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75%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Ординский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15 132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17 067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94%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Оханский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14 122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14 741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95%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Очерский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12 306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11 620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Пермский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17 430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20 112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79%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82%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3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8964488" cy="41805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дошкольных учреждений</a:t>
            </a:r>
            <a:endParaRPr lang="ru-RU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52002"/>
              </p:ext>
            </p:extLst>
          </p:nvPr>
        </p:nvGraphicFramePr>
        <p:xfrm>
          <a:off x="107504" y="764704"/>
          <a:ext cx="8856985" cy="59688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1481"/>
                <a:gridCol w="2485156"/>
                <a:gridCol w="1774404"/>
                <a:gridCol w="1360710"/>
                <a:gridCol w="1360710"/>
                <a:gridCol w="1354524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руб.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Факт, %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Сивинский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14 199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16 282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Соликамский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9 308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11 627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Суксунский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10 365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14 913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63%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72%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Усольский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12 405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13 940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89%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11 688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13 189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Частинский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13 444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17 363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Чердынский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15 501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17 408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102%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Чернушинский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16 868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17 380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97%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Звездный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15 263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16 386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64%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г.Кудымкар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12 155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14 879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79%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Гайнский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13 245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14 749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88%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9 480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13 252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105%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Кочевский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16 770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18 914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104%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107%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Кудымкарский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6 747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8 121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59%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62%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Юрлинский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8 315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11 227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77%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91%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Юсьвинский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11 011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13 686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80%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13 929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    15 638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76%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8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720080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</a:t>
            </a:r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учреждений дополнительного образования</a:t>
            </a:r>
            <a:endParaRPr lang="ru-RU" sz="2800" dirty="0">
              <a:solidFill>
                <a:srgbClr val="008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05562"/>
              </p:ext>
            </p:extLst>
          </p:nvPr>
        </p:nvGraphicFramePr>
        <p:xfrm>
          <a:off x="179512" y="825006"/>
          <a:ext cx="8784976" cy="56545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2222"/>
                <a:gridCol w="2475739"/>
                <a:gridCol w="2219628"/>
                <a:gridCol w="1947185"/>
                <a:gridCol w="1630202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1 кв.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18 901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15 492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17 023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Александровский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15 071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11 343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13 553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18 937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15 205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15 842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Гремячинский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11 250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15 177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15 333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Губахинский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16 017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14 003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16 563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Добрянкский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16 317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17 033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16 299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Кизеловский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18 525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16 565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15 574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Краснокамский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15 713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8 336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10 055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17 523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15 686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17 110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Лысьвенский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17 457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11 798   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13 095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15 667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13 082   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12 797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Чайковский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16 140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10 021   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10 091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Чусовской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16 277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9 958   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12 382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Бардымский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13 876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7 605   </a:t>
                      </a:r>
                      <a:endParaRPr lang="ru-RU" sz="2000" b="1" i="0" u="none" strike="noStrike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9 262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13 908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13 313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22 226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Б-Сосновский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14 593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10 160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12 893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7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 учреждений дополнительного образования</a:t>
            </a:r>
            <a:endParaRPr lang="ru-RU" sz="2800" dirty="0">
              <a:solidFill>
                <a:srgbClr val="008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08529"/>
              </p:ext>
            </p:extLst>
          </p:nvPr>
        </p:nvGraphicFramePr>
        <p:xfrm>
          <a:off x="179512" y="825006"/>
          <a:ext cx="8640960" cy="56545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3825"/>
                <a:gridCol w="2435153"/>
                <a:gridCol w="2183241"/>
                <a:gridCol w="1915264"/>
                <a:gridCol w="1603477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1 кв.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Верещагинский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16 594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11 567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14 236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Горнозаводский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12 375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10 411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10 516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Еловский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12 857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  9 992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11 185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Ильинский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14 662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20 153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18 513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Карагайский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15 545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11 253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14 137 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Кишертский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13 352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  8 311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9 678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Куединский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14 906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14 937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12 320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Кунгурский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14 314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14 516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14 400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Красновишерский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14 679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13 562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17 500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Нытвенский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13 605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10 581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11 938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Октябрьский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12 472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18 700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14 216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15 569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  9 900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14 396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Ординский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15 514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10 405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18 453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Оханский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10 785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11 229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Очерский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13 253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12 983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14 982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Пермский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17 204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16 412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20 049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4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Педагогические работники  учреждений дополнительного образования</a:t>
            </a:r>
            <a:endParaRPr lang="ru-RU" sz="2800" dirty="0">
              <a:solidFill>
                <a:srgbClr val="008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1114"/>
              </p:ext>
            </p:extLst>
          </p:nvPr>
        </p:nvGraphicFramePr>
        <p:xfrm>
          <a:off x="179512" y="764704"/>
          <a:ext cx="8712967" cy="59688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8023"/>
                <a:gridCol w="2455446"/>
                <a:gridCol w="2201434"/>
                <a:gridCol w="1931224"/>
                <a:gridCol w="1616840"/>
              </a:tblGrid>
              <a:tr h="1971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 1 кв. </a:t>
                      </a:r>
                      <a:endParaRPr lang="ru-RU" sz="20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январь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февраль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85" marR="7885" marT="7885" marB="0" anchor="ctr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Сивинский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14 832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  8 633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15 100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Соликамский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13 749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17 409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Суксунский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15 835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12 670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14 431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Усольский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14 934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12 923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14 531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13 689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11 650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12 000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Частинский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14 792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13 189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15 226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Чердынский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15 808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12 167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9 267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Чернушинский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14 221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12 920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15 362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Звездный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17 367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   15 546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16 290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г.Кудымкар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13 162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14 017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14 313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Гайнский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17 555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      9 700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8 833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19 867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Кочевский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16 249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14 367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27 078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Кудымкарский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12 321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 8 675   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Юрлинский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11 806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Юсьвинский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13 258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14 541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14 924   </a:t>
                      </a:r>
                    </a:p>
                  </a:txBody>
                  <a:tcPr marL="9525" marR="9525" marT="9525" marB="0" anchor="b"/>
                </a:tc>
              </a:tr>
              <a:tr h="260203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16 217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13 812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    15 229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6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7680960" cy="324036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реализации концепции долгосрочной целевой программы "Улучшение жилищных условий молодых учителей на 2012-2014 годы"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ea typeface="Tunga" pitchFamily="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62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080" y="130622"/>
            <a:ext cx="8229600" cy="49006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о реализации программы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93" b="5993"/>
          <a:stretch/>
        </p:blipFill>
        <p:spPr bwMode="auto">
          <a:xfrm>
            <a:off x="-3828" y="548680"/>
            <a:ext cx="9143999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37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4" y="0"/>
            <a:ext cx="3401688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5400600" cy="14401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Нормативное правовое регулирование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672" y="1700808"/>
            <a:ext cx="8686800" cy="504056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предоставления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выплат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компенсаций молодым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учителям на приобретение (строительство) жилья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использования утверждены постановлением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Правительства Пермского края от 29.01.2013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34-п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Реестр Банков утвержден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приказом Министерства образования Пермского края от 19.02.2013 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СЭД-26-01-04-94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8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345" y="188640"/>
            <a:ext cx="8732143" cy="1296144"/>
          </a:xfrm>
        </p:spPr>
        <p:txBody>
          <a:bodyPr>
            <a:noAutofit/>
          </a:bodyPr>
          <a:lstStyle/>
          <a:p>
            <a:r>
              <a:rPr lang="ru-RU" sz="3200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Для обслуживания </a:t>
            </a:r>
            <a:r>
              <a:rPr lang="ru-RU" sz="3200" u="sng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средств в рамках Программы отобрано </a:t>
            </a:r>
            <a:r>
              <a:rPr lang="ru-RU" sz="3200" u="sng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три банка</a:t>
            </a:r>
            <a:endParaRPr lang="ru-RU" sz="2400" u="sng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772816"/>
            <a:ext cx="669674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Западно-Уральский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банк ОАО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«Сбербанк России»</a:t>
            </a:r>
          </a:p>
          <a:p>
            <a:pPr marL="0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Банк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ВТБ24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ЗАО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Акционерный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коммерческий банк Московский областной банк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ОАО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45" y="3212976"/>
            <a:ext cx="1833094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45" y="1628800"/>
            <a:ext cx="183309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44" y="5065058"/>
            <a:ext cx="1833095" cy="1101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32345" y="2996952"/>
            <a:ext cx="8444111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51520" y="4797152"/>
            <a:ext cx="8444111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2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Плановые показатели по Пермскому краю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89512"/>
              </p:ext>
            </p:extLst>
          </p:nvPr>
        </p:nvGraphicFramePr>
        <p:xfrm>
          <a:off x="251520" y="980728"/>
          <a:ext cx="8712968" cy="51816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3977606"/>
                <a:gridCol w="2209781"/>
                <a:gridCol w="25255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2012 год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экономике края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576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24 165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в сфере общего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образования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20 260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24 165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 ДОУ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12 056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20 570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УДО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14 478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18 124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педагогических работников  НПО СПО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17 392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18 124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3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Реализация Программы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49185"/>
              </p:ext>
            </p:extLst>
          </p:nvPr>
        </p:nvGraphicFramePr>
        <p:xfrm>
          <a:off x="251520" y="980731"/>
          <a:ext cx="8712968" cy="533436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648072"/>
                <a:gridCol w="2664296"/>
                <a:gridCol w="2016224"/>
                <a:gridCol w="1584176"/>
                <a:gridCol w="1800200"/>
              </a:tblGrid>
              <a:tr h="7047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муниципальных образований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Предварительная заявка от ОМС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Признаны участником программы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1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молодых учителей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учетом членов семьи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Чайковский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Куединский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Красновишерский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Очерский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Пермский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Чердынский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г.Кудымкар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57793"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31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418058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Отказ от участия в Программе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770831"/>
              </p:ext>
            </p:extLst>
          </p:nvPr>
        </p:nvGraphicFramePr>
        <p:xfrm>
          <a:off x="251520" y="907057"/>
          <a:ext cx="8712968" cy="511423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95758"/>
                <a:gridCol w="2159624"/>
                <a:gridCol w="1638336"/>
                <a:gridCol w="718850"/>
                <a:gridCol w="2160240"/>
                <a:gridCol w="1440160"/>
              </a:tblGrid>
              <a:tr h="1028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Предварительная заявка от ОМС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Предварительная заявка от ОМС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*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Нытвенский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Александровский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Октябрьский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Губахинский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Осинский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Добрянский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Ординский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Кизеловский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Соликамский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Суксунский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Чусовской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Частинский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Б-Сосновский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Чернушинский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Горнозаводский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ЗАТО Звездный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Ильинский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Гайнский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Карагайский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Косинский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Кишертский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Кочевский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Кунгурский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р-н Юрлинский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1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Объем дополнительных средств в 2013 году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314671"/>
              </p:ext>
            </p:extLst>
          </p:nvPr>
        </p:nvGraphicFramePr>
        <p:xfrm>
          <a:off x="323528" y="1484784"/>
          <a:ext cx="8507288" cy="420624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253644"/>
                <a:gridCol w="42536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Тип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млн. руб.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Школы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1 013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ДОУ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2224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УДО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2224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НПО/СПО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2224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1 846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91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Прогнозный уровень заработной платы педагогических работников школ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550178"/>
              </p:ext>
            </p:extLst>
          </p:nvPr>
        </p:nvGraphicFramePr>
        <p:xfrm>
          <a:off x="179512" y="479251"/>
          <a:ext cx="8676002" cy="63341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3594"/>
                <a:gridCol w="2166181"/>
                <a:gridCol w="1743097"/>
                <a:gridCol w="383594"/>
                <a:gridCol w="2256439"/>
                <a:gridCol w="1743097"/>
              </a:tblGrid>
              <a:tr h="2367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ОМС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28 156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Красновишерский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21 866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г.Александровск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22 451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Нытвенский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20 267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28 210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18 579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г.Гремячинск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16 759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23 193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г.Губаха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23 860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Ординский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23 110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г.Добрянка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24 308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Оханский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19 186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г.Кизел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27 597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Очерский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19 743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г.Краснокамск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23 407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Пермский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25 628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26 104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Сивинский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22 095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г.Лысьва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26 006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Соликамский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20 482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23 339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Суксунский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23 589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г.Чайковский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24 043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Усольский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22 247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г.Чусовой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24 248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20 392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Бардымский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20 671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22 036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20 718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Чердынский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23 549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Б-Сосновский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21 740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Чернушинский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21 186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Верещагинский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24 719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Звездный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25 871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Горнозаводский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18 434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г.Кудымкар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19 608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Еловский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19 153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Гайнский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26 151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Ильинский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21 842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19 086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Карагайский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23 157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Кочевский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24 206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Кишертский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19 891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Кудымкарский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18 354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Куединский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22 206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Юрлинский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17 588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769"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Кунгурский р-н</a:t>
                      </a:r>
                      <a:endParaRPr lang="ru-RU" sz="16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21 323   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Юсьвинский р-н</a:t>
                      </a:r>
                      <a:endParaRPr lang="ru-RU" sz="16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19 751   </a:t>
                      </a:r>
                      <a:endParaRPr lang="ru-RU" sz="16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20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116632"/>
            <a:ext cx="8820472" cy="72008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789271"/>
              </p:ext>
            </p:extLst>
          </p:nvPr>
        </p:nvGraphicFramePr>
        <p:xfrm>
          <a:off x="251520" y="980728"/>
          <a:ext cx="8568952" cy="56228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6"/>
                <a:gridCol w="2160240"/>
                <a:gridCol w="2016224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пед.работников ДОУ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г.Пермь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13 863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26 455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г.Александровск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972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10 667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19 414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г.Березники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11 208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23 040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г.Гремячинск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9 621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15 018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г.Губаха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486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7 886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17 586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г.Добрянка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885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12 009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20 975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г.Кизел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8 899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19 785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г.Краснокамск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11 530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20 111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г.Кунгур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10 311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25 696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г.Лысьва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074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13 589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25 329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г.Соликамск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13 160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19 839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г.Чайковский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036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10 978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20 008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г.Чусовой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627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9 816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21 999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Бардымский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997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9 979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16 702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Березовский р-н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744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12 533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19 161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Б-Сосновский р-н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8 910  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14 402  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4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116632"/>
            <a:ext cx="8820472" cy="72008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863803"/>
              </p:ext>
            </p:extLst>
          </p:nvPr>
        </p:nvGraphicFramePr>
        <p:xfrm>
          <a:off x="251520" y="980728"/>
          <a:ext cx="8568952" cy="565396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6"/>
                <a:gridCol w="2160240"/>
                <a:gridCol w="2016224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пед.работников ДОУ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Верещагинский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737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11 883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18 119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Горнозаводский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897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7 402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15 200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Еловский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922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8 543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16 479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Ильинский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341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9 058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14 938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Карагайский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11 258   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12 171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19 000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Кишертский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10 803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17 380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Куединский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164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8 627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17 217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Кунгурский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619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11 377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17 463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Красновишерский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162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11 479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17 981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Нытвенский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817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10 867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18 305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Октябрьский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188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9 674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15 489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514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11 541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18 249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Ординский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021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13 771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17 807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Оханский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326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9 889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15 325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Очерский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9 303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17 831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Пермский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597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12 682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22 390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44624"/>
            <a:ext cx="8820472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730685"/>
              </p:ext>
            </p:extLst>
          </p:nvPr>
        </p:nvGraphicFramePr>
        <p:xfrm>
          <a:off x="251520" y="764704"/>
          <a:ext cx="8568952" cy="596828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6"/>
                <a:gridCol w="2160240"/>
                <a:gridCol w="2016224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работников </a:t>
                      </a:r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ДОУ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Сивинский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180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8 839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15 721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Соликамский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796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9 709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15 620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Суксунский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228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9 339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18 769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Усольский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10 151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14 690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Уинский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7 457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15 926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Частинский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852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12 235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17 728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Чердынский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021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12 502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19 850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Чернушинский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10 578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18 563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Звездный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616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13 872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26 664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г.Кудымкар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9 780   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12 317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19 253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Гайнский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11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415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16 738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21 689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Косинский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639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12 038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17 926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Кочевский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728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14 094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18 945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Кудымкарский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9 411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15 541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Юрлинский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753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12 365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12 173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Юсьвинский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211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10 199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14 156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effectLst/>
                          <a:latin typeface="Times New Roman"/>
                        </a:rPr>
                        <a:t>10 </a:t>
                      </a:r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057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effectLst/>
                          <a:latin typeface="Times New Roman"/>
                        </a:rPr>
                        <a:t>              12 056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 20 570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5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024" y="44624"/>
            <a:ext cx="8820472" cy="72008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Информация уровня заработной платы педагогических работников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76949"/>
              </p:ext>
            </p:extLst>
          </p:nvPr>
        </p:nvGraphicFramePr>
        <p:xfrm>
          <a:off x="251520" y="908720"/>
          <a:ext cx="8568952" cy="565396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04056"/>
                <a:gridCol w="2160240"/>
                <a:gridCol w="2016224"/>
                <a:gridCol w="1944216"/>
                <a:gridCol w="1944216"/>
              </a:tblGrid>
              <a:tr h="27292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территорий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Средняя зарплата  </a:t>
                      </a:r>
                      <a:r>
                        <a:rPr lang="ru-RU" sz="200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</a:t>
                      </a:r>
                      <a:r>
                        <a:rPr lang="ru-RU" sz="20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работников УДО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2011 год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факт 2012 год 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2013 год</a:t>
                      </a:r>
                      <a:endParaRPr lang="ru-RU" sz="2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81" marR="7581" marT="7581" marB="0" anchor="ctr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г.Пермь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20 910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17 487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117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г.Александровск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10 695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13 937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838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>
                          <a:effectLst/>
                          <a:latin typeface="Times New Roman"/>
                        </a:rPr>
                        <a:t>г.Березники</a:t>
                      </a:r>
                      <a:endParaRPr lang="ru-RU" sz="2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12 835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15 686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21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157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г.Гремячинск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12 710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14 357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12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569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г.Губаха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12 664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  9 319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895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г.Добрянка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15 492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16 923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231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г.Кизел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15 901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20 425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20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697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г.Краснокамск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9 891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10 039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555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г.Кунгур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12 384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14 957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578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г.Лысьва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13 612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                  15 881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19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504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г.Соликамск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17 338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19 175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17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504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г.Чайковский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9 682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11 000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033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г.Чусовой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11 236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11 733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18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186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Бардымский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13 223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14 304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503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Березовский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14 010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15 845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15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539   </a:t>
                      </a:r>
                    </a:p>
                  </a:txBody>
                  <a:tcPr marL="9525" marR="9525" marT="9525" marB="0" anchor="b"/>
                </a:tc>
              </a:tr>
              <a:tr h="250179"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Б-Сосновский р-н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12 820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>
                          <a:effectLst/>
                          <a:latin typeface="Times New Roman"/>
                        </a:rPr>
                        <a:t>                  14 759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effectLst/>
                          <a:latin typeface="Times New Roman"/>
                        </a:rPr>
                        <a:t>16 </a:t>
                      </a:r>
                      <a:r>
                        <a:rPr lang="ru-RU" sz="2000" b="0" i="0" u="none" strike="noStrike" dirty="0">
                          <a:effectLst/>
                          <a:latin typeface="Times New Roman"/>
                        </a:rPr>
                        <a:t>305  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0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4307</Words>
  <Application>Microsoft Office PowerPoint</Application>
  <PresentationFormat>Экран (4:3)</PresentationFormat>
  <Paragraphs>1801</Paragraphs>
  <Slides>31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Тема Office</vt:lpstr>
      <vt:lpstr>Mylar</vt:lpstr>
      <vt:lpstr>1_Тема Office</vt:lpstr>
      <vt:lpstr>Повышение заработной платы отдельных категорий работников в сфере образования</vt:lpstr>
      <vt:lpstr>Индикативные значения соотношения средней з/платы для реализации Указа № 597</vt:lpstr>
      <vt:lpstr>Плановые показатели по Пермскому краю</vt:lpstr>
      <vt:lpstr>Объем дополнительных средств в 2013 году</vt:lpstr>
      <vt:lpstr>Прогнозный уровень заработной платы педагогических работников школ</vt:lpstr>
      <vt:lpstr>Информация уровня заработной платы педагогических работников</vt:lpstr>
      <vt:lpstr>Информация уровня заработной платы педагогических работников</vt:lpstr>
      <vt:lpstr>Информация уровня заработной платы педагогических работников</vt:lpstr>
      <vt:lpstr>Информация уровня заработной платы педагогических работников</vt:lpstr>
      <vt:lpstr>Информация уровня заработной платы педагогических работников</vt:lpstr>
      <vt:lpstr>Информация уровня заработной платы педагогических работников</vt:lpstr>
      <vt:lpstr>Особенности формирования заработной платы</vt:lpstr>
      <vt:lpstr>Размер норматива на 1 ученика руб./год</vt:lpstr>
      <vt:lpstr>Финансовая поддержка малокомплектных школ</vt:lpstr>
      <vt:lpstr>Отраслевая система оплаты труда</vt:lpstr>
      <vt:lpstr>Анализ реализации  Указа № 597 за январь, февраль 2013 года</vt:lpstr>
      <vt:lpstr>Педагогические работники системы общего образования</vt:lpstr>
      <vt:lpstr>Педагогические работники системы общего образования</vt:lpstr>
      <vt:lpstr>Педагогические работники системы общего образования</vt:lpstr>
      <vt:lpstr>Педагогические работники дошкольных учреждений</vt:lpstr>
      <vt:lpstr>Педагогические работники дошкольных учреждений</vt:lpstr>
      <vt:lpstr>Педагогические работники дошкольных учреждений</vt:lpstr>
      <vt:lpstr>Педагогические работники  учреждений дополнительного образования</vt:lpstr>
      <vt:lpstr>Педагогические работники  учреждений дополнительного образования</vt:lpstr>
      <vt:lpstr>Педагогические работники  учреждений дополнительного образования</vt:lpstr>
      <vt:lpstr>О реализации концепции долгосрочной целевой программы "Улучшение жилищных условий молодых учителей на 2012-2014 годы"</vt:lpstr>
      <vt:lpstr>Информация о реализации программы</vt:lpstr>
      <vt:lpstr>Нормативное правовое регулирование</vt:lpstr>
      <vt:lpstr>Для обслуживания средств в рамках Программы отобрано три банка</vt:lpstr>
      <vt:lpstr>Реализация Программы</vt:lpstr>
      <vt:lpstr>Отказ от участия в Программе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Шабурова Ольга Вячеславовна</dc:creator>
  <cp:lastModifiedBy>Шабурова Ольга Вячеславовна</cp:lastModifiedBy>
  <cp:revision>12</cp:revision>
  <dcterms:created xsi:type="dcterms:W3CDTF">2013-04-04T07:53:29Z</dcterms:created>
  <dcterms:modified xsi:type="dcterms:W3CDTF">2013-04-04T12:39:51Z</dcterms:modified>
</cp:coreProperties>
</file>