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sldIdLst>
    <p:sldId id="342" r:id="rId2"/>
    <p:sldId id="310" r:id="rId3"/>
    <p:sldId id="295" r:id="rId4"/>
    <p:sldId id="261" r:id="rId5"/>
    <p:sldId id="347" r:id="rId6"/>
    <p:sldId id="264" r:id="rId7"/>
    <p:sldId id="287" r:id="rId8"/>
    <p:sldId id="314" r:id="rId9"/>
    <p:sldId id="266" r:id="rId10"/>
    <p:sldId id="319" r:id="rId11"/>
    <p:sldId id="283" r:id="rId12"/>
    <p:sldId id="311" r:id="rId13"/>
    <p:sldId id="312" r:id="rId14"/>
    <p:sldId id="313" r:id="rId15"/>
    <p:sldId id="348" r:id="rId16"/>
    <p:sldId id="281" r:id="rId17"/>
    <p:sldId id="289" r:id="rId18"/>
    <p:sldId id="318" r:id="rId19"/>
    <p:sldId id="337" r:id="rId20"/>
    <p:sldId id="336" r:id="rId21"/>
    <p:sldId id="345" r:id="rId22"/>
    <p:sldId id="346" r:id="rId23"/>
    <p:sldId id="343" r:id="rId2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FF"/>
    <a:srgbClr val="800080"/>
    <a:srgbClr val="FF3399"/>
    <a:srgbClr val="00CCFF"/>
    <a:srgbClr val="FF6600"/>
    <a:srgbClr val="009900"/>
    <a:srgbClr val="FFFF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57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-1590" y="-90"/>
      </p:cViewPr>
      <p:guideLst>
        <p:guide orient="horz" pos="2934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3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47.emf"/><Relationship Id="rId1" Type="http://schemas.openxmlformats.org/officeDocument/2006/relationships/image" Target="../media/image46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BD63FE-7318-420F-85B7-173AA309DC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15754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CCDA54-C4D5-4733-9932-D6FDBDC308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14664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61FAA2-83AB-43C1-9A95-04F0AE6A1A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69556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12150F-D3FF-4541-BDB3-3484EC6A4D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39714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22939A-BF10-49F7-9F88-5C98A72AEF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291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947C9A-9F03-4153-B0A2-94E6D631FA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58001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3D740C-B04F-46A7-A181-ADF294259B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54904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D68084-B3CD-4659-836F-52BDDFE1FD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9324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3CF4CF-D8F0-4B58-A415-12146AD78B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3083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96500B-ADA3-4538-92F8-9145528ED1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79737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E416C5-535D-4752-AFD8-BDF1C379D4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2593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560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BED1296A-409D-47C4-A17B-674771835B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1" r:id="rId2"/>
    <p:sldLayoutId id="2147483660" r:id="rId3"/>
    <p:sldLayoutId id="2147483659" r:id="rId4"/>
    <p:sldLayoutId id="2147483658" r:id="rId5"/>
    <p:sldLayoutId id="2147483657" r:id="rId6"/>
    <p:sldLayoutId id="2147483656" r:id="rId7"/>
    <p:sldLayoutId id="2147483655" r:id="rId8"/>
    <p:sldLayoutId id="2147483654" r:id="rId9"/>
    <p:sldLayoutId id="2147483653" r:id="rId10"/>
    <p:sldLayoutId id="2147483652" r:id="rId11"/>
  </p:sldLayoutIdLst>
  <p:transition>
    <p:fad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0" Type="http://schemas.openxmlformats.org/officeDocument/2006/relationships/image" Target="../media/image10.pn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://lyceum.tom.ru/lab/lab.php?mode=7" TargetMode="External"/><Relationship Id="rId3" Type="http://schemas.openxmlformats.org/officeDocument/2006/relationships/image" Target="../media/image62.jpeg"/><Relationship Id="rId7" Type="http://schemas.openxmlformats.org/officeDocument/2006/relationships/image" Target="../media/image66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jpeg"/><Relationship Id="rId5" Type="http://schemas.openxmlformats.org/officeDocument/2006/relationships/image" Target="../media/image64.jpeg"/><Relationship Id="rId4" Type="http://schemas.openxmlformats.org/officeDocument/2006/relationships/image" Target="../media/image63.jpeg"/><Relationship Id="rId9" Type="http://schemas.openxmlformats.org/officeDocument/2006/relationships/image" Target="../media/image67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jpeg"/><Relationship Id="rId3" Type="http://schemas.openxmlformats.org/officeDocument/2006/relationships/image" Target="../media/image2.png"/><Relationship Id="rId7" Type="http://schemas.openxmlformats.org/officeDocument/2006/relationships/image" Target="../media/image71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jpeg"/><Relationship Id="rId11" Type="http://schemas.openxmlformats.org/officeDocument/2006/relationships/image" Target="../media/image75.jpeg"/><Relationship Id="rId5" Type="http://schemas.openxmlformats.org/officeDocument/2006/relationships/image" Target="../media/image69.jpeg"/><Relationship Id="rId10" Type="http://schemas.openxmlformats.org/officeDocument/2006/relationships/image" Target="../media/image74.jpeg"/><Relationship Id="rId4" Type="http://schemas.openxmlformats.org/officeDocument/2006/relationships/image" Target="../media/image68.jpeg"/><Relationship Id="rId9" Type="http://schemas.openxmlformats.org/officeDocument/2006/relationships/image" Target="../media/image7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8.jpeg"/><Relationship Id="rId4" Type="http://schemas.openxmlformats.org/officeDocument/2006/relationships/image" Target="../media/image7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2.jpeg"/><Relationship Id="rId4" Type="http://schemas.openxmlformats.org/officeDocument/2006/relationships/image" Target="../media/image8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7" Type="http://schemas.openxmlformats.org/officeDocument/2006/relationships/image" Target="../media/image88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7.jpeg"/><Relationship Id="rId5" Type="http://schemas.openxmlformats.org/officeDocument/2006/relationships/image" Target="../media/image86.jpeg"/><Relationship Id="rId4" Type="http://schemas.openxmlformats.org/officeDocument/2006/relationships/image" Target="../media/image8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jpeg"/><Relationship Id="rId3" Type="http://schemas.openxmlformats.org/officeDocument/2006/relationships/image" Target="../media/image89.jpeg"/><Relationship Id="rId7" Type="http://schemas.openxmlformats.org/officeDocument/2006/relationships/image" Target="../media/image93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2.jpeg"/><Relationship Id="rId5" Type="http://schemas.openxmlformats.org/officeDocument/2006/relationships/image" Target="../media/image91.jpeg"/><Relationship Id="rId4" Type="http://schemas.openxmlformats.org/officeDocument/2006/relationships/image" Target="../media/image90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jpeg"/><Relationship Id="rId3" Type="http://schemas.openxmlformats.org/officeDocument/2006/relationships/image" Target="../media/image14.jpeg"/><Relationship Id="rId7" Type="http://schemas.openxmlformats.org/officeDocument/2006/relationships/image" Target="../media/image18.png"/><Relationship Id="rId12" Type="http://schemas.openxmlformats.org/officeDocument/2006/relationships/image" Target="../media/image23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Relationship Id="rId9" Type="http://schemas.openxmlformats.org/officeDocument/2006/relationships/image" Target="../media/image3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10" Type="http://schemas.openxmlformats.org/officeDocument/2006/relationships/image" Target="../media/image42.jpeg"/><Relationship Id="rId4" Type="http://schemas.openxmlformats.org/officeDocument/2006/relationships/image" Target="../media/image36.jpeg"/><Relationship Id="rId9" Type="http://schemas.openxmlformats.org/officeDocument/2006/relationships/image" Target="../media/image41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oleObject" Target="../embeddings/oleObject1.bin"/><Relationship Id="rId7" Type="http://schemas.openxmlformats.org/officeDocument/2006/relationships/image" Target="../media/image44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4.jpeg"/><Relationship Id="rId5" Type="http://schemas.openxmlformats.org/officeDocument/2006/relationships/image" Target="../media/image13.png"/><Relationship Id="rId4" Type="http://schemas.openxmlformats.org/officeDocument/2006/relationships/image" Target="../media/image43.wmf"/><Relationship Id="rId9" Type="http://schemas.openxmlformats.org/officeDocument/2006/relationships/image" Target="../media/image4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7" Type="http://schemas.openxmlformats.org/officeDocument/2006/relationships/image" Target="../media/image13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47.e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4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Text Box 2"/>
          <p:cNvSpPr txBox="1">
            <a:spLocks noChangeArrowheads="1"/>
          </p:cNvSpPr>
          <p:nvPr/>
        </p:nvSpPr>
        <p:spPr bwMode="auto">
          <a:xfrm>
            <a:off x="3128963" y="3478213"/>
            <a:ext cx="58801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2000" i="1">
                <a:solidFill>
                  <a:srgbClr val="0000FF"/>
                </a:solidFill>
              </a:rPr>
              <a:t>«</a:t>
            </a:r>
            <a:r>
              <a:rPr lang="ru-RU" altLang="ru-RU" i="1">
                <a:solidFill>
                  <a:srgbClr val="0000FF"/>
                </a:solidFill>
              </a:rPr>
              <a:t>Губернаторский Светленский лицей                                                как эффективная модель интеграции и развития                       общего и дополнительного образования»</a:t>
            </a:r>
            <a:endParaRPr lang="ru-RU" altLang="ru-RU" sz="2000" i="1">
              <a:solidFill>
                <a:srgbClr val="0000FF"/>
              </a:solidFill>
            </a:endParaRPr>
          </a:p>
        </p:txBody>
      </p:sp>
      <p:pic>
        <p:nvPicPr>
          <p:cNvPr id="124931" name="Picture 3" descr="Наша 2008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513" y="2890838"/>
            <a:ext cx="1368425" cy="1368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4933" name="Picture 5" descr="0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1925" y="4657725"/>
            <a:ext cx="1657350" cy="1620838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4935" name="Picture 7" descr="0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4657725"/>
            <a:ext cx="1871662" cy="161925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4936" name="Picture 8" descr="IMG_109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6900" y="4657725"/>
            <a:ext cx="1698625" cy="161925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4937" name="Picture 9" descr="IMG_274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5775" y="1011238"/>
            <a:ext cx="1793875" cy="1576387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4938" name="Picture 10" descr="IMG_1999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6275" y="4657725"/>
            <a:ext cx="1968500" cy="161925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4939" name="Picture 11" descr="IMG_7990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4525" y="1001713"/>
            <a:ext cx="1847850" cy="15875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4943" name="Text Box 15"/>
          <p:cNvSpPr txBox="1">
            <a:spLocks noChangeArrowheads="1"/>
          </p:cNvSpPr>
          <p:nvPr/>
        </p:nvSpPr>
        <p:spPr bwMode="auto">
          <a:xfrm>
            <a:off x="1843088" y="2765425"/>
            <a:ext cx="6069012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1200">
                <a:solidFill>
                  <a:srgbClr val="0000FF"/>
                </a:solidFill>
              </a:rPr>
              <a:t>Народный учитель России,                                                                                                    Лауреат Премии правительства в сфере образования                                                     Директор Губернаторского Светленского лицея                                                             Сайбединов А.Г.</a:t>
            </a:r>
            <a:endParaRPr lang="ru-RU" altLang="ru-RU" sz="1600"/>
          </a:p>
        </p:txBody>
      </p:sp>
      <p:sp>
        <p:nvSpPr>
          <p:cNvPr id="124944" name="Text Box 16"/>
          <p:cNvSpPr txBox="1">
            <a:spLocks noChangeArrowheads="1"/>
          </p:cNvSpPr>
          <p:nvPr/>
        </p:nvSpPr>
        <p:spPr bwMode="auto">
          <a:xfrm>
            <a:off x="611188" y="188913"/>
            <a:ext cx="8064500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1400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Всероссийская конференция «Дополнительное образование детей»                                         Москва 3-4 декабря 2013</a:t>
            </a:r>
          </a:p>
        </p:txBody>
      </p:sp>
      <p:sp>
        <p:nvSpPr>
          <p:cNvPr id="124945" name="Line 17"/>
          <p:cNvSpPr>
            <a:spLocks noChangeShapeType="1"/>
          </p:cNvSpPr>
          <p:nvPr/>
        </p:nvSpPr>
        <p:spPr bwMode="auto">
          <a:xfrm>
            <a:off x="395288" y="692150"/>
            <a:ext cx="8424862" cy="0"/>
          </a:xfrm>
          <a:prstGeom prst="line">
            <a:avLst/>
          </a:prstGeom>
          <a:noFill/>
          <a:ln w="19050">
            <a:solidFill>
              <a:srgbClr val="9900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4946" name="Line 18"/>
          <p:cNvSpPr>
            <a:spLocks noChangeShapeType="1"/>
          </p:cNvSpPr>
          <p:nvPr/>
        </p:nvSpPr>
        <p:spPr bwMode="auto">
          <a:xfrm>
            <a:off x="403225" y="708025"/>
            <a:ext cx="8353425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pic>
        <p:nvPicPr>
          <p:cNvPr id="124947" name="Picture 19" descr="IMG_6671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09650"/>
            <a:ext cx="1846263" cy="1576388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4949" name="Picture 21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8100" y="1014413"/>
            <a:ext cx="1641475" cy="15748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4950" name="Picture 22" descr="P1030257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1088" y="1001713"/>
            <a:ext cx="1712912" cy="1585912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4952" name="Picture 24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7913" y="4649788"/>
            <a:ext cx="1716087" cy="1617662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998" name="Group 54"/>
          <p:cNvGrpSpPr>
            <a:grpSpLocks/>
          </p:cNvGrpSpPr>
          <p:nvPr/>
        </p:nvGrpSpPr>
        <p:grpSpPr bwMode="auto">
          <a:xfrm>
            <a:off x="1116013" y="2997200"/>
            <a:ext cx="2951162" cy="647700"/>
            <a:chOff x="703" y="1888"/>
            <a:chExt cx="1859" cy="408"/>
          </a:xfrm>
        </p:grpSpPr>
        <p:sp>
          <p:nvSpPr>
            <p:cNvPr id="82995" name="Rectangle 51"/>
            <p:cNvSpPr>
              <a:spLocks noChangeArrowheads="1"/>
            </p:cNvSpPr>
            <p:nvPr/>
          </p:nvSpPr>
          <p:spPr bwMode="auto">
            <a:xfrm>
              <a:off x="703" y="1888"/>
              <a:ext cx="1859" cy="408"/>
            </a:xfrm>
            <a:prstGeom prst="rect">
              <a:avLst/>
            </a:prstGeom>
            <a:solidFill>
              <a:srgbClr val="FF33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ru-RU" altLang="ru-RU">
                <a:solidFill>
                  <a:schemeClr val="bg1"/>
                </a:solidFill>
              </a:endParaRPr>
            </a:p>
          </p:txBody>
        </p:sp>
        <p:sp>
          <p:nvSpPr>
            <p:cNvPr id="82997" name="Text Box 53"/>
            <p:cNvSpPr txBox="1">
              <a:spLocks noChangeArrowheads="1"/>
            </p:cNvSpPr>
            <p:nvPr/>
          </p:nvSpPr>
          <p:spPr bwMode="auto">
            <a:xfrm>
              <a:off x="1882" y="1933"/>
              <a:ext cx="40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>
                  <a:solidFill>
                    <a:schemeClr val="bg1"/>
                  </a:solidFill>
                </a:rPr>
                <a:t>65%</a:t>
              </a:r>
            </a:p>
          </p:txBody>
        </p:sp>
      </p:grpSp>
      <p:grpSp>
        <p:nvGrpSpPr>
          <p:cNvPr id="82948" name="Group 4"/>
          <p:cNvGrpSpPr>
            <a:grpSpLocks/>
          </p:cNvGrpSpPr>
          <p:nvPr/>
        </p:nvGrpSpPr>
        <p:grpSpPr bwMode="auto">
          <a:xfrm>
            <a:off x="0" y="333375"/>
            <a:ext cx="8604250" cy="503238"/>
            <a:chOff x="0" y="210"/>
            <a:chExt cx="5420" cy="317"/>
          </a:xfrm>
        </p:grpSpPr>
        <p:sp>
          <p:nvSpPr>
            <p:cNvPr id="82949" name="AutoShape 5"/>
            <p:cNvSpPr>
              <a:spLocks noChangeArrowheads="1"/>
            </p:cNvSpPr>
            <p:nvPr/>
          </p:nvSpPr>
          <p:spPr bwMode="auto">
            <a:xfrm>
              <a:off x="0" y="255"/>
              <a:ext cx="5420" cy="18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82950" name="Picture 6" descr="Наша 2008 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9" y="210"/>
              <a:ext cx="317" cy="3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2951" name="Text Box 7"/>
            <p:cNvSpPr txBox="1">
              <a:spLocks noChangeArrowheads="1"/>
            </p:cNvSpPr>
            <p:nvPr/>
          </p:nvSpPr>
          <p:spPr bwMode="auto">
            <a:xfrm>
              <a:off x="476" y="244"/>
              <a:ext cx="4808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 sz="1400">
                  <a:solidFill>
                    <a:srgbClr val="A58913"/>
                  </a:solidFill>
                </a:rPr>
                <a:t>Авторская школа «Губернаторский Светленский лицей» Томская область</a:t>
              </a:r>
            </a:p>
          </p:txBody>
        </p:sp>
      </p:grpSp>
      <p:sp>
        <p:nvSpPr>
          <p:cNvPr id="17410" name="Text Box 4"/>
          <p:cNvSpPr txBox="1">
            <a:spLocks noChangeArrowheads="1"/>
          </p:cNvSpPr>
          <p:nvPr/>
        </p:nvSpPr>
        <p:spPr bwMode="auto">
          <a:xfrm>
            <a:off x="2843213" y="944563"/>
            <a:ext cx="53260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2000">
                <a:solidFill>
                  <a:srgbClr val="0000FF"/>
                </a:solidFill>
              </a:rPr>
              <a:t>НОВОЕ СОДЕРЖАНИЕ ОБРАЗОВАНИЯ</a:t>
            </a:r>
            <a:r>
              <a:rPr lang="ru-RU" altLang="ru-RU">
                <a:solidFill>
                  <a:srgbClr val="0000FF"/>
                </a:solidFill>
              </a:rPr>
              <a:t> </a:t>
            </a:r>
          </a:p>
        </p:txBody>
      </p:sp>
      <p:sp>
        <p:nvSpPr>
          <p:cNvPr id="82953" name="Text Box 23"/>
          <p:cNvSpPr txBox="1">
            <a:spLocks noChangeArrowheads="1"/>
          </p:cNvSpPr>
          <p:nvPr/>
        </p:nvSpPr>
        <p:spPr bwMode="auto">
          <a:xfrm>
            <a:off x="611188" y="946150"/>
            <a:ext cx="2232025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2400" b="1">
                <a:solidFill>
                  <a:srgbClr val="FF0000"/>
                </a:solidFill>
                <a:latin typeface="Tahoma" pitchFamily="34" charset="0"/>
              </a:rPr>
              <a:t>Решение 1</a:t>
            </a:r>
          </a:p>
        </p:txBody>
      </p:sp>
      <p:sp>
        <p:nvSpPr>
          <p:cNvPr id="82957" name="Rectangle 13"/>
          <p:cNvSpPr>
            <a:spLocks noChangeArrowheads="1"/>
          </p:cNvSpPr>
          <p:nvPr/>
        </p:nvSpPr>
        <p:spPr bwMode="auto">
          <a:xfrm>
            <a:off x="2411413" y="4724400"/>
            <a:ext cx="720725" cy="360363"/>
          </a:xfrm>
          <a:prstGeom prst="rect">
            <a:avLst/>
          </a:prstGeom>
          <a:solidFill>
            <a:srgbClr val="FF9900"/>
          </a:solidFill>
          <a:ln w="9525">
            <a:solidFill>
              <a:srgbClr val="FFB06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958" name="Rectangle 14"/>
          <p:cNvSpPr>
            <a:spLocks noChangeArrowheads="1"/>
          </p:cNvSpPr>
          <p:nvPr/>
        </p:nvSpPr>
        <p:spPr bwMode="auto">
          <a:xfrm>
            <a:off x="1114425" y="3571875"/>
            <a:ext cx="2952750" cy="1512888"/>
          </a:xfrm>
          <a:prstGeom prst="rect">
            <a:avLst/>
          </a:prstGeom>
          <a:solidFill>
            <a:srgbClr val="FF33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pattFill prst="zigZag">
                  <a:fgClr>
                    <a:schemeClr val="tx1"/>
                  </a:fgClr>
                  <a:bgClr>
                    <a:srgbClr val="FFFFFF"/>
                  </a:bgClr>
                </a:patt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968" name="Text Box 9"/>
          <p:cNvSpPr txBox="1">
            <a:spLocks noChangeArrowheads="1"/>
          </p:cNvSpPr>
          <p:nvPr/>
        </p:nvSpPr>
        <p:spPr bwMode="auto">
          <a:xfrm>
            <a:off x="1187450" y="5084763"/>
            <a:ext cx="1441450" cy="73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1400" b="1">
                <a:solidFill>
                  <a:srgbClr val="009900"/>
                </a:solidFill>
              </a:rPr>
              <a:t>Общеобразо - вательные дисциплины</a:t>
            </a:r>
          </a:p>
        </p:txBody>
      </p:sp>
      <p:sp>
        <p:nvSpPr>
          <p:cNvPr id="82969" name="Text Box 10"/>
          <p:cNvSpPr txBox="1">
            <a:spLocks noChangeArrowheads="1"/>
          </p:cNvSpPr>
          <p:nvPr/>
        </p:nvSpPr>
        <p:spPr bwMode="auto">
          <a:xfrm>
            <a:off x="2700338" y="5084763"/>
            <a:ext cx="1366837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1400" b="1">
                <a:solidFill>
                  <a:srgbClr val="FF6600"/>
                </a:solidFill>
              </a:rPr>
              <a:t>Творческие дисциплины</a:t>
            </a:r>
          </a:p>
        </p:txBody>
      </p:sp>
      <p:sp>
        <p:nvSpPr>
          <p:cNvPr id="82970" name="Text Box 11"/>
          <p:cNvSpPr txBox="1">
            <a:spLocks noChangeArrowheads="1"/>
          </p:cNvSpPr>
          <p:nvPr/>
        </p:nvSpPr>
        <p:spPr bwMode="auto">
          <a:xfrm rot="5400000">
            <a:off x="3195638" y="3852863"/>
            <a:ext cx="23050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1400" b="1">
                <a:solidFill>
                  <a:srgbClr val="FF3300"/>
                </a:solidFill>
              </a:rPr>
              <a:t>Качество успеваемости</a:t>
            </a:r>
          </a:p>
        </p:txBody>
      </p:sp>
      <p:sp>
        <p:nvSpPr>
          <p:cNvPr id="82971" name="Line 27"/>
          <p:cNvSpPr>
            <a:spLocks noChangeShapeType="1"/>
          </p:cNvSpPr>
          <p:nvPr/>
        </p:nvSpPr>
        <p:spPr bwMode="auto">
          <a:xfrm flipV="1">
            <a:off x="1114425" y="1771650"/>
            <a:ext cx="0" cy="3455988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pic>
        <p:nvPicPr>
          <p:cNvPr id="94211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7" t="37895" r="93352"/>
          <a:stretch>
            <a:fillRect/>
          </a:stretch>
        </p:blipFill>
        <p:spPr bwMode="auto">
          <a:xfrm>
            <a:off x="611188" y="1843088"/>
            <a:ext cx="449262" cy="345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8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976" name="Line 32"/>
          <p:cNvSpPr>
            <a:spLocks noChangeShapeType="1"/>
          </p:cNvSpPr>
          <p:nvPr/>
        </p:nvSpPr>
        <p:spPr bwMode="auto">
          <a:xfrm>
            <a:off x="1116013" y="5084763"/>
            <a:ext cx="3168650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82981" name="Group 37"/>
          <p:cNvGrpSpPr>
            <a:grpSpLocks/>
          </p:cNvGrpSpPr>
          <p:nvPr/>
        </p:nvGrpSpPr>
        <p:grpSpPr bwMode="auto">
          <a:xfrm>
            <a:off x="1330325" y="2420938"/>
            <a:ext cx="1009650" cy="2663825"/>
            <a:chOff x="838" y="1525"/>
            <a:chExt cx="636" cy="1678"/>
          </a:xfrm>
        </p:grpSpPr>
        <p:sp>
          <p:nvSpPr>
            <p:cNvPr id="82961" name="Rectangle 17"/>
            <p:cNvSpPr>
              <a:spLocks noChangeArrowheads="1"/>
            </p:cNvSpPr>
            <p:nvPr/>
          </p:nvSpPr>
          <p:spPr bwMode="auto">
            <a:xfrm>
              <a:off x="838" y="1570"/>
              <a:ext cx="636" cy="1633"/>
            </a:xfrm>
            <a:prstGeom prst="rect">
              <a:avLst/>
            </a:prstGeom>
            <a:gradFill rotWithShape="1">
              <a:gsLst>
                <a:gs pos="0">
                  <a:srgbClr val="008000">
                    <a:gamma/>
                    <a:shade val="46275"/>
                    <a:invGamma/>
                  </a:srgbClr>
                </a:gs>
                <a:gs pos="50000">
                  <a:srgbClr val="008000"/>
                </a:gs>
                <a:gs pos="100000">
                  <a:srgbClr val="008000">
                    <a:gamma/>
                    <a:shade val="46275"/>
                    <a:invGamma/>
                  </a:srgb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8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2980" name="Oval 36"/>
            <p:cNvSpPr>
              <a:spLocks noChangeArrowheads="1"/>
            </p:cNvSpPr>
            <p:nvPr/>
          </p:nvSpPr>
          <p:spPr bwMode="auto">
            <a:xfrm>
              <a:off x="839" y="1525"/>
              <a:ext cx="635" cy="9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82985" name="Group 41"/>
          <p:cNvGrpSpPr>
            <a:grpSpLocks/>
          </p:cNvGrpSpPr>
          <p:nvPr/>
        </p:nvGrpSpPr>
        <p:grpSpPr bwMode="auto">
          <a:xfrm>
            <a:off x="2771775" y="4797425"/>
            <a:ext cx="1008063" cy="271463"/>
            <a:chOff x="1746" y="3022"/>
            <a:chExt cx="635" cy="171"/>
          </a:xfrm>
        </p:grpSpPr>
        <p:sp>
          <p:nvSpPr>
            <p:cNvPr id="82966" name="Rectangle 7"/>
            <p:cNvSpPr>
              <a:spLocks noChangeArrowheads="1"/>
            </p:cNvSpPr>
            <p:nvPr/>
          </p:nvSpPr>
          <p:spPr bwMode="auto">
            <a:xfrm>
              <a:off x="1746" y="3067"/>
              <a:ext cx="635" cy="126"/>
            </a:xfrm>
            <a:prstGeom prst="rect">
              <a:avLst/>
            </a:prstGeom>
            <a:gradFill rotWithShape="1">
              <a:gsLst>
                <a:gs pos="0">
                  <a:srgbClr val="FF9900"/>
                </a:gs>
                <a:gs pos="50000">
                  <a:srgbClr val="FFFF00"/>
                </a:gs>
                <a:gs pos="100000">
                  <a:srgbClr val="FF990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>
                <a:latin typeface="Tahoma" pitchFamily="34" charset="0"/>
              </a:endParaRPr>
            </a:p>
          </p:txBody>
        </p:sp>
        <p:sp>
          <p:nvSpPr>
            <p:cNvPr id="82984" name="Oval 40"/>
            <p:cNvSpPr>
              <a:spLocks noChangeArrowheads="1"/>
            </p:cNvSpPr>
            <p:nvPr/>
          </p:nvSpPr>
          <p:spPr bwMode="auto">
            <a:xfrm>
              <a:off x="1746" y="3022"/>
              <a:ext cx="635" cy="9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9242" name="Text Box 26"/>
          <p:cNvSpPr txBox="1">
            <a:spLocks noChangeArrowheads="1"/>
          </p:cNvSpPr>
          <p:nvPr/>
        </p:nvSpPr>
        <p:spPr bwMode="auto">
          <a:xfrm>
            <a:off x="2555875" y="1844675"/>
            <a:ext cx="2449513" cy="376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>
                <a:solidFill>
                  <a:srgbClr val="FF0000"/>
                </a:solidFill>
                <a:latin typeface="Tahoma" pitchFamily="34" charset="0"/>
              </a:rPr>
              <a:t>Традиционная школа</a:t>
            </a:r>
          </a:p>
        </p:txBody>
      </p:sp>
      <p:sp>
        <p:nvSpPr>
          <p:cNvPr id="9243" name="Text Box 27"/>
          <p:cNvSpPr txBox="1">
            <a:spLocks noChangeArrowheads="1"/>
          </p:cNvSpPr>
          <p:nvPr/>
        </p:nvSpPr>
        <p:spPr bwMode="auto">
          <a:xfrm>
            <a:off x="2987675" y="1395412"/>
            <a:ext cx="4321175" cy="376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dirty="0">
                <a:solidFill>
                  <a:schemeClr val="accent6"/>
                </a:solidFill>
                <a:latin typeface="Tahoma" pitchFamily="34" charset="0"/>
              </a:rPr>
              <a:t>Губернаторский </a:t>
            </a:r>
            <a:r>
              <a:rPr lang="ru-RU" dirty="0" err="1" smtClean="0">
                <a:solidFill>
                  <a:schemeClr val="accent6"/>
                </a:solidFill>
                <a:latin typeface="Tahoma" pitchFamily="34" charset="0"/>
              </a:rPr>
              <a:t>Светленский</a:t>
            </a:r>
            <a:r>
              <a:rPr lang="ru-RU" dirty="0" smtClean="0">
                <a:solidFill>
                  <a:schemeClr val="accent6"/>
                </a:solidFill>
                <a:latin typeface="Tahoma" pitchFamily="34" charset="0"/>
              </a:rPr>
              <a:t> </a:t>
            </a:r>
            <a:r>
              <a:rPr lang="ru-RU" dirty="0">
                <a:solidFill>
                  <a:schemeClr val="accent6"/>
                </a:solidFill>
                <a:latin typeface="Tahoma" pitchFamily="34" charset="0"/>
              </a:rPr>
              <a:t>лицей</a:t>
            </a:r>
          </a:p>
        </p:txBody>
      </p:sp>
      <p:sp>
        <p:nvSpPr>
          <p:cNvPr id="82973" name="Text Box 29"/>
          <p:cNvSpPr txBox="1">
            <a:spLocks noChangeArrowheads="1"/>
          </p:cNvSpPr>
          <p:nvPr/>
        </p:nvSpPr>
        <p:spPr bwMode="auto">
          <a:xfrm>
            <a:off x="2987675" y="4508500"/>
            <a:ext cx="79216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/>
              <a:t>5%</a:t>
            </a:r>
          </a:p>
        </p:txBody>
      </p:sp>
      <p:grpSp>
        <p:nvGrpSpPr>
          <p:cNvPr id="82994" name="Group 50"/>
          <p:cNvGrpSpPr>
            <a:grpSpLocks/>
          </p:cNvGrpSpPr>
          <p:nvPr/>
        </p:nvGrpSpPr>
        <p:grpSpPr bwMode="auto">
          <a:xfrm>
            <a:off x="2771775" y="4437063"/>
            <a:ext cx="1008063" cy="582612"/>
            <a:chOff x="1746" y="2795"/>
            <a:chExt cx="635" cy="367"/>
          </a:xfrm>
        </p:grpSpPr>
        <p:grpSp>
          <p:nvGrpSpPr>
            <p:cNvPr id="82992" name="Group 48"/>
            <p:cNvGrpSpPr>
              <a:grpSpLocks/>
            </p:cNvGrpSpPr>
            <p:nvPr/>
          </p:nvGrpSpPr>
          <p:grpSpPr bwMode="auto">
            <a:xfrm>
              <a:off x="1746" y="2795"/>
              <a:ext cx="635" cy="364"/>
              <a:chOff x="1746" y="2794"/>
              <a:chExt cx="635" cy="364"/>
            </a:xfrm>
          </p:grpSpPr>
          <p:sp>
            <p:nvSpPr>
              <p:cNvPr id="82979" name="Rectangle 7"/>
              <p:cNvSpPr>
                <a:spLocks noChangeArrowheads="1"/>
              </p:cNvSpPr>
              <p:nvPr/>
            </p:nvSpPr>
            <p:spPr bwMode="auto">
              <a:xfrm>
                <a:off x="1746" y="2840"/>
                <a:ext cx="635" cy="318"/>
              </a:xfrm>
              <a:prstGeom prst="rect">
                <a:avLst/>
              </a:prstGeom>
              <a:gradFill rotWithShape="1">
                <a:gsLst>
                  <a:gs pos="0">
                    <a:srgbClr val="FF9900"/>
                  </a:gs>
                  <a:gs pos="50000">
                    <a:srgbClr val="FFFF00"/>
                  </a:gs>
                  <a:gs pos="100000">
                    <a:srgbClr val="FF9900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endParaRPr lang="ru-RU" altLang="ru-RU">
                  <a:latin typeface="Tahoma" pitchFamily="34" charset="0"/>
                </a:endParaRPr>
              </a:p>
            </p:txBody>
          </p:sp>
          <p:sp>
            <p:nvSpPr>
              <p:cNvPr id="82986" name="Oval 42"/>
              <p:cNvSpPr>
                <a:spLocks noChangeArrowheads="1"/>
              </p:cNvSpPr>
              <p:nvPr/>
            </p:nvSpPr>
            <p:spPr bwMode="auto">
              <a:xfrm>
                <a:off x="1746" y="2794"/>
                <a:ext cx="635" cy="105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82993" name="Text Box 49"/>
            <p:cNvSpPr txBox="1">
              <a:spLocks noChangeArrowheads="1"/>
            </p:cNvSpPr>
            <p:nvPr/>
          </p:nvSpPr>
          <p:spPr bwMode="auto">
            <a:xfrm>
              <a:off x="1882" y="2931"/>
              <a:ext cx="40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/>
                <a:t>20%</a:t>
              </a:r>
            </a:p>
          </p:txBody>
        </p:sp>
      </p:grpSp>
      <p:sp>
        <p:nvSpPr>
          <p:cNvPr id="82996" name="Text Box 52"/>
          <p:cNvSpPr txBox="1">
            <a:spLocks noChangeArrowheads="1"/>
          </p:cNvSpPr>
          <p:nvPr/>
        </p:nvSpPr>
        <p:spPr bwMode="auto">
          <a:xfrm>
            <a:off x="2987675" y="3716338"/>
            <a:ext cx="6477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>
                <a:solidFill>
                  <a:schemeClr val="bg1"/>
                </a:solidFill>
              </a:rPr>
              <a:t>45%</a:t>
            </a:r>
          </a:p>
        </p:txBody>
      </p:sp>
      <p:sp>
        <p:nvSpPr>
          <p:cNvPr id="94210" name="Text Box 2"/>
          <p:cNvSpPr txBox="1">
            <a:spLocks noChangeArrowheads="1"/>
          </p:cNvSpPr>
          <p:nvPr/>
        </p:nvSpPr>
        <p:spPr bwMode="auto">
          <a:xfrm>
            <a:off x="5003800" y="2460625"/>
            <a:ext cx="3744913" cy="253682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Tx/>
              <a:buChar char="•"/>
            </a:pPr>
            <a:r>
              <a:rPr lang="ru-RU" altLang="ru-RU" sz="1600">
                <a:solidFill>
                  <a:srgbClr val="000099"/>
                </a:solidFill>
              </a:rPr>
              <a:t>  результаты ЕГЭ, ГИА по всем общеобразовательным предметам выше областных и всероссийских,</a:t>
            </a:r>
          </a:p>
          <a:p>
            <a:pPr eaLnBrk="1" hangingPunct="1">
              <a:buFontTx/>
              <a:buChar char="•"/>
            </a:pPr>
            <a:r>
              <a:rPr lang="ru-RU" altLang="ru-RU" sz="1600">
                <a:solidFill>
                  <a:srgbClr val="000099"/>
                </a:solidFill>
              </a:rPr>
              <a:t> призеры и победители областных и всероссийских олимпиад и конкурсов по общеобразовательным предметам </a:t>
            </a:r>
          </a:p>
          <a:p>
            <a:pPr eaLnBrk="1" hangingPunct="1">
              <a:buFontTx/>
              <a:buChar char="•"/>
            </a:pPr>
            <a:r>
              <a:rPr lang="ru-RU" altLang="ru-RU" sz="1600">
                <a:solidFill>
                  <a:srgbClr val="000099"/>
                </a:solidFill>
              </a:rPr>
              <a:t> 90% поступления в ВУЗы, в среднем 30 % медалистов от числа выпускников </a:t>
            </a:r>
          </a:p>
        </p:txBody>
      </p:sp>
      <p:grpSp>
        <p:nvGrpSpPr>
          <p:cNvPr id="82988" name="Group 44"/>
          <p:cNvGrpSpPr>
            <a:grpSpLocks/>
          </p:cNvGrpSpPr>
          <p:nvPr/>
        </p:nvGrpSpPr>
        <p:grpSpPr bwMode="auto">
          <a:xfrm>
            <a:off x="1330325" y="1989138"/>
            <a:ext cx="1011238" cy="647700"/>
            <a:chOff x="838" y="1253"/>
            <a:chExt cx="637" cy="408"/>
          </a:xfrm>
        </p:grpSpPr>
        <p:grpSp>
          <p:nvGrpSpPr>
            <p:cNvPr id="82983" name="Group 39"/>
            <p:cNvGrpSpPr>
              <a:grpSpLocks/>
            </p:cNvGrpSpPr>
            <p:nvPr/>
          </p:nvGrpSpPr>
          <p:grpSpPr bwMode="auto">
            <a:xfrm>
              <a:off x="838" y="1253"/>
              <a:ext cx="637" cy="408"/>
              <a:chOff x="838" y="1253"/>
              <a:chExt cx="637" cy="408"/>
            </a:xfrm>
          </p:grpSpPr>
          <p:sp>
            <p:nvSpPr>
              <p:cNvPr id="82962" name="Rectangle 18"/>
              <p:cNvSpPr>
                <a:spLocks noChangeArrowheads="1"/>
              </p:cNvSpPr>
              <p:nvPr/>
            </p:nvSpPr>
            <p:spPr bwMode="auto">
              <a:xfrm>
                <a:off x="838" y="1297"/>
                <a:ext cx="636" cy="364"/>
              </a:xfrm>
              <a:prstGeom prst="rect">
                <a:avLst/>
              </a:prstGeom>
              <a:gradFill rotWithShape="1">
                <a:gsLst>
                  <a:gs pos="0">
                    <a:srgbClr val="008000">
                      <a:gamma/>
                      <a:shade val="46275"/>
                      <a:invGamma/>
                    </a:srgbClr>
                  </a:gs>
                  <a:gs pos="50000">
                    <a:srgbClr val="008000"/>
                  </a:gs>
                  <a:gs pos="100000">
                    <a:srgbClr val="008000">
                      <a:gamma/>
                      <a:shade val="46275"/>
                      <a:invGamma/>
                    </a:srgbClr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82977" name="Oval 33"/>
              <p:cNvSpPr>
                <a:spLocks noChangeArrowheads="1"/>
              </p:cNvSpPr>
              <p:nvPr/>
            </p:nvSpPr>
            <p:spPr bwMode="auto">
              <a:xfrm>
                <a:off x="840" y="1253"/>
                <a:ext cx="635" cy="91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82972" name="Text Box 28"/>
            <p:cNvSpPr txBox="1">
              <a:spLocks noChangeArrowheads="1"/>
            </p:cNvSpPr>
            <p:nvPr/>
          </p:nvSpPr>
          <p:spPr bwMode="auto">
            <a:xfrm>
              <a:off x="975" y="1344"/>
              <a:ext cx="499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>
                  <a:solidFill>
                    <a:srgbClr val="FFFF00"/>
                  </a:solidFill>
                </a:rPr>
                <a:t>95%</a:t>
              </a:r>
            </a:p>
          </p:txBody>
        </p:sp>
      </p:grpSp>
      <p:sp>
        <p:nvSpPr>
          <p:cNvPr id="82989" name="Text Box 45"/>
          <p:cNvSpPr txBox="1">
            <a:spLocks noChangeArrowheads="1"/>
          </p:cNvSpPr>
          <p:nvPr/>
        </p:nvSpPr>
        <p:spPr bwMode="auto">
          <a:xfrm>
            <a:off x="1547813" y="2701925"/>
            <a:ext cx="6477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>
                <a:solidFill>
                  <a:srgbClr val="FFFF00"/>
                </a:solidFill>
              </a:rPr>
              <a:t>80%</a:t>
            </a:r>
          </a:p>
        </p:txBody>
      </p:sp>
      <p:sp>
        <p:nvSpPr>
          <p:cNvPr id="83002" name="Text Box 58"/>
          <p:cNvSpPr txBox="1">
            <a:spLocks noChangeArrowheads="1"/>
          </p:cNvSpPr>
          <p:nvPr/>
        </p:nvSpPr>
        <p:spPr bwMode="auto">
          <a:xfrm>
            <a:off x="971550" y="6092825"/>
            <a:ext cx="48958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b="1">
                <a:solidFill>
                  <a:srgbClr val="FF0000"/>
                </a:solidFill>
              </a:rPr>
              <a:t>ПОЛУЧЕН ПАРАДОКСАЛЬНЫЙ ЭФФЕКТ!</a:t>
            </a:r>
          </a:p>
        </p:txBody>
      </p:sp>
      <p:sp>
        <p:nvSpPr>
          <p:cNvPr id="83003" name="Line 59"/>
          <p:cNvSpPr>
            <a:spLocks noChangeShapeType="1"/>
          </p:cNvSpPr>
          <p:nvPr/>
        </p:nvSpPr>
        <p:spPr bwMode="auto">
          <a:xfrm>
            <a:off x="1763713" y="1984375"/>
            <a:ext cx="0" cy="365125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3004" name="Line 60"/>
          <p:cNvSpPr>
            <a:spLocks noChangeShapeType="1"/>
          </p:cNvSpPr>
          <p:nvPr/>
        </p:nvSpPr>
        <p:spPr bwMode="auto">
          <a:xfrm flipV="1">
            <a:off x="2916238" y="4652963"/>
            <a:ext cx="0" cy="360362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3005" name="Line 61"/>
          <p:cNvSpPr>
            <a:spLocks noChangeShapeType="1"/>
          </p:cNvSpPr>
          <p:nvPr/>
        </p:nvSpPr>
        <p:spPr bwMode="auto">
          <a:xfrm flipV="1">
            <a:off x="2627313" y="3429000"/>
            <a:ext cx="0" cy="720725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2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9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16" dur="500"/>
                                        <p:tgtEl>
                                          <p:spTgt spid="829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829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830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829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830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829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830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7" dur="500"/>
                                        <p:tgtEl>
                                          <p:spTgt spid="94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96" grpId="0"/>
      <p:bldP spid="94210" grpId="0" animBg="1"/>
      <p:bldP spid="83003" grpId="0" animBg="1"/>
      <p:bldP spid="83004" grpId="0" animBg="1"/>
      <p:bldP spid="8300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6"/>
          <p:cNvSpPr>
            <a:spLocks noChangeArrowheads="1"/>
          </p:cNvSpPr>
          <p:nvPr/>
        </p:nvSpPr>
        <p:spPr bwMode="auto">
          <a:xfrm>
            <a:off x="947738" y="5229225"/>
            <a:ext cx="4967287" cy="936625"/>
          </a:xfrm>
          <a:prstGeom prst="rect">
            <a:avLst/>
          </a:prstGeom>
          <a:gradFill rotWithShape="1">
            <a:gsLst>
              <a:gs pos="0">
                <a:srgbClr val="FFFF93"/>
              </a:gs>
              <a:gs pos="100000">
                <a:srgbClr val="FFFF00"/>
              </a:gs>
            </a:gsLst>
            <a:lin ang="5400000" scaled="1"/>
          </a:gradFill>
          <a:ln w="28575">
            <a:solidFill>
              <a:schemeClr val="accent6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</a:pPr>
            <a:endParaRPr lang="ru-RU" altLang="ru-RU" sz="300" b="1">
              <a:solidFill>
                <a:schemeClr val="bg1"/>
              </a:solidFill>
            </a:endParaRPr>
          </a:p>
          <a:p>
            <a:pPr algn="ctr" eaLnBrk="1" hangingPunct="1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</a:pPr>
            <a:r>
              <a:rPr lang="ru-RU" altLang="ru-RU" sz="1400" b="1">
                <a:solidFill>
                  <a:srgbClr val="2D2D8A"/>
                </a:solidFill>
              </a:rPr>
              <a:t>ЭЛЕМЕНТАРНОЕ ОБРАЗОВАНИЕ</a:t>
            </a:r>
          </a:p>
          <a:p>
            <a:pPr algn="ctr" eaLnBrk="1" hangingPunct="1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</a:pPr>
            <a:r>
              <a:rPr lang="ru-RU" altLang="ru-RU" sz="1200" b="1">
                <a:solidFill>
                  <a:srgbClr val="FF0000"/>
                </a:solidFill>
              </a:rPr>
              <a:t>(базовое, обязательное образование – уроки)</a:t>
            </a:r>
          </a:p>
          <a:p>
            <a:pPr algn="ctr" eaLnBrk="1" hangingPunct="1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</a:pPr>
            <a:r>
              <a:rPr lang="ru-RU" altLang="ru-RU" sz="1400">
                <a:solidFill>
                  <a:srgbClr val="00B050"/>
                </a:solidFill>
              </a:rPr>
              <a:t>формирование творческого мышления</a:t>
            </a:r>
          </a:p>
        </p:txBody>
      </p:sp>
      <p:sp>
        <p:nvSpPr>
          <p:cNvPr id="3" name="Rectangle 17"/>
          <p:cNvSpPr>
            <a:spLocks noChangeArrowheads="1"/>
          </p:cNvSpPr>
          <p:nvPr/>
        </p:nvSpPr>
        <p:spPr bwMode="auto">
          <a:xfrm>
            <a:off x="5300663" y="2611438"/>
            <a:ext cx="3744912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</a:pPr>
            <a:r>
              <a:rPr lang="ru-RU" altLang="ru-RU" sz="1400" b="1">
                <a:solidFill>
                  <a:srgbClr val="FF0000"/>
                </a:solidFill>
              </a:rPr>
              <a:t>как этап воспроизводства культуры</a:t>
            </a:r>
          </a:p>
          <a:p>
            <a:pPr eaLnBrk="1" hangingPunct="1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</a:pPr>
            <a:endParaRPr lang="ru-RU" altLang="ru-RU" sz="1400" b="1">
              <a:solidFill>
                <a:srgbClr val="FF0000"/>
              </a:solidFill>
            </a:endParaRPr>
          </a:p>
        </p:txBody>
      </p:sp>
      <p:sp>
        <p:nvSpPr>
          <p:cNvPr id="4" name="Rectangle 23"/>
          <p:cNvSpPr>
            <a:spLocks noChangeArrowheads="1"/>
          </p:cNvSpPr>
          <p:nvPr/>
        </p:nvSpPr>
        <p:spPr bwMode="auto">
          <a:xfrm>
            <a:off x="1233488" y="3935413"/>
            <a:ext cx="4321175" cy="1006475"/>
          </a:xfrm>
          <a:prstGeom prst="rect">
            <a:avLst/>
          </a:prstGeom>
          <a:gradFill rotWithShape="1">
            <a:gsLst>
              <a:gs pos="0">
                <a:srgbClr val="FFFF93"/>
              </a:gs>
              <a:gs pos="100000">
                <a:srgbClr val="FFFF00"/>
              </a:gs>
            </a:gsLst>
            <a:lin ang="5400000" scaled="1"/>
          </a:gradFill>
          <a:ln w="38100">
            <a:solidFill>
              <a:schemeClr val="accent6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</a:pPr>
            <a:endParaRPr lang="ru-RU" altLang="ru-RU" sz="300" b="1">
              <a:solidFill>
                <a:schemeClr val="bg1"/>
              </a:solidFill>
            </a:endParaRPr>
          </a:p>
          <a:p>
            <a:pPr algn="ctr" eaLnBrk="1" hangingPunct="1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</a:pPr>
            <a:r>
              <a:rPr lang="ru-RU" altLang="ru-RU" sz="1400" b="1">
                <a:solidFill>
                  <a:srgbClr val="2D2D8A"/>
                </a:solidFill>
              </a:rPr>
              <a:t>УГЛУБЛЕННОЕ ОБУЧЕНИЕ</a:t>
            </a:r>
          </a:p>
          <a:p>
            <a:pPr algn="ctr" eaLnBrk="1" hangingPunct="1">
              <a:lnSpc>
                <a:spcPct val="70000"/>
              </a:lnSpc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</a:pPr>
            <a:r>
              <a:rPr lang="ru-RU" altLang="ru-RU" sz="1200" b="1">
                <a:solidFill>
                  <a:srgbClr val="FF0000"/>
                </a:solidFill>
              </a:rPr>
              <a:t>(по желанию)</a:t>
            </a:r>
          </a:p>
          <a:p>
            <a:pPr algn="ctr" eaLnBrk="1" hangingPunct="1">
              <a:lnSpc>
                <a:spcPct val="70000"/>
              </a:lnSpc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</a:pPr>
            <a:r>
              <a:rPr lang="ru-RU" altLang="ru-RU" sz="1400">
                <a:solidFill>
                  <a:srgbClr val="00B050"/>
                </a:solidFill>
              </a:rPr>
              <a:t>возможность реализации творческого ресурса, с проявлением области особых способностей</a:t>
            </a:r>
            <a:endParaRPr lang="ru-RU" altLang="ru-RU" sz="1400">
              <a:solidFill>
                <a:schemeClr val="bg1"/>
              </a:solidFill>
            </a:endParaRPr>
          </a:p>
        </p:txBody>
      </p:sp>
      <p:sp>
        <p:nvSpPr>
          <p:cNvPr id="6" name="Rectangle 30"/>
          <p:cNvSpPr>
            <a:spLocks noChangeArrowheads="1"/>
          </p:cNvSpPr>
          <p:nvPr/>
        </p:nvSpPr>
        <p:spPr bwMode="auto">
          <a:xfrm>
            <a:off x="1666875" y="2635250"/>
            <a:ext cx="3457575" cy="1009650"/>
          </a:xfrm>
          <a:prstGeom prst="rect">
            <a:avLst/>
          </a:prstGeom>
          <a:gradFill rotWithShape="1">
            <a:gsLst>
              <a:gs pos="0">
                <a:srgbClr val="FFFF93"/>
              </a:gs>
              <a:gs pos="100000">
                <a:srgbClr val="FFFF00"/>
              </a:gs>
            </a:gsLst>
            <a:lin ang="5400000" scaled="1"/>
          </a:gradFill>
          <a:ln w="38100">
            <a:solidFill>
              <a:schemeClr val="accent6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</a:pPr>
            <a:endParaRPr lang="ru-RU" altLang="ru-RU" sz="300" b="1">
              <a:solidFill>
                <a:schemeClr val="bg1"/>
              </a:solidFill>
            </a:endParaRPr>
          </a:p>
          <a:p>
            <a:pPr algn="ctr" eaLnBrk="1" hangingPunct="1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</a:pPr>
            <a:r>
              <a:rPr lang="ru-RU" altLang="ru-RU" sz="1400" b="1">
                <a:solidFill>
                  <a:srgbClr val="2D2D8A"/>
                </a:solidFill>
              </a:rPr>
              <a:t>ЭЛИТАРНОЕ ОБРАЗОВАНИЕ</a:t>
            </a:r>
          </a:p>
          <a:p>
            <a:pPr algn="ctr" eaLnBrk="1" hangingPunct="1">
              <a:lnSpc>
                <a:spcPct val="70000"/>
              </a:lnSpc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</a:pPr>
            <a:r>
              <a:rPr lang="ru-RU" altLang="ru-RU" sz="1200" b="1">
                <a:solidFill>
                  <a:srgbClr val="FF0000"/>
                </a:solidFill>
              </a:rPr>
              <a:t>(по способностям)</a:t>
            </a:r>
          </a:p>
          <a:p>
            <a:pPr algn="ctr" eaLnBrk="1" hangingPunct="1">
              <a:lnSpc>
                <a:spcPct val="70000"/>
              </a:lnSpc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</a:pPr>
            <a:r>
              <a:rPr lang="ru-RU" altLang="ru-RU" sz="1400">
                <a:solidFill>
                  <a:srgbClr val="339933"/>
                </a:solidFill>
              </a:rPr>
              <a:t>реализация особых способностей усиливающих эффект</a:t>
            </a:r>
            <a:r>
              <a:rPr lang="ru-RU" altLang="ru-RU" sz="1400" b="1">
                <a:solidFill>
                  <a:srgbClr val="339933"/>
                </a:solidFill>
              </a:rPr>
              <a:t> </a:t>
            </a:r>
            <a:r>
              <a:rPr lang="ru-RU" altLang="ru-RU" sz="1400">
                <a:solidFill>
                  <a:srgbClr val="339933"/>
                </a:solidFill>
              </a:rPr>
              <a:t>одаренности</a:t>
            </a:r>
          </a:p>
        </p:txBody>
      </p:sp>
      <p:sp>
        <p:nvSpPr>
          <p:cNvPr id="15413" name="AutoShape 53"/>
          <p:cNvSpPr>
            <a:spLocks noChangeArrowheads="1"/>
          </p:cNvSpPr>
          <p:nvPr/>
        </p:nvSpPr>
        <p:spPr bwMode="auto">
          <a:xfrm rot="10800000">
            <a:off x="512763" y="1700213"/>
            <a:ext cx="290512" cy="4465637"/>
          </a:xfrm>
          <a:prstGeom prst="downArrow">
            <a:avLst>
              <a:gd name="adj1" fmla="val 32407"/>
              <a:gd name="adj2" fmla="val 165387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>
              <a:latin typeface="Tahoma" pitchFamily="34" charset="0"/>
            </a:endParaRPr>
          </a:p>
        </p:txBody>
      </p:sp>
      <p:sp>
        <p:nvSpPr>
          <p:cNvPr id="15414" name="AutoShape 54"/>
          <p:cNvSpPr>
            <a:spLocks noChangeArrowheads="1"/>
          </p:cNvSpPr>
          <p:nvPr/>
        </p:nvSpPr>
        <p:spPr bwMode="auto">
          <a:xfrm rot="10800000">
            <a:off x="3106738" y="5013325"/>
            <a:ext cx="576262" cy="215900"/>
          </a:xfrm>
          <a:prstGeom prst="downArrow">
            <a:avLst>
              <a:gd name="adj1" fmla="val 49861"/>
              <a:gd name="adj2" fmla="val 64963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>
              <a:latin typeface="Tahoma" pitchFamily="34" charset="0"/>
            </a:endParaRPr>
          </a:p>
        </p:txBody>
      </p:sp>
      <p:sp>
        <p:nvSpPr>
          <p:cNvPr id="15415" name="AutoShape 55"/>
          <p:cNvSpPr>
            <a:spLocks noChangeArrowheads="1"/>
          </p:cNvSpPr>
          <p:nvPr/>
        </p:nvSpPr>
        <p:spPr bwMode="auto">
          <a:xfrm rot="10800000">
            <a:off x="3033713" y="3717925"/>
            <a:ext cx="576262" cy="215900"/>
          </a:xfrm>
          <a:prstGeom prst="downArrow">
            <a:avLst>
              <a:gd name="adj1" fmla="val 49861"/>
              <a:gd name="adj2" fmla="val 75736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>
              <a:latin typeface="Tahoma" pitchFamily="34" charset="0"/>
            </a:endParaRPr>
          </a:p>
        </p:txBody>
      </p:sp>
      <p:sp>
        <p:nvSpPr>
          <p:cNvPr id="11277" name="Text Box 71"/>
          <p:cNvSpPr txBox="1">
            <a:spLocks noChangeArrowheads="1"/>
          </p:cNvSpPr>
          <p:nvPr/>
        </p:nvSpPr>
        <p:spPr bwMode="auto">
          <a:xfrm rot="16200000">
            <a:off x="-1785143" y="3771106"/>
            <a:ext cx="439261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ru-RU" sz="2000" dirty="0">
                <a:solidFill>
                  <a:schemeClr val="accent6"/>
                </a:solidFill>
                <a:latin typeface="Tahoma" pitchFamily="34" charset="0"/>
              </a:rPr>
              <a:t>Развивающий вектор обучения</a:t>
            </a:r>
            <a:endParaRPr lang="ru-RU" dirty="0">
              <a:solidFill>
                <a:schemeClr val="accent6"/>
              </a:solidFill>
              <a:latin typeface="Tahoma" pitchFamily="34" charset="0"/>
            </a:endParaRPr>
          </a:p>
        </p:txBody>
      </p:sp>
      <p:grpSp>
        <p:nvGrpSpPr>
          <p:cNvPr id="40977" name="Group 17"/>
          <p:cNvGrpSpPr>
            <a:grpSpLocks/>
          </p:cNvGrpSpPr>
          <p:nvPr/>
        </p:nvGrpSpPr>
        <p:grpSpPr bwMode="auto">
          <a:xfrm>
            <a:off x="874713" y="1844675"/>
            <a:ext cx="5040312" cy="792163"/>
            <a:chOff x="1066" y="1071"/>
            <a:chExt cx="3175" cy="499"/>
          </a:xfrm>
        </p:grpSpPr>
        <p:sp>
          <p:nvSpPr>
            <p:cNvPr id="40978" name="Rectangle 18"/>
            <p:cNvSpPr>
              <a:spLocks noChangeArrowheads="1"/>
            </p:cNvSpPr>
            <p:nvPr/>
          </p:nvSpPr>
          <p:spPr bwMode="auto">
            <a:xfrm>
              <a:off x="1882" y="1434"/>
              <a:ext cx="45" cy="13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" name="Rectangle 55"/>
            <p:cNvSpPr>
              <a:spLocks noChangeArrowheads="1"/>
            </p:cNvSpPr>
            <p:nvPr/>
          </p:nvSpPr>
          <p:spPr bwMode="auto">
            <a:xfrm>
              <a:off x="2744" y="1071"/>
              <a:ext cx="1497" cy="363"/>
            </a:xfrm>
            <a:prstGeom prst="rect">
              <a:avLst/>
            </a:prstGeom>
            <a:gradFill rotWithShape="1">
              <a:gsLst>
                <a:gs pos="0">
                  <a:srgbClr val="FFFF93"/>
                </a:gs>
                <a:gs pos="100000">
                  <a:srgbClr val="FFFF00"/>
                </a:gs>
              </a:gsLst>
              <a:lin ang="5400000" scaled="1"/>
            </a:gradFill>
            <a:ln w="38100">
              <a:solidFill>
                <a:schemeClr val="accent6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itchFamily="2" charset="2"/>
                <a:buNone/>
              </a:pPr>
              <a:r>
                <a:rPr lang="ru-RU" altLang="ru-RU" sz="1000" b="1">
                  <a:solidFill>
                    <a:srgbClr val="FF0000"/>
                  </a:solidFill>
                </a:rPr>
                <a:t>ТВОРЧЕСКИЕ МАСТЕРСКИЕ</a:t>
              </a:r>
            </a:p>
            <a:p>
              <a:pPr algn="ctr" eaLnBrk="1" hangingPunct="1"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itchFamily="2" charset="2"/>
                <a:buNone/>
              </a:pPr>
              <a:r>
                <a:rPr lang="ru-RU" altLang="ru-RU" sz="1000" b="1">
                  <a:solidFill>
                    <a:srgbClr val="2D2D8A"/>
                  </a:solidFill>
                </a:rPr>
                <a:t>Формирование творческого мышления</a:t>
              </a:r>
              <a:endParaRPr lang="ru-RU" altLang="ru-RU" sz="900">
                <a:solidFill>
                  <a:srgbClr val="2D2D8A"/>
                </a:solidFill>
              </a:endParaRPr>
            </a:p>
          </p:txBody>
        </p:sp>
        <p:sp>
          <p:nvSpPr>
            <p:cNvPr id="9" name="Rectangle 57"/>
            <p:cNvSpPr>
              <a:spLocks noChangeArrowheads="1"/>
            </p:cNvSpPr>
            <p:nvPr/>
          </p:nvSpPr>
          <p:spPr bwMode="auto">
            <a:xfrm>
              <a:off x="1066" y="1071"/>
              <a:ext cx="1497" cy="363"/>
            </a:xfrm>
            <a:prstGeom prst="rect">
              <a:avLst/>
            </a:prstGeom>
            <a:gradFill rotWithShape="1">
              <a:gsLst>
                <a:gs pos="0">
                  <a:srgbClr val="FFFF93"/>
                </a:gs>
                <a:gs pos="100000">
                  <a:srgbClr val="FFFF00"/>
                </a:gs>
              </a:gsLst>
              <a:lin ang="5400000" scaled="1"/>
            </a:gradFill>
            <a:ln w="38100">
              <a:solidFill>
                <a:schemeClr val="accent6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itchFamily="2" charset="2"/>
                <a:buNone/>
              </a:pPr>
              <a:r>
                <a:rPr lang="ru-RU" altLang="ru-RU" sz="1000" b="1">
                  <a:solidFill>
                    <a:srgbClr val="FF0000"/>
                  </a:solidFill>
                </a:rPr>
                <a:t>НАУЧНЫЕ ЛАБОРАТОРИИ</a:t>
              </a:r>
            </a:p>
            <a:p>
              <a:pPr algn="ctr" eaLnBrk="1" hangingPunct="1">
                <a:spcBef>
                  <a:spcPct val="20000"/>
                </a:spcBef>
                <a:buClr>
                  <a:schemeClr val="hlink"/>
                </a:buClr>
                <a:buSzPct val="80000"/>
                <a:buFont typeface="Wingdings" pitchFamily="2" charset="2"/>
                <a:buNone/>
              </a:pPr>
              <a:r>
                <a:rPr lang="ru-RU" altLang="ru-RU" sz="1000" b="1">
                  <a:solidFill>
                    <a:srgbClr val="2D2D8A"/>
                  </a:solidFill>
                </a:rPr>
                <a:t>Формирование научного мировоззрения</a:t>
              </a:r>
              <a:endParaRPr lang="ru-RU" altLang="ru-RU" sz="900">
                <a:solidFill>
                  <a:srgbClr val="2D2D8A"/>
                </a:solidFill>
              </a:endParaRPr>
            </a:p>
          </p:txBody>
        </p:sp>
        <p:sp>
          <p:nvSpPr>
            <p:cNvPr id="40981" name="Rectangle 21"/>
            <p:cNvSpPr>
              <a:spLocks noChangeArrowheads="1"/>
            </p:cNvSpPr>
            <p:nvPr/>
          </p:nvSpPr>
          <p:spPr bwMode="auto">
            <a:xfrm>
              <a:off x="3334" y="1434"/>
              <a:ext cx="45" cy="13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11290" name="Text Box 4"/>
          <p:cNvSpPr txBox="1">
            <a:spLocks noChangeArrowheads="1"/>
          </p:cNvSpPr>
          <p:nvPr/>
        </p:nvSpPr>
        <p:spPr bwMode="auto">
          <a:xfrm>
            <a:off x="2843213" y="836613"/>
            <a:ext cx="590391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2000">
                <a:solidFill>
                  <a:srgbClr val="0000FF"/>
                </a:solidFill>
              </a:rPr>
              <a:t>СИСТЕМА МНОГОУРОВНЕВОГО ОБУЧЕНИЯ</a:t>
            </a:r>
            <a:r>
              <a:rPr lang="ru-RU" altLang="ru-RU">
                <a:solidFill>
                  <a:srgbClr val="2D2D8A"/>
                </a:solidFill>
              </a:rPr>
              <a:t> </a:t>
            </a:r>
          </a:p>
        </p:txBody>
      </p:sp>
      <p:sp>
        <p:nvSpPr>
          <p:cNvPr id="40983" name="Text Box 25"/>
          <p:cNvSpPr txBox="1">
            <a:spLocks noChangeArrowheads="1"/>
          </p:cNvSpPr>
          <p:nvPr/>
        </p:nvSpPr>
        <p:spPr bwMode="auto">
          <a:xfrm>
            <a:off x="611188" y="836613"/>
            <a:ext cx="21590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2400" b="1">
                <a:solidFill>
                  <a:srgbClr val="FF0000"/>
                </a:solidFill>
                <a:latin typeface="Tahoma" pitchFamily="34" charset="0"/>
              </a:rPr>
              <a:t>Решение 2</a:t>
            </a:r>
          </a:p>
        </p:txBody>
      </p:sp>
      <p:sp>
        <p:nvSpPr>
          <p:cNvPr id="65585" name="Text Box 49"/>
          <p:cNvSpPr txBox="1">
            <a:spLocks noChangeArrowheads="1"/>
          </p:cNvSpPr>
          <p:nvPr/>
        </p:nvSpPr>
        <p:spPr bwMode="auto">
          <a:xfrm>
            <a:off x="6048375" y="1484313"/>
            <a:ext cx="3095625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1200" b="1">
                <a:solidFill>
                  <a:srgbClr val="FF0000"/>
                </a:solidFill>
                <a:latin typeface="Tahoma" pitchFamily="34" charset="0"/>
              </a:rPr>
              <a:t>В данной конструкции возможен вариант ухода от классно-урочной системы.</a:t>
            </a:r>
          </a:p>
        </p:txBody>
      </p:sp>
      <p:sp>
        <p:nvSpPr>
          <p:cNvPr id="5" name="Rectangle 24"/>
          <p:cNvSpPr>
            <a:spLocks noChangeArrowheads="1"/>
          </p:cNvSpPr>
          <p:nvPr/>
        </p:nvSpPr>
        <p:spPr bwMode="auto">
          <a:xfrm>
            <a:off x="5640388" y="3846513"/>
            <a:ext cx="3151187" cy="811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</a:pPr>
            <a:r>
              <a:rPr lang="ru-RU" altLang="ru-RU" sz="1400" b="1">
                <a:solidFill>
                  <a:srgbClr val="FF0000"/>
                </a:solidFill>
              </a:rPr>
              <a:t>как этап погружения в культуру</a:t>
            </a:r>
            <a:r>
              <a:rPr lang="ru-RU" altLang="ru-RU" sz="1400" b="1">
                <a:solidFill>
                  <a:srgbClr val="000099"/>
                </a:solidFill>
              </a:rPr>
              <a:t> </a:t>
            </a:r>
          </a:p>
          <a:p>
            <a:pPr eaLnBrk="1" hangingPunct="1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</a:pPr>
            <a:r>
              <a:rPr lang="ru-RU" altLang="ru-RU" sz="1200" b="1" i="1">
                <a:solidFill>
                  <a:srgbClr val="2D2D8A"/>
                </a:solidFill>
              </a:rPr>
              <a:t>2 и 3 уровни обучения решают острую проблему нехватки и малой доступности ДОУ</a:t>
            </a:r>
            <a:endParaRPr lang="ru-RU" altLang="ru-RU" sz="1200" b="1">
              <a:solidFill>
                <a:srgbClr val="2D2D8A"/>
              </a:solidFill>
            </a:endParaRPr>
          </a:p>
        </p:txBody>
      </p:sp>
      <p:sp>
        <p:nvSpPr>
          <p:cNvPr id="7" name="Rectangle 17"/>
          <p:cNvSpPr>
            <a:spLocks noChangeArrowheads="1"/>
          </p:cNvSpPr>
          <p:nvPr/>
        </p:nvSpPr>
        <p:spPr bwMode="auto">
          <a:xfrm>
            <a:off x="6051550" y="5300663"/>
            <a:ext cx="3095625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</a:pPr>
            <a:r>
              <a:rPr lang="ru-RU" altLang="ru-RU" sz="1400" b="1">
                <a:solidFill>
                  <a:srgbClr val="FF0000"/>
                </a:solidFill>
              </a:rPr>
              <a:t>как этап поглощения культуры</a:t>
            </a:r>
          </a:p>
          <a:p>
            <a:pPr eaLnBrk="1" hangingPunct="1">
              <a:lnSpc>
                <a:spcPct val="70000"/>
              </a:lnSpc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</a:pPr>
            <a:r>
              <a:rPr lang="ru-RU" altLang="ru-RU" sz="1200" b="1" i="1">
                <a:solidFill>
                  <a:srgbClr val="2D2D8A"/>
                </a:solidFill>
              </a:rPr>
              <a:t>Уроки с новым содержанием образования</a:t>
            </a:r>
          </a:p>
        </p:txBody>
      </p:sp>
      <p:grpSp>
        <p:nvGrpSpPr>
          <p:cNvPr id="40987" name="Group 27"/>
          <p:cNvGrpSpPr>
            <a:grpSpLocks/>
          </p:cNvGrpSpPr>
          <p:nvPr/>
        </p:nvGrpSpPr>
        <p:grpSpPr bwMode="auto">
          <a:xfrm>
            <a:off x="0" y="260350"/>
            <a:ext cx="8604250" cy="503238"/>
            <a:chOff x="0" y="210"/>
            <a:chExt cx="5420" cy="317"/>
          </a:xfrm>
        </p:grpSpPr>
        <p:sp>
          <p:nvSpPr>
            <p:cNvPr id="40988" name="AutoShape 28"/>
            <p:cNvSpPr>
              <a:spLocks noChangeArrowheads="1"/>
            </p:cNvSpPr>
            <p:nvPr/>
          </p:nvSpPr>
          <p:spPr bwMode="auto">
            <a:xfrm>
              <a:off x="0" y="255"/>
              <a:ext cx="5420" cy="18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40989" name="Picture 29" descr="Наша 2008 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9" y="210"/>
              <a:ext cx="317" cy="3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0990" name="Text Box 30"/>
            <p:cNvSpPr txBox="1">
              <a:spLocks noChangeArrowheads="1"/>
            </p:cNvSpPr>
            <p:nvPr/>
          </p:nvSpPr>
          <p:spPr bwMode="auto">
            <a:xfrm>
              <a:off x="476" y="244"/>
              <a:ext cx="4808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 sz="1400">
                  <a:solidFill>
                    <a:srgbClr val="A58913"/>
                  </a:solidFill>
                </a:rPr>
                <a:t>Авторская школа «Губернаторский Светленский лицей» Томская область</a:t>
              </a:r>
            </a:p>
          </p:txBody>
        </p:sp>
      </p:grpSp>
      <p:grpSp>
        <p:nvGrpSpPr>
          <p:cNvPr id="41001" name="Group 41"/>
          <p:cNvGrpSpPr>
            <a:grpSpLocks/>
          </p:cNvGrpSpPr>
          <p:nvPr/>
        </p:nvGrpSpPr>
        <p:grpSpPr bwMode="auto">
          <a:xfrm>
            <a:off x="914400" y="3975100"/>
            <a:ext cx="823913" cy="527050"/>
            <a:chOff x="745" y="1691"/>
            <a:chExt cx="519" cy="332"/>
          </a:xfrm>
        </p:grpSpPr>
        <p:sp>
          <p:nvSpPr>
            <p:cNvPr id="41002" name="Oval 42"/>
            <p:cNvSpPr>
              <a:spLocks noChangeArrowheads="1"/>
            </p:cNvSpPr>
            <p:nvPr/>
          </p:nvSpPr>
          <p:spPr bwMode="auto">
            <a:xfrm>
              <a:off x="762" y="1691"/>
              <a:ext cx="431" cy="3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003399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003" name="Text Box 43"/>
            <p:cNvSpPr txBox="1">
              <a:spLocks noChangeArrowheads="1"/>
            </p:cNvSpPr>
            <p:nvPr/>
          </p:nvSpPr>
          <p:spPr bwMode="auto">
            <a:xfrm>
              <a:off x="745" y="1738"/>
              <a:ext cx="519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altLang="ru-RU">
                  <a:solidFill>
                    <a:srgbClr val="FF0000"/>
                  </a:solidFill>
                </a:rPr>
                <a:t>70%</a:t>
              </a:r>
            </a:p>
          </p:txBody>
        </p:sp>
      </p:grpSp>
      <p:grpSp>
        <p:nvGrpSpPr>
          <p:cNvPr id="41004" name="Group 44"/>
          <p:cNvGrpSpPr>
            <a:grpSpLocks/>
          </p:cNvGrpSpPr>
          <p:nvPr/>
        </p:nvGrpSpPr>
        <p:grpSpPr bwMode="auto">
          <a:xfrm>
            <a:off x="671513" y="5276850"/>
            <a:ext cx="823912" cy="527050"/>
            <a:chOff x="745" y="1691"/>
            <a:chExt cx="519" cy="332"/>
          </a:xfrm>
        </p:grpSpPr>
        <p:sp>
          <p:nvSpPr>
            <p:cNvPr id="41005" name="Oval 45"/>
            <p:cNvSpPr>
              <a:spLocks noChangeArrowheads="1"/>
            </p:cNvSpPr>
            <p:nvPr/>
          </p:nvSpPr>
          <p:spPr bwMode="auto">
            <a:xfrm>
              <a:off x="762" y="1691"/>
              <a:ext cx="431" cy="3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003399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006" name="Text Box 46"/>
            <p:cNvSpPr txBox="1">
              <a:spLocks noChangeArrowheads="1"/>
            </p:cNvSpPr>
            <p:nvPr/>
          </p:nvSpPr>
          <p:spPr bwMode="auto">
            <a:xfrm>
              <a:off x="745" y="1738"/>
              <a:ext cx="519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altLang="ru-RU">
                  <a:solidFill>
                    <a:srgbClr val="FF0000"/>
                  </a:solidFill>
                </a:rPr>
                <a:t>100%</a:t>
              </a:r>
            </a:p>
          </p:txBody>
        </p:sp>
      </p:grpSp>
      <p:grpSp>
        <p:nvGrpSpPr>
          <p:cNvPr id="41007" name="Group 47"/>
          <p:cNvGrpSpPr>
            <a:grpSpLocks/>
          </p:cNvGrpSpPr>
          <p:nvPr/>
        </p:nvGrpSpPr>
        <p:grpSpPr bwMode="auto">
          <a:xfrm>
            <a:off x="1277938" y="2670175"/>
            <a:ext cx="823912" cy="527050"/>
            <a:chOff x="745" y="1691"/>
            <a:chExt cx="519" cy="332"/>
          </a:xfrm>
        </p:grpSpPr>
        <p:sp>
          <p:nvSpPr>
            <p:cNvPr id="41008" name="Oval 48"/>
            <p:cNvSpPr>
              <a:spLocks noChangeArrowheads="1"/>
            </p:cNvSpPr>
            <p:nvPr/>
          </p:nvSpPr>
          <p:spPr bwMode="auto">
            <a:xfrm>
              <a:off x="762" y="1691"/>
              <a:ext cx="431" cy="332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003399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009" name="Text Box 49"/>
            <p:cNvSpPr txBox="1">
              <a:spLocks noChangeArrowheads="1"/>
            </p:cNvSpPr>
            <p:nvPr/>
          </p:nvSpPr>
          <p:spPr bwMode="auto">
            <a:xfrm>
              <a:off x="745" y="1738"/>
              <a:ext cx="519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altLang="ru-RU">
                  <a:solidFill>
                    <a:srgbClr val="FF0000"/>
                  </a:solidFill>
                </a:rPr>
                <a:t>20%</a:t>
              </a:r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4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4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54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4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1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2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4350"/>
                            </p:stCondLst>
                            <p:childTnLst>
                              <p:par>
                                <p:cTn id="30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4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54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54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54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410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4850"/>
                            </p:stCondLst>
                            <p:childTnLst>
                              <p:par>
                                <p:cTn id="40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5350"/>
                            </p:stCondLst>
                            <p:childTnLst>
                              <p:par>
                                <p:cTn id="47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10350"/>
                            </p:stCondLst>
                            <p:childTnLst>
                              <p:par>
                                <p:cTn id="55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54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54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54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54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410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10850"/>
                            </p:stCondLst>
                            <p:childTnLst>
                              <p:par>
                                <p:cTn id="65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11350"/>
                            </p:stCondLst>
                            <p:childTnLst>
                              <p:par>
                                <p:cTn id="7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409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410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 nodeType="afterGroup">
                            <p:stCondLst>
                              <p:cond delay="13300"/>
                            </p:stCondLst>
                            <p:childTnLst>
                              <p:par>
                                <p:cTn id="86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655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655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655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655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 animBg="1"/>
      <p:bldP spid="6" grpId="0" animBg="1"/>
      <p:bldP spid="15413" grpId="0" animBg="1"/>
      <p:bldP spid="15414" grpId="0" animBg="1"/>
      <p:bldP spid="15415" grpId="0" animBg="1"/>
      <p:bldP spid="11277" grpId="0"/>
      <p:bldP spid="65585" grpId="0" autoUpdateAnimBg="0"/>
      <p:bldP spid="5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71" name="Rectangle 19"/>
          <p:cNvSpPr>
            <a:spLocks noChangeArrowheads="1"/>
          </p:cNvSpPr>
          <p:nvPr/>
        </p:nvSpPr>
        <p:spPr bwMode="auto">
          <a:xfrm>
            <a:off x="971550" y="260350"/>
            <a:ext cx="723423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ru-RU" b="1">
                <a:solidFill>
                  <a:srgbClr val="2D2D8A"/>
                </a:solidFill>
              </a:rPr>
              <a:t>I</a:t>
            </a:r>
            <a:r>
              <a:rPr lang="ru-RU" altLang="ru-RU" b="1">
                <a:solidFill>
                  <a:srgbClr val="2D2D8A"/>
                </a:solidFill>
              </a:rPr>
              <a:t> уровень - </a:t>
            </a:r>
            <a:r>
              <a:rPr lang="ru-RU" altLang="ru-RU" b="1">
                <a:solidFill>
                  <a:srgbClr val="FF3300"/>
                </a:solidFill>
              </a:rPr>
              <a:t>ЭЛЕМЕНТАРНОЕ ОБРАЗОВАНИЕ (100% учащихся)</a:t>
            </a:r>
          </a:p>
        </p:txBody>
      </p:sp>
      <p:pic>
        <p:nvPicPr>
          <p:cNvPr id="74775" name="Picture 23" descr="IMG_667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3500438"/>
            <a:ext cx="4032250" cy="3097212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776" name="Picture 24" descr="P104005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492500"/>
            <a:ext cx="4032250" cy="310515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778" name="Picture 26" descr="дети и места_22 07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757238"/>
            <a:ext cx="4032250" cy="2671762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780" name="Picture 28" descr="IMG_291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765175"/>
            <a:ext cx="4032250" cy="2663825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85" name="Picture 9" descr="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3605213"/>
            <a:ext cx="3960812" cy="2973387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5791" name="Rectangle 15"/>
          <p:cNvSpPr>
            <a:spLocks noChangeArrowheads="1"/>
          </p:cNvSpPr>
          <p:nvPr/>
        </p:nvSpPr>
        <p:spPr bwMode="auto">
          <a:xfrm>
            <a:off x="1331913" y="333375"/>
            <a:ext cx="6488112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ru-RU" b="1">
                <a:solidFill>
                  <a:srgbClr val="2D2D8A"/>
                </a:solidFill>
              </a:rPr>
              <a:t>II</a:t>
            </a:r>
            <a:r>
              <a:rPr lang="ru-RU" altLang="ru-RU" b="1">
                <a:solidFill>
                  <a:srgbClr val="2D2D8A"/>
                </a:solidFill>
              </a:rPr>
              <a:t> уровень – </a:t>
            </a:r>
            <a:r>
              <a:rPr lang="ru-RU" altLang="ru-RU" b="1">
                <a:solidFill>
                  <a:srgbClr val="FF3300"/>
                </a:solidFill>
              </a:rPr>
              <a:t>УГЛУБЛЕННОЕ ОБУЧЕНИЕ (80% учащихся)</a:t>
            </a:r>
          </a:p>
        </p:txBody>
      </p:sp>
      <p:pic>
        <p:nvPicPr>
          <p:cNvPr id="75793" name="Picture 17" descr="IMG_117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830263"/>
            <a:ext cx="3889375" cy="264795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795" name="Picture 19" descr="IMG_0659"/>
          <p:cNvPicPr>
            <a:picLocks noChangeAspect="1" noChangeArrowheads="1"/>
          </p:cNvPicPr>
          <p:nvPr/>
        </p:nvPicPr>
        <p:blipFill>
          <a:blip r:embed="rId4" cstate="print">
            <a:lum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3644900"/>
            <a:ext cx="4032250" cy="2932113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797" name="Picture 21" descr="IMG_492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836613"/>
            <a:ext cx="4032250" cy="2663825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13" name="Picture 13" descr="08-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3573463"/>
            <a:ext cx="3960812" cy="2830512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6817" name="Rectangle 17"/>
          <p:cNvSpPr>
            <a:spLocks noChangeArrowheads="1"/>
          </p:cNvSpPr>
          <p:nvPr/>
        </p:nvSpPr>
        <p:spPr bwMode="auto">
          <a:xfrm>
            <a:off x="1166813" y="333375"/>
            <a:ext cx="6789737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ru-RU" b="1">
                <a:solidFill>
                  <a:srgbClr val="2D2D8A"/>
                </a:solidFill>
              </a:rPr>
              <a:t>III</a:t>
            </a:r>
            <a:r>
              <a:rPr lang="ru-RU" altLang="ru-RU" b="1">
                <a:solidFill>
                  <a:srgbClr val="2D2D8A"/>
                </a:solidFill>
              </a:rPr>
              <a:t> уровень – </a:t>
            </a:r>
            <a:r>
              <a:rPr lang="ru-RU" altLang="ru-RU" b="1">
                <a:solidFill>
                  <a:srgbClr val="FF3300"/>
                </a:solidFill>
              </a:rPr>
              <a:t>ЭЛИТАРНОЕ ОБРАЗОВАНИЕ (20% учащихся)</a:t>
            </a:r>
          </a:p>
        </p:txBody>
      </p:sp>
      <p:pic>
        <p:nvPicPr>
          <p:cNvPr id="76818" name="Picture 18" descr="0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3573463"/>
            <a:ext cx="3887788" cy="2841625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824" name="Picture 24" descr="дети и места_6 008"/>
          <p:cNvPicPr>
            <a:picLocks noChangeAspect="1" noChangeArrowheads="1"/>
          </p:cNvPicPr>
          <p:nvPr/>
        </p:nvPicPr>
        <p:blipFill>
          <a:blip r:embed="rId4" cstate="print">
            <a:lum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849313"/>
            <a:ext cx="3887787" cy="2579687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827" name="Picture 27" descr="Phisun Lena_17 let_Rossija_Foto_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836613"/>
            <a:ext cx="3959225" cy="2592387"/>
          </a:xfrm>
          <a:prstGeom prst="rect">
            <a:avLst/>
          </a:prstGeom>
          <a:solidFill>
            <a:srgbClr val="FFFF99"/>
          </a:solidFill>
          <a:ln w="19050">
            <a:solidFill>
              <a:schemeClr val="bg1"/>
            </a:solidFill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Text Box 2"/>
          <p:cNvSpPr txBox="1">
            <a:spLocks noChangeArrowheads="1"/>
          </p:cNvSpPr>
          <p:nvPr/>
        </p:nvSpPr>
        <p:spPr bwMode="auto">
          <a:xfrm>
            <a:off x="250825" y="115888"/>
            <a:ext cx="86614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1200" i="1">
                <a:latin typeface="Tahoma" pitchFamily="34" charset="0"/>
              </a:rPr>
              <a:t>Вся современная наука направлена на решение общецивилизационных задач, поэтому и лаборатории создаются не в русле узконаправленных учебных дисциплин. Перед учащимися будут стоять глобальные научные проблемы, которые позволят не только углубляться  в ту или иную область знания но и высказывать собственные научные гипотезы с позиции любой интересующей его образовательной дисциплины</a:t>
            </a:r>
          </a:p>
        </p:txBody>
      </p:sp>
      <p:pic>
        <p:nvPicPr>
          <p:cNvPr id="132099" name="Picture 3" descr="ЛОГОтипы копи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981075"/>
            <a:ext cx="792162" cy="7429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2100" name="Picture 4" descr="ЛОГОтипы коп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773238"/>
            <a:ext cx="776287" cy="7921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2101" name="Picture 5" descr="ЛОГОтипы копи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2613025"/>
            <a:ext cx="792162" cy="7699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2102" name="Picture 6" descr="ЛОГОтипы копи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3429000"/>
            <a:ext cx="782637" cy="7921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2103" name="Picture 7" descr="ЛОГОтипы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4276725"/>
            <a:ext cx="776287" cy="7921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2104" name="Text Box 8"/>
          <p:cNvSpPr txBox="1">
            <a:spLocks noChangeArrowheads="1"/>
          </p:cNvSpPr>
          <p:nvPr/>
        </p:nvSpPr>
        <p:spPr bwMode="auto">
          <a:xfrm>
            <a:off x="1331913" y="981075"/>
            <a:ext cx="7561262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8001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2573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7145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1717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>
                <a:solidFill>
                  <a:srgbClr val="0000FF"/>
                </a:solidFill>
                <a:latin typeface="Tahoma" pitchFamily="34" charset="0"/>
              </a:rPr>
              <a:t>Лаборатория изучения резервов долголетия человеческой жизни </a:t>
            </a:r>
          </a:p>
        </p:txBody>
      </p:sp>
      <p:sp>
        <p:nvSpPr>
          <p:cNvPr id="132105" name="Text Box 9"/>
          <p:cNvSpPr txBox="1">
            <a:spLocks noChangeArrowheads="1"/>
          </p:cNvSpPr>
          <p:nvPr/>
        </p:nvSpPr>
        <p:spPr bwMode="auto">
          <a:xfrm>
            <a:off x="1403350" y="4221163"/>
            <a:ext cx="7272338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8763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398588" indent="-3429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920875" indent="-3429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443163" indent="-3429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900363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357563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814763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271963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>
                <a:solidFill>
                  <a:srgbClr val="0000FF"/>
                </a:solidFill>
                <a:latin typeface="Tahoma" pitchFamily="34" charset="0"/>
              </a:rPr>
              <a:t>Лаборатория изучения эффектов влияния духовного наследия на развитие цивилизации</a:t>
            </a:r>
          </a:p>
        </p:txBody>
      </p:sp>
      <p:sp>
        <p:nvSpPr>
          <p:cNvPr id="132106" name="Text Box 10"/>
          <p:cNvSpPr txBox="1">
            <a:spLocks noChangeArrowheads="1"/>
          </p:cNvSpPr>
          <p:nvPr/>
        </p:nvSpPr>
        <p:spPr bwMode="auto">
          <a:xfrm>
            <a:off x="1331913" y="3429000"/>
            <a:ext cx="6983412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8763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398588" indent="-3429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920875" indent="-3429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443163" indent="-3429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900363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357563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814763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271963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>
                <a:solidFill>
                  <a:srgbClr val="0000FF"/>
                </a:solidFill>
                <a:latin typeface="Tahoma" pitchFamily="34" charset="0"/>
              </a:rPr>
              <a:t>Лаборатория изучения космического пространства и иных форм жизни</a:t>
            </a:r>
          </a:p>
        </p:txBody>
      </p:sp>
      <p:sp>
        <p:nvSpPr>
          <p:cNvPr id="132107" name="Text Box 11"/>
          <p:cNvSpPr txBox="1">
            <a:spLocks noChangeArrowheads="1"/>
          </p:cNvSpPr>
          <p:nvPr/>
        </p:nvSpPr>
        <p:spPr bwMode="auto">
          <a:xfrm>
            <a:off x="1331913" y="1773238"/>
            <a:ext cx="7488237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8763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398588" indent="-3429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920875" indent="-3429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443163" indent="-3429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900363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357563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814763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271963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>
                <a:solidFill>
                  <a:srgbClr val="0000FF"/>
                </a:solidFill>
                <a:latin typeface="Tahoma" pitchFamily="34" charset="0"/>
              </a:rPr>
              <a:t>Лаборатория изучения глобальных экологических рисков и разработки механизмов их предотвращения</a:t>
            </a:r>
          </a:p>
        </p:txBody>
      </p:sp>
      <p:sp>
        <p:nvSpPr>
          <p:cNvPr id="132108" name="Text Box 12"/>
          <p:cNvSpPr txBox="1">
            <a:spLocks noChangeArrowheads="1"/>
          </p:cNvSpPr>
          <p:nvPr/>
        </p:nvSpPr>
        <p:spPr bwMode="auto">
          <a:xfrm>
            <a:off x="1331913" y="2636838"/>
            <a:ext cx="6840537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8001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2573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7145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1717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>
                <a:solidFill>
                  <a:srgbClr val="0000FF"/>
                </a:solidFill>
                <a:latin typeface="Tahoma" pitchFamily="34" charset="0"/>
              </a:rPr>
              <a:t>Лаборатория поисков новых источников энергии</a:t>
            </a:r>
          </a:p>
        </p:txBody>
      </p:sp>
      <p:sp>
        <p:nvSpPr>
          <p:cNvPr id="132109" name="Text Box 13"/>
          <p:cNvSpPr txBox="1">
            <a:spLocks noChangeArrowheads="1"/>
          </p:cNvSpPr>
          <p:nvPr/>
        </p:nvSpPr>
        <p:spPr bwMode="auto">
          <a:xfrm>
            <a:off x="4500563" y="6308725"/>
            <a:ext cx="4535487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>
                <a:latin typeface="Tahoma" pitchFamily="34" charset="0"/>
              </a:rPr>
              <a:t>Лаборатории абсолютно общедоступны!</a:t>
            </a:r>
          </a:p>
        </p:txBody>
      </p:sp>
      <p:pic>
        <p:nvPicPr>
          <p:cNvPr id="132110" name="Picture 14" descr="clip_image00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5116513"/>
            <a:ext cx="790575" cy="7905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2111" name="Text Box 15"/>
          <p:cNvSpPr txBox="1">
            <a:spLocks noChangeArrowheads="1"/>
          </p:cNvSpPr>
          <p:nvPr/>
        </p:nvSpPr>
        <p:spPr bwMode="auto">
          <a:xfrm>
            <a:off x="1476375" y="5084763"/>
            <a:ext cx="7272338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8763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398588" indent="-3429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920875" indent="-3429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443163" indent="-3429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900363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357563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814763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271963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>
                <a:solidFill>
                  <a:srgbClr val="0000FF"/>
                </a:solidFill>
                <a:latin typeface="Tahoma" pitchFamily="34" charset="0"/>
              </a:rPr>
              <a:t>Лаборатория изучения физических и интеллектуальных ресурсов человека и способов их развития</a:t>
            </a:r>
          </a:p>
        </p:txBody>
      </p:sp>
      <p:pic>
        <p:nvPicPr>
          <p:cNvPr id="132112" name="Picture 16" descr="Подробнее...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5965825"/>
            <a:ext cx="790575" cy="7254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2113" name="Text Box 17"/>
          <p:cNvSpPr txBox="1">
            <a:spLocks noChangeArrowheads="1"/>
          </p:cNvSpPr>
          <p:nvPr/>
        </p:nvSpPr>
        <p:spPr bwMode="auto">
          <a:xfrm>
            <a:off x="1476375" y="5949950"/>
            <a:ext cx="727233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8001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2573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7145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1717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>
                <a:solidFill>
                  <a:srgbClr val="0000FF"/>
                </a:solidFill>
                <a:latin typeface="Tahoma" pitchFamily="34" charset="0"/>
              </a:rPr>
              <a:t>Лаборатория робототехники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32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32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32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32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32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32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32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2104" grpId="0"/>
      <p:bldP spid="132105" grpId="0"/>
      <p:bldP spid="132106" grpId="0"/>
      <p:bldP spid="132107" grpId="0"/>
      <p:bldP spid="132108" grpId="0"/>
      <p:bldP spid="132111" grpId="0"/>
      <p:bldP spid="1321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6" name="Text Box 25"/>
          <p:cNvSpPr txBox="1">
            <a:spLocks noChangeArrowheads="1"/>
          </p:cNvSpPr>
          <p:nvPr/>
        </p:nvSpPr>
        <p:spPr bwMode="auto">
          <a:xfrm>
            <a:off x="684213" y="946150"/>
            <a:ext cx="215900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2400" b="1">
                <a:solidFill>
                  <a:srgbClr val="FF0000"/>
                </a:solidFill>
                <a:latin typeface="Tahoma" pitchFamily="34" charset="0"/>
              </a:rPr>
              <a:t>Решение 3</a:t>
            </a:r>
          </a:p>
        </p:txBody>
      </p:sp>
      <p:sp>
        <p:nvSpPr>
          <p:cNvPr id="11290" name="Text Box 4"/>
          <p:cNvSpPr txBox="1">
            <a:spLocks noChangeArrowheads="1"/>
          </p:cNvSpPr>
          <p:nvPr/>
        </p:nvSpPr>
        <p:spPr bwMode="auto">
          <a:xfrm>
            <a:off x="2987675" y="981075"/>
            <a:ext cx="4248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2000">
                <a:solidFill>
                  <a:srgbClr val="0000FF"/>
                </a:solidFill>
              </a:rPr>
              <a:t>НЕ ТАКАЯ МОДЕЛЬ ШКОЛЫ</a:t>
            </a:r>
            <a:r>
              <a:rPr lang="ru-RU" altLang="ru-RU">
                <a:solidFill>
                  <a:srgbClr val="2D2D8A"/>
                </a:solidFill>
              </a:rPr>
              <a:t> </a:t>
            </a:r>
          </a:p>
        </p:txBody>
      </p:sp>
      <p:grpSp>
        <p:nvGrpSpPr>
          <p:cNvPr id="38946" name="Group 34"/>
          <p:cNvGrpSpPr>
            <a:grpSpLocks/>
          </p:cNvGrpSpPr>
          <p:nvPr/>
        </p:nvGrpSpPr>
        <p:grpSpPr bwMode="auto">
          <a:xfrm>
            <a:off x="0" y="333375"/>
            <a:ext cx="8604250" cy="503238"/>
            <a:chOff x="0" y="210"/>
            <a:chExt cx="5420" cy="317"/>
          </a:xfrm>
        </p:grpSpPr>
        <p:sp>
          <p:nvSpPr>
            <p:cNvPr id="38947" name="AutoShape 35"/>
            <p:cNvSpPr>
              <a:spLocks noChangeArrowheads="1"/>
            </p:cNvSpPr>
            <p:nvPr/>
          </p:nvSpPr>
          <p:spPr bwMode="auto">
            <a:xfrm>
              <a:off x="0" y="255"/>
              <a:ext cx="5420" cy="18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38948" name="Picture 36" descr="Наша 2008 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9" y="210"/>
              <a:ext cx="317" cy="3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8949" name="Text Box 37"/>
            <p:cNvSpPr txBox="1">
              <a:spLocks noChangeArrowheads="1"/>
            </p:cNvSpPr>
            <p:nvPr/>
          </p:nvSpPr>
          <p:spPr bwMode="auto">
            <a:xfrm>
              <a:off x="476" y="244"/>
              <a:ext cx="4808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 sz="1400">
                  <a:solidFill>
                    <a:srgbClr val="A58913"/>
                  </a:solidFill>
                </a:rPr>
                <a:t>Авторская школа «Губернаторский Светленский лицей» Томская область</a:t>
              </a:r>
            </a:p>
          </p:txBody>
        </p:sp>
      </p:grpSp>
      <p:pic>
        <p:nvPicPr>
          <p:cNvPr id="38951" name="Picture 39" descr="Наша 2008 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3284538"/>
            <a:ext cx="1368425" cy="1368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952" name="Picture 40" descr="IMG_754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425" y="4794250"/>
            <a:ext cx="1436688" cy="1439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953" name="Picture 41" descr="IMG_797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425" y="3284538"/>
            <a:ext cx="1439863" cy="1441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954" name="Picture 42" descr="день откр дверей30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9050" y="3286125"/>
            <a:ext cx="1439863" cy="1439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955" name="Picture 43" descr="IMG_084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2663" y="4795838"/>
            <a:ext cx="1504950" cy="1441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956" name="Picture 44" descr="IMG_2949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9050" y="4795838"/>
            <a:ext cx="1463675" cy="1441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957" name="Picture 45" descr="16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9050" y="1773238"/>
            <a:ext cx="1439863" cy="1439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959" name="Picture 47" descr="18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425" y="1773238"/>
            <a:ext cx="1439863" cy="1439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961" name="Picture 49" descr="5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10"/>
          <a:stretch>
            <a:fillRect/>
          </a:stretch>
        </p:blipFill>
        <p:spPr bwMode="auto">
          <a:xfrm>
            <a:off x="2244725" y="1773238"/>
            <a:ext cx="1441450" cy="1439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963" name="Text Box 51"/>
          <p:cNvSpPr txBox="1">
            <a:spLocks noChangeArrowheads="1"/>
          </p:cNvSpPr>
          <p:nvPr/>
        </p:nvSpPr>
        <p:spPr bwMode="auto">
          <a:xfrm>
            <a:off x="5508625" y="1628775"/>
            <a:ext cx="3167063" cy="73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1400" i="1">
                <a:solidFill>
                  <a:srgbClr val="0000FF"/>
                </a:solidFill>
              </a:rPr>
              <a:t>«Лицей – не место, где учат детей, это место где дети учатся»</a:t>
            </a:r>
          </a:p>
        </p:txBody>
      </p:sp>
      <p:sp>
        <p:nvSpPr>
          <p:cNvPr id="38964" name="Text Box 52"/>
          <p:cNvSpPr txBox="1">
            <a:spLocks noChangeArrowheads="1"/>
          </p:cNvSpPr>
          <p:nvPr/>
        </p:nvSpPr>
        <p:spPr bwMode="auto">
          <a:xfrm>
            <a:off x="5508625" y="2565400"/>
            <a:ext cx="3240088" cy="3597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ru-RU" altLang="ru-RU">
                <a:solidFill>
                  <a:srgbClr val="FF0000"/>
                </a:solidFill>
              </a:rPr>
              <a:t> </a:t>
            </a:r>
            <a:r>
              <a:rPr lang="ru-RU" altLang="ru-RU" sz="2000" b="1">
                <a:solidFill>
                  <a:srgbClr val="FF0000"/>
                </a:solidFill>
              </a:rPr>
              <a:t>Новое содержание           образования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ru-RU" altLang="ru-RU" sz="2000" b="1">
                <a:solidFill>
                  <a:srgbClr val="FF0000"/>
                </a:solidFill>
              </a:rPr>
              <a:t> Новая модель обучения 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ru-RU" altLang="ru-RU" sz="2000" b="1">
                <a:solidFill>
                  <a:srgbClr val="FF0000"/>
                </a:solidFill>
              </a:rPr>
              <a:t> Новые организационные структуры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ru-RU" altLang="ru-RU" sz="2000" b="1">
                <a:solidFill>
                  <a:srgbClr val="FF0000"/>
                </a:solidFill>
              </a:rPr>
              <a:t> Новые формы воспитательной работы</a:t>
            </a:r>
            <a:endParaRPr lang="ru-RU" altLang="ru-RU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11" name="Text Box 42"/>
          <p:cNvSpPr txBox="1">
            <a:spLocks noChangeArrowheads="1"/>
          </p:cNvSpPr>
          <p:nvPr/>
        </p:nvSpPr>
        <p:spPr bwMode="auto">
          <a:xfrm>
            <a:off x="1042988" y="1268413"/>
            <a:ext cx="669766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2000">
                <a:solidFill>
                  <a:srgbClr val="0000FF"/>
                </a:solidFill>
                <a:latin typeface="Tahoma" pitchFamily="34" charset="0"/>
              </a:rPr>
              <a:t>ИНТЕРНАТСКОЕ ОТДЕЛЕНИЕ</a:t>
            </a:r>
            <a:endParaRPr lang="ru-RU" altLang="ru-RU">
              <a:solidFill>
                <a:srgbClr val="0000FF"/>
              </a:solidFill>
              <a:latin typeface="Tahoma" pitchFamily="34" charset="0"/>
            </a:endParaRPr>
          </a:p>
        </p:txBody>
      </p:sp>
      <p:sp>
        <p:nvSpPr>
          <p:cNvPr id="47112" name="Text Box 6"/>
          <p:cNvSpPr txBox="1">
            <a:spLocks noChangeArrowheads="1"/>
          </p:cNvSpPr>
          <p:nvPr/>
        </p:nvSpPr>
        <p:spPr bwMode="auto">
          <a:xfrm>
            <a:off x="1042988" y="1052513"/>
            <a:ext cx="36004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1400">
                <a:solidFill>
                  <a:srgbClr val="0000FF"/>
                </a:solidFill>
                <a:latin typeface="Tahoma" pitchFamily="34" charset="0"/>
              </a:rPr>
              <a:t>НОВЫЕ ОРГАНИЗАЦИОННЫЕ СТРУКТУРЫ</a:t>
            </a:r>
          </a:p>
        </p:txBody>
      </p:sp>
      <p:pic>
        <p:nvPicPr>
          <p:cNvPr id="47113" name="Picture 24" descr="IMG_152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1963738"/>
            <a:ext cx="4105275" cy="3121025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6777" name="Text Box 9"/>
          <p:cNvSpPr txBox="1">
            <a:spLocks noChangeArrowheads="1"/>
          </p:cNvSpPr>
          <p:nvPr/>
        </p:nvSpPr>
        <p:spPr bwMode="auto">
          <a:xfrm>
            <a:off x="4859338" y="1916113"/>
            <a:ext cx="3814762" cy="2566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1600">
                <a:latin typeface="Tahoma" pitchFamily="34" charset="0"/>
              </a:rPr>
              <a:t>В 2001 году открылось Интернатское отделение для детей из отдаленных территорий Томской области и других регионов</a:t>
            </a:r>
            <a:r>
              <a:rPr lang="ru-RU" altLang="ru-RU">
                <a:latin typeface="Tahoma" pitchFamily="34" charset="0"/>
              </a:rPr>
              <a:t>. </a:t>
            </a:r>
          </a:p>
          <a:p>
            <a:pPr eaLnBrk="1" hangingPunct="1">
              <a:spcBef>
                <a:spcPct val="50000"/>
              </a:spcBef>
            </a:pPr>
            <a:r>
              <a:rPr lang="ru-RU" altLang="ru-RU" sz="1600"/>
              <a:t>В условиях стационарного обучения и проживания учащихся достигается больший эффект творческого развития.</a:t>
            </a:r>
          </a:p>
          <a:p>
            <a:pPr eaLnBrk="1" hangingPunct="1">
              <a:spcBef>
                <a:spcPct val="50000"/>
              </a:spcBef>
            </a:pPr>
            <a:endParaRPr lang="ru-RU" altLang="ru-RU" sz="1600">
              <a:latin typeface="Tahoma" pitchFamily="34" charset="0"/>
            </a:endParaRPr>
          </a:p>
        </p:txBody>
      </p:sp>
      <p:grpSp>
        <p:nvGrpSpPr>
          <p:cNvPr id="47115" name="Group 11"/>
          <p:cNvGrpSpPr>
            <a:grpSpLocks/>
          </p:cNvGrpSpPr>
          <p:nvPr/>
        </p:nvGrpSpPr>
        <p:grpSpPr bwMode="auto">
          <a:xfrm>
            <a:off x="0" y="333375"/>
            <a:ext cx="8604250" cy="503238"/>
            <a:chOff x="0" y="210"/>
            <a:chExt cx="5420" cy="317"/>
          </a:xfrm>
        </p:grpSpPr>
        <p:sp>
          <p:nvSpPr>
            <p:cNvPr id="47116" name="AutoShape 12"/>
            <p:cNvSpPr>
              <a:spLocks noChangeArrowheads="1"/>
            </p:cNvSpPr>
            <p:nvPr/>
          </p:nvSpPr>
          <p:spPr bwMode="auto">
            <a:xfrm>
              <a:off x="0" y="255"/>
              <a:ext cx="5420" cy="18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47117" name="Picture 13" descr="Наша 2008 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9" y="210"/>
              <a:ext cx="317" cy="3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7118" name="Text Box 14"/>
            <p:cNvSpPr txBox="1">
              <a:spLocks noChangeArrowheads="1"/>
            </p:cNvSpPr>
            <p:nvPr/>
          </p:nvSpPr>
          <p:spPr bwMode="auto">
            <a:xfrm>
              <a:off x="476" y="244"/>
              <a:ext cx="4808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 sz="1400">
                  <a:solidFill>
                    <a:srgbClr val="A58913"/>
                  </a:solidFill>
                </a:rPr>
                <a:t>Авторская школа «Губернаторский Светленский лицей» Томская область</a:t>
              </a:r>
            </a:p>
          </p:txBody>
        </p:sp>
      </p:grpSp>
      <p:pic>
        <p:nvPicPr>
          <p:cNvPr id="47119" name="Picture 15" descr="SAM_072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5050" y="4221163"/>
            <a:ext cx="1644650" cy="2303462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120" name="Picture 16" descr="IMG_337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163" y="4221163"/>
            <a:ext cx="3455987" cy="2303462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67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67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167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167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677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7" name="Picture 7" descr="20110215_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836613"/>
            <a:ext cx="4105275" cy="267335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935" name="Text Box 15"/>
          <p:cNvSpPr txBox="1">
            <a:spLocks noChangeArrowheads="1"/>
          </p:cNvSpPr>
          <p:nvPr/>
        </p:nvSpPr>
        <p:spPr bwMode="auto">
          <a:xfrm>
            <a:off x="2051050" y="260350"/>
            <a:ext cx="50419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b="1">
                <a:solidFill>
                  <a:srgbClr val="0000FF"/>
                </a:solidFill>
              </a:rPr>
              <a:t>Образовательное пространство школы</a:t>
            </a:r>
          </a:p>
        </p:txBody>
      </p:sp>
      <p:pic>
        <p:nvPicPr>
          <p:cNvPr id="81938" name="Picture 18" descr="дети и места_22 091"/>
          <p:cNvPicPr>
            <a:picLocks noChangeAspect="1" noChangeArrowheads="1"/>
          </p:cNvPicPr>
          <p:nvPr/>
        </p:nvPicPr>
        <p:blipFill>
          <a:blip r:embed="rId3" cstate="print">
            <a:lum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725" y="3636963"/>
            <a:ext cx="3384550" cy="2943225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3" name="Picture 23" descr="IMG_3339"/>
          <p:cNvPicPr>
            <a:picLocks noChangeAspect="1" noChangeArrowheads="1"/>
          </p:cNvPicPr>
          <p:nvPr/>
        </p:nvPicPr>
        <p:blipFill>
          <a:blip r:embed="rId4" cstate="print">
            <a:lum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839788"/>
            <a:ext cx="4032250" cy="2662237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5" name="Picture 25" descr="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738" y="3648075"/>
            <a:ext cx="4752975" cy="2949575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548" name="Picture 4" descr="0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0588" y="692150"/>
            <a:ext cx="3832225" cy="2913063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549" name="Picture 4" descr="P517019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692150"/>
            <a:ext cx="4106862" cy="2913063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550" name="Picture 6" descr="национальное достояние России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3797300"/>
            <a:ext cx="2011362" cy="28448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551" name="Picture 7" descr="РобоМарафон 04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875" y="3789363"/>
            <a:ext cx="3625850" cy="2852737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553" name="Picture 9" descr="P1010031"/>
          <p:cNvPicPr>
            <a:picLocks noChangeAspect="1" noChangeArrowheads="1"/>
          </p:cNvPicPr>
          <p:nvPr/>
        </p:nvPicPr>
        <p:blipFill>
          <a:blip r:embed="rId6" cstate="print">
            <a:lum bright="6000"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4913" y="3797300"/>
            <a:ext cx="2249487" cy="28448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554" name="Picture 10" descr="ЦДХ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388" y="3922713"/>
            <a:ext cx="1436687" cy="514350"/>
          </a:xfrm>
          <a:prstGeom prst="rect">
            <a:avLst/>
          </a:prstGeom>
          <a:noFill/>
          <a:ln w="254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8555" name="Text Box 11"/>
          <p:cNvSpPr txBox="1">
            <a:spLocks noChangeArrowheads="1"/>
          </p:cNvSpPr>
          <p:nvPr/>
        </p:nvSpPr>
        <p:spPr bwMode="auto">
          <a:xfrm>
            <a:off x="7164388" y="3860800"/>
            <a:ext cx="1573212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1600">
                <a:solidFill>
                  <a:schemeClr val="bg1"/>
                </a:solidFill>
              </a:rPr>
              <a:t>ЦДХ, г. Москва</a:t>
            </a:r>
          </a:p>
        </p:txBody>
      </p:sp>
      <p:sp>
        <p:nvSpPr>
          <p:cNvPr id="108557" name="Text Box 2"/>
          <p:cNvSpPr txBox="1">
            <a:spLocks noChangeArrowheads="1"/>
          </p:cNvSpPr>
          <p:nvPr/>
        </p:nvSpPr>
        <p:spPr bwMode="auto">
          <a:xfrm>
            <a:off x="358775" y="188913"/>
            <a:ext cx="47894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2000">
                <a:solidFill>
                  <a:srgbClr val="0000FF"/>
                </a:solidFill>
                <a:latin typeface="Tahoma" pitchFamily="34" charset="0"/>
              </a:rPr>
              <a:t>Научные и творческие достижения</a:t>
            </a:r>
            <a:r>
              <a:rPr lang="ru-RU" altLang="ru-RU" sz="2000">
                <a:solidFill>
                  <a:srgbClr val="FFFF00"/>
                </a:solidFill>
                <a:latin typeface="Tahoma" pitchFamily="34" charset="0"/>
              </a:rPr>
              <a:t> 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2"/>
          <p:cNvSpPr txBox="1">
            <a:spLocks noChangeArrowheads="1"/>
          </p:cNvSpPr>
          <p:nvPr/>
        </p:nvSpPr>
        <p:spPr bwMode="auto">
          <a:xfrm>
            <a:off x="4427538" y="4508500"/>
            <a:ext cx="3960812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1400"/>
              <a:t>Прочие (физкультура, труды, музыка,..... замыкает список рисование)</a:t>
            </a:r>
            <a:endParaRPr lang="ru-RU" altLang="ru-RU" sz="1400">
              <a:latin typeface="Times New Roman" pitchFamily="18" charset="0"/>
            </a:endParaRPr>
          </a:p>
        </p:txBody>
      </p:sp>
      <p:sp>
        <p:nvSpPr>
          <p:cNvPr id="71685" name="Rectangle 23"/>
          <p:cNvSpPr>
            <a:spLocks noChangeArrowheads="1"/>
          </p:cNvSpPr>
          <p:nvPr/>
        </p:nvSpPr>
        <p:spPr bwMode="auto">
          <a:xfrm>
            <a:off x="611188" y="2060575"/>
            <a:ext cx="72739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>
                <a:solidFill>
                  <a:srgbClr val="0000FF"/>
                </a:solidFill>
                <a:latin typeface="Tahoma" pitchFamily="34" charset="0"/>
              </a:rPr>
              <a:t>Рейтинг восприятия значения образовательных областей которые сегодня преподаются в школе:</a:t>
            </a:r>
          </a:p>
        </p:txBody>
      </p:sp>
      <p:sp>
        <p:nvSpPr>
          <p:cNvPr id="19481" name="Rectangle 25"/>
          <p:cNvSpPr>
            <a:spLocks noChangeArrowheads="1"/>
          </p:cNvSpPr>
          <p:nvPr/>
        </p:nvSpPr>
        <p:spPr bwMode="auto">
          <a:xfrm>
            <a:off x="1187450" y="3787775"/>
            <a:ext cx="647700" cy="2447925"/>
          </a:xfrm>
          <a:prstGeom prst="rect">
            <a:avLst/>
          </a:prstGeom>
          <a:solidFill>
            <a:srgbClr val="00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>
              <a:latin typeface="Tahoma" pitchFamily="34" charset="0"/>
            </a:endParaRPr>
          </a:p>
        </p:txBody>
      </p:sp>
      <p:sp>
        <p:nvSpPr>
          <p:cNvPr id="19482" name="Rectangle 26"/>
          <p:cNvSpPr>
            <a:spLocks noChangeArrowheads="1"/>
          </p:cNvSpPr>
          <p:nvPr/>
        </p:nvSpPr>
        <p:spPr bwMode="auto">
          <a:xfrm>
            <a:off x="1908175" y="4221163"/>
            <a:ext cx="647700" cy="2016125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>
              <a:latin typeface="Tahoma" pitchFamily="34" charset="0"/>
            </a:endParaRPr>
          </a:p>
        </p:txBody>
      </p:sp>
      <p:sp>
        <p:nvSpPr>
          <p:cNvPr id="19483" name="Rectangle 27"/>
          <p:cNvSpPr>
            <a:spLocks noChangeArrowheads="1"/>
          </p:cNvSpPr>
          <p:nvPr/>
        </p:nvSpPr>
        <p:spPr bwMode="auto">
          <a:xfrm>
            <a:off x="2627313" y="5084763"/>
            <a:ext cx="647700" cy="1150937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>
              <a:solidFill>
                <a:srgbClr val="FF0000"/>
              </a:solidFill>
              <a:latin typeface="Tahoma" pitchFamily="34" charset="0"/>
            </a:endParaRPr>
          </a:p>
        </p:txBody>
      </p:sp>
      <p:sp>
        <p:nvSpPr>
          <p:cNvPr id="19484" name="Rectangle 28"/>
          <p:cNvSpPr>
            <a:spLocks noChangeArrowheads="1"/>
          </p:cNvSpPr>
          <p:nvPr/>
        </p:nvSpPr>
        <p:spPr bwMode="auto">
          <a:xfrm>
            <a:off x="3348038" y="5948363"/>
            <a:ext cx="647700" cy="287337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>
              <a:latin typeface="Tahoma" pitchFamily="34" charset="0"/>
            </a:endParaRPr>
          </a:p>
        </p:txBody>
      </p:sp>
      <p:grpSp>
        <p:nvGrpSpPr>
          <p:cNvPr id="71713" name="Group 33"/>
          <p:cNvGrpSpPr>
            <a:grpSpLocks/>
          </p:cNvGrpSpPr>
          <p:nvPr/>
        </p:nvGrpSpPr>
        <p:grpSpPr bwMode="auto">
          <a:xfrm>
            <a:off x="611188" y="3068638"/>
            <a:ext cx="3816350" cy="3455987"/>
            <a:chOff x="385" y="1933"/>
            <a:chExt cx="2404" cy="2177"/>
          </a:xfrm>
        </p:grpSpPr>
        <p:sp>
          <p:nvSpPr>
            <p:cNvPr id="71690" name="Line 32"/>
            <p:cNvSpPr>
              <a:spLocks noChangeShapeType="1"/>
            </p:cNvSpPr>
            <p:nvPr/>
          </p:nvSpPr>
          <p:spPr bwMode="auto">
            <a:xfrm flipV="1">
              <a:off x="521" y="1933"/>
              <a:ext cx="0" cy="2177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1691" name="Line 33"/>
            <p:cNvSpPr>
              <a:spLocks noChangeShapeType="1"/>
            </p:cNvSpPr>
            <p:nvPr/>
          </p:nvSpPr>
          <p:spPr bwMode="auto">
            <a:xfrm>
              <a:off x="385" y="3929"/>
              <a:ext cx="2404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9490" name="Rectangle 34"/>
          <p:cNvSpPr>
            <a:spLocks noChangeArrowheads="1"/>
          </p:cNvSpPr>
          <p:nvPr/>
        </p:nvSpPr>
        <p:spPr bwMode="auto">
          <a:xfrm>
            <a:off x="3924300" y="3068638"/>
            <a:ext cx="431800" cy="431800"/>
          </a:xfrm>
          <a:prstGeom prst="rect">
            <a:avLst/>
          </a:prstGeom>
          <a:solidFill>
            <a:srgbClr val="00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>
              <a:solidFill>
                <a:srgbClr val="00CCFF"/>
              </a:solidFill>
              <a:latin typeface="Tahoma" pitchFamily="34" charset="0"/>
            </a:endParaRPr>
          </a:p>
        </p:txBody>
      </p:sp>
      <p:sp>
        <p:nvSpPr>
          <p:cNvPr id="19491" name="Rectangle 35"/>
          <p:cNvSpPr>
            <a:spLocks noChangeArrowheads="1"/>
          </p:cNvSpPr>
          <p:nvPr/>
        </p:nvSpPr>
        <p:spPr bwMode="auto">
          <a:xfrm>
            <a:off x="3924300" y="3571875"/>
            <a:ext cx="431800" cy="431800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>
              <a:latin typeface="Tahoma" pitchFamily="34" charset="0"/>
            </a:endParaRPr>
          </a:p>
        </p:txBody>
      </p:sp>
      <p:sp>
        <p:nvSpPr>
          <p:cNvPr id="19492" name="Rectangle 36"/>
          <p:cNvSpPr>
            <a:spLocks noChangeArrowheads="1"/>
          </p:cNvSpPr>
          <p:nvPr/>
        </p:nvSpPr>
        <p:spPr bwMode="auto">
          <a:xfrm>
            <a:off x="3924300" y="4076700"/>
            <a:ext cx="431800" cy="4318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>
              <a:latin typeface="Tahoma" pitchFamily="34" charset="0"/>
            </a:endParaRPr>
          </a:p>
        </p:txBody>
      </p:sp>
      <p:sp>
        <p:nvSpPr>
          <p:cNvPr id="19493" name="Rectangle 37"/>
          <p:cNvSpPr>
            <a:spLocks noChangeArrowheads="1"/>
          </p:cNvSpPr>
          <p:nvPr/>
        </p:nvSpPr>
        <p:spPr bwMode="auto">
          <a:xfrm>
            <a:off x="3924300" y="4579938"/>
            <a:ext cx="431800" cy="4318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>
              <a:latin typeface="Tahoma" pitchFamily="34" charset="0"/>
            </a:endParaRPr>
          </a:p>
        </p:txBody>
      </p:sp>
      <p:sp>
        <p:nvSpPr>
          <p:cNvPr id="19495" name="Text Box 39"/>
          <p:cNvSpPr txBox="1">
            <a:spLocks noChangeArrowheads="1"/>
          </p:cNvSpPr>
          <p:nvPr/>
        </p:nvSpPr>
        <p:spPr bwMode="auto">
          <a:xfrm>
            <a:off x="4427538" y="3068638"/>
            <a:ext cx="34004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1400">
                <a:latin typeface="Tahoma" pitchFamily="34" charset="0"/>
              </a:rPr>
              <a:t>Точные науки (математика, физика ...)</a:t>
            </a:r>
          </a:p>
        </p:txBody>
      </p:sp>
      <p:sp>
        <p:nvSpPr>
          <p:cNvPr id="19496" name="Text Box 40"/>
          <p:cNvSpPr txBox="1">
            <a:spLocks noChangeArrowheads="1"/>
          </p:cNvSpPr>
          <p:nvPr/>
        </p:nvSpPr>
        <p:spPr bwMode="auto">
          <a:xfrm>
            <a:off x="4427538" y="3571875"/>
            <a:ext cx="3744912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1400">
                <a:latin typeface="Tahoma" pitchFamily="34" charset="0"/>
              </a:rPr>
              <a:t>Гуманитарные (литература, русский....)</a:t>
            </a:r>
          </a:p>
        </p:txBody>
      </p:sp>
      <p:sp>
        <p:nvSpPr>
          <p:cNvPr id="19497" name="Rectangle 41"/>
          <p:cNvSpPr>
            <a:spLocks noChangeArrowheads="1"/>
          </p:cNvSpPr>
          <p:nvPr/>
        </p:nvSpPr>
        <p:spPr bwMode="auto">
          <a:xfrm>
            <a:off x="4427538" y="4076700"/>
            <a:ext cx="4075112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1400">
                <a:latin typeface="Tahoma" pitchFamily="34" charset="0"/>
              </a:rPr>
              <a:t>Естественно - научные (география, биология...</a:t>
            </a:r>
          </a:p>
        </p:txBody>
      </p:sp>
      <p:grpSp>
        <p:nvGrpSpPr>
          <p:cNvPr id="71705" name="Group 25"/>
          <p:cNvGrpSpPr>
            <a:grpSpLocks/>
          </p:cNvGrpSpPr>
          <p:nvPr/>
        </p:nvGrpSpPr>
        <p:grpSpPr bwMode="auto">
          <a:xfrm>
            <a:off x="0" y="333375"/>
            <a:ext cx="8604250" cy="503238"/>
            <a:chOff x="0" y="210"/>
            <a:chExt cx="5420" cy="317"/>
          </a:xfrm>
        </p:grpSpPr>
        <p:sp>
          <p:nvSpPr>
            <p:cNvPr id="71700" name="AutoShape 20"/>
            <p:cNvSpPr>
              <a:spLocks noChangeArrowheads="1"/>
            </p:cNvSpPr>
            <p:nvPr/>
          </p:nvSpPr>
          <p:spPr bwMode="auto">
            <a:xfrm>
              <a:off x="0" y="255"/>
              <a:ext cx="5420" cy="18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71701" name="Picture 21" descr="Наша 2008 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9" y="210"/>
              <a:ext cx="317" cy="3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1703" name="Text Box 23"/>
            <p:cNvSpPr txBox="1">
              <a:spLocks noChangeArrowheads="1"/>
            </p:cNvSpPr>
            <p:nvPr/>
          </p:nvSpPr>
          <p:spPr bwMode="auto">
            <a:xfrm>
              <a:off x="476" y="244"/>
              <a:ext cx="4808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 sz="1400">
                  <a:solidFill>
                    <a:srgbClr val="A58913"/>
                  </a:solidFill>
                </a:rPr>
                <a:t>Авторская школа «Губернаторский Светленский лицей» Томская область</a:t>
              </a:r>
            </a:p>
          </p:txBody>
        </p:sp>
      </p:grpSp>
      <p:grpSp>
        <p:nvGrpSpPr>
          <p:cNvPr id="71712" name="Group 32"/>
          <p:cNvGrpSpPr>
            <a:grpSpLocks/>
          </p:cNvGrpSpPr>
          <p:nvPr/>
        </p:nvGrpSpPr>
        <p:grpSpPr bwMode="auto">
          <a:xfrm>
            <a:off x="250825" y="1125538"/>
            <a:ext cx="8713788" cy="366712"/>
            <a:chOff x="158" y="709"/>
            <a:chExt cx="5489" cy="231"/>
          </a:xfrm>
        </p:grpSpPr>
        <p:sp>
          <p:nvSpPr>
            <p:cNvPr id="71699" name="Text Box 19"/>
            <p:cNvSpPr txBox="1">
              <a:spLocks noChangeArrowheads="1"/>
            </p:cNvSpPr>
            <p:nvPr/>
          </p:nvSpPr>
          <p:spPr bwMode="auto">
            <a:xfrm>
              <a:off x="158" y="709"/>
              <a:ext cx="5489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 b="1">
                  <a:solidFill>
                    <a:srgbClr val="FF0000"/>
                  </a:solidFill>
                </a:rPr>
                <a:t>Стереотип 1</a:t>
              </a:r>
              <a:r>
                <a:rPr lang="ru-RU" altLang="ru-RU">
                  <a:solidFill>
                    <a:srgbClr val="663300"/>
                  </a:solidFill>
                </a:rPr>
                <a:t> </a:t>
              </a:r>
              <a:r>
                <a:rPr lang="ru-RU" altLang="ru-RU" i="1">
                  <a:solidFill>
                    <a:srgbClr val="663300"/>
                  </a:solidFill>
                </a:rPr>
                <a:t>«Мы уверены, что знаем какие предметы в школе главные»</a:t>
              </a:r>
            </a:p>
          </p:txBody>
        </p:sp>
        <p:sp>
          <p:nvSpPr>
            <p:cNvPr id="71704" name="Line 24"/>
            <p:cNvSpPr>
              <a:spLocks noChangeShapeType="1"/>
            </p:cNvSpPr>
            <p:nvPr/>
          </p:nvSpPr>
          <p:spPr bwMode="auto">
            <a:xfrm>
              <a:off x="204" y="935"/>
              <a:ext cx="5125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1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17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9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9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9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9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9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9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9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9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9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9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5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9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/>
      <p:bldP spid="71685" grpId="0"/>
      <p:bldP spid="19481" grpId="0" animBg="1"/>
      <p:bldP spid="19482" grpId="0" animBg="1"/>
      <p:bldP spid="19483" grpId="0" animBg="1"/>
      <p:bldP spid="19484" grpId="0" animBg="1"/>
      <p:bldP spid="19490" grpId="0" animBg="1"/>
      <p:bldP spid="19491" grpId="0" animBg="1"/>
      <p:bldP spid="19492" grpId="0" animBg="1"/>
      <p:bldP spid="19493" grpId="0" animBg="1"/>
      <p:bldP spid="19495" grpId="0"/>
      <p:bldP spid="19496" grpId="0"/>
      <p:bldP spid="1949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82" name="Text Box 74"/>
          <p:cNvSpPr txBox="1">
            <a:spLocks noChangeArrowheads="1"/>
          </p:cNvSpPr>
          <p:nvPr/>
        </p:nvSpPr>
        <p:spPr bwMode="auto">
          <a:xfrm>
            <a:off x="755650" y="1268413"/>
            <a:ext cx="5297488" cy="31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50000"/>
              </a:spcBef>
            </a:pPr>
            <a:r>
              <a:rPr lang="ru-RU" altLang="ru-RU" sz="1600" b="1">
                <a:solidFill>
                  <a:srgbClr val="FF0000"/>
                </a:solidFill>
                <a:latin typeface="Tahoma" pitchFamily="34" charset="0"/>
              </a:rPr>
              <a:t>НОВАЯ МОДЕЛЬ ШКОЛЫ ПОЗВОЛИЛА РЕШИТЬ:</a:t>
            </a:r>
          </a:p>
        </p:txBody>
      </p:sp>
      <p:grpSp>
        <p:nvGrpSpPr>
          <p:cNvPr id="106502" name="Group 6"/>
          <p:cNvGrpSpPr>
            <a:grpSpLocks/>
          </p:cNvGrpSpPr>
          <p:nvPr/>
        </p:nvGrpSpPr>
        <p:grpSpPr bwMode="auto">
          <a:xfrm>
            <a:off x="0" y="260350"/>
            <a:ext cx="8604250" cy="503238"/>
            <a:chOff x="0" y="210"/>
            <a:chExt cx="5420" cy="317"/>
          </a:xfrm>
        </p:grpSpPr>
        <p:sp>
          <p:nvSpPr>
            <p:cNvPr id="106503" name="AutoShape 7"/>
            <p:cNvSpPr>
              <a:spLocks noChangeArrowheads="1"/>
            </p:cNvSpPr>
            <p:nvPr/>
          </p:nvSpPr>
          <p:spPr bwMode="auto">
            <a:xfrm>
              <a:off x="0" y="255"/>
              <a:ext cx="5420" cy="18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106504" name="Picture 8" descr="Наша 2008 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9" y="210"/>
              <a:ext cx="317" cy="3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6505" name="Text Box 9"/>
            <p:cNvSpPr txBox="1">
              <a:spLocks noChangeArrowheads="1"/>
            </p:cNvSpPr>
            <p:nvPr/>
          </p:nvSpPr>
          <p:spPr bwMode="auto">
            <a:xfrm>
              <a:off x="476" y="244"/>
              <a:ext cx="4808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 sz="1400">
                  <a:solidFill>
                    <a:srgbClr val="A58913"/>
                  </a:solidFill>
                </a:rPr>
                <a:t>Авторская школа «Губернаторский Светленский лицей» Томская область</a:t>
              </a:r>
            </a:p>
          </p:txBody>
        </p:sp>
      </p:grpSp>
      <p:sp>
        <p:nvSpPr>
          <p:cNvPr id="106773" name="Text Box 277"/>
          <p:cNvSpPr txBox="1">
            <a:spLocks noChangeArrowheads="1"/>
          </p:cNvSpPr>
          <p:nvPr/>
        </p:nvSpPr>
        <p:spPr bwMode="auto">
          <a:xfrm>
            <a:off x="1116013" y="1989138"/>
            <a:ext cx="5905500" cy="347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70000"/>
              </a:lnSpc>
              <a:spcBef>
                <a:spcPct val="50000"/>
              </a:spcBef>
              <a:buFontTx/>
              <a:buChar char="•"/>
            </a:pPr>
            <a:r>
              <a:rPr lang="ru-RU" altLang="ru-RU" sz="2400"/>
              <a:t> </a:t>
            </a:r>
            <a:r>
              <a:rPr lang="ru-RU" altLang="ru-RU" sz="2000"/>
              <a:t>Проблему содержания образования</a:t>
            </a:r>
          </a:p>
        </p:txBody>
      </p:sp>
      <p:sp>
        <p:nvSpPr>
          <p:cNvPr id="106774" name="Text Box 278"/>
          <p:cNvSpPr txBox="1">
            <a:spLocks noChangeArrowheads="1"/>
          </p:cNvSpPr>
          <p:nvPr/>
        </p:nvSpPr>
        <p:spPr bwMode="auto">
          <a:xfrm>
            <a:off x="1116013" y="2565400"/>
            <a:ext cx="6840537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70000"/>
              </a:lnSpc>
              <a:spcBef>
                <a:spcPct val="50000"/>
              </a:spcBef>
              <a:buFontTx/>
              <a:buChar char="•"/>
            </a:pPr>
            <a:r>
              <a:rPr lang="ru-RU" altLang="ru-RU" sz="2000"/>
              <a:t> Проблему выявления и поддержки одаренных детей</a:t>
            </a:r>
          </a:p>
        </p:txBody>
      </p:sp>
      <p:sp>
        <p:nvSpPr>
          <p:cNvPr id="106792" name="Text Box 296"/>
          <p:cNvSpPr txBox="1">
            <a:spLocks noChangeArrowheads="1"/>
          </p:cNvSpPr>
          <p:nvPr/>
        </p:nvSpPr>
        <p:spPr bwMode="auto">
          <a:xfrm>
            <a:off x="1116013" y="3068638"/>
            <a:ext cx="6840537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70000"/>
              </a:lnSpc>
              <a:spcBef>
                <a:spcPct val="50000"/>
              </a:spcBef>
              <a:buFontTx/>
              <a:buChar char="•"/>
            </a:pPr>
            <a:r>
              <a:rPr lang="ru-RU" altLang="ru-RU" sz="2000"/>
              <a:t> Проблему доступности качественного образования</a:t>
            </a:r>
          </a:p>
        </p:txBody>
      </p:sp>
      <p:sp>
        <p:nvSpPr>
          <p:cNvPr id="106810" name="Text Box 314"/>
          <p:cNvSpPr txBox="1">
            <a:spLocks noChangeArrowheads="1"/>
          </p:cNvSpPr>
          <p:nvPr/>
        </p:nvSpPr>
        <p:spPr bwMode="auto">
          <a:xfrm>
            <a:off x="1116013" y="3629025"/>
            <a:ext cx="6840537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70000"/>
              </a:lnSpc>
              <a:spcBef>
                <a:spcPct val="50000"/>
              </a:spcBef>
              <a:buFontTx/>
              <a:buChar char="•"/>
            </a:pPr>
            <a:r>
              <a:rPr lang="ru-RU" altLang="ru-RU" sz="2000"/>
              <a:t> Проблему дополнительного образования</a:t>
            </a:r>
          </a:p>
        </p:txBody>
      </p:sp>
      <p:sp>
        <p:nvSpPr>
          <p:cNvPr id="106828" name="Text Box 332"/>
          <p:cNvSpPr txBox="1">
            <a:spLocks noChangeArrowheads="1"/>
          </p:cNvSpPr>
          <p:nvPr/>
        </p:nvSpPr>
        <p:spPr bwMode="auto">
          <a:xfrm>
            <a:off x="1116013" y="4149725"/>
            <a:ext cx="6840537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70000"/>
              </a:lnSpc>
              <a:spcBef>
                <a:spcPct val="50000"/>
              </a:spcBef>
              <a:buFontTx/>
              <a:buChar char="•"/>
            </a:pPr>
            <a:r>
              <a:rPr lang="ru-RU" altLang="ru-RU" sz="2000"/>
              <a:t> Проблему непрерывного образования</a:t>
            </a:r>
          </a:p>
        </p:txBody>
      </p:sp>
      <p:sp>
        <p:nvSpPr>
          <p:cNvPr id="106846" name="Text Box 350"/>
          <p:cNvSpPr txBox="1">
            <a:spLocks noChangeArrowheads="1"/>
          </p:cNvSpPr>
          <p:nvPr/>
        </p:nvSpPr>
        <p:spPr bwMode="auto">
          <a:xfrm>
            <a:off x="1116013" y="4724400"/>
            <a:ext cx="7272337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70000"/>
              </a:lnSpc>
              <a:spcBef>
                <a:spcPct val="50000"/>
              </a:spcBef>
              <a:buFontTx/>
              <a:buChar char="•"/>
            </a:pPr>
            <a:r>
              <a:rPr lang="ru-RU" altLang="ru-RU" sz="2000"/>
              <a:t> Проблему начального профессионального образования</a:t>
            </a:r>
          </a:p>
        </p:txBody>
      </p:sp>
      <p:sp>
        <p:nvSpPr>
          <p:cNvPr id="106864" name="Text Box 368"/>
          <p:cNvSpPr txBox="1">
            <a:spLocks noChangeArrowheads="1"/>
          </p:cNvSpPr>
          <p:nvPr/>
        </p:nvSpPr>
        <p:spPr bwMode="auto">
          <a:xfrm>
            <a:off x="1116013" y="5300663"/>
            <a:ext cx="7272337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70000"/>
              </a:lnSpc>
              <a:spcBef>
                <a:spcPct val="50000"/>
              </a:spcBef>
              <a:buFontTx/>
              <a:buChar char="•"/>
            </a:pPr>
            <a:r>
              <a:rPr lang="ru-RU" altLang="ru-RU" sz="2000"/>
              <a:t> Проблему духовно-нравственного воспитания</a:t>
            </a:r>
          </a:p>
        </p:txBody>
      </p:sp>
      <p:sp>
        <p:nvSpPr>
          <p:cNvPr id="106882" name="Text Box 386"/>
          <p:cNvSpPr txBox="1">
            <a:spLocks noChangeArrowheads="1"/>
          </p:cNvSpPr>
          <p:nvPr/>
        </p:nvSpPr>
        <p:spPr bwMode="auto">
          <a:xfrm>
            <a:off x="1116013" y="5861050"/>
            <a:ext cx="7272337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70000"/>
              </a:lnSpc>
              <a:spcBef>
                <a:spcPct val="50000"/>
              </a:spcBef>
              <a:buFontTx/>
              <a:buChar char="•"/>
            </a:pPr>
            <a:r>
              <a:rPr lang="ru-RU" altLang="ru-RU" sz="2000"/>
              <a:t> Проблему детской занятости и асоциальных проявлений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ChangeArrowheads="1"/>
          </p:cNvSpPr>
          <p:nvPr/>
        </p:nvSpPr>
        <p:spPr bwMode="auto">
          <a:xfrm>
            <a:off x="254000" y="20208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28003" name="Text Box 3"/>
          <p:cNvSpPr txBox="1">
            <a:spLocks noChangeArrowheads="1"/>
          </p:cNvSpPr>
          <p:nvPr/>
        </p:nvSpPr>
        <p:spPr bwMode="auto">
          <a:xfrm>
            <a:off x="1360488" y="4311650"/>
            <a:ext cx="1687512" cy="692150"/>
          </a:xfrm>
          <a:prstGeom prst="rect">
            <a:avLst/>
          </a:prstGeom>
          <a:solidFill>
            <a:schemeClr val="folHlink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altLang="ru-RU" sz="1200" b="1">
                <a:solidFill>
                  <a:srgbClr val="FF0000"/>
                </a:solidFill>
              </a:rPr>
              <a:t>Затраты на образовательные услуги. 400 чел.</a:t>
            </a:r>
            <a:endParaRPr lang="ru-RU" altLang="ru-RU" b="1">
              <a:solidFill>
                <a:srgbClr val="FF0000"/>
              </a:solidFill>
            </a:endParaRPr>
          </a:p>
        </p:txBody>
      </p:sp>
      <p:sp>
        <p:nvSpPr>
          <p:cNvPr id="128004" name="Text Box 4"/>
          <p:cNvSpPr txBox="1">
            <a:spLocks noChangeArrowheads="1"/>
          </p:cNvSpPr>
          <p:nvPr/>
        </p:nvSpPr>
        <p:spPr bwMode="auto">
          <a:xfrm>
            <a:off x="3719513" y="4279900"/>
            <a:ext cx="1655762" cy="666750"/>
          </a:xfrm>
          <a:prstGeom prst="rect">
            <a:avLst/>
          </a:prstGeom>
          <a:solidFill>
            <a:schemeClr val="folHlink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altLang="ru-RU" sz="1200" b="1">
                <a:solidFill>
                  <a:srgbClr val="FF0000"/>
                </a:solidFill>
              </a:rPr>
              <a:t>Затраты на образовательные услуги. 250 чел.</a:t>
            </a:r>
            <a:endParaRPr lang="ru-RU" altLang="ru-RU" b="1">
              <a:solidFill>
                <a:srgbClr val="FF0000"/>
              </a:solidFill>
            </a:endParaRPr>
          </a:p>
        </p:txBody>
      </p:sp>
      <p:sp>
        <p:nvSpPr>
          <p:cNvPr id="128005" name="Text Box 5"/>
          <p:cNvSpPr txBox="1">
            <a:spLocks noChangeArrowheads="1"/>
          </p:cNvSpPr>
          <p:nvPr/>
        </p:nvSpPr>
        <p:spPr bwMode="auto">
          <a:xfrm>
            <a:off x="5932488" y="4244975"/>
            <a:ext cx="1728787" cy="668338"/>
          </a:xfrm>
          <a:prstGeom prst="rect">
            <a:avLst/>
          </a:prstGeom>
          <a:solidFill>
            <a:schemeClr val="folHlink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altLang="ru-RU" sz="1200" b="1">
                <a:solidFill>
                  <a:srgbClr val="FF0000"/>
                </a:solidFill>
              </a:rPr>
              <a:t>Затраты на содержание </a:t>
            </a:r>
          </a:p>
          <a:p>
            <a:pPr algn="ctr"/>
            <a:r>
              <a:rPr lang="ru-RU" altLang="ru-RU" sz="1200" b="1">
                <a:solidFill>
                  <a:srgbClr val="FF0000"/>
                </a:solidFill>
              </a:rPr>
              <a:t>40 чел.</a:t>
            </a:r>
            <a:endParaRPr lang="ru-RU" altLang="ru-RU" b="1">
              <a:solidFill>
                <a:srgbClr val="FF0000"/>
              </a:solidFill>
            </a:endParaRPr>
          </a:p>
        </p:txBody>
      </p:sp>
      <p:sp>
        <p:nvSpPr>
          <p:cNvPr id="128006" name="Rectangle 6"/>
          <p:cNvSpPr>
            <a:spLocks noChangeArrowheads="1"/>
          </p:cNvSpPr>
          <p:nvPr/>
        </p:nvSpPr>
        <p:spPr bwMode="auto">
          <a:xfrm>
            <a:off x="1223963" y="5756275"/>
            <a:ext cx="6696075" cy="373063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altLang="ru-RU" sz="1600" b="1">
                <a:solidFill>
                  <a:srgbClr val="FF0000"/>
                </a:solidFill>
              </a:rPr>
              <a:t>=  ЗАТРАТЫ НА СОДЕРЖАНИЕ ТРЕХ УЧРЕЖДЕНИЙ</a:t>
            </a:r>
          </a:p>
        </p:txBody>
      </p:sp>
      <p:sp>
        <p:nvSpPr>
          <p:cNvPr id="128011" name="Rectangle 11"/>
          <p:cNvSpPr>
            <a:spLocks noChangeArrowheads="1"/>
          </p:cNvSpPr>
          <p:nvPr/>
        </p:nvSpPr>
        <p:spPr bwMode="auto">
          <a:xfrm>
            <a:off x="1535113" y="2555875"/>
            <a:ext cx="1346200" cy="1638300"/>
          </a:xfrm>
          <a:prstGeom prst="rect">
            <a:avLst/>
          </a:prstGeom>
          <a:gradFill rotWithShape="1">
            <a:gsLst>
              <a:gs pos="0">
                <a:srgbClr val="FF6600"/>
              </a:gs>
              <a:gs pos="50000">
                <a:srgbClr val="FFFF00"/>
              </a:gs>
              <a:gs pos="100000">
                <a:srgbClr val="FF6600"/>
              </a:gs>
            </a:gsLst>
            <a:lin ang="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endParaRPr lang="ru-RU" altLang="ru-RU" dirty="0">
              <a:solidFill>
                <a:srgbClr val="000099"/>
              </a:solidFill>
            </a:endParaRPr>
          </a:p>
          <a:p>
            <a:pPr algn="ctr"/>
            <a:endParaRPr lang="ru-RU" altLang="ru-RU" dirty="0">
              <a:solidFill>
                <a:srgbClr val="000099"/>
              </a:solidFill>
            </a:endParaRPr>
          </a:p>
          <a:p>
            <a:pPr algn="ctr"/>
            <a:r>
              <a:rPr lang="ru-RU" altLang="ru-RU" b="1" dirty="0">
                <a:solidFill>
                  <a:srgbClr val="000099"/>
                </a:solidFill>
              </a:rPr>
              <a:t>ЛИЦЕЙ</a:t>
            </a:r>
          </a:p>
        </p:txBody>
      </p:sp>
      <p:sp>
        <p:nvSpPr>
          <p:cNvPr id="128015" name="AutoShape 15"/>
          <p:cNvSpPr>
            <a:spLocks noChangeArrowheads="1"/>
          </p:cNvSpPr>
          <p:nvPr/>
        </p:nvSpPr>
        <p:spPr bwMode="auto">
          <a:xfrm>
            <a:off x="3241675" y="3421063"/>
            <a:ext cx="493713" cy="457200"/>
          </a:xfrm>
          <a:prstGeom prst="rightArrow">
            <a:avLst>
              <a:gd name="adj1" fmla="val 50000"/>
              <a:gd name="adj2" fmla="val 53853"/>
            </a:avLst>
          </a:prstGeom>
          <a:solidFill>
            <a:srgbClr val="FFFF00"/>
          </a:solidFill>
          <a:ln w="19050">
            <a:solidFill>
              <a:srgbClr val="000099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28016" name="AutoShape 16"/>
          <p:cNvSpPr>
            <a:spLocks noChangeArrowheads="1"/>
          </p:cNvSpPr>
          <p:nvPr/>
        </p:nvSpPr>
        <p:spPr bwMode="auto">
          <a:xfrm>
            <a:off x="5473700" y="3421063"/>
            <a:ext cx="493713" cy="457200"/>
          </a:xfrm>
          <a:prstGeom prst="rightArrow">
            <a:avLst>
              <a:gd name="adj1" fmla="val 50000"/>
              <a:gd name="adj2" fmla="val 53853"/>
            </a:avLst>
          </a:prstGeom>
          <a:solidFill>
            <a:srgbClr val="FFFF00"/>
          </a:solidFill>
          <a:ln w="19050">
            <a:solidFill>
              <a:srgbClr val="000099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28017" name="Rectangle 17"/>
          <p:cNvSpPr>
            <a:spLocks noChangeArrowheads="1"/>
          </p:cNvSpPr>
          <p:nvPr/>
        </p:nvSpPr>
        <p:spPr bwMode="auto">
          <a:xfrm>
            <a:off x="3956050" y="2543175"/>
            <a:ext cx="1296988" cy="1666875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50000">
                <a:srgbClr val="00CCFF"/>
              </a:gs>
              <a:gs pos="100000">
                <a:schemeClr val="accent2"/>
              </a:gs>
            </a:gsLst>
            <a:lin ang="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endParaRPr lang="ru-RU" altLang="ru-RU">
              <a:solidFill>
                <a:srgbClr val="000099"/>
              </a:solidFill>
            </a:endParaRPr>
          </a:p>
          <a:p>
            <a:pPr algn="ctr"/>
            <a:endParaRPr lang="ru-RU" altLang="ru-RU">
              <a:solidFill>
                <a:srgbClr val="000099"/>
              </a:solidFill>
            </a:endParaRPr>
          </a:p>
          <a:p>
            <a:pPr algn="ctr"/>
            <a:r>
              <a:rPr lang="ru-RU" altLang="ru-RU" b="1">
                <a:solidFill>
                  <a:srgbClr val="000099"/>
                </a:solidFill>
              </a:rPr>
              <a:t>УДО</a:t>
            </a:r>
          </a:p>
        </p:txBody>
      </p:sp>
      <p:sp>
        <p:nvSpPr>
          <p:cNvPr id="128024" name="AutoShape 24" descr="Дранка"/>
          <p:cNvSpPr>
            <a:spLocks noChangeArrowheads="1"/>
          </p:cNvSpPr>
          <p:nvPr/>
        </p:nvSpPr>
        <p:spPr bwMode="auto">
          <a:xfrm>
            <a:off x="3706813" y="1870075"/>
            <a:ext cx="1728787" cy="685800"/>
          </a:xfrm>
          <a:prstGeom prst="triangle">
            <a:avLst>
              <a:gd name="adj" fmla="val 50000"/>
            </a:avLst>
          </a:prstGeom>
          <a:pattFill prst="shingle">
            <a:fgClr>
              <a:srgbClr val="CC3300"/>
            </a:fgClr>
            <a:bgClr>
              <a:srgbClr val="000099"/>
            </a:bgClr>
          </a:patt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 altLang="ru-RU"/>
          </a:p>
        </p:txBody>
      </p:sp>
      <p:sp>
        <p:nvSpPr>
          <p:cNvPr id="128025" name="Rectangle 25"/>
          <p:cNvSpPr>
            <a:spLocks noChangeArrowheads="1"/>
          </p:cNvSpPr>
          <p:nvPr/>
        </p:nvSpPr>
        <p:spPr bwMode="auto">
          <a:xfrm>
            <a:off x="6197600" y="2544763"/>
            <a:ext cx="1295400" cy="1668462"/>
          </a:xfrm>
          <a:prstGeom prst="rect">
            <a:avLst/>
          </a:prstGeom>
          <a:gradFill rotWithShape="1">
            <a:gsLst>
              <a:gs pos="0">
                <a:srgbClr val="FF3399"/>
              </a:gs>
              <a:gs pos="50000">
                <a:srgbClr val="FF99FF"/>
              </a:gs>
              <a:gs pos="100000">
                <a:srgbClr val="FF3399"/>
              </a:gs>
            </a:gsLst>
            <a:lin ang="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 altLang="ru-RU">
              <a:solidFill>
                <a:srgbClr val="000099"/>
              </a:solidFill>
            </a:endParaRPr>
          </a:p>
          <a:p>
            <a:endParaRPr lang="ru-RU" altLang="ru-RU">
              <a:solidFill>
                <a:srgbClr val="000099"/>
              </a:solidFill>
            </a:endParaRPr>
          </a:p>
          <a:p>
            <a:r>
              <a:rPr lang="ru-RU" altLang="ru-RU" sz="1600" b="1">
                <a:solidFill>
                  <a:srgbClr val="000099"/>
                </a:solidFill>
              </a:rPr>
              <a:t>ИНТЕРНАТ</a:t>
            </a:r>
          </a:p>
        </p:txBody>
      </p:sp>
      <p:sp>
        <p:nvSpPr>
          <p:cNvPr id="128026" name="AutoShape 26" descr="Дранка"/>
          <p:cNvSpPr>
            <a:spLocks noChangeArrowheads="1"/>
          </p:cNvSpPr>
          <p:nvPr/>
        </p:nvSpPr>
        <p:spPr bwMode="auto">
          <a:xfrm>
            <a:off x="5981700" y="1897063"/>
            <a:ext cx="1728788" cy="685800"/>
          </a:xfrm>
          <a:prstGeom prst="triangle">
            <a:avLst>
              <a:gd name="adj" fmla="val 50000"/>
            </a:avLst>
          </a:prstGeom>
          <a:pattFill prst="shingle">
            <a:fgClr>
              <a:srgbClr val="CC3300"/>
            </a:fgClr>
            <a:bgClr>
              <a:srgbClr val="000099"/>
            </a:bgClr>
          </a:patt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 altLang="ru-RU"/>
          </a:p>
        </p:txBody>
      </p:sp>
      <p:grpSp>
        <p:nvGrpSpPr>
          <p:cNvPr id="128027" name="Group 27"/>
          <p:cNvGrpSpPr>
            <a:grpSpLocks/>
          </p:cNvGrpSpPr>
          <p:nvPr/>
        </p:nvGrpSpPr>
        <p:grpSpPr bwMode="auto">
          <a:xfrm>
            <a:off x="0" y="333375"/>
            <a:ext cx="8604250" cy="503238"/>
            <a:chOff x="0" y="210"/>
            <a:chExt cx="5420" cy="317"/>
          </a:xfrm>
        </p:grpSpPr>
        <p:sp>
          <p:nvSpPr>
            <p:cNvPr id="128028" name="AutoShape 28"/>
            <p:cNvSpPr>
              <a:spLocks noChangeArrowheads="1"/>
            </p:cNvSpPr>
            <p:nvPr/>
          </p:nvSpPr>
          <p:spPr bwMode="auto">
            <a:xfrm>
              <a:off x="0" y="255"/>
              <a:ext cx="5420" cy="18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128029" name="Picture 29" descr="Наша 2008 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9" y="210"/>
              <a:ext cx="317" cy="3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8030" name="Text Box 30"/>
            <p:cNvSpPr txBox="1">
              <a:spLocks noChangeArrowheads="1"/>
            </p:cNvSpPr>
            <p:nvPr/>
          </p:nvSpPr>
          <p:spPr bwMode="auto">
            <a:xfrm>
              <a:off x="476" y="244"/>
              <a:ext cx="4808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 sz="1400">
                  <a:solidFill>
                    <a:srgbClr val="A58913"/>
                  </a:solidFill>
                </a:rPr>
                <a:t>Авторская школа «Губернаторский Светленский лицей» Томская область</a:t>
              </a:r>
            </a:p>
          </p:txBody>
        </p:sp>
      </p:grpSp>
      <p:sp>
        <p:nvSpPr>
          <p:cNvPr id="128031" name="Text Box 31"/>
          <p:cNvSpPr txBox="1">
            <a:spLocks noChangeArrowheads="1"/>
          </p:cNvSpPr>
          <p:nvPr/>
        </p:nvSpPr>
        <p:spPr bwMode="auto">
          <a:xfrm>
            <a:off x="2339975" y="1189038"/>
            <a:ext cx="44640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>
                <a:solidFill>
                  <a:srgbClr val="0000FF"/>
                </a:solidFill>
                <a:latin typeface="Tahoma" pitchFamily="34" charset="0"/>
              </a:rPr>
              <a:t>ЭКОНОМИЧЕСКАЯ ЦЕЛЕСООБРАЗНОСТЬ</a:t>
            </a:r>
          </a:p>
        </p:txBody>
      </p:sp>
      <p:sp>
        <p:nvSpPr>
          <p:cNvPr id="128032" name="AutoShape 32" descr="Дранка"/>
          <p:cNvSpPr>
            <a:spLocks noChangeArrowheads="1"/>
          </p:cNvSpPr>
          <p:nvPr/>
        </p:nvSpPr>
        <p:spPr bwMode="auto">
          <a:xfrm>
            <a:off x="1296988" y="1858963"/>
            <a:ext cx="1728787" cy="685800"/>
          </a:xfrm>
          <a:prstGeom prst="triangle">
            <a:avLst>
              <a:gd name="adj" fmla="val 50000"/>
            </a:avLst>
          </a:prstGeom>
          <a:pattFill prst="shingle">
            <a:fgClr>
              <a:srgbClr val="CC3300"/>
            </a:fgClr>
            <a:bgClr>
              <a:srgbClr val="000099"/>
            </a:bgClr>
          </a:patt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 altLang="ru-RU"/>
          </a:p>
        </p:txBody>
      </p:sp>
      <p:grpSp>
        <p:nvGrpSpPr>
          <p:cNvPr id="128042" name="Group 42"/>
          <p:cNvGrpSpPr>
            <a:grpSpLocks/>
          </p:cNvGrpSpPr>
          <p:nvPr/>
        </p:nvGrpSpPr>
        <p:grpSpPr bwMode="auto">
          <a:xfrm>
            <a:off x="3157538" y="4956175"/>
            <a:ext cx="2782887" cy="658813"/>
            <a:chOff x="1931" y="3150"/>
            <a:chExt cx="1753" cy="415"/>
          </a:xfrm>
        </p:grpSpPr>
        <p:sp>
          <p:nvSpPr>
            <p:cNvPr id="128036" name="Line 36"/>
            <p:cNvSpPr>
              <a:spLocks noChangeShapeType="1"/>
            </p:cNvSpPr>
            <p:nvPr/>
          </p:nvSpPr>
          <p:spPr bwMode="auto">
            <a:xfrm flipH="1">
              <a:off x="3184" y="3159"/>
              <a:ext cx="500" cy="32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8037" name="Line 37"/>
            <p:cNvSpPr>
              <a:spLocks noChangeShapeType="1"/>
            </p:cNvSpPr>
            <p:nvPr/>
          </p:nvSpPr>
          <p:spPr bwMode="auto">
            <a:xfrm>
              <a:off x="1931" y="3150"/>
              <a:ext cx="635" cy="364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8038" name="Line 38"/>
            <p:cNvSpPr>
              <a:spLocks noChangeShapeType="1"/>
            </p:cNvSpPr>
            <p:nvPr/>
          </p:nvSpPr>
          <p:spPr bwMode="auto">
            <a:xfrm>
              <a:off x="2880" y="3201"/>
              <a:ext cx="0" cy="364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80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80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80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80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80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80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80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80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80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28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80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80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8003" grpId="0" animBg="1"/>
      <p:bldP spid="128004" grpId="0" animBg="1"/>
      <p:bldP spid="128005" grpId="0" animBg="1"/>
      <p:bldP spid="12800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Text Box 2"/>
          <p:cNvSpPr txBox="1">
            <a:spLocks noChangeArrowheads="1"/>
          </p:cNvSpPr>
          <p:nvPr/>
        </p:nvSpPr>
        <p:spPr bwMode="auto">
          <a:xfrm>
            <a:off x="1050925" y="5229225"/>
            <a:ext cx="6977063" cy="392113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altLang="ru-RU" sz="1600">
                <a:solidFill>
                  <a:srgbClr val="000080"/>
                </a:solidFill>
              </a:rPr>
              <a:t>Затраты на содержание 1 учреждения, выполняющего функции 3-х</a:t>
            </a:r>
            <a:endParaRPr lang="ru-RU" altLang="ru-RU"/>
          </a:p>
        </p:txBody>
      </p:sp>
      <p:sp>
        <p:nvSpPr>
          <p:cNvPr id="129027" name="Text Box 3"/>
          <p:cNvSpPr txBox="1">
            <a:spLocks noChangeArrowheads="1"/>
          </p:cNvSpPr>
          <p:nvPr/>
        </p:nvSpPr>
        <p:spPr bwMode="auto">
          <a:xfrm>
            <a:off x="1039813" y="5807075"/>
            <a:ext cx="1535112" cy="692150"/>
          </a:xfrm>
          <a:prstGeom prst="rect">
            <a:avLst/>
          </a:prstGeom>
          <a:solidFill>
            <a:schemeClr val="folHlink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altLang="ru-RU" sz="1200" b="1">
                <a:solidFill>
                  <a:srgbClr val="000080"/>
                </a:solidFill>
              </a:rPr>
              <a:t>Затраты на содержание</a:t>
            </a:r>
          </a:p>
          <a:p>
            <a:pPr algn="ctr"/>
            <a:r>
              <a:rPr lang="ru-RU" altLang="ru-RU" sz="1200" b="1">
                <a:solidFill>
                  <a:srgbClr val="000080"/>
                </a:solidFill>
              </a:rPr>
              <a:t>3-х учреждений</a:t>
            </a:r>
            <a:endParaRPr lang="ru-RU" altLang="ru-RU" b="1"/>
          </a:p>
        </p:txBody>
      </p:sp>
      <p:sp>
        <p:nvSpPr>
          <p:cNvPr id="129028" name="Text Box 4"/>
          <p:cNvSpPr txBox="1">
            <a:spLocks noChangeArrowheads="1"/>
          </p:cNvSpPr>
          <p:nvPr/>
        </p:nvSpPr>
        <p:spPr bwMode="auto">
          <a:xfrm>
            <a:off x="3005138" y="5805488"/>
            <a:ext cx="2352675" cy="682625"/>
          </a:xfrm>
          <a:prstGeom prst="rect">
            <a:avLst/>
          </a:prstGeom>
          <a:solidFill>
            <a:schemeClr val="folHlink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altLang="ru-RU" sz="1200" b="1">
                <a:solidFill>
                  <a:srgbClr val="000080"/>
                </a:solidFill>
              </a:rPr>
              <a:t>Затраты на содержание</a:t>
            </a:r>
          </a:p>
          <a:p>
            <a:pPr algn="ctr"/>
            <a:r>
              <a:rPr lang="ru-RU" altLang="ru-RU" sz="1200" b="1">
                <a:solidFill>
                  <a:srgbClr val="000080"/>
                </a:solidFill>
              </a:rPr>
              <a:t>1-го учреждения, выполняющего функции 3-х</a:t>
            </a:r>
            <a:endParaRPr lang="ru-RU" altLang="ru-RU" b="1"/>
          </a:p>
        </p:txBody>
      </p:sp>
      <p:sp>
        <p:nvSpPr>
          <p:cNvPr id="129029" name="Rectangle 5"/>
          <p:cNvSpPr>
            <a:spLocks noChangeArrowheads="1"/>
          </p:cNvSpPr>
          <p:nvPr/>
        </p:nvSpPr>
        <p:spPr bwMode="auto">
          <a:xfrm>
            <a:off x="2617788" y="6130925"/>
            <a:ext cx="319087" cy="42863"/>
          </a:xfrm>
          <a:prstGeom prst="rect">
            <a:avLst/>
          </a:prstGeom>
          <a:solidFill>
            <a:srgbClr val="CC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129030" name="Group 6"/>
          <p:cNvGrpSpPr>
            <a:grpSpLocks/>
          </p:cNvGrpSpPr>
          <p:nvPr/>
        </p:nvGrpSpPr>
        <p:grpSpPr bwMode="auto">
          <a:xfrm>
            <a:off x="5443538" y="6043613"/>
            <a:ext cx="320675" cy="155575"/>
            <a:chOff x="3753" y="3868"/>
            <a:chExt cx="202" cy="98"/>
          </a:xfrm>
        </p:grpSpPr>
        <p:sp>
          <p:nvSpPr>
            <p:cNvPr id="129031" name="Rectangle 7"/>
            <p:cNvSpPr>
              <a:spLocks noChangeArrowheads="1"/>
            </p:cNvSpPr>
            <p:nvPr/>
          </p:nvSpPr>
          <p:spPr bwMode="auto">
            <a:xfrm>
              <a:off x="3753" y="3868"/>
              <a:ext cx="202" cy="27"/>
            </a:xfrm>
            <a:prstGeom prst="rect">
              <a:avLst/>
            </a:prstGeom>
            <a:solidFill>
              <a:srgbClr val="CC33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9032" name="Rectangle 8"/>
            <p:cNvSpPr>
              <a:spLocks noChangeArrowheads="1"/>
            </p:cNvSpPr>
            <p:nvPr/>
          </p:nvSpPr>
          <p:spPr bwMode="auto">
            <a:xfrm>
              <a:off x="3753" y="3939"/>
              <a:ext cx="202" cy="27"/>
            </a:xfrm>
            <a:prstGeom prst="rect">
              <a:avLst/>
            </a:prstGeom>
            <a:solidFill>
              <a:srgbClr val="CC33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29033" name="AutoShape 9" descr="Зигзаг"/>
          <p:cNvSpPr>
            <a:spLocks noChangeArrowheads="1"/>
          </p:cNvSpPr>
          <p:nvPr/>
        </p:nvSpPr>
        <p:spPr bwMode="auto">
          <a:xfrm>
            <a:off x="1281113" y="1484313"/>
            <a:ext cx="6551612" cy="719137"/>
          </a:xfrm>
          <a:prstGeom prst="triangle">
            <a:avLst>
              <a:gd name="adj" fmla="val 50000"/>
            </a:avLst>
          </a:prstGeom>
          <a:pattFill prst="zigZag">
            <a:fgClr>
              <a:srgbClr val="FF9900"/>
            </a:fgClr>
            <a:bgClr>
              <a:schemeClr val="bg2"/>
            </a:bgClr>
          </a:patt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29034" name="Text Box 10" descr="Горизонтальный кирпич"/>
          <p:cNvSpPr txBox="1">
            <a:spLocks noChangeArrowheads="1"/>
          </p:cNvSpPr>
          <p:nvPr/>
        </p:nvSpPr>
        <p:spPr bwMode="auto">
          <a:xfrm>
            <a:off x="1681163" y="2205038"/>
            <a:ext cx="5832475" cy="3024187"/>
          </a:xfrm>
          <a:prstGeom prst="rect">
            <a:avLst/>
          </a:prstGeom>
          <a:pattFill prst="horzBrick">
            <a:fgClr>
              <a:srgbClr val="FF9900"/>
            </a:fgClr>
            <a:bgClr>
              <a:srgbClr val="FFFFFF"/>
            </a:bgClr>
          </a:patt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 altLang="ru-RU" b="1">
              <a:solidFill>
                <a:srgbClr val="000099"/>
              </a:solidFill>
            </a:endParaRPr>
          </a:p>
        </p:txBody>
      </p:sp>
      <p:sp>
        <p:nvSpPr>
          <p:cNvPr id="129035" name="Text Box 11"/>
          <p:cNvSpPr txBox="1">
            <a:spLocks noChangeArrowheads="1"/>
          </p:cNvSpPr>
          <p:nvPr/>
        </p:nvSpPr>
        <p:spPr bwMode="auto">
          <a:xfrm>
            <a:off x="2051050" y="1052513"/>
            <a:ext cx="47529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altLang="ru-RU" sz="1600" b="1">
                <a:solidFill>
                  <a:srgbClr val="FF0000"/>
                </a:solidFill>
              </a:rPr>
              <a:t>ГУБЕРНАТОРСКИЙ СВЕТЛЕНСКИЙ ЛИЦЕЙ</a:t>
            </a:r>
          </a:p>
        </p:txBody>
      </p:sp>
      <p:sp>
        <p:nvSpPr>
          <p:cNvPr id="129036" name="Text Box 12"/>
          <p:cNvSpPr txBox="1">
            <a:spLocks noChangeArrowheads="1"/>
          </p:cNvSpPr>
          <p:nvPr/>
        </p:nvSpPr>
        <p:spPr bwMode="auto">
          <a:xfrm>
            <a:off x="5822950" y="5805488"/>
            <a:ext cx="2205038" cy="684212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ru-RU" altLang="ru-RU" sz="1600" b="1">
                <a:solidFill>
                  <a:srgbClr val="FF0000"/>
                </a:solidFill>
              </a:rPr>
              <a:t>ЭКОНОМИЧЕСКИЙ </a:t>
            </a:r>
            <a:br>
              <a:rPr lang="ru-RU" altLang="ru-RU" sz="1600" b="1">
                <a:solidFill>
                  <a:srgbClr val="FF0000"/>
                </a:solidFill>
              </a:rPr>
            </a:br>
            <a:r>
              <a:rPr lang="ru-RU" altLang="ru-RU" sz="1600" b="1">
                <a:solidFill>
                  <a:srgbClr val="FF0000"/>
                </a:solidFill>
              </a:rPr>
              <a:t>ЭФФЕКТ</a:t>
            </a:r>
            <a:endParaRPr lang="ru-RU" altLang="ru-RU" sz="1600"/>
          </a:p>
        </p:txBody>
      </p:sp>
      <p:grpSp>
        <p:nvGrpSpPr>
          <p:cNvPr id="129037" name="Group 13"/>
          <p:cNvGrpSpPr>
            <a:grpSpLocks/>
          </p:cNvGrpSpPr>
          <p:nvPr/>
        </p:nvGrpSpPr>
        <p:grpSpPr bwMode="auto">
          <a:xfrm>
            <a:off x="0" y="333375"/>
            <a:ext cx="8604250" cy="503238"/>
            <a:chOff x="0" y="210"/>
            <a:chExt cx="5420" cy="317"/>
          </a:xfrm>
        </p:grpSpPr>
        <p:sp>
          <p:nvSpPr>
            <p:cNvPr id="129038" name="AutoShape 14"/>
            <p:cNvSpPr>
              <a:spLocks noChangeArrowheads="1"/>
            </p:cNvSpPr>
            <p:nvPr/>
          </p:nvSpPr>
          <p:spPr bwMode="auto">
            <a:xfrm>
              <a:off x="0" y="255"/>
              <a:ext cx="5420" cy="18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129039" name="Picture 15" descr="Наша 2008 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9" y="210"/>
              <a:ext cx="317" cy="3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9040" name="Text Box 16"/>
            <p:cNvSpPr txBox="1">
              <a:spLocks noChangeArrowheads="1"/>
            </p:cNvSpPr>
            <p:nvPr/>
          </p:nvSpPr>
          <p:spPr bwMode="auto">
            <a:xfrm>
              <a:off x="476" y="244"/>
              <a:ext cx="4808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 sz="1400">
                  <a:solidFill>
                    <a:srgbClr val="A58913"/>
                  </a:solidFill>
                </a:rPr>
                <a:t>Авторская школа «Губернаторский Светленский лицей» Томская область</a:t>
              </a:r>
            </a:p>
          </p:txBody>
        </p:sp>
      </p:grpSp>
      <p:sp>
        <p:nvSpPr>
          <p:cNvPr id="129044" name="Text Box 20"/>
          <p:cNvSpPr txBox="1">
            <a:spLocks noChangeArrowheads="1"/>
          </p:cNvSpPr>
          <p:nvPr/>
        </p:nvSpPr>
        <p:spPr bwMode="auto">
          <a:xfrm>
            <a:off x="1779588" y="4772025"/>
            <a:ext cx="5761037" cy="319088"/>
          </a:xfrm>
          <a:prstGeom prst="rect">
            <a:avLst/>
          </a:prstGeom>
          <a:solidFill>
            <a:srgbClr val="FFFFFF"/>
          </a:solidFill>
          <a:ln w="19050">
            <a:solidFill>
              <a:srgbClr val="3366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altLang="ru-RU" sz="1400" b="1">
                <a:solidFill>
                  <a:srgbClr val="000080"/>
                </a:solidFill>
              </a:rPr>
              <a:t>Затраты на комуслуги, на содержание и обслуживание здания</a:t>
            </a:r>
            <a:endParaRPr lang="ru-RU" altLang="ru-RU" b="1"/>
          </a:p>
        </p:txBody>
      </p:sp>
      <p:grpSp>
        <p:nvGrpSpPr>
          <p:cNvPr id="129048" name="Group 24"/>
          <p:cNvGrpSpPr>
            <a:grpSpLocks/>
          </p:cNvGrpSpPr>
          <p:nvPr/>
        </p:nvGrpSpPr>
        <p:grpSpPr bwMode="auto">
          <a:xfrm>
            <a:off x="3378200" y="3587750"/>
            <a:ext cx="363538" cy="363538"/>
            <a:chOff x="5159" y="2303"/>
            <a:chExt cx="326" cy="326"/>
          </a:xfrm>
        </p:grpSpPr>
        <p:sp>
          <p:nvSpPr>
            <p:cNvPr id="129049" name="Rectangle 25"/>
            <p:cNvSpPr>
              <a:spLocks noChangeArrowheads="1"/>
            </p:cNvSpPr>
            <p:nvPr/>
          </p:nvSpPr>
          <p:spPr bwMode="auto">
            <a:xfrm>
              <a:off x="5159" y="2438"/>
              <a:ext cx="326" cy="69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9050" name="Rectangle 26"/>
            <p:cNvSpPr>
              <a:spLocks noChangeArrowheads="1"/>
            </p:cNvSpPr>
            <p:nvPr/>
          </p:nvSpPr>
          <p:spPr bwMode="auto">
            <a:xfrm rot="16200000">
              <a:off x="5159" y="2431"/>
              <a:ext cx="326" cy="69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29051" name="Group 27"/>
          <p:cNvGrpSpPr>
            <a:grpSpLocks/>
          </p:cNvGrpSpPr>
          <p:nvPr/>
        </p:nvGrpSpPr>
        <p:grpSpPr bwMode="auto">
          <a:xfrm>
            <a:off x="5300663" y="3644900"/>
            <a:ext cx="363537" cy="363538"/>
            <a:chOff x="5159" y="2303"/>
            <a:chExt cx="326" cy="326"/>
          </a:xfrm>
        </p:grpSpPr>
        <p:sp>
          <p:nvSpPr>
            <p:cNvPr id="129052" name="Rectangle 28"/>
            <p:cNvSpPr>
              <a:spLocks noChangeArrowheads="1"/>
            </p:cNvSpPr>
            <p:nvPr/>
          </p:nvSpPr>
          <p:spPr bwMode="auto">
            <a:xfrm>
              <a:off x="5159" y="2438"/>
              <a:ext cx="326" cy="69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9053" name="Rectangle 29"/>
            <p:cNvSpPr>
              <a:spLocks noChangeArrowheads="1"/>
            </p:cNvSpPr>
            <p:nvPr/>
          </p:nvSpPr>
          <p:spPr bwMode="auto">
            <a:xfrm rot="16200000">
              <a:off x="5159" y="2431"/>
              <a:ext cx="326" cy="69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29054" name="Rectangle 30"/>
          <p:cNvSpPr>
            <a:spLocks noChangeArrowheads="1"/>
          </p:cNvSpPr>
          <p:nvPr/>
        </p:nvSpPr>
        <p:spPr bwMode="auto">
          <a:xfrm>
            <a:off x="1865313" y="3019425"/>
            <a:ext cx="1346200" cy="1638300"/>
          </a:xfrm>
          <a:prstGeom prst="rect">
            <a:avLst/>
          </a:prstGeom>
          <a:gradFill rotWithShape="1">
            <a:gsLst>
              <a:gs pos="0">
                <a:srgbClr val="FF6600"/>
              </a:gs>
              <a:gs pos="50000">
                <a:srgbClr val="FFFF00"/>
              </a:gs>
              <a:gs pos="100000">
                <a:srgbClr val="FF6600"/>
              </a:gs>
            </a:gsLst>
            <a:lin ang="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endParaRPr lang="ru-RU" altLang="ru-RU">
              <a:solidFill>
                <a:srgbClr val="000099"/>
              </a:solidFill>
            </a:endParaRPr>
          </a:p>
          <a:p>
            <a:pPr algn="ctr"/>
            <a:endParaRPr lang="ru-RU" altLang="ru-RU">
              <a:solidFill>
                <a:srgbClr val="000099"/>
              </a:solidFill>
            </a:endParaRPr>
          </a:p>
          <a:p>
            <a:pPr algn="ctr"/>
            <a:r>
              <a:rPr lang="ru-RU" altLang="ru-RU" b="1">
                <a:solidFill>
                  <a:srgbClr val="000099"/>
                </a:solidFill>
              </a:rPr>
              <a:t>1 уровень</a:t>
            </a:r>
          </a:p>
        </p:txBody>
      </p:sp>
      <p:sp>
        <p:nvSpPr>
          <p:cNvPr id="129056" name="Rectangle 32"/>
          <p:cNvSpPr>
            <a:spLocks noChangeArrowheads="1"/>
          </p:cNvSpPr>
          <p:nvPr/>
        </p:nvSpPr>
        <p:spPr bwMode="auto">
          <a:xfrm>
            <a:off x="3911600" y="2990850"/>
            <a:ext cx="1296988" cy="1666875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50000">
                <a:srgbClr val="00CCFF"/>
              </a:gs>
              <a:gs pos="100000">
                <a:schemeClr val="accent2"/>
              </a:gs>
            </a:gsLst>
            <a:lin ang="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endParaRPr lang="ru-RU" altLang="ru-RU">
              <a:solidFill>
                <a:srgbClr val="000099"/>
              </a:solidFill>
            </a:endParaRPr>
          </a:p>
          <a:p>
            <a:pPr algn="ctr"/>
            <a:endParaRPr lang="ru-RU" altLang="ru-RU">
              <a:solidFill>
                <a:srgbClr val="000099"/>
              </a:solidFill>
            </a:endParaRPr>
          </a:p>
          <a:p>
            <a:pPr algn="ctr"/>
            <a:r>
              <a:rPr lang="ru-RU" altLang="ru-RU" b="1">
                <a:solidFill>
                  <a:srgbClr val="000099"/>
                </a:solidFill>
              </a:rPr>
              <a:t>2 и 3 уровень обучения</a:t>
            </a:r>
          </a:p>
        </p:txBody>
      </p:sp>
      <p:sp>
        <p:nvSpPr>
          <p:cNvPr id="129057" name="AutoShape 33" descr="Дранка"/>
          <p:cNvSpPr>
            <a:spLocks noChangeArrowheads="1"/>
          </p:cNvSpPr>
          <p:nvPr/>
        </p:nvSpPr>
        <p:spPr bwMode="auto">
          <a:xfrm>
            <a:off x="3675063" y="2411413"/>
            <a:ext cx="1728787" cy="592137"/>
          </a:xfrm>
          <a:prstGeom prst="triangle">
            <a:avLst>
              <a:gd name="adj" fmla="val 50000"/>
            </a:avLst>
          </a:prstGeom>
          <a:pattFill prst="shingle">
            <a:fgClr>
              <a:srgbClr val="CC3300"/>
            </a:fgClr>
            <a:bgClr>
              <a:srgbClr val="000099"/>
            </a:bgClr>
          </a:patt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 altLang="ru-RU"/>
          </a:p>
        </p:txBody>
      </p:sp>
      <p:sp>
        <p:nvSpPr>
          <p:cNvPr id="129058" name="AutoShape 34" descr="Дранка"/>
          <p:cNvSpPr>
            <a:spLocks noChangeArrowheads="1"/>
          </p:cNvSpPr>
          <p:nvPr/>
        </p:nvSpPr>
        <p:spPr bwMode="auto">
          <a:xfrm>
            <a:off x="1701800" y="2438400"/>
            <a:ext cx="1728788" cy="592138"/>
          </a:xfrm>
          <a:prstGeom prst="triangle">
            <a:avLst>
              <a:gd name="adj" fmla="val 50000"/>
            </a:avLst>
          </a:prstGeom>
          <a:pattFill prst="shingle">
            <a:fgClr>
              <a:srgbClr val="CC3300"/>
            </a:fgClr>
            <a:bgClr>
              <a:srgbClr val="000099"/>
            </a:bgClr>
          </a:patt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 altLang="ru-RU"/>
          </a:p>
        </p:txBody>
      </p:sp>
      <p:sp>
        <p:nvSpPr>
          <p:cNvPr id="129059" name="Rectangle 35"/>
          <p:cNvSpPr>
            <a:spLocks noChangeArrowheads="1"/>
          </p:cNvSpPr>
          <p:nvPr/>
        </p:nvSpPr>
        <p:spPr bwMode="auto">
          <a:xfrm>
            <a:off x="5843588" y="2989263"/>
            <a:ext cx="1295400" cy="1668462"/>
          </a:xfrm>
          <a:prstGeom prst="rect">
            <a:avLst/>
          </a:prstGeom>
          <a:gradFill rotWithShape="1">
            <a:gsLst>
              <a:gs pos="0">
                <a:srgbClr val="FF3399"/>
              </a:gs>
              <a:gs pos="50000">
                <a:srgbClr val="FF99FF"/>
              </a:gs>
              <a:gs pos="100000">
                <a:srgbClr val="FF3399"/>
              </a:gs>
            </a:gsLst>
            <a:lin ang="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 altLang="ru-RU">
              <a:solidFill>
                <a:srgbClr val="000099"/>
              </a:solidFill>
            </a:endParaRPr>
          </a:p>
          <a:p>
            <a:endParaRPr lang="ru-RU" altLang="ru-RU">
              <a:solidFill>
                <a:srgbClr val="000099"/>
              </a:solidFill>
            </a:endParaRPr>
          </a:p>
          <a:p>
            <a:r>
              <a:rPr lang="ru-RU" altLang="ru-RU" sz="1600" b="1">
                <a:solidFill>
                  <a:srgbClr val="000099"/>
                </a:solidFill>
              </a:rPr>
              <a:t>ИНТЕРНАТ</a:t>
            </a:r>
          </a:p>
        </p:txBody>
      </p:sp>
      <p:sp>
        <p:nvSpPr>
          <p:cNvPr id="129061" name="AutoShape 37" descr="Дранка"/>
          <p:cNvSpPr>
            <a:spLocks noChangeArrowheads="1"/>
          </p:cNvSpPr>
          <p:nvPr/>
        </p:nvSpPr>
        <p:spPr bwMode="auto">
          <a:xfrm>
            <a:off x="5611813" y="2384425"/>
            <a:ext cx="1728787" cy="592138"/>
          </a:xfrm>
          <a:prstGeom prst="triangle">
            <a:avLst>
              <a:gd name="adj" fmla="val 50000"/>
            </a:avLst>
          </a:prstGeom>
          <a:pattFill prst="shingle">
            <a:fgClr>
              <a:srgbClr val="CC3300"/>
            </a:fgClr>
            <a:bgClr>
              <a:srgbClr val="000099"/>
            </a:bgClr>
          </a:patt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 alt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956" name="Group 4"/>
          <p:cNvGrpSpPr>
            <a:grpSpLocks/>
          </p:cNvGrpSpPr>
          <p:nvPr/>
        </p:nvGrpSpPr>
        <p:grpSpPr bwMode="auto">
          <a:xfrm>
            <a:off x="0" y="333375"/>
            <a:ext cx="8604250" cy="503238"/>
            <a:chOff x="0" y="210"/>
            <a:chExt cx="5420" cy="317"/>
          </a:xfrm>
        </p:grpSpPr>
        <p:sp>
          <p:nvSpPr>
            <p:cNvPr id="125957" name="AutoShape 5"/>
            <p:cNvSpPr>
              <a:spLocks noChangeArrowheads="1"/>
            </p:cNvSpPr>
            <p:nvPr/>
          </p:nvSpPr>
          <p:spPr bwMode="auto">
            <a:xfrm>
              <a:off x="0" y="255"/>
              <a:ext cx="5420" cy="18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125958" name="Picture 6" descr="Наша 2008 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9" y="210"/>
              <a:ext cx="317" cy="3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5959" name="Text Box 7"/>
            <p:cNvSpPr txBox="1">
              <a:spLocks noChangeArrowheads="1"/>
            </p:cNvSpPr>
            <p:nvPr/>
          </p:nvSpPr>
          <p:spPr bwMode="auto">
            <a:xfrm>
              <a:off x="476" y="244"/>
              <a:ext cx="4808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 sz="1400">
                  <a:solidFill>
                    <a:srgbClr val="A58913"/>
                  </a:solidFill>
                </a:rPr>
                <a:t>Авторская школа «Губернаторский Светленский лицей» Томская область</a:t>
              </a:r>
            </a:p>
          </p:txBody>
        </p:sp>
      </p:grpSp>
      <p:pic>
        <p:nvPicPr>
          <p:cNvPr id="125960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42988"/>
            <a:ext cx="3570288" cy="2403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5963" name="Picture 11" descr="IMG_937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375" y="1047750"/>
            <a:ext cx="2828925" cy="3495675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5964" name="Picture 12" descr="IMG_255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78225"/>
            <a:ext cx="3540125" cy="3279775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5969" name="Picture 17" descr="IMG_704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39"/>
          <a:stretch>
            <a:fillRect/>
          </a:stretch>
        </p:blipFill>
        <p:spPr bwMode="auto">
          <a:xfrm>
            <a:off x="6515100" y="3584575"/>
            <a:ext cx="2628900" cy="3273425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25968" name="Picture 16" descr="IMG_774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6963" y="4649788"/>
            <a:ext cx="2813050" cy="2208212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5970" name="Picture 18" descr="11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5738" y="1019175"/>
            <a:ext cx="2608262" cy="2519363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19458" name="TextBox 3"/>
          <p:cNvSpPr txBox="1">
            <a:spLocks noChangeArrowheads="1"/>
          </p:cNvSpPr>
          <p:nvPr/>
        </p:nvSpPr>
        <p:spPr bwMode="auto">
          <a:xfrm>
            <a:off x="0" y="3001963"/>
            <a:ext cx="9144000" cy="7016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1600">
                <a:solidFill>
                  <a:srgbClr val="2D2D8A"/>
                </a:solidFill>
                <a:latin typeface="Tahoma" pitchFamily="34" charset="0"/>
              </a:rPr>
              <a:t>        </a:t>
            </a:r>
            <a:r>
              <a:rPr lang="ru-RU" altLang="ru-RU" sz="40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Эмоциональное образование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8" name="Text Box 4"/>
          <p:cNvSpPr txBox="1">
            <a:spLocks noChangeArrowheads="1"/>
          </p:cNvSpPr>
          <p:nvPr/>
        </p:nvSpPr>
        <p:spPr bwMode="auto">
          <a:xfrm>
            <a:off x="1692275" y="1628775"/>
            <a:ext cx="6840538" cy="730250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1400" b="1">
                <a:solidFill>
                  <a:srgbClr val="FF0000"/>
                </a:solidFill>
                <a:latin typeface="Tahoma" pitchFamily="34" charset="0"/>
              </a:rPr>
              <a:t>КРАСОТА,</a:t>
            </a:r>
            <a:r>
              <a:rPr lang="ru-RU" altLang="ru-RU" sz="1400" b="1">
                <a:latin typeface="Tahoma" pitchFamily="34" charset="0"/>
              </a:rPr>
              <a:t> </a:t>
            </a:r>
            <a:r>
              <a:rPr lang="ru-RU" altLang="ru-RU" sz="1400">
                <a:latin typeface="Tahoma" pitchFamily="34" charset="0"/>
              </a:rPr>
              <a:t>как стремление сделать себя и свою жизнь красивой. Стремление</a:t>
            </a:r>
          </a:p>
          <a:p>
            <a:pPr eaLnBrk="1" hangingPunct="1"/>
            <a:r>
              <a:rPr lang="ru-RU" altLang="ru-RU" sz="1400">
                <a:latin typeface="Tahoma" pitchFamily="34" charset="0"/>
              </a:rPr>
              <a:t>жизнь сделать КРАСИВОЙ - ЯВЛЯЕТСЯ ОДНИМ ИЗ ГЛАВНЫХ ДВИЖЕТЕЛЕЙ</a:t>
            </a:r>
          </a:p>
          <a:p>
            <a:pPr eaLnBrk="1" hangingPunct="1"/>
            <a:r>
              <a:rPr lang="ru-RU" altLang="ru-RU" sz="1400">
                <a:latin typeface="Tahoma" pitchFamily="34" charset="0"/>
              </a:rPr>
              <a:t>РАЗВИТИЯ ЦИВИЛИЗАЦИИ</a:t>
            </a:r>
          </a:p>
        </p:txBody>
      </p:sp>
      <p:sp>
        <p:nvSpPr>
          <p:cNvPr id="31749" name="Text Box 5"/>
          <p:cNvSpPr txBox="1">
            <a:spLocks noChangeArrowheads="1"/>
          </p:cNvSpPr>
          <p:nvPr/>
        </p:nvSpPr>
        <p:spPr bwMode="auto">
          <a:xfrm>
            <a:off x="2555875" y="2708275"/>
            <a:ext cx="6048375" cy="730250"/>
          </a:xfrm>
          <a:prstGeom prst="rect">
            <a:avLst/>
          </a:prstGeom>
          <a:solidFill>
            <a:srgbClr val="00CC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1400" b="1">
                <a:solidFill>
                  <a:srgbClr val="FF0000"/>
                </a:solidFill>
                <a:latin typeface="Tahoma" pitchFamily="34" charset="0"/>
              </a:rPr>
              <a:t>ЭМОЦИИ</a:t>
            </a:r>
            <a:r>
              <a:rPr lang="ru-RU" altLang="ru-RU" sz="1400" b="1">
                <a:latin typeface="Tahoma" pitchFamily="34" charset="0"/>
              </a:rPr>
              <a:t>, </a:t>
            </a:r>
            <a:r>
              <a:rPr lang="ru-RU" altLang="ru-RU" sz="1400">
                <a:latin typeface="Tahoma" pitchFamily="34" charset="0"/>
              </a:rPr>
              <a:t>которые призваны дополнять и раскрывать эффекты восприятия красоты этого мира, его тональностей, сопровождающих переживания человека в восприятии мира.</a:t>
            </a:r>
          </a:p>
        </p:txBody>
      </p:sp>
      <p:sp>
        <p:nvSpPr>
          <p:cNvPr id="31751" name="Text Box 7"/>
          <p:cNvSpPr txBox="1">
            <a:spLocks noChangeArrowheads="1"/>
          </p:cNvSpPr>
          <p:nvPr/>
        </p:nvSpPr>
        <p:spPr bwMode="auto">
          <a:xfrm>
            <a:off x="4284663" y="5300663"/>
            <a:ext cx="4319587" cy="517525"/>
          </a:xfrm>
          <a:prstGeom prst="rect">
            <a:avLst/>
          </a:prstGeom>
          <a:solidFill>
            <a:srgbClr val="00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1400" b="1">
                <a:solidFill>
                  <a:srgbClr val="FF0000"/>
                </a:solidFill>
                <a:latin typeface="Tahoma" pitchFamily="34" charset="0"/>
              </a:rPr>
              <a:t>Прочие СМЫСЛЫ</a:t>
            </a:r>
            <a:r>
              <a:rPr lang="ru-RU" altLang="ru-RU" sz="1400" b="1">
                <a:solidFill>
                  <a:schemeClr val="bg2"/>
                </a:solidFill>
                <a:latin typeface="Tahoma" pitchFamily="34" charset="0"/>
              </a:rPr>
              <a:t> </a:t>
            </a:r>
            <a:r>
              <a:rPr lang="ru-RU" altLang="ru-RU" sz="1400">
                <a:latin typeface="Tahoma" pitchFamily="34" charset="0"/>
              </a:rPr>
              <a:t>человеческой жизни проявляются из местных условий.</a:t>
            </a:r>
            <a:endParaRPr lang="ru-RU" altLang="ru-RU">
              <a:latin typeface="Tahoma" pitchFamily="34" charset="0"/>
            </a:endParaRPr>
          </a:p>
        </p:txBody>
      </p:sp>
      <p:sp>
        <p:nvSpPr>
          <p:cNvPr id="53254" name="Text Box 9"/>
          <p:cNvSpPr txBox="1">
            <a:spLocks noChangeArrowheads="1"/>
          </p:cNvSpPr>
          <p:nvPr/>
        </p:nvSpPr>
        <p:spPr bwMode="auto">
          <a:xfrm>
            <a:off x="971550" y="765175"/>
            <a:ext cx="7488238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>
                <a:solidFill>
                  <a:srgbClr val="0000FF"/>
                </a:solidFill>
                <a:latin typeface="Tahoma" pitchFamily="34" charset="0"/>
              </a:rPr>
              <a:t>Сама же жизнь человека и любого общества протекает независимо от этого рейтинга следующим путем:</a:t>
            </a:r>
          </a:p>
        </p:txBody>
      </p:sp>
      <p:sp>
        <p:nvSpPr>
          <p:cNvPr id="31769" name="Rectangle 25"/>
          <p:cNvSpPr>
            <a:spLocks noChangeArrowheads="1"/>
          </p:cNvSpPr>
          <p:nvPr/>
        </p:nvSpPr>
        <p:spPr bwMode="auto">
          <a:xfrm>
            <a:off x="827088" y="1628775"/>
            <a:ext cx="647700" cy="4535488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>
              <a:latin typeface="Tahoma" pitchFamily="34" charset="0"/>
            </a:endParaRPr>
          </a:p>
        </p:txBody>
      </p:sp>
      <p:sp>
        <p:nvSpPr>
          <p:cNvPr id="31770" name="Rectangle 26"/>
          <p:cNvSpPr>
            <a:spLocks noChangeArrowheads="1"/>
          </p:cNvSpPr>
          <p:nvPr/>
        </p:nvSpPr>
        <p:spPr bwMode="auto">
          <a:xfrm>
            <a:off x="1692275" y="2708275"/>
            <a:ext cx="647700" cy="3457575"/>
          </a:xfrm>
          <a:prstGeom prst="rec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>
              <a:latin typeface="Tahoma" pitchFamily="34" charset="0"/>
            </a:endParaRPr>
          </a:p>
        </p:txBody>
      </p:sp>
      <p:sp>
        <p:nvSpPr>
          <p:cNvPr id="31771" name="Rectangle 27"/>
          <p:cNvSpPr>
            <a:spLocks noChangeArrowheads="1"/>
          </p:cNvSpPr>
          <p:nvPr/>
        </p:nvSpPr>
        <p:spPr bwMode="auto">
          <a:xfrm>
            <a:off x="2555875" y="3789363"/>
            <a:ext cx="647700" cy="23749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>
              <a:latin typeface="Tahoma" pitchFamily="34" charset="0"/>
            </a:endParaRPr>
          </a:p>
        </p:txBody>
      </p:sp>
      <p:sp>
        <p:nvSpPr>
          <p:cNvPr id="31772" name="Rectangle 28"/>
          <p:cNvSpPr>
            <a:spLocks noChangeArrowheads="1"/>
          </p:cNvSpPr>
          <p:nvPr/>
        </p:nvSpPr>
        <p:spPr bwMode="auto">
          <a:xfrm>
            <a:off x="3419475" y="5300663"/>
            <a:ext cx="647700" cy="863600"/>
          </a:xfrm>
          <a:prstGeom prst="rect">
            <a:avLst/>
          </a:prstGeom>
          <a:solidFill>
            <a:srgbClr val="00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>
              <a:solidFill>
                <a:srgbClr val="00CCFF"/>
              </a:solidFill>
              <a:latin typeface="Tahoma" pitchFamily="34" charset="0"/>
            </a:endParaRPr>
          </a:p>
        </p:txBody>
      </p:sp>
      <p:sp>
        <p:nvSpPr>
          <p:cNvPr id="53259" name="Line 29"/>
          <p:cNvSpPr>
            <a:spLocks noChangeShapeType="1"/>
          </p:cNvSpPr>
          <p:nvPr/>
        </p:nvSpPr>
        <p:spPr bwMode="auto">
          <a:xfrm flipV="1">
            <a:off x="466725" y="1989138"/>
            <a:ext cx="1588" cy="446405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3260" name="Line 30"/>
          <p:cNvSpPr>
            <a:spLocks noChangeShapeType="1"/>
          </p:cNvSpPr>
          <p:nvPr/>
        </p:nvSpPr>
        <p:spPr bwMode="auto">
          <a:xfrm>
            <a:off x="323850" y="6308725"/>
            <a:ext cx="8351838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53262" name="Group 14"/>
          <p:cNvGrpSpPr>
            <a:grpSpLocks/>
          </p:cNvGrpSpPr>
          <p:nvPr/>
        </p:nvGrpSpPr>
        <p:grpSpPr bwMode="auto">
          <a:xfrm>
            <a:off x="0" y="333375"/>
            <a:ext cx="8604250" cy="503238"/>
            <a:chOff x="0" y="210"/>
            <a:chExt cx="5420" cy="317"/>
          </a:xfrm>
        </p:grpSpPr>
        <p:sp>
          <p:nvSpPr>
            <p:cNvPr id="53263" name="AutoShape 15"/>
            <p:cNvSpPr>
              <a:spLocks noChangeArrowheads="1"/>
            </p:cNvSpPr>
            <p:nvPr/>
          </p:nvSpPr>
          <p:spPr bwMode="auto">
            <a:xfrm>
              <a:off x="0" y="255"/>
              <a:ext cx="5420" cy="18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53264" name="Picture 16" descr="Наша 2008 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9" y="210"/>
              <a:ext cx="317" cy="3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3265" name="Text Box 17"/>
            <p:cNvSpPr txBox="1">
              <a:spLocks noChangeArrowheads="1"/>
            </p:cNvSpPr>
            <p:nvPr/>
          </p:nvSpPr>
          <p:spPr bwMode="auto">
            <a:xfrm>
              <a:off x="476" y="244"/>
              <a:ext cx="4808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 sz="1400">
                  <a:solidFill>
                    <a:srgbClr val="A58913"/>
                  </a:solidFill>
                </a:rPr>
                <a:t>Авторская школа «Губернаторский Светленский лицей» Томская область</a:t>
              </a:r>
            </a:p>
          </p:txBody>
        </p:sp>
      </p:grpSp>
      <p:sp>
        <p:nvSpPr>
          <p:cNvPr id="53267" name="Text Box 19"/>
          <p:cNvSpPr txBox="1">
            <a:spLocks noChangeArrowheads="1"/>
          </p:cNvSpPr>
          <p:nvPr/>
        </p:nvSpPr>
        <p:spPr bwMode="auto">
          <a:xfrm>
            <a:off x="3421063" y="3789363"/>
            <a:ext cx="5183187" cy="730250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1400">
                <a:solidFill>
                  <a:schemeClr val="bg1"/>
                </a:solidFill>
              </a:rPr>
              <a:t>УДОБСТВА</a:t>
            </a:r>
            <a:r>
              <a:rPr lang="ru-RU" altLang="ru-RU" sz="1400"/>
              <a:t> протекания жизни, призванные обслуживать стремления к созиданию и эмоциональной реализации, уложенные в точные науки.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17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1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1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1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1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53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31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17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8" grpId="0" animBg="1"/>
      <p:bldP spid="31749" grpId="0" animBg="1"/>
      <p:bldP spid="31751" grpId="0" animBg="1"/>
      <p:bldP spid="31769" grpId="0" animBg="1"/>
      <p:bldP spid="31770" grpId="0" animBg="1"/>
      <p:bldP spid="31771" grpId="0" animBg="1"/>
      <p:bldP spid="31772" grpId="0" animBg="1"/>
      <p:bldP spid="5326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42" name="Group 30"/>
          <p:cNvGrpSpPr>
            <a:grpSpLocks/>
          </p:cNvGrpSpPr>
          <p:nvPr/>
        </p:nvGrpSpPr>
        <p:grpSpPr bwMode="auto">
          <a:xfrm>
            <a:off x="0" y="333375"/>
            <a:ext cx="8604250" cy="503238"/>
            <a:chOff x="0" y="210"/>
            <a:chExt cx="5420" cy="317"/>
          </a:xfrm>
        </p:grpSpPr>
        <p:sp>
          <p:nvSpPr>
            <p:cNvPr id="13343" name="AutoShape 31"/>
            <p:cNvSpPr>
              <a:spLocks noChangeArrowheads="1"/>
            </p:cNvSpPr>
            <p:nvPr/>
          </p:nvSpPr>
          <p:spPr bwMode="auto">
            <a:xfrm>
              <a:off x="0" y="255"/>
              <a:ext cx="5420" cy="18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13344" name="Picture 32" descr="Наша 2008 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9" y="210"/>
              <a:ext cx="317" cy="3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345" name="Text Box 33"/>
            <p:cNvSpPr txBox="1">
              <a:spLocks noChangeArrowheads="1"/>
            </p:cNvSpPr>
            <p:nvPr/>
          </p:nvSpPr>
          <p:spPr bwMode="auto">
            <a:xfrm>
              <a:off x="476" y="244"/>
              <a:ext cx="4808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 sz="1400">
                  <a:solidFill>
                    <a:srgbClr val="A58913"/>
                  </a:solidFill>
                </a:rPr>
                <a:t>Авторская школа «Губернаторский Светленский лицей» Томская область</a:t>
              </a:r>
            </a:p>
          </p:txBody>
        </p:sp>
      </p:grpSp>
      <p:grpSp>
        <p:nvGrpSpPr>
          <p:cNvPr id="13350" name="Group 38"/>
          <p:cNvGrpSpPr>
            <a:grpSpLocks/>
          </p:cNvGrpSpPr>
          <p:nvPr/>
        </p:nvGrpSpPr>
        <p:grpSpPr bwMode="auto">
          <a:xfrm>
            <a:off x="395288" y="981075"/>
            <a:ext cx="8424862" cy="366713"/>
            <a:chOff x="249" y="618"/>
            <a:chExt cx="5307" cy="231"/>
          </a:xfrm>
        </p:grpSpPr>
        <p:sp>
          <p:nvSpPr>
            <p:cNvPr id="13346" name="Text Box 34"/>
            <p:cNvSpPr txBox="1">
              <a:spLocks noChangeArrowheads="1"/>
            </p:cNvSpPr>
            <p:nvPr/>
          </p:nvSpPr>
          <p:spPr bwMode="auto">
            <a:xfrm>
              <a:off x="249" y="618"/>
              <a:ext cx="5307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 b="1">
                  <a:solidFill>
                    <a:srgbClr val="FF0000"/>
                  </a:solidFill>
                </a:rPr>
                <a:t>Стереотип 2</a:t>
              </a:r>
              <a:r>
                <a:rPr lang="ru-RU" altLang="ru-RU">
                  <a:solidFill>
                    <a:srgbClr val="663300"/>
                  </a:solidFill>
                </a:rPr>
                <a:t> </a:t>
              </a:r>
              <a:r>
                <a:rPr lang="ru-RU" altLang="ru-RU" i="1">
                  <a:solidFill>
                    <a:srgbClr val="663300"/>
                  </a:solidFill>
                </a:rPr>
                <a:t>«Мы уверены, что Школа – это классно-урочная система»</a:t>
              </a:r>
            </a:p>
          </p:txBody>
        </p:sp>
        <p:sp>
          <p:nvSpPr>
            <p:cNvPr id="13347" name="Line 35"/>
            <p:cNvSpPr>
              <a:spLocks noChangeShapeType="1"/>
            </p:cNvSpPr>
            <p:nvPr/>
          </p:nvSpPr>
          <p:spPr bwMode="auto">
            <a:xfrm>
              <a:off x="295" y="845"/>
              <a:ext cx="4989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pic>
        <p:nvPicPr>
          <p:cNvPr id="13357" name="Picture 45" descr="1287581805_130564962_1-----128758180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3138" y="1628775"/>
            <a:ext cx="4745037" cy="454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53" name="Picture 41" descr="e4bcb1c6a10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5113" y="3749675"/>
            <a:ext cx="2333625" cy="1616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54" name="Picture 42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5275" y="3954463"/>
            <a:ext cx="796925" cy="703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60" name="Picture 16" descr="D:\!!!Лицей\!ЛаборатриИ\ЛВ\Цивилизации\!\Новая папка (3)\Новая папка\3918.gi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4350" y="2855913"/>
            <a:ext cx="1004888" cy="152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68" name="Picture 24" descr="D:\!!!Лицей\!ЛаборатриИ\ЛВ\Цивилизации\!\Новая папка (3)\a36cd617406e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48090">
            <a:off x="3032125" y="3602038"/>
            <a:ext cx="1289050" cy="152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70" name="Picture 26" descr="D:\!!!Лицей\!ЛаборатриИ\ЛВ\Цивилизации\!\Новая папка (3)\тмро.gif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8563" y="4081463"/>
            <a:ext cx="1012825" cy="101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8" name="Picture 14" descr="D:\!!!Лицей\!ЛаборатриИ\ЛВ\Цивилизации\!\Новая папка (3)\Новая папка\1_fffed5cbeabd9ef753010b90dfe65749_Array.gif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296990">
            <a:off x="2667000" y="4543425"/>
            <a:ext cx="1258888" cy="944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69" name="Picture 25" descr="D:\!!!Лицей\!ЛаборатриИ\ЛВ\Цивилизации\!\Новая папка (3)\1.gif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7388" y="4227513"/>
            <a:ext cx="857250" cy="858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63" name="Picture 19" descr="D:\!!!Лицей\!ЛаборатриИ\ЛВ\Цивилизации\!\Новая папка (3)\чаимвч.gif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85303">
            <a:off x="2662238" y="3513138"/>
            <a:ext cx="731837" cy="95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62" name="Picture 50" descr="1287581805_130564962_1-----1287581805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19521" flipH="1">
            <a:off x="3098800" y="3294063"/>
            <a:ext cx="300038" cy="210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78" name="Picture 66" descr="6ea5ad1cd348t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2263" y="3195638"/>
            <a:ext cx="1474787" cy="1462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3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1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1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1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1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1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3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1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1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3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6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4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3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1077" name="Group 5"/>
          <p:cNvGrpSpPr>
            <a:grpSpLocks/>
          </p:cNvGrpSpPr>
          <p:nvPr/>
        </p:nvGrpSpPr>
        <p:grpSpPr bwMode="auto">
          <a:xfrm>
            <a:off x="0" y="333375"/>
            <a:ext cx="8604250" cy="503238"/>
            <a:chOff x="0" y="210"/>
            <a:chExt cx="5420" cy="317"/>
          </a:xfrm>
        </p:grpSpPr>
        <p:sp>
          <p:nvSpPr>
            <p:cNvPr id="131078" name="AutoShape 6"/>
            <p:cNvSpPr>
              <a:spLocks noChangeArrowheads="1"/>
            </p:cNvSpPr>
            <p:nvPr/>
          </p:nvSpPr>
          <p:spPr bwMode="auto">
            <a:xfrm>
              <a:off x="0" y="255"/>
              <a:ext cx="5420" cy="18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131079" name="Picture 7" descr="Наша 2008 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9" y="210"/>
              <a:ext cx="317" cy="3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1080" name="Text Box 8"/>
            <p:cNvSpPr txBox="1">
              <a:spLocks noChangeArrowheads="1"/>
            </p:cNvSpPr>
            <p:nvPr/>
          </p:nvSpPr>
          <p:spPr bwMode="auto">
            <a:xfrm>
              <a:off x="476" y="244"/>
              <a:ext cx="4808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 sz="1400">
                  <a:solidFill>
                    <a:srgbClr val="A58913"/>
                  </a:solidFill>
                </a:rPr>
                <a:t>Авторская школа «Губернаторский Светленский лицей» Томская область</a:t>
              </a:r>
            </a:p>
          </p:txBody>
        </p:sp>
      </p:grpSp>
      <p:grpSp>
        <p:nvGrpSpPr>
          <p:cNvPr id="131081" name="Group 9"/>
          <p:cNvGrpSpPr>
            <a:grpSpLocks/>
          </p:cNvGrpSpPr>
          <p:nvPr/>
        </p:nvGrpSpPr>
        <p:grpSpPr bwMode="auto">
          <a:xfrm>
            <a:off x="395288" y="981075"/>
            <a:ext cx="8424862" cy="366713"/>
            <a:chOff x="249" y="618"/>
            <a:chExt cx="5307" cy="231"/>
          </a:xfrm>
        </p:grpSpPr>
        <p:sp>
          <p:nvSpPr>
            <p:cNvPr id="131082" name="Text Box 10"/>
            <p:cNvSpPr txBox="1">
              <a:spLocks noChangeArrowheads="1"/>
            </p:cNvSpPr>
            <p:nvPr/>
          </p:nvSpPr>
          <p:spPr bwMode="auto">
            <a:xfrm>
              <a:off x="249" y="618"/>
              <a:ext cx="5307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 b="1">
                  <a:solidFill>
                    <a:srgbClr val="FF0000"/>
                  </a:solidFill>
                </a:rPr>
                <a:t>Стереотип 2</a:t>
              </a:r>
              <a:r>
                <a:rPr lang="ru-RU" altLang="ru-RU">
                  <a:solidFill>
                    <a:srgbClr val="663300"/>
                  </a:solidFill>
                </a:rPr>
                <a:t> </a:t>
              </a:r>
              <a:r>
                <a:rPr lang="ru-RU" altLang="ru-RU" i="1">
                  <a:solidFill>
                    <a:srgbClr val="663300"/>
                  </a:solidFill>
                </a:rPr>
                <a:t>«Мы уверены, что Школа – это классно-урочная система»</a:t>
              </a:r>
            </a:p>
          </p:txBody>
        </p:sp>
        <p:sp>
          <p:nvSpPr>
            <p:cNvPr id="131083" name="Line 11"/>
            <p:cNvSpPr>
              <a:spLocks noChangeShapeType="1"/>
            </p:cNvSpPr>
            <p:nvPr/>
          </p:nvSpPr>
          <p:spPr bwMode="auto">
            <a:xfrm>
              <a:off x="295" y="845"/>
              <a:ext cx="4989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31180" name="Group 108"/>
          <p:cNvGrpSpPr>
            <a:grpSpLocks/>
          </p:cNvGrpSpPr>
          <p:nvPr/>
        </p:nvGrpSpPr>
        <p:grpSpPr bwMode="auto">
          <a:xfrm>
            <a:off x="298450" y="3116263"/>
            <a:ext cx="2806700" cy="1757362"/>
            <a:chOff x="188" y="1963"/>
            <a:chExt cx="1768" cy="1107"/>
          </a:xfrm>
        </p:grpSpPr>
        <p:pic>
          <p:nvPicPr>
            <p:cNvPr id="131109" name="Picture 37" descr="IMG_0712"/>
            <p:cNvPicPr>
              <a:picLocks noChangeAspect="1" noChangeArrowheads="1"/>
            </p:cNvPicPr>
            <p:nvPr/>
          </p:nvPicPr>
          <p:blipFill>
            <a:blip r:embed="rId3" cstate="print">
              <a:lum bright="12000" contrast="12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8" y="1963"/>
              <a:ext cx="1462" cy="1107"/>
            </a:xfrm>
            <a:prstGeom prst="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1117" name="Line 45"/>
            <p:cNvSpPr>
              <a:spLocks noChangeShapeType="1"/>
            </p:cNvSpPr>
            <p:nvPr/>
          </p:nvSpPr>
          <p:spPr bwMode="auto">
            <a:xfrm>
              <a:off x="1700" y="2412"/>
              <a:ext cx="256" cy="3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31181" name="Group 109"/>
          <p:cNvGrpSpPr>
            <a:grpSpLocks/>
          </p:cNvGrpSpPr>
          <p:nvPr/>
        </p:nvGrpSpPr>
        <p:grpSpPr bwMode="auto">
          <a:xfrm>
            <a:off x="1222375" y="4970463"/>
            <a:ext cx="2624138" cy="1649412"/>
            <a:chOff x="770" y="3131"/>
            <a:chExt cx="1653" cy="1039"/>
          </a:xfrm>
        </p:grpSpPr>
        <p:pic>
          <p:nvPicPr>
            <p:cNvPr id="131107" name="Picture 35" descr="IMG_0157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0" y="3131"/>
              <a:ext cx="1341" cy="1039"/>
            </a:xfrm>
            <a:prstGeom prst="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1118" name="Line 46"/>
            <p:cNvSpPr>
              <a:spLocks noChangeShapeType="1"/>
            </p:cNvSpPr>
            <p:nvPr/>
          </p:nvSpPr>
          <p:spPr bwMode="auto">
            <a:xfrm flipV="1">
              <a:off x="2245" y="3208"/>
              <a:ext cx="178" cy="221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31176" name="Group 104"/>
          <p:cNvGrpSpPr>
            <a:grpSpLocks/>
          </p:cNvGrpSpPr>
          <p:nvPr/>
        </p:nvGrpSpPr>
        <p:grpSpPr bwMode="auto">
          <a:xfrm>
            <a:off x="806450" y="1514475"/>
            <a:ext cx="2717800" cy="1457325"/>
            <a:chOff x="508" y="954"/>
            <a:chExt cx="1712" cy="918"/>
          </a:xfrm>
        </p:grpSpPr>
        <p:sp>
          <p:nvSpPr>
            <p:cNvPr id="131119" name="Line 47"/>
            <p:cNvSpPr>
              <a:spLocks noChangeShapeType="1"/>
            </p:cNvSpPr>
            <p:nvPr/>
          </p:nvSpPr>
          <p:spPr bwMode="auto">
            <a:xfrm>
              <a:off x="1964" y="1561"/>
              <a:ext cx="256" cy="185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pic>
          <p:nvPicPr>
            <p:cNvPr id="131120" name="Picture 48" descr="IMG_2652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8" y="954"/>
              <a:ext cx="1362" cy="918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bg1"/>
              </a:solidFill>
              <a:miter lim="800000"/>
              <a:headEnd/>
              <a:tailEnd/>
            </a:ln>
          </p:spPr>
        </p:pic>
      </p:grpSp>
      <p:grpSp>
        <p:nvGrpSpPr>
          <p:cNvPr id="131136" name="Group 64"/>
          <p:cNvGrpSpPr>
            <a:grpSpLocks/>
          </p:cNvGrpSpPr>
          <p:nvPr/>
        </p:nvGrpSpPr>
        <p:grpSpPr bwMode="auto">
          <a:xfrm>
            <a:off x="3236913" y="2641600"/>
            <a:ext cx="2513012" cy="2495550"/>
            <a:chOff x="2085" y="1661"/>
            <a:chExt cx="1583" cy="1572"/>
          </a:xfrm>
        </p:grpSpPr>
        <p:sp>
          <p:nvSpPr>
            <p:cNvPr id="131134" name="Oval 62"/>
            <p:cNvSpPr>
              <a:spLocks noChangeArrowheads="1"/>
            </p:cNvSpPr>
            <p:nvPr/>
          </p:nvSpPr>
          <p:spPr bwMode="auto">
            <a:xfrm>
              <a:off x="2085" y="1661"/>
              <a:ext cx="1583" cy="1572"/>
            </a:xfrm>
            <a:prstGeom prst="ellipse">
              <a:avLst/>
            </a:prstGeom>
            <a:solidFill>
              <a:srgbClr val="66FF33"/>
            </a:solidFill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ru-RU" altLang="ru-RU"/>
            </a:p>
          </p:txBody>
        </p:sp>
        <p:pic>
          <p:nvPicPr>
            <p:cNvPr id="131135" name="Picture 63" descr="4bce97cd76a4a8844930d94aad036f03_parta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E3EB5A"/>
                </a:clrFrom>
                <a:clrTo>
                  <a:srgbClr val="E3EB5A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18" y="1908"/>
              <a:ext cx="1123" cy="10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31161" name="Group 89"/>
          <p:cNvGrpSpPr>
            <a:grpSpLocks/>
          </p:cNvGrpSpPr>
          <p:nvPr/>
        </p:nvGrpSpPr>
        <p:grpSpPr bwMode="auto">
          <a:xfrm>
            <a:off x="5243513" y="4975225"/>
            <a:ext cx="2759075" cy="1697038"/>
            <a:chOff x="3303" y="3134"/>
            <a:chExt cx="1738" cy="1069"/>
          </a:xfrm>
        </p:grpSpPr>
        <p:pic>
          <p:nvPicPr>
            <p:cNvPr id="131151" name="Picture 79" descr="02-4"/>
            <p:cNvPicPr>
              <a:picLocks noChangeAspect="1" noChangeArrowheads="1"/>
            </p:cNvPicPr>
            <p:nvPr/>
          </p:nvPicPr>
          <p:blipFill>
            <a:blip r:embed="rId7" cstate="print">
              <a:lum bright="12000" contrast="6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37" y="3134"/>
              <a:ext cx="1404" cy="1069"/>
            </a:xfrm>
            <a:prstGeom prst="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1154" name="Line 82"/>
            <p:cNvSpPr>
              <a:spLocks noChangeShapeType="1"/>
            </p:cNvSpPr>
            <p:nvPr/>
          </p:nvSpPr>
          <p:spPr bwMode="auto">
            <a:xfrm>
              <a:off x="3303" y="3283"/>
              <a:ext cx="211" cy="178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31160" name="Group 88"/>
          <p:cNvGrpSpPr>
            <a:grpSpLocks/>
          </p:cNvGrpSpPr>
          <p:nvPr/>
        </p:nvGrpSpPr>
        <p:grpSpPr bwMode="auto">
          <a:xfrm>
            <a:off x="5865813" y="3203575"/>
            <a:ext cx="2949575" cy="1635125"/>
            <a:chOff x="3713" y="1999"/>
            <a:chExt cx="1858" cy="1030"/>
          </a:xfrm>
        </p:grpSpPr>
        <p:pic>
          <p:nvPicPr>
            <p:cNvPr id="131152" name="Picture 80" descr="дети и места_22 072"/>
            <p:cNvPicPr>
              <a:picLocks noChangeAspect="1" noChangeArrowheads="1"/>
            </p:cNvPicPr>
            <p:nvPr/>
          </p:nvPicPr>
          <p:blipFill>
            <a:blip r:embed="rId8" cstate="print">
              <a:lum bright="6000" contrast="6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17" y="1999"/>
              <a:ext cx="1554" cy="1030"/>
            </a:xfrm>
            <a:prstGeom prst="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1155" name="Line 83"/>
            <p:cNvSpPr>
              <a:spLocks noChangeShapeType="1"/>
            </p:cNvSpPr>
            <p:nvPr/>
          </p:nvSpPr>
          <p:spPr bwMode="auto">
            <a:xfrm>
              <a:off x="3713" y="2484"/>
              <a:ext cx="232" cy="2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31159" name="Group 87"/>
          <p:cNvGrpSpPr>
            <a:grpSpLocks/>
          </p:cNvGrpSpPr>
          <p:nvPr/>
        </p:nvGrpSpPr>
        <p:grpSpPr bwMode="auto">
          <a:xfrm>
            <a:off x="5160963" y="1484313"/>
            <a:ext cx="2887662" cy="1544637"/>
            <a:chOff x="3251" y="935"/>
            <a:chExt cx="1819" cy="973"/>
          </a:xfrm>
        </p:grpSpPr>
        <p:pic>
          <p:nvPicPr>
            <p:cNvPr id="131153" name="Picture 81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10" y="935"/>
              <a:ext cx="1460" cy="973"/>
            </a:xfrm>
            <a:prstGeom prst="rect">
              <a:avLst/>
            </a:prstGeom>
            <a:noFill/>
            <a:ln w="19050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31156" name="Line 84"/>
            <p:cNvSpPr>
              <a:spLocks noChangeShapeType="1"/>
            </p:cNvSpPr>
            <p:nvPr/>
          </p:nvSpPr>
          <p:spPr bwMode="auto">
            <a:xfrm flipV="1">
              <a:off x="3251" y="1452"/>
              <a:ext cx="196" cy="196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31182" name="WordArt 110"/>
          <p:cNvSpPr>
            <a:spLocks noChangeArrowheads="1" noChangeShapeType="1" noTextEdit="1"/>
          </p:cNvSpPr>
          <p:nvPr/>
        </p:nvSpPr>
        <p:spPr bwMode="auto">
          <a:xfrm rot="-646046">
            <a:off x="3138488" y="2498725"/>
            <a:ext cx="2714625" cy="274002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CirclePour">
              <a:avLst>
                <a:gd name="adj1" fmla="val 10860561"/>
                <a:gd name="adj2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"/>
                <a:cs typeface="Arial"/>
              </a:rPr>
              <a:t>Классно-урочная система   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1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1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31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31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31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31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31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30" name="Group 34"/>
          <p:cNvGrpSpPr>
            <a:grpSpLocks/>
          </p:cNvGrpSpPr>
          <p:nvPr/>
        </p:nvGrpSpPr>
        <p:grpSpPr bwMode="auto">
          <a:xfrm>
            <a:off x="0" y="333375"/>
            <a:ext cx="8604250" cy="503238"/>
            <a:chOff x="0" y="210"/>
            <a:chExt cx="5420" cy="317"/>
          </a:xfrm>
        </p:grpSpPr>
        <p:sp>
          <p:nvSpPr>
            <p:cNvPr id="4131" name="AutoShape 35"/>
            <p:cNvSpPr>
              <a:spLocks noChangeArrowheads="1"/>
            </p:cNvSpPr>
            <p:nvPr/>
          </p:nvSpPr>
          <p:spPr bwMode="auto">
            <a:xfrm>
              <a:off x="0" y="255"/>
              <a:ext cx="5420" cy="18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4132" name="Picture 36" descr="Наша 2008 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9" y="210"/>
              <a:ext cx="317" cy="3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133" name="Text Box 37"/>
            <p:cNvSpPr txBox="1">
              <a:spLocks noChangeArrowheads="1"/>
            </p:cNvSpPr>
            <p:nvPr/>
          </p:nvSpPr>
          <p:spPr bwMode="auto">
            <a:xfrm>
              <a:off x="476" y="244"/>
              <a:ext cx="4808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 sz="1400">
                  <a:solidFill>
                    <a:srgbClr val="A58913"/>
                  </a:solidFill>
                </a:rPr>
                <a:t>Авторская школа «Губернаторский Светленский лицей» Томская область</a:t>
              </a:r>
            </a:p>
          </p:txBody>
        </p:sp>
      </p:grpSp>
      <p:sp>
        <p:nvSpPr>
          <p:cNvPr id="4134" name="Text Box 38"/>
          <p:cNvSpPr txBox="1">
            <a:spLocks noChangeArrowheads="1"/>
          </p:cNvSpPr>
          <p:nvPr/>
        </p:nvSpPr>
        <p:spPr bwMode="auto">
          <a:xfrm>
            <a:off x="250825" y="1125538"/>
            <a:ext cx="8424863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b="1">
                <a:solidFill>
                  <a:srgbClr val="FF0000"/>
                </a:solidFill>
              </a:rPr>
              <a:t>Стереотип 3</a:t>
            </a:r>
            <a:r>
              <a:rPr lang="ru-RU" altLang="ru-RU">
                <a:solidFill>
                  <a:srgbClr val="663300"/>
                </a:solidFill>
              </a:rPr>
              <a:t> </a:t>
            </a:r>
            <a:r>
              <a:rPr lang="ru-RU" altLang="ru-RU" i="1">
                <a:solidFill>
                  <a:srgbClr val="663300"/>
                </a:solidFill>
              </a:rPr>
              <a:t>«Пророка нет в своем отечестве»</a:t>
            </a:r>
          </a:p>
        </p:txBody>
      </p:sp>
      <p:sp>
        <p:nvSpPr>
          <p:cNvPr id="4135" name="Line 39"/>
          <p:cNvSpPr>
            <a:spLocks noChangeShapeType="1"/>
          </p:cNvSpPr>
          <p:nvPr/>
        </p:nvSpPr>
        <p:spPr bwMode="auto">
          <a:xfrm>
            <a:off x="323850" y="1484313"/>
            <a:ext cx="5400675" cy="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36" name="Text Box 40"/>
          <p:cNvSpPr txBox="1">
            <a:spLocks noChangeArrowheads="1"/>
          </p:cNvSpPr>
          <p:nvPr/>
        </p:nvSpPr>
        <p:spPr bwMode="auto">
          <a:xfrm>
            <a:off x="4316413" y="5681663"/>
            <a:ext cx="4464050" cy="91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b="1" i="1">
                <a:solidFill>
                  <a:srgbClr val="FF0000"/>
                </a:solidFill>
              </a:rPr>
              <a:t>«Одаренность – это результат работы с детьми, а не результат поиска детей»</a:t>
            </a:r>
          </a:p>
        </p:txBody>
      </p:sp>
      <p:pic>
        <p:nvPicPr>
          <p:cNvPr id="4138" name="Picture 42" descr="IMG_009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4238" y="1765300"/>
            <a:ext cx="5151437" cy="3787775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158" name="Group 62"/>
          <p:cNvGrpSpPr>
            <a:grpSpLocks/>
          </p:cNvGrpSpPr>
          <p:nvPr/>
        </p:nvGrpSpPr>
        <p:grpSpPr bwMode="auto">
          <a:xfrm>
            <a:off x="514350" y="5256213"/>
            <a:ext cx="1017588" cy="1050925"/>
            <a:chOff x="331" y="1067"/>
            <a:chExt cx="641" cy="662"/>
          </a:xfrm>
        </p:grpSpPr>
        <p:pic>
          <p:nvPicPr>
            <p:cNvPr id="4159" name="Picture 63" descr="clip-art-house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1" y="1067"/>
              <a:ext cx="641" cy="6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160" name="Text Box 64"/>
            <p:cNvSpPr txBox="1">
              <a:spLocks noChangeArrowheads="1"/>
            </p:cNvSpPr>
            <p:nvPr/>
          </p:nvSpPr>
          <p:spPr bwMode="auto">
            <a:xfrm>
              <a:off x="430" y="1111"/>
              <a:ext cx="482" cy="239"/>
            </a:xfrm>
            <a:prstGeom prst="rect">
              <a:avLst/>
            </a:prstGeom>
            <a:solidFill>
              <a:srgbClr val="66FF33"/>
            </a:solidFill>
            <a:ln w="12700">
              <a:solidFill>
                <a:srgbClr val="6633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altLang="ru-RU" b="1">
                  <a:solidFill>
                    <a:srgbClr val="0000FF"/>
                  </a:solidFill>
                </a:rPr>
                <a:t>…</a:t>
              </a:r>
            </a:p>
          </p:txBody>
        </p:sp>
      </p:grpSp>
      <p:grpSp>
        <p:nvGrpSpPr>
          <p:cNvPr id="4178" name="Group 82"/>
          <p:cNvGrpSpPr>
            <a:grpSpLocks/>
          </p:cNvGrpSpPr>
          <p:nvPr/>
        </p:nvGrpSpPr>
        <p:grpSpPr bwMode="auto">
          <a:xfrm>
            <a:off x="517525" y="2863850"/>
            <a:ext cx="1438275" cy="1050925"/>
            <a:chOff x="326" y="1804"/>
            <a:chExt cx="906" cy="662"/>
          </a:xfrm>
        </p:grpSpPr>
        <p:pic>
          <p:nvPicPr>
            <p:cNvPr id="4153" name="Picture 57" descr="clip-art-house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6" y="1804"/>
              <a:ext cx="641" cy="6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154" name="Text Box 58"/>
            <p:cNvSpPr txBox="1">
              <a:spLocks noChangeArrowheads="1"/>
            </p:cNvSpPr>
            <p:nvPr/>
          </p:nvSpPr>
          <p:spPr bwMode="auto">
            <a:xfrm>
              <a:off x="410" y="1848"/>
              <a:ext cx="503" cy="239"/>
            </a:xfrm>
            <a:prstGeom prst="rect">
              <a:avLst/>
            </a:prstGeom>
            <a:solidFill>
              <a:srgbClr val="66FF33"/>
            </a:solidFill>
            <a:ln w="12700">
              <a:solidFill>
                <a:srgbClr val="6633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altLang="ru-RU" b="1">
                  <a:solidFill>
                    <a:srgbClr val="0000FF"/>
                  </a:solidFill>
                </a:rPr>
                <a:t>ДМШ</a:t>
              </a:r>
            </a:p>
          </p:txBody>
        </p:sp>
        <p:sp>
          <p:nvSpPr>
            <p:cNvPr id="4162" name="Line 66"/>
            <p:cNvSpPr>
              <a:spLocks noChangeShapeType="1"/>
            </p:cNvSpPr>
            <p:nvPr/>
          </p:nvSpPr>
          <p:spPr bwMode="auto">
            <a:xfrm flipH="1">
              <a:off x="933" y="2242"/>
              <a:ext cx="299" cy="3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4179" name="Group 83"/>
          <p:cNvGrpSpPr>
            <a:grpSpLocks/>
          </p:cNvGrpSpPr>
          <p:nvPr/>
        </p:nvGrpSpPr>
        <p:grpSpPr bwMode="auto">
          <a:xfrm>
            <a:off x="498475" y="4090988"/>
            <a:ext cx="1438275" cy="1050925"/>
            <a:chOff x="326" y="2530"/>
            <a:chExt cx="906" cy="662"/>
          </a:xfrm>
        </p:grpSpPr>
        <p:pic>
          <p:nvPicPr>
            <p:cNvPr id="4156" name="Picture 60" descr="clip-art-house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6" y="2530"/>
              <a:ext cx="641" cy="6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157" name="Text Box 61"/>
            <p:cNvSpPr txBox="1">
              <a:spLocks noChangeArrowheads="1"/>
            </p:cNvSpPr>
            <p:nvPr/>
          </p:nvSpPr>
          <p:spPr bwMode="auto">
            <a:xfrm>
              <a:off x="327" y="2574"/>
              <a:ext cx="652" cy="239"/>
            </a:xfrm>
            <a:prstGeom prst="rect">
              <a:avLst/>
            </a:prstGeom>
            <a:solidFill>
              <a:srgbClr val="66FF33"/>
            </a:solidFill>
            <a:ln w="12700">
              <a:solidFill>
                <a:srgbClr val="6633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altLang="ru-RU" b="1">
                  <a:solidFill>
                    <a:srgbClr val="0000FF"/>
                  </a:solidFill>
                </a:rPr>
                <a:t>ДЮСШ</a:t>
              </a:r>
            </a:p>
          </p:txBody>
        </p:sp>
        <p:sp>
          <p:nvSpPr>
            <p:cNvPr id="4163" name="Line 67"/>
            <p:cNvSpPr>
              <a:spLocks noChangeShapeType="1"/>
            </p:cNvSpPr>
            <p:nvPr/>
          </p:nvSpPr>
          <p:spPr bwMode="auto">
            <a:xfrm flipH="1">
              <a:off x="933" y="2934"/>
              <a:ext cx="299" cy="3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4170" name="Group 74"/>
          <p:cNvGrpSpPr>
            <a:grpSpLocks/>
          </p:cNvGrpSpPr>
          <p:nvPr/>
        </p:nvGrpSpPr>
        <p:grpSpPr bwMode="auto">
          <a:xfrm>
            <a:off x="7223125" y="2338388"/>
            <a:ext cx="1666875" cy="2016125"/>
            <a:chOff x="4533" y="1425"/>
            <a:chExt cx="1050" cy="1270"/>
          </a:xfrm>
        </p:grpSpPr>
        <p:pic>
          <p:nvPicPr>
            <p:cNvPr id="4140" name="Picture 44" descr="12883107997317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CFEFB"/>
                </a:clrFrom>
                <a:clrTo>
                  <a:srgbClr val="FCFEFB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19" y="1601"/>
              <a:ext cx="764" cy="10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168" name="Text Box 72"/>
            <p:cNvSpPr txBox="1">
              <a:spLocks noChangeArrowheads="1"/>
            </p:cNvSpPr>
            <p:nvPr/>
          </p:nvSpPr>
          <p:spPr bwMode="auto">
            <a:xfrm rot="-334247">
              <a:off x="4873" y="1425"/>
              <a:ext cx="539" cy="239"/>
            </a:xfrm>
            <a:prstGeom prst="rect">
              <a:avLst/>
            </a:prstGeom>
            <a:solidFill>
              <a:srgbClr val="FFFF99"/>
            </a:solidFill>
            <a:ln w="12700">
              <a:solidFill>
                <a:srgbClr val="6633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altLang="ru-RU" b="1">
                  <a:solidFill>
                    <a:srgbClr val="0000FF"/>
                  </a:solidFill>
                </a:rPr>
                <a:t>СОШ</a:t>
              </a:r>
            </a:p>
          </p:txBody>
        </p:sp>
        <p:sp>
          <p:nvSpPr>
            <p:cNvPr id="4169" name="Line 73"/>
            <p:cNvSpPr>
              <a:spLocks noChangeShapeType="1"/>
            </p:cNvSpPr>
            <p:nvPr/>
          </p:nvSpPr>
          <p:spPr bwMode="auto">
            <a:xfrm flipH="1">
              <a:off x="4533" y="2321"/>
              <a:ext cx="299" cy="3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4175" name="Group 79"/>
          <p:cNvGrpSpPr>
            <a:grpSpLocks/>
          </p:cNvGrpSpPr>
          <p:nvPr/>
        </p:nvGrpSpPr>
        <p:grpSpPr bwMode="auto">
          <a:xfrm>
            <a:off x="508000" y="1676400"/>
            <a:ext cx="1430338" cy="1050925"/>
            <a:chOff x="331" y="1067"/>
            <a:chExt cx="901" cy="662"/>
          </a:xfrm>
        </p:grpSpPr>
        <p:grpSp>
          <p:nvGrpSpPr>
            <p:cNvPr id="4171" name="Group 75"/>
            <p:cNvGrpSpPr>
              <a:grpSpLocks/>
            </p:cNvGrpSpPr>
            <p:nvPr/>
          </p:nvGrpSpPr>
          <p:grpSpPr bwMode="auto">
            <a:xfrm>
              <a:off x="331" y="1067"/>
              <a:ext cx="641" cy="662"/>
              <a:chOff x="331" y="1067"/>
              <a:chExt cx="641" cy="662"/>
            </a:xfrm>
          </p:grpSpPr>
          <p:pic>
            <p:nvPicPr>
              <p:cNvPr id="4172" name="Picture 76" descr="clip-art-house"/>
              <p:cNvPicPr>
                <a:picLocks noChangeAspect="1" noChangeArrowheads="1"/>
              </p:cNvPicPr>
              <p:nvPr/>
            </p:nvPicPr>
            <p:blipFill>
              <a:blip r:embed="rId4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31" y="1067"/>
                <a:ext cx="641" cy="6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173" name="Text Box 77"/>
              <p:cNvSpPr txBox="1">
                <a:spLocks noChangeArrowheads="1"/>
              </p:cNvSpPr>
              <p:nvPr/>
            </p:nvSpPr>
            <p:spPr bwMode="auto">
              <a:xfrm>
                <a:off x="430" y="1111"/>
                <a:ext cx="482" cy="239"/>
              </a:xfrm>
              <a:prstGeom prst="rect">
                <a:avLst/>
              </a:prstGeom>
              <a:solidFill>
                <a:srgbClr val="66FF33"/>
              </a:solidFill>
              <a:ln w="12700">
                <a:solidFill>
                  <a:srgbClr val="6633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ru-RU" altLang="ru-RU" b="1">
                    <a:solidFill>
                      <a:srgbClr val="0000FF"/>
                    </a:solidFill>
                  </a:rPr>
                  <a:t>ДХШ</a:t>
                </a:r>
              </a:p>
            </p:txBody>
          </p:sp>
        </p:grpSp>
        <p:sp>
          <p:nvSpPr>
            <p:cNvPr id="4174" name="Line 78"/>
            <p:cNvSpPr>
              <a:spLocks noChangeShapeType="1"/>
            </p:cNvSpPr>
            <p:nvPr/>
          </p:nvSpPr>
          <p:spPr bwMode="auto">
            <a:xfrm flipH="1">
              <a:off x="933" y="1520"/>
              <a:ext cx="299" cy="3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4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4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4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4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80"/>
                                        <p:tgtEl>
                                          <p:spTgt spid="41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80"/>
                                        <p:tgtEl>
                                          <p:spTgt spid="41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80"/>
                                        <p:tgtEl>
                                          <p:spTgt spid="41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3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60" name="Rectangle 4"/>
          <p:cNvSpPr>
            <a:spLocks noChangeArrowheads="1"/>
          </p:cNvSpPr>
          <p:nvPr/>
        </p:nvSpPr>
        <p:spPr bwMode="auto">
          <a:xfrm>
            <a:off x="1135063" y="3205163"/>
            <a:ext cx="7385050" cy="91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ru-RU" altLang="ru-RU">
                <a:solidFill>
                  <a:srgbClr val="0000FF"/>
                </a:solidFill>
              </a:rPr>
              <a:t>Многоуровневая система обучения и новое содержание образования Губернаторского Светленского лицея как эффективная модель для развития современной школы</a:t>
            </a:r>
            <a:r>
              <a:rPr lang="ru-RU" altLang="ru-RU"/>
              <a:t>.</a:t>
            </a:r>
            <a:r>
              <a:rPr lang="ru-RU" altLang="ru-RU" b="1"/>
              <a:t> </a:t>
            </a:r>
          </a:p>
        </p:txBody>
      </p:sp>
      <p:grpSp>
        <p:nvGrpSpPr>
          <p:cNvPr id="45061" name="Group 5"/>
          <p:cNvGrpSpPr>
            <a:grpSpLocks/>
          </p:cNvGrpSpPr>
          <p:nvPr/>
        </p:nvGrpSpPr>
        <p:grpSpPr bwMode="auto">
          <a:xfrm>
            <a:off x="0" y="333375"/>
            <a:ext cx="8604250" cy="503238"/>
            <a:chOff x="0" y="210"/>
            <a:chExt cx="5420" cy="317"/>
          </a:xfrm>
        </p:grpSpPr>
        <p:sp>
          <p:nvSpPr>
            <p:cNvPr id="45062" name="AutoShape 6"/>
            <p:cNvSpPr>
              <a:spLocks noChangeArrowheads="1"/>
            </p:cNvSpPr>
            <p:nvPr/>
          </p:nvSpPr>
          <p:spPr bwMode="auto">
            <a:xfrm>
              <a:off x="0" y="255"/>
              <a:ext cx="5420" cy="18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45063" name="Picture 7" descr="Наша 2008 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9" y="210"/>
              <a:ext cx="317" cy="3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5064" name="Text Box 8"/>
            <p:cNvSpPr txBox="1">
              <a:spLocks noChangeArrowheads="1"/>
            </p:cNvSpPr>
            <p:nvPr/>
          </p:nvSpPr>
          <p:spPr bwMode="auto">
            <a:xfrm>
              <a:off x="476" y="244"/>
              <a:ext cx="4808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 sz="1400">
                  <a:solidFill>
                    <a:srgbClr val="A58913"/>
                  </a:solidFill>
                </a:rPr>
                <a:t>Авторская школа «Губернаторский Светленский лицей» Томская область</a:t>
              </a:r>
            </a:p>
          </p:txBody>
        </p:sp>
      </p:grpSp>
      <p:pic>
        <p:nvPicPr>
          <p:cNvPr id="45081" name="Picture 25" descr="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52513"/>
            <a:ext cx="2041525" cy="1884362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82" name="Picture 26" descr="1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6425" y="1023938"/>
            <a:ext cx="2298700" cy="189865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83" name="Picture 27" descr="Встреча с президентом РАО Никандровым Н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1023938"/>
            <a:ext cx="2438400" cy="191135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94" name="Picture 38" descr="IMG_009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2475" y="1028700"/>
            <a:ext cx="2381250" cy="1903413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95" name="Picture 39" descr="С Министром образования Фурсенко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92613"/>
            <a:ext cx="2324100" cy="186055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97" name="Picture 41" descr="IMG_3211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1563" y="4371975"/>
            <a:ext cx="2428875" cy="186213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98" name="Picture 42" descr="P7070039"/>
          <p:cNvPicPr>
            <a:picLocks noChangeAspect="1" noChangeArrowheads="1"/>
          </p:cNvPicPr>
          <p:nvPr/>
        </p:nvPicPr>
        <p:blipFill>
          <a:blip r:embed="rId9" cstate="print">
            <a:lum brigh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9488" y="4392613"/>
            <a:ext cx="2249487" cy="1858962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99" name="Picture 43" descr="23"/>
          <p:cNvPicPr>
            <a:picLocks noChangeArrowheads="1"/>
          </p:cNvPicPr>
          <p:nvPr/>
        </p:nvPicPr>
        <p:blipFill>
          <a:blip r:embed="rId10" cstate="print">
            <a:lum bright="18000" contras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8350" y="4386263"/>
            <a:ext cx="2025650" cy="181292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9" name="Rectangle 5"/>
          <p:cNvSpPr>
            <a:spLocks noChangeArrowheads="1"/>
          </p:cNvSpPr>
          <p:nvPr/>
        </p:nvSpPr>
        <p:spPr bwMode="auto">
          <a:xfrm>
            <a:off x="0" y="13954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77828" name="Object 4"/>
          <p:cNvGraphicFramePr>
            <a:graphicFrameLocks noChangeAspect="1"/>
          </p:cNvGraphicFramePr>
          <p:nvPr/>
        </p:nvGraphicFramePr>
        <p:xfrm>
          <a:off x="1908175" y="1620838"/>
          <a:ext cx="5043488" cy="4965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846" name="Рисунок" r:id="rId3" imgW="5410080" imgH="5600880" progId="Word.Picture.8">
                  <p:embed/>
                </p:oleObj>
              </mc:Choice>
              <mc:Fallback>
                <p:oleObj name="Рисунок" r:id="rId3" imgW="5410080" imgH="5600880" progId="Word.Picture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t="4146"/>
                      <a:stretch>
                        <a:fillRect/>
                      </a:stretch>
                    </p:blipFill>
                    <p:spPr bwMode="auto">
                      <a:xfrm>
                        <a:off x="1908175" y="1620838"/>
                        <a:ext cx="5043488" cy="4965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7830" name="Group 6"/>
          <p:cNvGrpSpPr>
            <a:grpSpLocks/>
          </p:cNvGrpSpPr>
          <p:nvPr/>
        </p:nvGrpSpPr>
        <p:grpSpPr bwMode="auto">
          <a:xfrm>
            <a:off x="0" y="333375"/>
            <a:ext cx="8604250" cy="503238"/>
            <a:chOff x="0" y="210"/>
            <a:chExt cx="5420" cy="317"/>
          </a:xfrm>
        </p:grpSpPr>
        <p:sp>
          <p:nvSpPr>
            <p:cNvPr id="77831" name="AutoShape 7"/>
            <p:cNvSpPr>
              <a:spLocks noChangeArrowheads="1"/>
            </p:cNvSpPr>
            <p:nvPr/>
          </p:nvSpPr>
          <p:spPr bwMode="auto">
            <a:xfrm>
              <a:off x="0" y="255"/>
              <a:ext cx="5420" cy="18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77832" name="Picture 8" descr="Наша 2008 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9" y="210"/>
              <a:ext cx="317" cy="3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833" name="Text Box 9"/>
            <p:cNvSpPr txBox="1">
              <a:spLocks noChangeArrowheads="1"/>
            </p:cNvSpPr>
            <p:nvPr/>
          </p:nvSpPr>
          <p:spPr bwMode="auto">
            <a:xfrm>
              <a:off x="476" y="244"/>
              <a:ext cx="4808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 sz="1400">
                  <a:solidFill>
                    <a:srgbClr val="A58913"/>
                  </a:solidFill>
                </a:rPr>
                <a:t>Авторская школа «Губернаторский Светленский лицей» Томская область</a:t>
              </a:r>
            </a:p>
          </p:txBody>
        </p:sp>
      </p:grpSp>
      <p:sp>
        <p:nvSpPr>
          <p:cNvPr id="17410" name="Text Box 4"/>
          <p:cNvSpPr txBox="1">
            <a:spLocks noChangeArrowheads="1"/>
          </p:cNvSpPr>
          <p:nvPr/>
        </p:nvSpPr>
        <p:spPr bwMode="auto">
          <a:xfrm>
            <a:off x="2771775" y="1052513"/>
            <a:ext cx="53260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2000">
                <a:solidFill>
                  <a:srgbClr val="0000FF"/>
                </a:solidFill>
              </a:rPr>
              <a:t>НОВОЕ СОДЕРЖАНИЕ ОБРАЗОВАНИЯ</a:t>
            </a:r>
            <a:r>
              <a:rPr lang="ru-RU" altLang="ru-RU">
                <a:solidFill>
                  <a:srgbClr val="262673"/>
                </a:solidFill>
              </a:rPr>
              <a:t> </a:t>
            </a:r>
          </a:p>
        </p:txBody>
      </p:sp>
      <p:sp>
        <p:nvSpPr>
          <p:cNvPr id="77835" name="Text Box 23"/>
          <p:cNvSpPr txBox="1">
            <a:spLocks noChangeArrowheads="1"/>
          </p:cNvSpPr>
          <p:nvPr/>
        </p:nvSpPr>
        <p:spPr bwMode="auto">
          <a:xfrm>
            <a:off x="539750" y="1017588"/>
            <a:ext cx="2232025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2400" b="1">
                <a:solidFill>
                  <a:srgbClr val="FF0000"/>
                </a:solidFill>
                <a:latin typeface="Tahoma" pitchFamily="34" charset="0"/>
              </a:rPr>
              <a:t>Решение 1</a:t>
            </a:r>
          </a:p>
        </p:txBody>
      </p:sp>
      <p:grpSp>
        <p:nvGrpSpPr>
          <p:cNvPr id="77836" name="Group 12"/>
          <p:cNvGrpSpPr>
            <a:grpSpLocks/>
          </p:cNvGrpSpPr>
          <p:nvPr/>
        </p:nvGrpSpPr>
        <p:grpSpPr bwMode="auto">
          <a:xfrm>
            <a:off x="2124075" y="1700213"/>
            <a:ext cx="4824413" cy="4546600"/>
            <a:chOff x="1020" y="378"/>
            <a:chExt cx="3660" cy="3564"/>
          </a:xfrm>
        </p:grpSpPr>
        <p:pic>
          <p:nvPicPr>
            <p:cNvPr id="77837" name="Picture 13" descr="1287581805_130564962_1-----1287581805"/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0" y="378"/>
              <a:ext cx="3600" cy="35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7838" name="Picture 14" descr="stock-photo-artist-s-palette-with-brushes-over-white-background-40176088"/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FAFAFA"/>
                </a:clrFrom>
                <a:clrTo>
                  <a:srgbClr val="FAFAFA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479105">
              <a:off x="3281" y="2159"/>
              <a:ext cx="1271" cy="6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7839" name="Picture 15" descr="1287581805_130564962_1-----1287581805"/>
            <p:cNvPicPr>
              <a:picLocks noChangeAspect="1" noChangeArrowheads="1"/>
            </p:cNvPicPr>
            <p:nvPr/>
          </p:nvPicPr>
          <p:blipFill>
            <a:blip r:embed="rId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840178">
              <a:off x="3560" y="2070"/>
              <a:ext cx="227" cy="7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7840" name="Picture 16" descr="1287581805_130564962_1-----1287581805"/>
            <p:cNvPicPr>
              <a:picLocks noChangeAspect="1" noChangeArrowheads="1"/>
            </p:cNvPicPr>
            <p:nvPr/>
          </p:nvPicPr>
          <p:blipFill>
            <a:blip r:embed="rId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938642">
              <a:off x="4422" y="1933"/>
              <a:ext cx="227" cy="7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7841" name="Picture 17" descr="books"/>
            <p:cNvPicPr>
              <a:picLocks noChangeAspect="1" noChangeArrowheads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0" y="2115"/>
              <a:ext cx="1452" cy="125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7842" name="Picture 18" descr="1287581805_130564962_1-----1287581805"/>
            <p:cNvPicPr>
              <a:picLocks noChangeAspect="1" noChangeArrowheads="1"/>
            </p:cNvPicPr>
            <p:nvPr/>
          </p:nvPicPr>
          <p:blipFill>
            <a:blip r:embed="rId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876298" flipH="1">
              <a:off x="1791" y="2060"/>
              <a:ext cx="227" cy="1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6" dur="2000"/>
                                        <p:tgtEl>
                                          <p:spTgt spid="778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7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778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240" name="Object 24"/>
          <p:cNvGraphicFramePr>
            <a:graphicFrameLocks noChangeAspect="1"/>
          </p:cNvGraphicFramePr>
          <p:nvPr/>
        </p:nvGraphicFramePr>
        <p:xfrm>
          <a:off x="5441950" y="3138488"/>
          <a:ext cx="2520950" cy="1512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8" name="Диаграмма" r:id="rId3" imgW="6096090" imgH="4067280" progId="MSGraph.Chart.8">
                  <p:embed followColorScheme="full"/>
                </p:oleObj>
              </mc:Choice>
              <mc:Fallback>
                <p:oleObj name="Диаграмма" r:id="rId3" imgW="6096090" imgH="4067280" progId="MSGraph.Chart.8">
                  <p:embed followColorScheme="full"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4739" t="28297" r="40938" b="29196"/>
                      <a:stretch>
                        <a:fillRect/>
                      </a:stretch>
                    </p:blipFill>
                    <p:spPr bwMode="auto">
                      <a:xfrm>
                        <a:off x="5441950" y="3138488"/>
                        <a:ext cx="2520950" cy="15128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41" name="Object 25"/>
          <p:cNvGraphicFramePr>
            <a:graphicFrameLocks noChangeAspect="1"/>
          </p:cNvGraphicFramePr>
          <p:nvPr/>
        </p:nvGraphicFramePr>
        <p:xfrm>
          <a:off x="1155700" y="3141663"/>
          <a:ext cx="2351088" cy="1724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9" name="Диаграмма" r:id="rId5" imgW="6381621" imgH="4057560" progId="MSGraph.Chart.8">
                  <p:embed followColorScheme="full"/>
                </p:oleObj>
              </mc:Choice>
              <mc:Fallback>
                <p:oleObj name="Диаграмма" r:id="rId5" imgW="6381621" imgH="4057560" progId="MSGraph.Chart.8">
                  <p:embed followColorScheme="full"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9453" t="26541" r="40215" b="23888"/>
                      <a:stretch>
                        <a:fillRect/>
                      </a:stretch>
                    </p:blipFill>
                    <p:spPr bwMode="auto">
                      <a:xfrm>
                        <a:off x="1155700" y="3141663"/>
                        <a:ext cx="2351088" cy="1724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42" name="Text Box 26"/>
          <p:cNvSpPr txBox="1">
            <a:spLocks noChangeArrowheads="1"/>
          </p:cNvSpPr>
          <p:nvPr/>
        </p:nvSpPr>
        <p:spPr bwMode="auto">
          <a:xfrm>
            <a:off x="976313" y="2489200"/>
            <a:ext cx="2449512" cy="376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>
                <a:solidFill>
                  <a:srgbClr val="FF0000"/>
                </a:solidFill>
                <a:latin typeface="Tahoma" pitchFamily="34" charset="0"/>
              </a:rPr>
              <a:t>Традиционная школа</a:t>
            </a:r>
          </a:p>
        </p:txBody>
      </p:sp>
      <p:sp>
        <p:nvSpPr>
          <p:cNvPr id="9243" name="Text Box 27"/>
          <p:cNvSpPr txBox="1">
            <a:spLocks noChangeArrowheads="1"/>
          </p:cNvSpPr>
          <p:nvPr/>
        </p:nvSpPr>
        <p:spPr bwMode="auto">
          <a:xfrm>
            <a:off x="5649913" y="2365375"/>
            <a:ext cx="2447925" cy="650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dirty="0">
                <a:solidFill>
                  <a:schemeClr val="accent6"/>
                </a:solidFill>
                <a:latin typeface="Tahoma" pitchFamily="34" charset="0"/>
              </a:rPr>
              <a:t>Губернаторский </a:t>
            </a:r>
            <a:r>
              <a:rPr lang="ru-RU" dirty="0" err="1">
                <a:solidFill>
                  <a:schemeClr val="accent6"/>
                </a:solidFill>
                <a:latin typeface="Tahoma" pitchFamily="34" charset="0"/>
              </a:rPr>
              <a:t>Светленский</a:t>
            </a:r>
            <a:r>
              <a:rPr lang="ru-RU" dirty="0">
                <a:solidFill>
                  <a:schemeClr val="accent6"/>
                </a:solidFill>
                <a:latin typeface="Tahoma" pitchFamily="34" charset="0"/>
              </a:rPr>
              <a:t> лицей</a:t>
            </a:r>
          </a:p>
        </p:txBody>
      </p:sp>
      <p:sp>
        <p:nvSpPr>
          <p:cNvPr id="9244" name="Text Box 28"/>
          <p:cNvSpPr txBox="1">
            <a:spLocks noChangeArrowheads="1"/>
          </p:cNvSpPr>
          <p:nvPr/>
        </p:nvSpPr>
        <p:spPr bwMode="auto">
          <a:xfrm>
            <a:off x="1042988" y="1768475"/>
            <a:ext cx="69850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1600">
                <a:latin typeface="Tahoma" pitchFamily="34" charset="0"/>
              </a:rPr>
              <a:t>Соотношение в учебном плане общеобразовательных предметов и предметов художественно-эстетического цикла в системе образования</a:t>
            </a:r>
          </a:p>
        </p:txBody>
      </p:sp>
      <p:sp>
        <p:nvSpPr>
          <p:cNvPr id="1032" name="Text Box 29"/>
          <p:cNvSpPr txBox="1">
            <a:spLocks noChangeArrowheads="1"/>
          </p:cNvSpPr>
          <p:nvPr/>
        </p:nvSpPr>
        <p:spPr bwMode="auto">
          <a:xfrm>
            <a:off x="2922588" y="3654425"/>
            <a:ext cx="295116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ru-RU" altLang="ru-RU">
              <a:latin typeface="Tahoma" pitchFamily="34" charset="0"/>
            </a:endParaRPr>
          </a:p>
        </p:txBody>
      </p:sp>
      <p:grpSp>
        <p:nvGrpSpPr>
          <p:cNvPr id="2" name="Group 41"/>
          <p:cNvGrpSpPr>
            <a:grpSpLocks/>
          </p:cNvGrpSpPr>
          <p:nvPr/>
        </p:nvGrpSpPr>
        <p:grpSpPr bwMode="auto">
          <a:xfrm>
            <a:off x="3721100" y="2794000"/>
            <a:ext cx="1655763" cy="763588"/>
            <a:chOff x="2245" y="2115"/>
            <a:chExt cx="1043" cy="481"/>
          </a:xfrm>
        </p:grpSpPr>
        <p:sp>
          <p:nvSpPr>
            <p:cNvPr id="1037" name="Rectangle 30"/>
            <p:cNvSpPr>
              <a:spLocks noChangeArrowheads="1"/>
            </p:cNvSpPr>
            <p:nvPr/>
          </p:nvSpPr>
          <p:spPr bwMode="auto">
            <a:xfrm>
              <a:off x="2290" y="2161"/>
              <a:ext cx="136" cy="136"/>
            </a:xfrm>
            <a:prstGeom prst="rect">
              <a:avLst/>
            </a:prstGeom>
            <a:solidFill>
              <a:srgbClr val="00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>
                <a:latin typeface="Tahoma" pitchFamily="34" charset="0"/>
              </a:endParaRPr>
            </a:p>
          </p:txBody>
        </p:sp>
        <p:sp>
          <p:nvSpPr>
            <p:cNvPr id="1038" name="Text Box 31"/>
            <p:cNvSpPr txBox="1">
              <a:spLocks noChangeArrowheads="1"/>
            </p:cNvSpPr>
            <p:nvPr/>
          </p:nvSpPr>
          <p:spPr bwMode="auto">
            <a:xfrm>
              <a:off x="2471" y="2115"/>
              <a:ext cx="817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ru-RU" altLang="ru-RU" sz="1000">
                  <a:latin typeface="Tahoma" pitchFamily="34" charset="0"/>
                </a:rPr>
                <a:t>Общеобразовательные дисциплины</a:t>
              </a:r>
            </a:p>
          </p:txBody>
        </p:sp>
        <p:sp>
          <p:nvSpPr>
            <p:cNvPr id="1039" name="Rectangle 32"/>
            <p:cNvSpPr>
              <a:spLocks noChangeArrowheads="1"/>
            </p:cNvSpPr>
            <p:nvPr/>
          </p:nvSpPr>
          <p:spPr bwMode="auto">
            <a:xfrm>
              <a:off x="2290" y="2388"/>
              <a:ext cx="136" cy="136"/>
            </a:xfrm>
            <a:prstGeom prst="rect">
              <a:avLst/>
            </a:prstGeom>
            <a:solidFill>
              <a:srgbClr val="FF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>
                <a:latin typeface="Tahoma" pitchFamily="34" charset="0"/>
              </a:endParaRPr>
            </a:p>
          </p:txBody>
        </p:sp>
        <p:sp>
          <p:nvSpPr>
            <p:cNvPr id="1040" name="Text Box 33"/>
            <p:cNvSpPr txBox="1">
              <a:spLocks noChangeArrowheads="1"/>
            </p:cNvSpPr>
            <p:nvPr/>
          </p:nvSpPr>
          <p:spPr bwMode="auto">
            <a:xfrm>
              <a:off x="2471" y="2346"/>
              <a:ext cx="817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ru-RU" altLang="ru-RU" sz="1000">
                  <a:latin typeface="Tahoma" pitchFamily="34" charset="0"/>
                </a:rPr>
                <a:t>Творческие предметы</a:t>
              </a:r>
            </a:p>
          </p:txBody>
        </p:sp>
        <p:sp>
          <p:nvSpPr>
            <p:cNvPr id="1041" name="Rectangle 35"/>
            <p:cNvSpPr>
              <a:spLocks noChangeArrowheads="1"/>
            </p:cNvSpPr>
            <p:nvPr/>
          </p:nvSpPr>
          <p:spPr bwMode="auto">
            <a:xfrm>
              <a:off x="2245" y="2115"/>
              <a:ext cx="998" cy="4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ru-RU" altLang="ru-RU">
                <a:latin typeface="Tahoma" pitchFamily="34" charset="0"/>
              </a:endParaRPr>
            </a:p>
          </p:txBody>
        </p:sp>
      </p:grpSp>
      <p:sp>
        <p:nvSpPr>
          <p:cNvPr id="9254" name="Text Box 38"/>
          <p:cNvSpPr txBox="1">
            <a:spLocks noChangeArrowheads="1"/>
          </p:cNvSpPr>
          <p:nvPr/>
        </p:nvSpPr>
        <p:spPr bwMode="auto">
          <a:xfrm>
            <a:off x="1077913" y="4794250"/>
            <a:ext cx="2951162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1600" b="1" dirty="0">
                <a:solidFill>
                  <a:srgbClr val="FF0000"/>
                </a:solidFill>
                <a:latin typeface="Tahoma" pitchFamily="34" charset="0"/>
              </a:rPr>
              <a:t>Творческие дисциплины:</a:t>
            </a:r>
            <a:r>
              <a:rPr lang="ru-RU" sz="1600" dirty="0">
                <a:solidFill>
                  <a:srgbClr val="FF0000"/>
                </a:solidFill>
                <a:latin typeface="Tahoma" pitchFamily="34" charset="0"/>
              </a:rPr>
              <a:t> </a:t>
            </a:r>
            <a:r>
              <a:rPr lang="ru-RU" sz="1600" dirty="0">
                <a:solidFill>
                  <a:schemeClr val="accent6"/>
                </a:solidFill>
                <a:latin typeface="Tahoma" pitchFamily="34" charset="0"/>
              </a:rPr>
              <a:t>- музыка,                               - рисование</a:t>
            </a:r>
          </a:p>
        </p:txBody>
      </p:sp>
      <p:sp>
        <p:nvSpPr>
          <p:cNvPr id="9255" name="Text Box 39"/>
          <p:cNvSpPr txBox="1">
            <a:spLocks noChangeArrowheads="1"/>
          </p:cNvSpPr>
          <p:nvPr/>
        </p:nvSpPr>
        <p:spPr bwMode="auto">
          <a:xfrm>
            <a:off x="5364163" y="4794250"/>
            <a:ext cx="3095625" cy="180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1600" b="1" dirty="0">
                <a:solidFill>
                  <a:srgbClr val="FF0000"/>
                </a:solidFill>
                <a:latin typeface="Tahoma" pitchFamily="34" charset="0"/>
              </a:rPr>
              <a:t>Творческие дисциплины:</a:t>
            </a:r>
            <a:r>
              <a:rPr lang="ru-RU" sz="1600" dirty="0">
                <a:latin typeface="Tahoma" pitchFamily="34" charset="0"/>
              </a:rPr>
              <a:t>                  </a:t>
            </a:r>
            <a:r>
              <a:rPr lang="ru-RU" sz="1600" dirty="0">
                <a:solidFill>
                  <a:schemeClr val="accent6"/>
                </a:solidFill>
                <a:latin typeface="Tahoma" pitchFamily="34" charset="0"/>
              </a:rPr>
              <a:t>- изобразительное искусство,              - история искусств,                                - практическая философия,                   - основы дизайна,                           - художественный труд,                  - музыка,                               </a:t>
            </a:r>
          </a:p>
        </p:txBody>
      </p:sp>
      <p:sp>
        <p:nvSpPr>
          <p:cNvPr id="17410" name="Text Box 4"/>
          <p:cNvSpPr txBox="1">
            <a:spLocks noChangeArrowheads="1"/>
          </p:cNvSpPr>
          <p:nvPr/>
        </p:nvSpPr>
        <p:spPr bwMode="auto">
          <a:xfrm>
            <a:off x="2771775" y="1052513"/>
            <a:ext cx="53260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2000">
                <a:solidFill>
                  <a:srgbClr val="0000FF"/>
                </a:solidFill>
              </a:rPr>
              <a:t>НОВОЕ СОДЕРЖАНИЕ ОБРАЗОВАНИЯ</a:t>
            </a:r>
            <a:r>
              <a:rPr lang="ru-RU" altLang="ru-RU">
                <a:solidFill>
                  <a:srgbClr val="262673"/>
                </a:solidFill>
              </a:rPr>
              <a:t> </a:t>
            </a:r>
          </a:p>
        </p:txBody>
      </p:sp>
      <p:sp>
        <p:nvSpPr>
          <p:cNvPr id="1051" name="Text Box 23"/>
          <p:cNvSpPr txBox="1">
            <a:spLocks noChangeArrowheads="1"/>
          </p:cNvSpPr>
          <p:nvPr/>
        </p:nvSpPr>
        <p:spPr bwMode="auto">
          <a:xfrm>
            <a:off x="539750" y="1017588"/>
            <a:ext cx="2232025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2400" b="1">
                <a:solidFill>
                  <a:srgbClr val="FF0000"/>
                </a:solidFill>
                <a:latin typeface="Tahoma" pitchFamily="34" charset="0"/>
              </a:rPr>
              <a:t>Решение 1</a:t>
            </a:r>
          </a:p>
        </p:txBody>
      </p:sp>
      <p:grpSp>
        <p:nvGrpSpPr>
          <p:cNvPr id="1052" name="Group 28"/>
          <p:cNvGrpSpPr>
            <a:grpSpLocks/>
          </p:cNvGrpSpPr>
          <p:nvPr/>
        </p:nvGrpSpPr>
        <p:grpSpPr bwMode="auto">
          <a:xfrm>
            <a:off x="0" y="333375"/>
            <a:ext cx="8604250" cy="503238"/>
            <a:chOff x="0" y="210"/>
            <a:chExt cx="5420" cy="317"/>
          </a:xfrm>
        </p:grpSpPr>
        <p:sp>
          <p:nvSpPr>
            <p:cNvPr id="1053" name="AutoShape 29"/>
            <p:cNvSpPr>
              <a:spLocks noChangeArrowheads="1"/>
            </p:cNvSpPr>
            <p:nvPr/>
          </p:nvSpPr>
          <p:spPr bwMode="auto">
            <a:xfrm>
              <a:off x="0" y="255"/>
              <a:ext cx="5420" cy="18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1054" name="Picture 30" descr="Наша 2008 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9" y="210"/>
              <a:ext cx="317" cy="3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55" name="Text Box 31"/>
            <p:cNvSpPr txBox="1">
              <a:spLocks noChangeArrowheads="1"/>
            </p:cNvSpPr>
            <p:nvPr/>
          </p:nvSpPr>
          <p:spPr bwMode="auto">
            <a:xfrm>
              <a:off x="476" y="244"/>
              <a:ext cx="4808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 sz="1400">
                  <a:solidFill>
                    <a:srgbClr val="A58913"/>
                  </a:solidFill>
                </a:rPr>
                <a:t>Авторская школа «Губернаторский Светленский лицей» Томская область</a:t>
              </a:r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2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900" decel="100000" fill="hold"/>
                                        <p:tgtEl>
                                          <p:spTgt spid="9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2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900" decel="100000" fill="hold"/>
                                        <p:tgtEl>
                                          <p:spTgt spid="9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6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2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2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900" decel="100000" fill="hold"/>
                                        <p:tgtEl>
                                          <p:spTgt spid="92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2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2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2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900" decel="100000" fill="hold"/>
                                        <p:tgtEl>
                                          <p:spTgt spid="92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2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9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92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2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900" decel="100000" fill="hold"/>
                                        <p:tgtEl>
                                          <p:spTgt spid="92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2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92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2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900" decel="100000" fill="hold"/>
                                        <p:tgtEl>
                                          <p:spTgt spid="92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2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9240" grpId="0"/>
      <p:bldOleChart spid="9241" grpId="0"/>
      <p:bldP spid="9242" grpId="0" animBg="1"/>
      <p:bldP spid="9243" grpId="0" animBg="1"/>
      <p:bldP spid="9244" grpId="0"/>
      <p:bldP spid="9254" grpId="0"/>
      <p:bldP spid="9255" grpId="0"/>
    </p:bld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12588</TotalTime>
  <Words>1005</Words>
  <Application>Microsoft Office PowerPoint</Application>
  <PresentationFormat>Экран (4:3)</PresentationFormat>
  <Paragraphs>167</Paragraphs>
  <Slides>23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23</vt:i4>
      </vt:variant>
    </vt:vector>
  </HeadingPairs>
  <TitlesOfParts>
    <vt:vector size="26" baseType="lpstr">
      <vt:lpstr>Оформление по умолчанию</vt:lpstr>
      <vt:lpstr>Рисунок</vt:lpstr>
      <vt:lpstr>Диаграмма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Губернаторский Светленский лицей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А.Сайбединов</dc:creator>
  <cp:lastModifiedBy>koursakov</cp:lastModifiedBy>
  <cp:revision>70</cp:revision>
  <dcterms:created xsi:type="dcterms:W3CDTF">2010-09-18T09:51:43Z</dcterms:created>
  <dcterms:modified xsi:type="dcterms:W3CDTF">2013-12-04T07:19:19Z</dcterms:modified>
</cp:coreProperties>
</file>