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717" r:id="rId5"/>
  </p:sldMasterIdLst>
  <p:notesMasterIdLst>
    <p:notesMasterId r:id="rId26"/>
  </p:notesMasterIdLst>
  <p:handoutMasterIdLst>
    <p:handoutMasterId r:id="rId27"/>
  </p:handoutMasterIdLst>
  <p:sldIdLst>
    <p:sldId id="256" r:id="rId6"/>
    <p:sldId id="259" r:id="rId7"/>
    <p:sldId id="260" r:id="rId8"/>
    <p:sldId id="269" r:id="rId9"/>
    <p:sldId id="262" r:id="rId10"/>
    <p:sldId id="277" r:id="rId11"/>
    <p:sldId id="278" r:id="rId12"/>
    <p:sldId id="279" r:id="rId13"/>
    <p:sldId id="270" r:id="rId14"/>
    <p:sldId id="271" r:id="rId15"/>
    <p:sldId id="280" r:id="rId16"/>
    <p:sldId id="281" r:id="rId17"/>
    <p:sldId id="283" r:id="rId18"/>
    <p:sldId id="282" r:id="rId19"/>
    <p:sldId id="285" r:id="rId20"/>
    <p:sldId id="284" r:id="rId21"/>
    <p:sldId id="286" r:id="rId22"/>
    <p:sldId id="287" r:id="rId23"/>
    <p:sldId id="276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013657"/>
    <a:srgbClr val="014B79"/>
    <a:srgbClr val="FF9900"/>
    <a:srgbClr val="F45F0C"/>
    <a:srgbClr val="009A72"/>
    <a:srgbClr val="00CC99"/>
    <a:srgbClr val="014E7D"/>
    <a:srgbClr val="929A4A"/>
    <a:srgbClr val="0027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758" autoAdjust="0"/>
  </p:normalViewPr>
  <p:slideViewPr>
    <p:cSldViewPr snapToGrid="0" showGuides="1">
      <p:cViewPr varScale="1">
        <p:scale>
          <a:sx n="84" d="100"/>
          <a:sy n="84" d="100"/>
        </p:scale>
        <p:origin x="-504" y="-82"/>
      </p:cViewPr>
      <p:guideLst>
        <p:guide orient="horz" pos="2160"/>
        <p:guide pos="3840"/>
        <p:guide pos="5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Lbls>
            <c:dLbl>
              <c:idx val="0"/>
              <c:layout>
                <c:manualLayout>
                  <c:x val="9.859477856544346E-3"/>
                  <c:y val="1.8457601436146727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3.205896433380994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Членов Профсоюза, тыс. чел.</c:v>
                </c:pt>
                <c:pt idx="1">
                  <c:v>Охват, 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52.5</c:v>
                </c:pt>
                <c:pt idx="1">
                  <c:v>73.400000000000006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2.5840642010605423E-2"/>
                </c:manualLayout>
              </c:layout>
              <c:showVal val="1"/>
            </c:dLbl>
            <c:dLbl>
              <c:idx val="1"/>
              <c:layout>
                <c:manualLayout>
                  <c:x val="1.8744652980020711E-2"/>
                  <c:y val="2.8367153375691831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Членов Профсоюза, тыс. чел.</c:v>
                </c:pt>
                <c:pt idx="1">
                  <c:v>Охват, %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46</c:v>
                </c:pt>
                <c:pt idx="1">
                  <c:v>66.3</c:v>
                </c:pt>
              </c:numCache>
            </c:numRef>
          </c:val>
        </c:ser>
        <c:axId val="108326912"/>
        <c:axId val="108328448"/>
      </c:barChart>
      <c:catAx>
        <c:axId val="10832691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08328448"/>
        <c:crosses val="autoZero"/>
        <c:auto val="1"/>
        <c:lblAlgn val="ctr"/>
        <c:lblOffset val="100"/>
      </c:catAx>
      <c:valAx>
        <c:axId val="108328448"/>
        <c:scaling>
          <c:orientation val="minMax"/>
        </c:scaling>
        <c:axPos val="l"/>
        <c:majorGridlines/>
        <c:numFmt formatCode="General" sourceLinked="1"/>
        <c:tickLblPos val="nextTo"/>
        <c:crossAx val="10832691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BD774-3B45-443E-BE85-603BB1B366D8}" type="doc">
      <dgm:prSet loTypeId="urn:microsoft.com/office/officeart/2005/8/layout/arrow2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5CFEB620-865D-4E42-A02A-9E0FBF2BCC80}">
      <dgm:prSet phldrT="[Текст]" custT="1"/>
      <dgm:spPr/>
      <dgm:t>
        <a:bodyPr/>
        <a:lstStyle/>
        <a:p>
          <a:r>
            <a:rPr lang="ru-RU" sz="1600" b="1" dirty="0" smtClean="0"/>
            <a:t>Обращение  пленума                         крайкома Профсоюза                                               </a:t>
          </a:r>
          <a:r>
            <a:rPr lang="ru-RU" sz="1600" b="0" dirty="0" smtClean="0"/>
            <a:t>к Губернатору Алтайского края                                      о необходимости изменения системы оплаты труда, </a:t>
          </a:r>
        </a:p>
        <a:p>
          <a:r>
            <a:rPr lang="ru-RU" sz="1600" b="0" dirty="0" smtClean="0"/>
            <a:t>ноябрь 2018</a:t>
          </a:r>
          <a:endParaRPr lang="ru-RU" sz="1600" b="0" dirty="0"/>
        </a:p>
      </dgm:t>
    </dgm:pt>
    <dgm:pt modelId="{906E6561-2AC4-4D68-A8B9-7F747A1087C2}" type="parTrans" cxnId="{1FE36682-3C00-4328-90AF-13A86C8B3FA0}">
      <dgm:prSet/>
      <dgm:spPr/>
      <dgm:t>
        <a:bodyPr/>
        <a:lstStyle/>
        <a:p>
          <a:endParaRPr lang="ru-RU"/>
        </a:p>
      </dgm:t>
    </dgm:pt>
    <dgm:pt modelId="{E07FC0F0-C5B9-4B5A-8298-0BFF41A5439E}" type="sibTrans" cxnId="{1FE36682-3C00-4328-90AF-13A86C8B3FA0}">
      <dgm:prSet/>
      <dgm:spPr/>
      <dgm:t>
        <a:bodyPr/>
        <a:lstStyle/>
        <a:p>
          <a:endParaRPr lang="ru-RU"/>
        </a:p>
      </dgm:t>
    </dgm:pt>
    <dgm:pt modelId="{4C91B2DA-D55C-483E-827A-1EACA637DE43}">
      <dgm:prSet phldrT="[Текст]" custT="1"/>
      <dgm:spPr/>
      <dgm:t>
        <a:bodyPr/>
        <a:lstStyle/>
        <a:p>
          <a:r>
            <a:rPr lang="ru-RU" sz="1400" dirty="0" smtClean="0"/>
            <a:t>Поручение </a:t>
          </a:r>
          <a:r>
            <a:rPr lang="ru-RU" sz="1400" b="1" dirty="0" smtClean="0"/>
            <a:t>Губернатора</a:t>
          </a:r>
          <a:r>
            <a:rPr lang="ru-RU" sz="1400" dirty="0" smtClean="0"/>
            <a:t>        В.П. Томенко           по решению проблемы,</a:t>
          </a:r>
        </a:p>
        <a:p>
          <a:r>
            <a:rPr lang="ru-RU" sz="1400" dirty="0" smtClean="0"/>
            <a:t>декабрь 2018</a:t>
          </a:r>
          <a:endParaRPr lang="ru-RU" sz="1400" dirty="0"/>
        </a:p>
      </dgm:t>
    </dgm:pt>
    <dgm:pt modelId="{9DCDF2E0-DDD2-4BD6-BCDB-E999634D68D9}" type="parTrans" cxnId="{19556DA8-2E02-4405-A37F-FB9F2A387C75}">
      <dgm:prSet/>
      <dgm:spPr/>
      <dgm:t>
        <a:bodyPr/>
        <a:lstStyle/>
        <a:p>
          <a:endParaRPr lang="ru-RU"/>
        </a:p>
      </dgm:t>
    </dgm:pt>
    <dgm:pt modelId="{C378F6FE-A271-457A-99AF-670196030263}" type="sibTrans" cxnId="{19556DA8-2E02-4405-A37F-FB9F2A387C75}">
      <dgm:prSet/>
      <dgm:spPr/>
      <dgm:t>
        <a:bodyPr/>
        <a:lstStyle/>
        <a:p>
          <a:endParaRPr lang="ru-RU"/>
        </a:p>
      </dgm:t>
    </dgm:pt>
    <dgm:pt modelId="{6CB5FD6B-DF46-4068-B1FD-D5D9DDA70EF9}">
      <dgm:prSet phldrT="[Текст]"/>
      <dgm:spPr/>
      <dgm:t>
        <a:bodyPr/>
        <a:lstStyle/>
        <a:p>
          <a:r>
            <a:rPr lang="ru-RU" dirty="0" smtClean="0"/>
            <a:t>Приказ министра образования края М.А. Костенко                          о создании </a:t>
          </a:r>
          <a:r>
            <a:rPr lang="ru-RU" b="1" dirty="0" smtClean="0"/>
            <a:t>рабочей группы</a:t>
          </a:r>
          <a:r>
            <a:rPr lang="ru-RU" dirty="0" smtClean="0"/>
            <a:t>                     по изменению системы оплаты труда,</a:t>
          </a:r>
        </a:p>
        <a:p>
          <a:r>
            <a:rPr lang="ru-RU" dirty="0" smtClean="0"/>
            <a:t>декабрь 2018</a:t>
          </a:r>
          <a:endParaRPr lang="ru-RU" dirty="0"/>
        </a:p>
      </dgm:t>
    </dgm:pt>
    <dgm:pt modelId="{C4212582-F5DC-440A-B250-562201786DC3}" type="parTrans" cxnId="{49C2BEB2-FCEE-4143-B0C7-77F9490AD0A1}">
      <dgm:prSet/>
      <dgm:spPr/>
      <dgm:t>
        <a:bodyPr/>
        <a:lstStyle/>
        <a:p>
          <a:endParaRPr lang="ru-RU"/>
        </a:p>
      </dgm:t>
    </dgm:pt>
    <dgm:pt modelId="{521EF220-DECE-4082-B87D-BEA8DBE25F1C}" type="sibTrans" cxnId="{49C2BEB2-FCEE-4143-B0C7-77F9490AD0A1}">
      <dgm:prSet/>
      <dgm:spPr/>
      <dgm:t>
        <a:bodyPr/>
        <a:lstStyle/>
        <a:p>
          <a:endParaRPr lang="ru-RU"/>
        </a:p>
      </dgm:t>
    </dgm:pt>
    <dgm:pt modelId="{10A9DAFF-CF03-4BA2-B819-6CCFA6FC95EE}">
      <dgm:prSet/>
      <dgm:spPr/>
      <dgm:t>
        <a:bodyPr/>
        <a:lstStyle/>
        <a:p>
          <a:r>
            <a:rPr lang="ru-RU" b="0" dirty="0" smtClean="0"/>
            <a:t>Разработка проекта </a:t>
          </a:r>
          <a:r>
            <a:rPr lang="ru-RU" b="1" dirty="0" smtClean="0"/>
            <a:t>Примерного положения </a:t>
          </a:r>
          <a:r>
            <a:rPr lang="ru-RU" b="0" dirty="0" smtClean="0"/>
            <a:t>об окладной системе оплаты труда, его согласование со всеми ведомствами</a:t>
          </a:r>
        </a:p>
        <a:p>
          <a:r>
            <a:rPr lang="ru-RU" b="0" dirty="0" smtClean="0"/>
            <a:t>январь-май 2019</a:t>
          </a:r>
          <a:endParaRPr lang="ru-RU" b="0" dirty="0"/>
        </a:p>
      </dgm:t>
    </dgm:pt>
    <dgm:pt modelId="{D816E07B-3DF8-480B-8B17-82084A74596F}" type="parTrans" cxnId="{594E0DCB-55BB-4A82-9A8B-9DA1108A6A04}">
      <dgm:prSet/>
      <dgm:spPr/>
      <dgm:t>
        <a:bodyPr/>
        <a:lstStyle/>
        <a:p>
          <a:endParaRPr lang="ru-RU"/>
        </a:p>
      </dgm:t>
    </dgm:pt>
    <dgm:pt modelId="{F5C6E5CE-5B74-4943-8C18-BB1C26E3AA1D}" type="sibTrans" cxnId="{594E0DCB-55BB-4A82-9A8B-9DA1108A6A04}">
      <dgm:prSet/>
      <dgm:spPr/>
      <dgm:t>
        <a:bodyPr/>
        <a:lstStyle/>
        <a:p>
          <a:endParaRPr lang="ru-RU"/>
        </a:p>
      </dgm:t>
    </dgm:pt>
    <dgm:pt modelId="{08FF085B-824D-41D3-BB47-6B79D02948D2}">
      <dgm:prSet/>
      <dgm:spPr/>
      <dgm:t>
        <a:bodyPr/>
        <a:lstStyle/>
        <a:p>
          <a:r>
            <a:rPr lang="ru-RU" b="0" dirty="0" smtClean="0"/>
            <a:t>Выделение </a:t>
          </a:r>
          <a:r>
            <a:rPr lang="ru-RU" b="1" dirty="0" smtClean="0"/>
            <a:t>дополнительного финансирования</a:t>
          </a:r>
        </a:p>
        <a:p>
          <a:r>
            <a:rPr lang="ru-RU" b="0" dirty="0" smtClean="0"/>
            <a:t>июнь 2019</a:t>
          </a:r>
          <a:endParaRPr lang="ru-RU" b="0" dirty="0"/>
        </a:p>
      </dgm:t>
    </dgm:pt>
    <dgm:pt modelId="{778E88A8-6112-444D-A4E4-8B6485379982}" type="parTrans" cxnId="{7024E128-A560-475C-9FC3-FA078CB450D8}">
      <dgm:prSet/>
      <dgm:spPr/>
      <dgm:t>
        <a:bodyPr/>
        <a:lstStyle/>
        <a:p>
          <a:endParaRPr lang="ru-RU"/>
        </a:p>
      </dgm:t>
    </dgm:pt>
    <dgm:pt modelId="{F0923B18-5219-432A-939C-CDEF6B57F136}" type="sibTrans" cxnId="{7024E128-A560-475C-9FC3-FA078CB450D8}">
      <dgm:prSet/>
      <dgm:spPr/>
      <dgm:t>
        <a:bodyPr/>
        <a:lstStyle/>
        <a:p>
          <a:endParaRPr lang="ru-RU"/>
        </a:p>
      </dgm:t>
    </dgm:pt>
    <dgm:pt modelId="{822B45B9-734E-4320-A89F-38093B7B76B2}" type="pres">
      <dgm:prSet presAssocID="{97CBD774-3B45-443E-BE85-603BB1B366D8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DF65D9-7CE4-48D0-B2F6-5DD80188D791}" type="pres">
      <dgm:prSet presAssocID="{97CBD774-3B45-443E-BE85-603BB1B366D8}" presName="arrow" presStyleLbl="bgShp" presStyleIdx="0" presStyleCnt="1"/>
      <dgm:spPr/>
    </dgm:pt>
    <dgm:pt modelId="{B95E18B8-B815-4691-9500-BAAEEF466BB3}" type="pres">
      <dgm:prSet presAssocID="{97CBD774-3B45-443E-BE85-603BB1B366D8}" presName="arrowDiagram5" presStyleCnt="0"/>
      <dgm:spPr/>
    </dgm:pt>
    <dgm:pt modelId="{155E1965-7982-4473-AC2D-C6092DCB794E}" type="pres">
      <dgm:prSet presAssocID="{5CFEB620-865D-4E42-A02A-9E0FBF2BCC80}" presName="bullet5a" presStyleLbl="node1" presStyleIdx="0" presStyleCnt="5"/>
      <dgm:spPr/>
    </dgm:pt>
    <dgm:pt modelId="{4421C1EF-9517-4013-9856-3425D16E106E}" type="pres">
      <dgm:prSet presAssocID="{5CFEB620-865D-4E42-A02A-9E0FBF2BCC80}" presName="textBox5a" presStyleLbl="revTx" presStyleIdx="0" presStyleCnt="5" custScaleX="239944" custLinFactNeighborX="68676" custLinFactNeighborY="7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03E74-1D4F-4DF8-834D-D07B61E28487}" type="pres">
      <dgm:prSet presAssocID="{4C91B2DA-D55C-483E-827A-1EACA637DE43}" presName="bullet5b" presStyleLbl="node1" presStyleIdx="1" presStyleCnt="5"/>
      <dgm:spPr/>
    </dgm:pt>
    <dgm:pt modelId="{B02F0115-1217-41A8-A873-66ECF1792D04}" type="pres">
      <dgm:prSet presAssocID="{4C91B2DA-D55C-483E-827A-1EACA637DE43}" presName="textBox5b" presStyleLbl="revTx" presStyleIdx="1" presStyleCnt="5" custLinFactNeighborX="9593" custLinFactNeighborY="-17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C95C73-84C1-4A03-AE6C-4EDC9A95E6AF}" type="pres">
      <dgm:prSet presAssocID="{6CB5FD6B-DF46-4068-B1FD-D5D9DDA70EF9}" presName="bullet5c" presStyleLbl="node1" presStyleIdx="2" presStyleCnt="5"/>
      <dgm:spPr/>
    </dgm:pt>
    <dgm:pt modelId="{4877B95B-E3CE-4F45-A47E-54B79215A4D1}" type="pres">
      <dgm:prSet presAssocID="{6CB5FD6B-DF46-4068-B1FD-D5D9DDA70EF9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C5BC6-9EDA-4EC2-9235-2092BEED6EE6}" type="pres">
      <dgm:prSet presAssocID="{10A9DAFF-CF03-4BA2-B819-6CCFA6FC95EE}" presName="bullet5d" presStyleLbl="node1" presStyleIdx="3" presStyleCnt="5"/>
      <dgm:spPr/>
    </dgm:pt>
    <dgm:pt modelId="{916EF28F-3795-4063-8AB3-C7362A299147}" type="pres">
      <dgm:prSet presAssocID="{10A9DAFF-CF03-4BA2-B819-6CCFA6FC95EE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29431-7EC6-4916-9C78-A850AA7ACAF3}" type="pres">
      <dgm:prSet presAssocID="{08FF085B-824D-41D3-BB47-6B79D02948D2}" presName="bullet5e" presStyleLbl="node1" presStyleIdx="4" presStyleCnt="5"/>
      <dgm:spPr/>
    </dgm:pt>
    <dgm:pt modelId="{BA44AFD9-0D82-478C-9715-971DF31EBE1E}" type="pres">
      <dgm:prSet presAssocID="{08FF085B-824D-41D3-BB47-6B79D02948D2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556DA8-2E02-4405-A37F-FB9F2A387C75}" srcId="{97CBD774-3B45-443E-BE85-603BB1B366D8}" destId="{4C91B2DA-D55C-483E-827A-1EACA637DE43}" srcOrd="1" destOrd="0" parTransId="{9DCDF2E0-DDD2-4BD6-BCDB-E999634D68D9}" sibTransId="{C378F6FE-A271-457A-99AF-670196030263}"/>
    <dgm:cxn modelId="{49C2BEB2-FCEE-4143-B0C7-77F9490AD0A1}" srcId="{97CBD774-3B45-443E-BE85-603BB1B366D8}" destId="{6CB5FD6B-DF46-4068-B1FD-D5D9DDA70EF9}" srcOrd="2" destOrd="0" parTransId="{C4212582-F5DC-440A-B250-562201786DC3}" sibTransId="{521EF220-DECE-4082-B87D-BEA8DBE25F1C}"/>
    <dgm:cxn modelId="{1FE36682-3C00-4328-90AF-13A86C8B3FA0}" srcId="{97CBD774-3B45-443E-BE85-603BB1B366D8}" destId="{5CFEB620-865D-4E42-A02A-9E0FBF2BCC80}" srcOrd="0" destOrd="0" parTransId="{906E6561-2AC4-4D68-A8B9-7F747A1087C2}" sibTransId="{E07FC0F0-C5B9-4B5A-8298-0BFF41A5439E}"/>
    <dgm:cxn modelId="{CEAE0315-A7A3-418C-A24B-DA2D485AE308}" type="presOf" srcId="{5CFEB620-865D-4E42-A02A-9E0FBF2BCC80}" destId="{4421C1EF-9517-4013-9856-3425D16E106E}" srcOrd="0" destOrd="0" presId="urn:microsoft.com/office/officeart/2005/8/layout/arrow2"/>
    <dgm:cxn modelId="{06AB3F47-8ECC-410D-BB0D-B21F425B0DFB}" type="presOf" srcId="{4C91B2DA-D55C-483E-827A-1EACA637DE43}" destId="{B02F0115-1217-41A8-A873-66ECF1792D04}" srcOrd="0" destOrd="0" presId="urn:microsoft.com/office/officeart/2005/8/layout/arrow2"/>
    <dgm:cxn modelId="{4DD56664-3A61-48C3-B1B4-EB59F36C0D78}" type="presOf" srcId="{10A9DAFF-CF03-4BA2-B819-6CCFA6FC95EE}" destId="{916EF28F-3795-4063-8AB3-C7362A299147}" srcOrd="0" destOrd="0" presId="urn:microsoft.com/office/officeart/2005/8/layout/arrow2"/>
    <dgm:cxn modelId="{36E57D5E-7720-4A11-8E25-4DE4C4B2727A}" type="presOf" srcId="{08FF085B-824D-41D3-BB47-6B79D02948D2}" destId="{BA44AFD9-0D82-478C-9715-971DF31EBE1E}" srcOrd="0" destOrd="0" presId="urn:microsoft.com/office/officeart/2005/8/layout/arrow2"/>
    <dgm:cxn modelId="{594E0DCB-55BB-4A82-9A8B-9DA1108A6A04}" srcId="{97CBD774-3B45-443E-BE85-603BB1B366D8}" destId="{10A9DAFF-CF03-4BA2-B819-6CCFA6FC95EE}" srcOrd="3" destOrd="0" parTransId="{D816E07B-3DF8-480B-8B17-82084A74596F}" sibTransId="{F5C6E5CE-5B74-4943-8C18-BB1C26E3AA1D}"/>
    <dgm:cxn modelId="{7024E128-A560-475C-9FC3-FA078CB450D8}" srcId="{97CBD774-3B45-443E-BE85-603BB1B366D8}" destId="{08FF085B-824D-41D3-BB47-6B79D02948D2}" srcOrd="4" destOrd="0" parTransId="{778E88A8-6112-444D-A4E4-8B6485379982}" sibTransId="{F0923B18-5219-432A-939C-CDEF6B57F136}"/>
    <dgm:cxn modelId="{DC038B8F-90DD-48F2-BC40-901F631F566A}" type="presOf" srcId="{97CBD774-3B45-443E-BE85-603BB1B366D8}" destId="{822B45B9-734E-4320-A89F-38093B7B76B2}" srcOrd="0" destOrd="0" presId="urn:microsoft.com/office/officeart/2005/8/layout/arrow2"/>
    <dgm:cxn modelId="{41621692-A31F-4A04-9402-4C717ECE5DAB}" type="presOf" srcId="{6CB5FD6B-DF46-4068-B1FD-D5D9DDA70EF9}" destId="{4877B95B-E3CE-4F45-A47E-54B79215A4D1}" srcOrd="0" destOrd="0" presId="urn:microsoft.com/office/officeart/2005/8/layout/arrow2"/>
    <dgm:cxn modelId="{A21B1B53-9FBE-41E0-8DDA-066B614CAF5F}" type="presParOf" srcId="{822B45B9-734E-4320-A89F-38093B7B76B2}" destId="{5CDF65D9-7CE4-48D0-B2F6-5DD80188D791}" srcOrd="0" destOrd="0" presId="urn:microsoft.com/office/officeart/2005/8/layout/arrow2"/>
    <dgm:cxn modelId="{F4AF6592-52AB-4DB1-AB17-3BD47E1903D5}" type="presParOf" srcId="{822B45B9-734E-4320-A89F-38093B7B76B2}" destId="{B95E18B8-B815-4691-9500-BAAEEF466BB3}" srcOrd="1" destOrd="0" presId="urn:microsoft.com/office/officeart/2005/8/layout/arrow2"/>
    <dgm:cxn modelId="{BAAF3064-4520-4A5F-8080-9849318DF1B9}" type="presParOf" srcId="{B95E18B8-B815-4691-9500-BAAEEF466BB3}" destId="{155E1965-7982-4473-AC2D-C6092DCB794E}" srcOrd="0" destOrd="0" presId="urn:microsoft.com/office/officeart/2005/8/layout/arrow2"/>
    <dgm:cxn modelId="{F0F3D178-503A-4EDC-8A6A-61F466AA0739}" type="presParOf" srcId="{B95E18B8-B815-4691-9500-BAAEEF466BB3}" destId="{4421C1EF-9517-4013-9856-3425D16E106E}" srcOrd="1" destOrd="0" presId="urn:microsoft.com/office/officeart/2005/8/layout/arrow2"/>
    <dgm:cxn modelId="{D91687DF-B246-4BC5-87AA-84F311E75B5C}" type="presParOf" srcId="{B95E18B8-B815-4691-9500-BAAEEF466BB3}" destId="{86C03E74-1D4F-4DF8-834D-D07B61E28487}" srcOrd="2" destOrd="0" presId="urn:microsoft.com/office/officeart/2005/8/layout/arrow2"/>
    <dgm:cxn modelId="{BC966B19-4FE8-4B50-9AC9-0852B1A492FD}" type="presParOf" srcId="{B95E18B8-B815-4691-9500-BAAEEF466BB3}" destId="{B02F0115-1217-41A8-A873-66ECF1792D04}" srcOrd="3" destOrd="0" presId="urn:microsoft.com/office/officeart/2005/8/layout/arrow2"/>
    <dgm:cxn modelId="{EE05B21F-3E48-4094-BD4F-7BFB4DB52F5A}" type="presParOf" srcId="{B95E18B8-B815-4691-9500-BAAEEF466BB3}" destId="{51C95C73-84C1-4A03-AE6C-4EDC9A95E6AF}" srcOrd="4" destOrd="0" presId="urn:microsoft.com/office/officeart/2005/8/layout/arrow2"/>
    <dgm:cxn modelId="{62C7D03A-4888-48D4-9D62-8ED80953397B}" type="presParOf" srcId="{B95E18B8-B815-4691-9500-BAAEEF466BB3}" destId="{4877B95B-E3CE-4F45-A47E-54B79215A4D1}" srcOrd="5" destOrd="0" presId="urn:microsoft.com/office/officeart/2005/8/layout/arrow2"/>
    <dgm:cxn modelId="{2E112D1A-2C53-4361-AE5B-C91B3BDBB0BD}" type="presParOf" srcId="{B95E18B8-B815-4691-9500-BAAEEF466BB3}" destId="{096C5BC6-9EDA-4EC2-9235-2092BEED6EE6}" srcOrd="6" destOrd="0" presId="urn:microsoft.com/office/officeart/2005/8/layout/arrow2"/>
    <dgm:cxn modelId="{A18768DD-73E9-4B66-8317-814BB600270F}" type="presParOf" srcId="{B95E18B8-B815-4691-9500-BAAEEF466BB3}" destId="{916EF28F-3795-4063-8AB3-C7362A299147}" srcOrd="7" destOrd="0" presId="urn:microsoft.com/office/officeart/2005/8/layout/arrow2"/>
    <dgm:cxn modelId="{E00B1C6F-F0C4-4C81-AEDF-BEE6B65FB4AA}" type="presParOf" srcId="{B95E18B8-B815-4691-9500-BAAEEF466BB3}" destId="{F0629431-7EC6-4916-9C78-A850AA7ACAF3}" srcOrd="8" destOrd="0" presId="urn:microsoft.com/office/officeart/2005/8/layout/arrow2"/>
    <dgm:cxn modelId="{74272DB8-8A34-40A2-BB1E-6E30125E631A}" type="presParOf" srcId="{B95E18B8-B815-4691-9500-BAAEEF466BB3}" destId="{BA44AFD9-0D82-478C-9715-971DF31EBE1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F15C96-8C3A-4E52-A71F-059A403D5494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377A640-132F-456A-8F23-F494115CC933}">
      <dgm:prSet phldrT="[Текст]" custT="1"/>
      <dgm:spPr/>
      <dgm:t>
        <a:bodyPr/>
        <a:lstStyle/>
        <a:p>
          <a:r>
            <a:rPr lang="ru-RU" sz="1400" b="1" dirty="0" smtClean="0"/>
            <a:t>Общее образование</a:t>
          </a:r>
          <a:endParaRPr lang="ru-RU" sz="1400" b="1" dirty="0"/>
        </a:p>
      </dgm:t>
    </dgm:pt>
    <dgm:pt modelId="{FB802E40-A347-49DD-A18C-03948406FDC4}" type="parTrans" cxnId="{3B4C9038-CEC3-411C-88FA-C6E93F30E9C8}">
      <dgm:prSet/>
      <dgm:spPr/>
      <dgm:t>
        <a:bodyPr/>
        <a:lstStyle/>
        <a:p>
          <a:endParaRPr lang="ru-RU"/>
        </a:p>
      </dgm:t>
    </dgm:pt>
    <dgm:pt modelId="{E6D2A3F8-0088-4145-98D5-6B11B76A65E2}" type="sibTrans" cxnId="{3B4C9038-CEC3-411C-88FA-C6E93F30E9C8}">
      <dgm:prSet/>
      <dgm:spPr/>
      <dgm:t>
        <a:bodyPr/>
        <a:lstStyle/>
        <a:p>
          <a:endParaRPr lang="ru-RU"/>
        </a:p>
      </dgm:t>
    </dgm:pt>
    <dgm:pt modelId="{F8239C59-E612-40EC-8FFD-718A7AF531F4}">
      <dgm:prSet phldrT="[Текст]" custT="1"/>
      <dgm:spPr/>
      <dgm:t>
        <a:bodyPr/>
        <a:lstStyle/>
        <a:p>
          <a:r>
            <a:rPr lang="ru-RU" sz="2000" dirty="0" smtClean="0"/>
            <a:t>+ 27,9 %</a:t>
          </a:r>
          <a:endParaRPr lang="ru-RU" sz="2000" dirty="0"/>
        </a:p>
      </dgm:t>
    </dgm:pt>
    <dgm:pt modelId="{DD9B610D-381C-4A21-ACB3-16A14169B338}" type="parTrans" cxnId="{8866EB14-E72B-49C1-9939-2FB8EF84B6B2}">
      <dgm:prSet/>
      <dgm:spPr/>
      <dgm:t>
        <a:bodyPr/>
        <a:lstStyle/>
        <a:p>
          <a:endParaRPr lang="ru-RU"/>
        </a:p>
      </dgm:t>
    </dgm:pt>
    <dgm:pt modelId="{F67C4866-59D2-41BB-9583-0B3E0676C044}" type="sibTrans" cxnId="{8866EB14-E72B-49C1-9939-2FB8EF84B6B2}">
      <dgm:prSet/>
      <dgm:spPr/>
      <dgm:t>
        <a:bodyPr/>
        <a:lstStyle/>
        <a:p>
          <a:endParaRPr lang="ru-RU"/>
        </a:p>
      </dgm:t>
    </dgm:pt>
    <dgm:pt modelId="{141F90ED-6D51-4964-A642-690E70B3A258}">
      <dgm:prSet phldrT="[Текст]" custT="1"/>
      <dgm:spPr/>
      <dgm:t>
        <a:bodyPr/>
        <a:lstStyle/>
        <a:p>
          <a:r>
            <a:rPr lang="ru-RU" sz="1400" b="1" dirty="0" smtClean="0"/>
            <a:t>Дошкольное образование</a:t>
          </a:r>
          <a:endParaRPr lang="ru-RU" sz="1400" b="1" dirty="0"/>
        </a:p>
      </dgm:t>
    </dgm:pt>
    <dgm:pt modelId="{169401AD-2D0D-4A91-B252-FBEC8A6F0784}" type="parTrans" cxnId="{4BD42E7A-0BAD-41E6-BE66-A073152BE6FA}">
      <dgm:prSet/>
      <dgm:spPr/>
      <dgm:t>
        <a:bodyPr/>
        <a:lstStyle/>
        <a:p>
          <a:endParaRPr lang="ru-RU"/>
        </a:p>
      </dgm:t>
    </dgm:pt>
    <dgm:pt modelId="{01487F92-1F2C-4ECC-9A15-FCBE58292C9D}" type="sibTrans" cxnId="{4BD42E7A-0BAD-41E6-BE66-A073152BE6FA}">
      <dgm:prSet/>
      <dgm:spPr/>
      <dgm:t>
        <a:bodyPr/>
        <a:lstStyle/>
        <a:p>
          <a:endParaRPr lang="ru-RU"/>
        </a:p>
      </dgm:t>
    </dgm:pt>
    <dgm:pt modelId="{5B4FFEB6-CDD4-4547-889C-E338089196D1}">
      <dgm:prSet phldrT="[Текст]" custT="1"/>
      <dgm:spPr/>
      <dgm:t>
        <a:bodyPr/>
        <a:lstStyle/>
        <a:p>
          <a:r>
            <a:rPr lang="ru-RU" sz="2000" dirty="0" smtClean="0"/>
            <a:t>+ 35,6 %</a:t>
          </a:r>
          <a:endParaRPr lang="ru-RU" sz="2000" dirty="0"/>
        </a:p>
      </dgm:t>
    </dgm:pt>
    <dgm:pt modelId="{99564AD2-C68A-48FC-AF13-E4D76A6289EE}" type="parTrans" cxnId="{1BA30484-3BCF-43C6-B821-9BE06F583199}">
      <dgm:prSet/>
      <dgm:spPr/>
      <dgm:t>
        <a:bodyPr/>
        <a:lstStyle/>
        <a:p>
          <a:endParaRPr lang="ru-RU"/>
        </a:p>
      </dgm:t>
    </dgm:pt>
    <dgm:pt modelId="{16ECD078-6446-498F-B5A7-CB5D809ECD54}" type="sibTrans" cxnId="{1BA30484-3BCF-43C6-B821-9BE06F583199}">
      <dgm:prSet/>
      <dgm:spPr/>
      <dgm:t>
        <a:bodyPr/>
        <a:lstStyle/>
        <a:p>
          <a:endParaRPr lang="ru-RU"/>
        </a:p>
      </dgm:t>
    </dgm:pt>
    <dgm:pt modelId="{24DC7CBA-4CE1-4071-860F-341043179FA8}">
      <dgm:prSet phldrT="[Текст]" custT="1"/>
      <dgm:spPr/>
      <dgm:t>
        <a:bodyPr/>
        <a:lstStyle/>
        <a:p>
          <a:r>
            <a:rPr lang="ru-RU" sz="1400" b="1" dirty="0" smtClean="0"/>
            <a:t>Дополнительное образование</a:t>
          </a:r>
          <a:endParaRPr lang="ru-RU" sz="1400" b="1" dirty="0"/>
        </a:p>
      </dgm:t>
    </dgm:pt>
    <dgm:pt modelId="{801DC5D3-A7B6-414D-A793-6B9506D33F53}" type="parTrans" cxnId="{6642F1F6-7E2E-402D-BFAA-EF083588F436}">
      <dgm:prSet/>
      <dgm:spPr/>
      <dgm:t>
        <a:bodyPr/>
        <a:lstStyle/>
        <a:p>
          <a:endParaRPr lang="ru-RU"/>
        </a:p>
      </dgm:t>
    </dgm:pt>
    <dgm:pt modelId="{6573DC7A-6615-459D-B626-5FE1C94E1AB1}" type="sibTrans" cxnId="{6642F1F6-7E2E-402D-BFAA-EF083588F436}">
      <dgm:prSet/>
      <dgm:spPr/>
      <dgm:t>
        <a:bodyPr/>
        <a:lstStyle/>
        <a:p>
          <a:endParaRPr lang="ru-RU"/>
        </a:p>
      </dgm:t>
    </dgm:pt>
    <dgm:pt modelId="{D5A9A670-B5BE-4361-8D66-B74CDE2D59EF}">
      <dgm:prSet phldrT="[Текст]" custT="1"/>
      <dgm:spPr/>
      <dgm:t>
        <a:bodyPr/>
        <a:lstStyle/>
        <a:p>
          <a:r>
            <a:rPr lang="ru-RU" sz="2000" dirty="0" smtClean="0"/>
            <a:t>+ 66,5 %</a:t>
          </a:r>
          <a:endParaRPr lang="ru-RU" sz="2000" dirty="0"/>
        </a:p>
      </dgm:t>
    </dgm:pt>
    <dgm:pt modelId="{D2151E92-C289-41A2-9C90-8592DD520BBA}" type="parTrans" cxnId="{DCF29BCC-1A90-4F4C-8603-9E17AD29E445}">
      <dgm:prSet/>
      <dgm:spPr/>
      <dgm:t>
        <a:bodyPr/>
        <a:lstStyle/>
        <a:p>
          <a:endParaRPr lang="ru-RU"/>
        </a:p>
      </dgm:t>
    </dgm:pt>
    <dgm:pt modelId="{ACD73754-175D-4959-9EDD-CB21F14CEB9A}" type="sibTrans" cxnId="{DCF29BCC-1A90-4F4C-8603-9E17AD29E445}">
      <dgm:prSet/>
      <dgm:spPr/>
      <dgm:t>
        <a:bodyPr/>
        <a:lstStyle/>
        <a:p>
          <a:endParaRPr lang="ru-RU"/>
        </a:p>
      </dgm:t>
    </dgm:pt>
    <dgm:pt modelId="{5C91EFE1-13AF-48CD-8506-5A32CA6ED2E5}">
      <dgm:prSet/>
      <dgm:spPr/>
      <dgm:t>
        <a:bodyPr/>
        <a:lstStyle/>
        <a:p>
          <a:r>
            <a:rPr lang="ru-RU" b="0" dirty="0" smtClean="0"/>
            <a:t>+ 45,3 %</a:t>
          </a:r>
          <a:endParaRPr lang="ru-RU" b="0" dirty="0"/>
        </a:p>
      </dgm:t>
    </dgm:pt>
    <dgm:pt modelId="{6A94067E-FD2D-4120-9408-2BED1543E527}" type="parTrans" cxnId="{D9A33545-9050-482A-B93B-9D273C975250}">
      <dgm:prSet/>
      <dgm:spPr/>
      <dgm:t>
        <a:bodyPr/>
        <a:lstStyle/>
        <a:p>
          <a:endParaRPr lang="ru-RU"/>
        </a:p>
      </dgm:t>
    </dgm:pt>
    <dgm:pt modelId="{0D153526-09DD-4D33-8422-01DF9271953D}" type="sibTrans" cxnId="{D9A33545-9050-482A-B93B-9D273C975250}">
      <dgm:prSet/>
      <dgm:spPr/>
      <dgm:t>
        <a:bodyPr/>
        <a:lstStyle/>
        <a:p>
          <a:endParaRPr lang="ru-RU"/>
        </a:p>
      </dgm:t>
    </dgm:pt>
    <dgm:pt modelId="{92493281-C8B0-4F99-B1EC-E56E0A58A859}">
      <dgm:prSet custT="1"/>
      <dgm:spPr/>
      <dgm:t>
        <a:bodyPr/>
        <a:lstStyle/>
        <a:p>
          <a:r>
            <a:rPr lang="ru-RU" sz="1200" b="1" dirty="0" smtClean="0"/>
            <a:t>Профессиональное образование</a:t>
          </a:r>
          <a:endParaRPr lang="ru-RU" sz="1200" b="1" dirty="0"/>
        </a:p>
      </dgm:t>
    </dgm:pt>
    <dgm:pt modelId="{E694D5E8-3863-4CFA-9BA0-6E8BDDDF927A}" type="parTrans" cxnId="{62CEE84E-8B8A-4B1B-B886-01CC84528E60}">
      <dgm:prSet/>
      <dgm:spPr/>
      <dgm:t>
        <a:bodyPr/>
        <a:lstStyle/>
        <a:p>
          <a:endParaRPr lang="ru-RU"/>
        </a:p>
      </dgm:t>
    </dgm:pt>
    <dgm:pt modelId="{667E8953-1772-488E-A3A2-23C7AE5312E4}" type="sibTrans" cxnId="{62CEE84E-8B8A-4B1B-B886-01CC84528E60}">
      <dgm:prSet/>
      <dgm:spPr/>
      <dgm:t>
        <a:bodyPr/>
        <a:lstStyle/>
        <a:p>
          <a:endParaRPr lang="ru-RU"/>
        </a:p>
      </dgm:t>
    </dgm:pt>
    <dgm:pt modelId="{BBF0C501-4706-4B06-8D96-863B0D321D3A}" type="pres">
      <dgm:prSet presAssocID="{E6F15C96-8C3A-4E52-A71F-059A403D549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07FE235-5393-4307-9564-D12FA67B79EA}" type="pres">
      <dgm:prSet presAssocID="{3377A640-132F-456A-8F23-F494115CC933}" presName="horFlow" presStyleCnt="0"/>
      <dgm:spPr/>
    </dgm:pt>
    <dgm:pt modelId="{D42015A1-5058-4135-A7B8-00726320D5F3}" type="pres">
      <dgm:prSet presAssocID="{3377A640-132F-456A-8F23-F494115CC933}" presName="bigChev" presStyleLbl="node1" presStyleIdx="0" presStyleCnt="4"/>
      <dgm:spPr/>
      <dgm:t>
        <a:bodyPr/>
        <a:lstStyle/>
        <a:p>
          <a:endParaRPr lang="ru-RU"/>
        </a:p>
      </dgm:t>
    </dgm:pt>
    <dgm:pt modelId="{8F2C7C2E-09F1-48D2-95E6-60841B17D8CD}" type="pres">
      <dgm:prSet presAssocID="{DD9B610D-381C-4A21-ACB3-16A14169B338}" presName="parTrans" presStyleCnt="0"/>
      <dgm:spPr/>
    </dgm:pt>
    <dgm:pt modelId="{BD156F91-EE8E-442A-B678-27D27DB0713D}" type="pres">
      <dgm:prSet presAssocID="{F8239C59-E612-40EC-8FFD-718A7AF531F4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9CC90-EBA3-455D-B410-F67620B8AC0A}" type="pres">
      <dgm:prSet presAssocID="{3377A640-132F-456A-8F23-F494115CC933}" presName="vSp" presStyleCnt="0"/>
      <dgm:spPr/>
    </dgm:pt>
    <dgm:pt modelId="{27F485A3-FF42-47E8-848D-02034791F9A1}" type="pres">
      <dgm:prSet presAssocID="{141F90ED-6D51-4964-A642-690E70B3A258}" presName="horFlow" presStyleCnt="0"/>
      <dgm:spPr/>
    </dgm:pt>
    <dgm:pt modelId="{296A9857-994F-48C9-A70C-6D2D60403837}" type="pres">
      <dgm:prSet presAssocID="{141F90ED-6D51-4964-A642-690E70B3A258}" presName="bigChev" presStyleLbl="node1" presStyleIdx="1" presStyleCnt="4"/>
      <dgm:spPr/>
      <dgm:t>
        <a:bodyPr/>
        <a:lstStyle/>
        <a:p>
          <a:endParaRPr lang="ru-RU"/>
        </a:p>
      </dgm:t>
    </dgm:pt>
    <dgm:pt modelId="{5F0FDBD0-87DF-4832-91AD-607D353AB13C}" type="pres">
      <dgm:prSet presAssocID="{99564AD2-C68A-48FC-AF13-E4D76A6289EE}" presName="parTrans" presStyleCnt="0"/>
      <dgm:spPr/>
    </dgm:pt>
    <dgm:pt modelId="{18B5CB8E-5686-4646-A428-00070AEEE823}" type="pres">
      <dgm:prSet presAssocID="{5B4FFEB6-CDD4-4547-889C-E338089196D1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74AD0-B4B1-48F2-9449-ABD54829F10F}" type="pres">
      <dgm:prSet presAssocID="{141F90ED-6D51-4964-A642-690E70B3A258}" presName="vSp" presStyleCnt="0"/>
      <dgm:spPr/>
    </dgm:pt>
    <dgm:pt modelId="{6CB03B74-D6A3-4D8D-9AAF-A3AA01F2213E}" type="pres">
      <dgm:prSet presAssocID="{92493281-C8B0-4F99-B1EC-E56E0A58A859}" presName="horFlow" presStyleCnt="0"/>
      <dgm:spPr/>
    </dgm:pt>
    <dgm:pt modelId="{823CEE95-E66A-4252-B0CD-C54DA031B5DA}" type="pres">
      <dgm:prSet presAssocID="{92493281-C8B0-4F99-B1EC-E56E0A58A859}" presName="bigChev" presStyleLbl="node1" presStyleIdx="2" presStyleCnt="4"/>
      <dgm:spPr/>
      <dgm:t>
        <a:bodyPr/>
        <a:lstStyle/>
        <a:p>
          <a:endParaRPr lang="ru-RU"/>
        </a:p>
      </dgm:t>
    </dgm:pt>
    <dgm:pt modelId="{41162811-1D81-4DAF-8A50-17E6B9CBF97E}" type="pres">
      <dgm:prSet presAssocID="{6A94067E-FD2D-4120-9408-2BED1543E527}" presName="parTrans" presStyleCnt="0"/>
      <dgm:spPr/>
    </dgm:pt>
    <dgm:pt modelId="{1CF18B09-B129-4426-8C38-5FD2E8556BD4}" type="pres">
      <dgm:prSet presAssocID="{5C91EFE1-13AF-48CD-8506-5A32CA6ED2E5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9DB53-3B5B-4826-8302-EB137D42E14D}" type="pres">
      <dgm:prSet presAssocID="{92493281-C8B0-4F99-B1EC-E56E0A58A859}" presName="vSp" presStyleCnt="0"/>
      <dgm:spPr/>
    </dgm:pt>
    <dgm:pt modelId="{2481FCD8-0D5B-475B-BF45-D7F975A79A3F}" type="pres">
      <dgm:prSet presAssocID="{24DC7CBA-4CE1-4071-860F-341043179FA8}" presName="horFlow" presStyleCnt="0"/>
      <dgm:spPr/>
    </dgm:pt>
    <dgm:pt modelId="{7773731F-F726-485F-822A-7BC59AF73DE0}" type="pres">
      <dgm:prSet presAssocID="{24DC7CBA-4CE1-4071-860F-341043179FA8}" presName="bigChev" presStyleLbl="node1" presStyleIdx="3" presStyleCnt="4"/>
      <dgm:spPr/>
      <dgm:t>
        <a:bodyPr/>
        <a:lstStyle/>
        <a:p>
          <a:endParaRPr lang="ru-RU"/>
        </a:p>
      </dgm:t>
    </dgm:pt>
    <dgm:pt modelId="{5257568A-B799-4E0B-881A-2435B41B7C6D}" type="pres">
      <dgm:prSet presAssocID="{D2151E92-C289-41A2-9C90-8592DD520BBA}" presName="parTrans" presStyleCnt="0"/>
      <dgm:spPr/>
    </dgm:pt>
    <dgm:pt modelId="{5CD8A4B8-669D-4FCB-95C0-21AB7266F627}" type="pres">
      <dgm:prSet presAssocID="{D5A9A670-B5BE-4361-8D66-B74CDE2D59EF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CEE84E-8B8A-4B1B-B886-01CC84528E60}" srcId="{E6F15C96-8C3A-4E52-A71F-059A403D5494}" destId="{92493281-C8B0-4F99-B1EC-E56E0A58A859}" srcOrd="2" destOrd="0" parTransId="{E694D5E8-3863-4CFA-9BA0-6E8BDDDF927A}" sibTransId="{667E8953-1772-488E-A3A2-23C7AE5312E4}"/>
    <dgm:cxn modelId="{2321C083-698A-4954-B1B4-6129574EA3B4}" type="presOf" srcId="{92493281-C8B0-4F99-B1EC-E56E0A58A859}" destId="{823CEE95-E66A-4252-B0CD-C54DA031B5DA}" srcOrd="0" destOrd="0" presId="urn:microsoft.com/office/officeart/2005/8/layout/lProcess3"/>
    <dgm:cxn modelId="{6632833F-7419-4019-97BC-D717968EBA6D}" type="presOf" srcId="{24DC7CBA-4CE1-4071-860F-341043179FA8}" destId="{7773731F-F726-485F-822A-7BC59AF73DE0}" srcOrd="0" destOrd="0" presId="urn:microsoft.com/office/officeart/2005/8/layout/lProcess3"/>
    <dgm:cxn modelId="{A0A5B8B8-E3C8-4A44-872A-5FD947FEFF49}" type="presOf" srcId="{E6F15C96-8C3A-4E52-A71F-059A403D5494}" destId="{BBF0C501-4706-4B06-8D96-863B0D321D3A}" srcOrd="0" destOrd="0" presId="urn:microsoft.com/office/officeart/2005/8/layout/lProcess3"/>
    <dgm:cxn modelId="{1BA30484-3BCF-43C6-B821-9BE06F583199}" srcId="{141F90ED-6D51-4964-A642-690E70B3A258}" destId="{5B4FFEB6-CDD4-4547-889C-E338089196D1}" srcOrd="0" destOrd="0" parTransId="{99564AD2-C68A-48FC-AF13-E4D76A6289EE}" sibTransId="{16ECD078-6446-498F-B5A7-CB5D809ECD54}"/>
    <dgm:cxn modelId="{1BF40499-4BDA-431E-AA0F-E859DC5AF727}" type="presOf" srcId="{5B4FFEB6-CDD4-4547-889C-E338089196D1}" destId="{18B5CB8E-5686-4646-A428-00070AEEE823}" srcOrd="0" destOrd="0" presId="urn:microsoft.com/office/officeart/2005/8/layout/lProcess3"/>
    <dgm:cxn modelId="{4BD42E7A-0BAD-41E6-BE66-A073152BE6FA}" srcId="{E6F15C96-8C3A-4E52-A71F-059A403D5494}" destId="{141F90ED-6D51-4964-A642-690E70B3A258}" srcOrd="1" destOrd="0" parTransId="{169401AD-2D0D-4A91-B252-FBEC8A6F0784}" sibTransId="{01487F92-1F2C-4ECC-9A15-FCBE58292C9D}"/>
    <dgm:cxn modelId="{6642F1F6-7E2E-402D-BFAA-EF083588F436}" srcId="{E6F15C96-8C3A-4E52-A71F-059A403D5494}" destId="{24DC7CBA-4CE1-4071-860F-341043179FA8}" srcOrd="3" destOrd="0" parTransId="{801DC5D3-A7B6-414D-A793-6B9506D33F53}" sibTransId="{6573DC7A-6615-459D-B626-5FE1C94E1AB1}"/>
    <dgm:cxn modelId="{8866EB14-E72B-49C1-9939-2FB8EF84B6B2}" srcId="{3377A640-132F-456A-8F23-F494115CC933}" destId="{F8239C59-E612-40EC-8FFD-718A7AF531F4}" srcOrd="0" destOrd="0" parTransId="{DD9B610D-381C-4A21-ACB3-16A14169B338}" sibTransId="{F67C4866-59D2-41BB-9583-0B3E0676C044}"/>
    <dgm:cxn modelId="{ED023776-4AD8-4765-A612-14C68D20D809}" type="presOf" srcId="{F8239C59-E612-40EC-8FFD-718A7AF531F4}" destId="{BD156F91-EE8E-442A-B678-27D27DB0713D}" srcOrd="0" destOrd="0" presId="urn:microsoft.com/office/officeart/2005/8/layout/lProcess3"/>
    <dgm:cxn modelId="{3B64FFBB-0447-4F46-B6C6-C370A63E502B}" type="presOf" srcId="{141F90ED-6D51-4964-A642-690E70B3A258}" destId="{296A9857-994F-48C9-A70C-6D2D60403837}" srcOrd="0" destOrd="0" presId="urn:microsoft.com/office/officeart/2005/8/layout/lProcess3"/>
    <dgm:cxn modelId="{953DFF46-6091-4181-8306-60959DC26052}" type="presOf" srcId="{3377A640-132F-456A-8F23-F494115CC933}" destId="{D42015A1-5058-4135-A7B8-00726320D5F3}" srcOrd="0" destOrd="0" presId="urn:microsoft.com/office/officeart/2005/8/layout/lProcess3"/>
    <dgm:cxn modelId="{F5533F8C-D61D-45CC-B62B-D136C29B4117}" type="presOf" srcId="{D5A9A670-B5BE-4361-8D66-B74CDE2D59EF}" destId="{5CD8A4B8-669D-4FCB-95C0-21AB7266F627}" srcOrd="0" destOrd="0" presId="urn:microsoft.com/office/officeart/2005/8/layout/lProcess3"/>
    <dgm:cxn modelId="{D9A33545-9050-482A-B93B-9D273C975250}" srcId="{92493281-C8B0-4F99-B1EC-E56E0A58A859}" destId="{5C91EFE1-13AF-48CD-8506-5A32CA6ED2E5}" srcOrd="0" destOrd="0" parTransId="{6A94067E-FD2D-4120-9408-2BED1543E527}" sibTransId="{0D153526-09DD-4D33-8422-01DF9271953D}"/>
    <dgm:cxn modelId="{DCF29BCC-1A90-4F4C-8603-9E17AD29E445}" srcId="{24DC7CBA-4CE1-4071-860F-341043179FA8}" destId="{D5A9A670-B5BE-4361-8D66-B74CDE2D59EF}" srcOrd="0" destOrd="0" parTransId="{D2151E92-C289-41A2-9C90-8592DD520BBA}" sibTransId="{ACD73754-175D-4959-9EDD-CB21F14CEB9A}"/>
    <dgm:cxn modelId="{3B4C9038-CEC3-411C-88FA-C6E93F30E9C8}" srcId="{E6F15C96-8C3A-4E52-A71F-059A403D5494}" destId="{3377A640-132F-456A-8F23-F494115CC933}" srcOrd="0" destOrd="0" parTransId="{FB802E40-A347-49DD-A18C-03948406FDC4}" sibTransId="{E6D2A3F8-0088-4145-98D5-6B11B76A65E2}"/>
    <dgm:cxn modelId="{33E8AE9A-565A-4BC7-BEE1-2C10E7174CC8}" type="presOf" srcId="{5C91EFE1-13AF-48CD-8506-5A32CA6ED2E5}" destId="{1CF18B09-B129-4426-8C38-5FD2E8556BD4}" srcOrd="0" destOrd="0" presId="urn:microsoft.com/office/officeart/2005/8/layout/lProcess3"/>
    <dgm:cxn modelId="{148DE0CB-0A76-455F-8783-321608536391}" type="presParOf" srcId="{BBF0C501-4706-4B06-8D96-863B0D321D3A}" destId="{607FE235-5393-4307-9564-D12FA67B79EA}" srcOrd="0" destOrd="0" presId="urn:microsoft.com/office/officeart/2005/8/layout/lProcess3"/>
    <dgm:cxn modelId="{CB7CD3B1-4E44-4D96-816B-959B0EE4825D}" type="presParOf" srcId="{607FE235-5393-4307-9564-D12FA67B79EA}" destId="{D42015A1-5058-4135-A7B8-00726320D5F3}" srcOrd="0" destOrd="0" presId="urn:microsoft.com/office/officeart/2005/8/layout/lProcess3"/>
    <dgm:cxn modelId="{C8EAABCB-3E9F-47BB-9182-1EE8136644C0}" type="presParOf" srcId="{607FE235-5393-4307-9564-D12FA67B79EA}" destId="{8F2C7C2E-09F1-48D2-95E6-60841B17D8CD}" srcOrd="1" destOrd="0" presId="urn:microsoft.com/office/officeart/2005/8/layout/lProcess3"/>
    <dgm:cxn modelId="{D39B8D92-3978-48F7-BFE4-4859699B9822}" type="presParOf" srcId="{607FE235-5393-4307-9564-D12FA67B79EA}" destId="{BD156F91-EE8E-442A-B678-27D27DB0713D}" srcOrd="2" destOrd="0" presId="urn:microsoft.com/office/officeart/2005/8/layout/lProcess3"/>
    <dgm:cxn modelId="{0ECD6841-DF90-41EE-9070-84696291D530}" type="presParOf" srcId="{BBF0C501-4706-4B06-8D96-863B0D321D3A}" destId="{5DD9CC90-EBA3-455D-B410-F67620B8AC0A}" srcOrd="1" destOrd="0" presId="urn:microsoft.com/office/officeart/2005/8/layout/lProcess3"/>
    <dgm:cxn modelId="{01E83939-1582-42C5-BB9F-E77102A3D54F}" type="presParOf" srcId="{BBF0C501-4706-4B06-8D96-863B0D321D3A}" destId="{27F485A3-FF42-47E8-848D-02034791F9A1}" srcOrd="2" destOrd="0" presId="urn:microsoft.com/office/officeart/2005/8/layout/lProcess3"/>
    <dgm:cxn modelId="{9F7A74CC-199B-4B77-A83E-039B165694BC}" type="presParOf" srcId="{27F485A3-FF42-47E8-848D-02034791F9A1}" destId="{296A9857-994F-48C9-A70C-6D2D60403837}" srcOrd="0" destOrd="0" presId="urn:microsoft.com/office/officeart/2005/8/layout/lProcess3"/>
    <dgm:cxn modelId="{0520D3F4-CFB4-4017-8005-B5A47B353B89}" type="presParOf" srcId="{27F485A3-FF42-47E8-848D-02034791F9A1}" destId="{5F0FDBD0-87DF-4832-91AD-607D353AB13C}" srcOrd="1" destOrd="0" presId="urn:microsoft.com/office/officeart/2005/8/layout/lProcess3"/>
    <dgm:cxn modelId="{DFDF5D24-2AE5-47BD-B2E4-04B4FF35F2A8}" type="presParOf" srcId="{27F485A3-FF42-47E8-848D-02034791F9A1}" destId="{18B5CB8E-5686-4646-A428-00070AEEE823}" srcOrd="2" destOrd="0" presId="urn:microsoft.com/office/officeart/2005/8/layout/lProcess3"/>
    <dgm:cxn modelId="{F09171A8-3D08-4F3E-9219-B21D6C10FCF3}" type="presParOf" srcId="{BBF0C501-4706-4B06-8D96-863B0D321D3A}" destId="{F6C74AD0-B4B1-48F2-9449-ABD54829F10F}" srcOrd="3" destOrd="0" presId="urn:microsoft.com/office/officeart/2005/8/layout/lProcess3"/>
    <dgm:cxn modelId="{F747235A-C5C2-4165-9D82-3AB8C40B9DBA}" type="presParOf" srcId="{BBF0C501-4706-4B06-8D96-863B0D321D3A}" destId="{6CB03B74-D6A3-4D8D-9AAF-A3AA01F2213E}" srcOrd="4" destOrd="0" presId="urn:microsoft.com/office/officeart/2005/8/layout/lProcess3"/>
    <dgm:cxn modelId="{2C73DD7D-791F-4CFD-AEE3-C306803DD758}" type="presParOf" srcId="{6CB03B74-D6A3-4D8D-9AAF-A3AA01F2213E}" destId="{823CEE95-E66A-4252-B0CD-C54DA031B5DA}" srcOrd="0" destOrd="0" presId="urn:microsoft.com/office/officeart/2005/8/layout/lProcess3"/>
    <dgm:cxn modelId="{2366E6CE-039E-4583-B79A-3CD6D23F0BE8}" type="presParOf" srcId="{6CB03B74-D6A3-4D8D-9AAF-A3AA01F2213E}" destId="{41162811-1D81-4DAF-8A50-17E6B9CBF97E}" srcOrd="1" destOrd="0" presId="urn:microsoft.com/office/officeart/2005/8/layout/lProcess3"/>
    <dgm:cxn modelId="{B9AB88EB-B585-482E-9F70-ADEF2B632EB0}" type="presParOf" srcId="{6CB03B74-D6A3-4D8D-9AAF-A3AA01F2213E}" destId="{1CF18B09-B129-4426-8C38-5FD2E8556BD4}" srcOrd="2" destOrd="0" presId="urn:microsoft.com/office/officeart/2005/8/layout/lProcess3"/>
    <dgm:cxn modelId="{2D807948-2BC9-4C68-B414-DD91C0F9EEFC}" type="presParOf" srcId="{BBF0C501-4706-4B06-8D96-863B0D321D3A}" destId="{EC79DB53-3B5B-4826-8302-EB137D42E14D}" srcOrd="5" destOrd="0" presId="urn:microsoft.com/office/officeart/2005/8/layout/lProcess3"/>
    <dgm:cxn modelId="{660B7FB7-953D-4133-B3B6-4CF17269054B}" type="presParOf" srcId="{BBF0C501-4706-4B06-8D96-863B0D321D3A}" destId="{2481FCD8-0D5B-475B-BF45-D7F975A79A3F}" srcOrd="6" destOrd="0" presId="urn:microsoft.com/office/officeart/2005/8/layout/lProcess3"/>
    <dgm:cxn modelId="{3B7B6432-2E08-4488-8F4A-DE05472E9564}" type="presParOf" srcId="{2481FCD8-0D5B-475B-BF45-D7F975A79A3F}" destId="{7773731F-F726-485F-822A-7BC59AF73DE0}" srcOrd="0" destOrd="0" presId="urn:microsoft.com/office/officeart/2005/8/layout/lProcess3"/>
    <dgm:cxn modelId="{B65A3773-8917-40F4-9E54-29B1358B38E0}" type="presParOf" srcId="{2481FCD8-0D5B-475B-BF45-D7F975A79A3F}" destId="{5257568A-B799-4E0B-881A-2435B41B7C6D}" srcOrd="1" destOrd="0" presId="urn:microsoft.com/office/officeart/2005/8/layout/lProcess3"/>
    <dgm:cxn modelId="{57CF1B76-D8CC-4F11-8777-5DAB0CAC06FF}" type="presParOf" srcId="{2481FCD8-0D5B-475B-BF45-D7F975A79A3F}" destId="{5CD8A4B8-669D-4FCB-95C0-21AB7266F627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DF65D9-7CE4-48D0-B2F6-5DD80188D791}">
      <dsp:nvSpPr>
        <dsp:cNvPr id="0" name=""/>
        <dsp:cNvSpPr/>
      </dsp:nvSpPr>
      <dsp:spPr>
        <a:xfrm>
          <a:off x="0" y="204725"/>
          <a:ext cx="8919333" cy="557458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E1965-7982-4473-AC2D-C6092DCB794E}">
      <dsp:nvSpPr>
        <dsp:cNvPr id="0" name=""/>
        <dsp:cNvSpPr/>
      </dsp:nvSpPr>
      <dsp:spPr>
        <a:xfrm>
          <a:off x="878554" y="4349985"/>
          <a:ext cx="205144" cy="205144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1C1EF-9517-4013-9856-3425D16E106E}">
      <dsp:nvSpPr>
        <dsp:cNvPr id="0" name=""/>
        <dsp:cNvSpPr/>
      </dsp:nvSpPr>
      <dsp:spPr>
        <a:xfrm>
          <a:off x="965983" y="4555195"/>
          <a:ext cx="2803583" cy="132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70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Обращение  пленума                         крайкома Профсоюза                                               </a:t>
          </a:r>
          <a:r>
            <a:rPr lang="ru-RU" sz="1600" b="0" kern="1200" dirty="0" smtClean="0"/>
            <a:t>к Губернатору Алтайского края                                      о необходимости изменения системы оплаты труда,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ноябрь 2018</a:t>
          </a:r>
          <a:endParaRPr lang="ru-RU" sz="1600" b="0" kern="1200" dirty="0"/>
        </a:p>
      </dsp:txBody>
      <dsp:txXfrm>
        <a:off x="965983" y="4555195"/>
        <a:ext cx="2803583" cy="1326750"/>
      </dsp:txXfrm>
    </dsp:sp>
    <dsp:sp modelId="{86C03E74-1D4F-4DF8-834D-D07B61E28487}">
      <dsp:nvSpPr>
        <dsp:cNvPr id="0" name=""/>
        <dsp:cNvSpPr/>
      </dsp:nvSpPr>
      <dsp:spPr>
        <a:xfrm>
          <a:off x="1989011" y="3283010"/>
          <a:ext cx="321095" cy="321095"/>
        </a:xfrm>
        <a:prstGeom prst="ellipse">
          <a:avLst/>
        </a:prstGeom>
        <a:solidFill>
          <a:schemeClr val="accent2">
            <a:shade val="80000"/>
            <a:hueOff val="-130718"/>
            <a:satOff val="-5990"/>
            <a:lumOff val="8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F0115-1217-41A8-A873-66ECF1792D04}">
      <dsp:nvSpPr>
        <dsp:cNvPr id="0" name=""/>
        <dsp:cNvSpPr/>
      </dsp:nvSpPr>
      <dsp:spPr>
        <a:xfrm>
          <a:off x="2291594" y="3026907"/>
          <a:ext cx="1480609" cy="233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142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Поручение </a:t>
          </a:r>
          <a:r>
            <a:rPr lang="ru-RU" sz="1400" b="1" kern="1200" dirty="0" smtClean="0"/>
            <a:t>Губернатора</a:t>
          </a:r>
          <a:r>
            <a:rPr lang="ru-RU" sz="1400" kern="1200" dirty="0" smtClean="0"/>
            <a:t>        В.П. Томенко           по решению проблемы,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декабрь 2018</a:t>
          </a:r>
          <a:endParaRPr lang="ru-RU" sz="1400" kern="1200" dirty="0"/>
        </a:p>
      </dsp:txBody>
      <dsp:txXfrm>
        <a:off x="2291594" y="3026907"/>
        <a:ext cx="1480609" cy="2335750"/>
      </dsp:txXfrm>
    </dsp:sp>
    <dsp:sp modelId="{51C95C73-84C1-4A03-AE6C-4EDC9A95E6AF}">
      <dsp:nvSpPr>
        <dsp:cNvPr id="0" name=""/>
        <dsp:cNvSpPr/>
      </dsp:nvSpPr>
      <dsp:spPr>
        <a:xfrm>
          <a:off x="3416104" y="2432328"/>
          <a:ext cx="428127" cy="428127"/>
        </a:xfrm>
        <a:prstGeom prst="ellipse">
          <a:avLst/>
        </a:prstGeom>
        <a:solidFill>
          <a:schemeClr val="accent2">
            <a:shade val="80000"/>
            <a:hueOff val="-261435"/>
            <a:satOff val="-11980"/>
            <a:lumOff val="173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7B95B-E3CE-4F45-A47E-54B79215A4D1}">
      <dsp:nvSpPr>
        <dsp:cNvPr id="0" name=""/>
        <dsp:cNvSpPr/>
      </dsp:nvSpPr>
      <dsp:spPr>
        <a:xfrm>
          <a:off x="3630168" y="2646392"/>
          <a:ext cx="1721431" cy="3132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856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Приказ министра образования края М.А. Костенко                          о создании </a:t>
          </a:r>
          <a:r>
            <a:rPr lang="ru-RU" sz="1400" b="1" kern="1200" dirty="0" smtClean="0"/>
            <a:t>рабочей группы</a:t>
          </a:r>
          <a:r>
            <a:rPr lang="ru-RU" sz="1400" kern="1200" dirty="0" smtClean="0"/>
            <a:t>                     по изменению системы оплаты труда,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декабрь 2018</a:t>
          </a:r>
          <a:endParaRPr lang="ru-RU" sz="1400" kern="1200" dirty="0"/>
        </a:p>
      </dsp:txBody>
      <dsp:txXfrm>
        <a:off x="3630168" y="2646392"/>
        <a:ext cx="1721431" cy="3132915"/>
      </dsp:txXfrm>
    </dsp:sp>
    <dsp:sp modelId="{096C5BC6-9EDA-4EC2-9235-2092BEED6EE6}">
      <dsp:nvSpPr>
        <dsp:cNvPr id="0" name=""/>
        <dsp:cNvSpPr/>
      </dsp:nvSpPr>
      <dsp:spPr>
        <a:xfrm>
          <a:off x="5075100" y="1767838"/>
          <a:ext cx="552998" cy="552998"/>
        </a:xfrm>
        <a:prstGeom prst="ellipse">
          <a:avLst/>
        </a:prstGeom>
        <a:solidFill>
          <a:schemeClr val="accent2">
            <a:shade val="80000"/>
            <a:hueOff val="-392153"/>
            <a:satOff val="-17970"/>
            <a:lumOff val="260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6EF28F-3795-4063-8AB3-C7362A299147}">
      <dsp:nvSpPr>
        <dsp:cNvPr id="0" name=""/>
        <dsp:cNvSpPr/>
      </dsp:nvSpPr>
      <dsp:spPr>
        <a:xfrm>
          <a:off x="5351599" y="2044337"/>
          <a:ext cx="1783866" cy="3734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023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Разработка проекта </a:t>
          </a:r>
          <a:r>
            <a:rPr lang="ru-RU" sz="1400" b="1" kern="1200" dirty="0" smtClean="0"/>
            <a:t>Примерного положения </a:t>
          </a:r>
          <a:r>
            <a:rPr lang="ru-RU" sz="1400" b="0" kern="1200" dirty="0" smtClean="0"/>
            <a:t>об окладной системе оплаты труда, его согласование со всеми ведомствами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январь-май 2019</a:t>
          </a:r>
          <a:endParaRPr lang="ru-RU" sz="1400" b="0" kern="1200" dirty="0"/>
        </a:p>
      </dsp:txBody>
      <dsp:txXfrm>
        <a:off x="5351599" y="2044337"/>
        <a:ext cx="1783866" cy="3734970"/>
      </dsp:txXfrm>
    </dsp:sp>
    <dsp:sp modelId="{F0629431-7EC6-4916-9C78-A850AA7ACAF3}">
      <dsp:nvSpPr>
        <dsp:cNvPr id="0" name=""/>
        <dsp:cNvSpPr/>
      </dsp:nvSpPr>
      <dsp:spPr>
        <a:xfrm>
          <a:off x="6783152" y="1324101"/>
          <a:ext cx="704627" cy="704627"/>
        </a:xfrm>
        <a:prstGeom prst="ellipse">
          <a:avLst/>
        </a:prstGeom>
        <a:solidFill>
          <a:schemeClr val="accent2">
            <a:shade val="80000"/>
            <a:hueOff val="-522871"/>
            <a:satOff val="-23960"/>
            <a:lumOff val="347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4AFD9-0D82-478C-9715-971DF31EBE1E}">
      <dsp:nvSpPr>
        <dsp:cNvPr id="0" name=""/>
        <dsp:cNvSpPr/>
      </dsp:nvSpPr>
      <dsp:spPr>
        <a:xfrm>
          <a:off x="7135466" y="1676415"/>
          <a:ext cx="1783866" cy="4102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367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Выделение </a:t>
          </a:r>
          <a:r>
            <a:rPr lang="ru-RU" sz="1400" b="1" kern="1200" dirty="0" smtClean="0"/>
            <a:t>дополнительного финансирования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июнь 2019</a:t>
          </a:r>
          <a:endParaRPr lang="ru-RU" sz="1400" b="0" kern="1200" dirty="0"/>
        </a:p>
      </dsp:txBody>
      <dsp:txXfrm>
        <a:off x="7135466" y="1676415"/>
        <a:ext cx="1783866" cy="410289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2015A1-5058-4135-A7B8-00726320D5F3}">
      <dsp:nvSpPr>
        <dsp:cNvPr id="0" name=""/>
        <dsp:cNvSpPr/>
      </dsp:nvSpPr>
      <dsp:spPr>
        <a:xfrm>
          <a:off x="708856" y="1769"/>
          <a:ext cx="2441708" cy="97668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Общее образование</a:t>
          </a:r>
          <a:endParaRPr lang="ru-RU" sz="1400" b="1" kern="1200" dirty="0"/>
        </a:p>
      </dsp:txBody>
      <dsp:txXfrm>
        <a:off x="708856" y="1769"/>
        <a:ext cx="2441708" cy="976683"/>
      </dsp:txXfrm>
    </dsp:sp>
    <dsp:sp modelId="{BD156F91-EE8E-442A-B678-27D27DB0713D}">
      <dsp:nvSpPr>
        <dsp:cNvPr id="0" name=""/>
        <dsp:cNvSpPr/>
      </dsp:nvSpPr>
      <dsp:spPr>
        <a:xfrm>
          <a:off x="2833143" y="84787"/>
          <a:ext cx="2026618" cy="810647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+ 27,9 %</a:t>
          </a:r>
          <a:endParaRPr lang="ru-RU" sz="2000" kern="1200" dirty="0"/>
        </a:p>
      </dsp:txBody>
      <dsp:txXfrm>
        <a:off x="2833143" y="84787"/>
        <a:ext cx="2026618" cy="810647"/>
      </dsp:txXfrm>
    </dsp:sp>
    <dsp:sp modelId="{296A9857-994F-48C9-A70C-6D2D60403837}">
      <dsp:nvSpPr>
        <dsp:cNvPr id="0" name=""/>
        <dsp:cNvSpPr/>
      </dsp:nvSpPr>
      <dsp:spPr>
        <a:xfrm>
          <a:off x="708856" y="1115188"/>
          <a:ext cx="2441708" cy="97668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Дошкольное образование</a:t>
          </a:r>
          <a:endParaRPr lang="ru-RU" sz="1400" b="1" kern="1200" dirty="0"/>
        </a:p>
      </dsp:txBody>
      <dsp:txXfrm>
        <a:off x="708856" y="1115188"/>
        <a:ext cx="2441708" cy="976683"/>
      </dsp:txXfrm>
    </dsp:sp>
    <dsp:sp modelId="{18B5CB8E-5686-4646-A428-00070AEEE823}">
      <dsp:nvSpPr>
        <dsp:cNvPr id="0" name=""/>
        <dsp:cNvSpPr/>
      </dsp:nvSpPr>
      <dsp:spPr>
        <a:xfrm>
          <a:off x="2833143" y="1198206"/>
          <a:ext cx="2026618" cy="810647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+ 35,6 %</a:t>
          </a:r>
          <a:endParaRPr lang="ru-RU" sz="2000" kern="1200" dirty="0"/>
        </a:p>
      </dsp:txBody>
      <dsp:txXfrm>
        <a:off x="2833143" y="1198206"/>
        <a:ext cx="2026618" cy="810647"/>
      </dsp:txXfrm>
    </dsp:sp>
    <dsp:sp modelId="{823CEE95-E66A-4252-B0CD-C54DA031B5DA}">
      <dsp:nvSpPr>
        <dsp:cNvPr id="0" name=""/>
        <dsp:cNvSpPr/>
      </dsp:nvSpPr>
      <dsp:spPr>
        <a:xfrm>
          <a:off x="708856" y="2228607"/>
          <a:ext cx="2441708" cy="97668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Профессиональное образование</a:t>
          </a:r>
          <a:endParaRPr lang="ru-RU" sz="1200" b="1" kern="1200" dirty="0"/>
        </a:p>
      </dsp:txBody>
      <dsp:txXfrm>
        <a:off x="708856" y="2228607"/>
        <a:ext cx="2441708" cy="976683"/>
      </dsp:txXfrm>
    </dsp:sp>
    <dsp:sp modelId="{1CF18B09-B129-4426-8C38-5FD2E8556BD4}">
      <dsp:nvSpPr>
        <dsp:cNvPr id="0" name=""/>
        <dsp:cNvSpPr/>
      </dsp:nvSpPr>
      <dsp:spPr>
        <a:xfrm>
          <a:off x="2833143" y="2311625"/>
          <a:ext cx="2026618" cy="810647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kern="1200" dirty="0" smtClean="0"/>
            <a:t>+ 45,3 %</a:t>
          </a:r>
          <a:endParaRPr lang="ru-RU" sz="2700" b="0" kern="1200" dirty="0"/>
        </a:p>
      </dsp:txBody>
      <dsp:txXfrm>
        <a:off x="2833143" y="2311625"/>
        <a:ext cx="2026618" cy="810647"/>
      </dsp:txXfrm>
    </dsp:sp>
    <dsp:sp modelId="{7773731F-F726-485F-822A-7BC59AF73DE0}">
      <dsp:nvSpPr>
        <dsp:cNvPr id="0" name=""/>
        <dsp:cNvSpPr/>
      </dsp:nvSpPr>
      <dsp:spPr>
        <a:xfrm>
          <a:off x="708856" y="3342027"/>
          <a:ext cx="2441708" cy="9766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Дополнительное образование</a:t>
          </a:r>
          <a:endParaRPr lang="ru-RU" sz="1400" b="1" kern="1200" dirty="0"/>
        </a:p>
      </dsp:txBody>
      <dsp:txXfrm>
        <a:off x="708856" y="3342027"/>
        <a:ext cx="2441708" cy="976683"/>
      </dsp:txXfrm>
    </dsp:sp>
    <dsp:sp modelId="{5CD8A4B8-669D-4FCB-95C0-21AB7266F627}">
      <dsp:nvSpPr>
        <dsp:cNvPr id="0" name=""/>
        <dsp:cNvSpPr/>
      </dsp:nvSpPr>
      <dsp:spPr>
        <a:xfrm>
          <a:off x="2833143" y="3425045"/>
          <a:ext cx="2026618" cy="810647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+ 66,5 %</a:t>
          </a:r>
          <a:endParaRPr lang="ru-RU" sz="2000" kern="1200" dirty="0"/>
        </a:p>
      </dsp:txBody>
      <dsp:txXfrm>
        <a:off x="2833143" y="3425045"/>
        <a:ext cx="2026618" cy="810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pPr/>
              <a:t>11/26/2019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pPr/>
              <a:t>11/26/2019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50045013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34561729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xmlns="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>
            <a:extLst>
              <a:ext uri="{FF2B5EF4-FFF2-40B4-BE49-F238E27FC236}">
                <a16:creationId xmlns:a16="http://schemas.microsoft.com/office/drawing/2014/main" xmlns="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xmlns="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xmlns="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xmlns="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00786568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xmlns="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xmlns="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xmlns="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xmlns="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543430437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xmlns="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xmlns="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xmlns="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284813166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xmlns="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xmlns="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xmlns="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/>
            <a:r>
              <a:rPr lang="ru-RU" noProof="0" smtClean="0"/>
              <a:t>Образец текста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xmlns="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xmlns="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xmlns="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452267815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55265375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614302603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xmlns="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xmlns="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xmlns="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419906843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xmlns="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xmlns="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xmlns="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658419099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8918405"/>
      </p:ext>
    </p:extLst>
  </p:cSld>
  <p:clrMapOvr>
    <a:masterClrMapping/>
  </p:clrMapOvr>
  <p:transition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xmlns="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>
            <a:extLst>
              <a:ext uri="{FF2B5EF4-FFF2-40B4-BE49-F238E27FC236}">
                <a16:creationId xmlns:a16="http://schemas.microsoft.com/office/drawing/2014/main" xmlns="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xmlns="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xmlns="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xmlns="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123998309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xmlns="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xmlns="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442230584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xmlns="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xmlns="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4283110927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xmlns="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xmlns="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xmlns="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xmlns="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xmlns="" val="3256540265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xmlns="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xmlns="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xmlns="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xmlns="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>
            <a:extLst>
              <a:ext uri="{FF2B5EF4-FFF2-40B4-BE49-F238E27FC236}">
                <a16:creationId xmlns:a16="http://schemas.microsoft.com/office/drawing/2014/main" xmlns="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ru-RU" noProof="0" smtClean="0"/>
              <a:t>Вставка диаграммы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200477079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ble Placeholder 11">
            <a:extLst>
              <a:ext uri="{FF2B5EF4-FFF2-40B4-BE49-F238E27FC236}">
                <a16:creationId xmlns:a16="http://schemas.microsoft.com/office/drawing/2014/main" xmlns="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noProof="0" smtClean="0"/>
              <a:t>Вставка таблицы</a:t>
            </a:r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xmlns="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xmlns="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xmlns="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xmlns="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xmlns="" val="3415060917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xmlns="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>
            <a:extLst>
              <a:ext uri="{FF2B5EF4-FFF2-40B4-BE49-F238E27FC236}">
                <a16:creationId xmlns:a16="http://schemas.microsoft.com/office/drawing/2014/main" xmlns="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xmlns="" val="4237576771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xmlns="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xmlns="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xmlns="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xmlns="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xmlns="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xmlns="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839051282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xmlns="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</p:sldLayoutIdLst>
  <p:transition>
    <p:cover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FCB61A1-DC46-4986-9C82-DF31D03A20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26.11.2019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A53F2D6-A8B9-4B0A-B436-D8AC6D0802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cover dir="u"/>
  </p:transition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hyperlink" Target="http://www.eseur.ru/altkray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638ACE-163E-40EB-A458-E794C67E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525" y="2749418"/>
            <a:ext cx="4911633" cy="178985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СОЮЗ ПРОФЕССИОНАЛОВ 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В ИНТЕРЕСАХ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РАБОТНИКОВ СФЕРЫ ОБРАЗОВАНИЯ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6821725" y="5737386"/>
            <a:ext cx="4911633" cy="910580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1600" dirty="0" smtClean="0"/>
              <a:t>Абдуллаев Ю.Г.,</a:t>
            </a:r>
          </a:p>
          <a:p>
            <a:pPr algn="r">
              <a:lnSpc>
                <a:spcPct val="100000"/>
              </a:lnSpc>
            </a:pPr>
            <a:r>
              <a:rPr lang="ru-RU" sz="1600" dirty="0" smtClean="0"/>
              <a:t>председатель</a:t>
            </a:r>
            <a:endParaRPr lang="ru-RU" sz="1600" dirty="0"/>
          </a:p>
        </p:txBody>
      </p:sp>
      <p:pic>
        <p:nvPicPr>
          <p:cNvPr id="11" name="Рисунок 10" descr="Эмблема АКО Профсоюза_квадрат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24839" y="1093694"/>
            <a:ext cx="4746205" cy="4688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80699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storage.inovaco.ru/media/project_mo_600/bb/9f/62/56/ba/22/1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12527" y="-1"/>
            <a:ext cx="3679474" cy="2886635"/>
          </a:xfrm>
          <a:prstGeom prst="rect">
            <a:avLst/>
          </a:prstGeom>
          <a:noFill/>
        </p:spPr>
      </p:pic>
      <p:sp>
        <p:nvSpPr>
          <p:cNvPr id="42" name="Content Placeholder 6">
            <a:extLst>
              <a:ext uri="{FF2B5EF4-FFF2-40B4-BE49-F238E27FC236}">
                <a16:creationId xmlns:a16="http://schemas.microsoft.com/office/drawing/2014/main" xmlns="" id="{55EACD59-7C51-4810-94C6-BCB4D1234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49" y="1968507"/>
            <a:ext cx="5381866" cy="4712950"/>
          </a:xfrm>
        </p:spPr>
        <p:txBody>
          <a:bodyPr>
            <a:noAutofit/>
          </a:bodyPr>
          <a:lstStyle/>
          <a:p>
            <a:r>
              <a:rPr lang="ru-RU" sz="1900" dirty="0" smtClean="0">
                <a:solidFill>
                  <a:srgbClr val="C00000"/>
                </a:solidFill>
              </a:rPr>
              <a:t>долги по оплате медосмотров </a:t>
            </a:r>
            <a:r>
              <a:rPr lang="ru-RU" sz="1900" dirty="0" smtClean="0">
                <a:solidFill>
                  <a:srgbClr val="013657"/>
                </a:solidFill>
              </a:rPr>
              <a:t>сокращены                    в 2 раза, возвращено работникам 3 млн. рублей;</a:t>
            </a:r>
          </a:p>
          <a:p>
            <a:r>
              <a:rPr lang="ru-RU" sz="1900" dirty="0" smtClean="0"/>
              <a:t>774 образовательными учреждениями </a:t>
            </a:r>
            <a:r>
              <a:rPr lang="ru-RU" sz="1900" dirty="0" smtClean="0">
                <a:solidFill>
                  <a:srgbClr val="C00000"/>
                </a:solidFill>
              </a:rPr>
              <a:t>возвращено из ФСС </a:t>
            </a:r>
            <a:r>
              <a:rPr lang="ru-RU" sz="1900" dirty="0" smtClean="0"/>
              <a:t>и</a:t>
            </a:r>
            <a:r>
              <a:rPr lang="ru-RU" sz="1900" dirty="0" smtClean="0">
                <a:solidFill>
                  <a:srgbClr val="C00000"/>
                </a:solidFill>
              </a:rPr>
              <a:t> </a:t>
            </a:r>
            <a:r>
              <a:rPr lang="ru-RU" sz="1900" dirty="0" smtClean="0"/>
              <a:t>направлено на охрану труда более 7 млн.рублей</a:t>
            </a:r>
          </a:p>
          <a:p>
            <a:r>
              <a:rPr lang="ru-RU" sz="1900" dirty="0" smtClean="0">
                <a:solidFill>
                  <a:srgbClr val="014B79"/>
                </a:solidFill>
              </a:rPr>
              <a:t>проведено более 7 тысяч </a:t>
            </a:r>
            <a:r>
              <a:rPr lang="ru-RU" sz="1900" dirty="0" smtClean="0">
                <a:solidFill>
                  <a:srgbClr val="C00000"/>
                </a:solidFill>
              </a:rPr>
              <a:t>проверок охраны труда</a:t>
            </a:r>
            <a:r>
              <a:rPr lang="ru-RU" sz="1900" dirty="0" smtClean="0">
                <a:solidFill>
                  <a:srgbClr val="014B79"/>
                </a:solidFill>
              </a:rPr>
              <a:t>, выявлено 9000 нарушений и выдано более тысячи представлений об устранении</a:t>
            </a:r>
          </a:p>
          <a:p>
            <a:r>
              <a:rPr lang="ru-RU" sz="1900" dirty="0" smtClean="0"/>
              <a:t>на 25% возросло количество организаций, прошедших </a:t>
            </a:r>
            <a:r>
              <a:rPr lang="ru-RU" sz="1900" dirty="0" smtClean="0">
                <a:solidFill>
                  <a:srgbClr val="C00000"/>
                </a:solidFill>
              </a:rPr>
              <a:t>спецоценку</a:t>
            </a:r>
            <a:r>
              <a:rPr lang="ru-RU" sz="1900" dirty="0" smtClean="0"/>
              <a:t>. При этом профактивисты добиваются пересмотра решений аттестующих органов в случае выявления некачественного проведения СОУТ; </a:t>
            </a:r>
            <a:endParaRPr lang="ru-RU" sz="1900" dirty="0" smtClean="0">
              <a:solidFill>
                <a:srgbClr val="014B79"/>
              </a:solidFill>
            </a:endParaRPr>
          </a:p>
          <a:p>
            <a:r>
              <a:rPr lang="ru-RU" sz="1900" dirty="0" smtClean="0">
                <a:solidFill>
                  <a:srgbClr val="014B79"/>
                </a:solidFill>
              </a:rPr>
              <a:t>рассмотрено 382 </a:t>
            </a:r>
            <a:r>
              <a:rPr lang="ru-RU" sz="1900" dirty="0" smtClean="0">
                <a:solidFill>
                  <a:srgbClr val="C00000"/>
                </a:solidFill>
              </a:rPr>
              <a:t>обращения</a:t>
            </a:r>
            <a:r>
              <a:rPr lang="ru-RU" sz="1900" dirty="0" smtClean="0">
                <a:solidFill>
                  <a:srgbClr val="014B79"/>
                </a:solidFill>
              </a:rPr>
              <a:t>, 80% решены в пользу работников</a:t>
            </a:r>
          </a:p>
          <a:p>
            <a:pPr algn="just"/>
            <a:endParaRPr lang="ru-RU" sz="1900" dirty="0">
              <a:solidFill>
                <a:srgbClr val="014B79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A267D224-5586-43DC-82CA-8605E15829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62" y="705630"/>
            <a:ext cx="7342622" cy="1215566"/>
          </a:xfrm>
        </p:spPr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rgbClr val="C00000"/>
                </a:solidFill>
              </a:rPr>
              <a:t>ОХРАНА ТРУДА – В ПРИОРИТЕТЕ</a:t>
            </a:r>
            <a:endParaRPr lang="en-US" b="0" dirty="0">
              <a:solidFill>
                <a:srgbClr val="C00000"/>
              </a:solidFill>
            </a:endParaRPr>
          </a:p>
        </p:txBody>
      </p:sp>
      <p:pic>
        <p:nvPicPr>
          <p:cNvPr id="12" name="Рисунок 11" descr="Золотая эмблема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1045243" y="125506"/>
            <a:ext cx="803899" cy="9771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39434" y="3720352"/>
            <a:ext cx="563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Основная задача </a:t>
            </a:r>
            <a:r>
              <a:rPr lang="ru-RU" sz="2000" dirty="0" smtClean="0"/>
              <a:t>– формирование действенной </a:t>
            </a:r>
            <a:r>
              <a:rPr lang="ru-RU" sz="2000" dirty="0" smtClean="0">
                <a:solidFill>
                  <a:srgbClr val="C00000"/>
                </a:solidFill>
              </a:rPr>
              <a:t>системы управления охраной труда </a:t>
            </a:r>
            <a:r>
              <a:rPr lang="ru-RU" sz="2000" dirty="0" smtClean="0"/>
              <a:t>на всех уровнях образовательной системы:</a:t>
            </a:r>
          </a:p>
          <a:p>
            <a:endParaRPr lang="ru-RU" sz="2000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краевом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муниципальном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локальном                                                                    (в конкретной образовательной организации)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20546660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1377" y="1837854"/>
            <a:ext cx="6919625" cy="3701702"/>
          </a:xfrm>
        </p:spPr>
        <p:txBody>
          <a:bodyPr>
            <a:noAutofit/>
          </a:bodyPr>
          <a:lstStyle/>
          <a:p>
            <a:r>
              <a:rPr lang="ru-RU" sz="1800" dirty="0" smtClean="0"/>
              <a:t>выдано 4 114 </a:t>
            </a:r>
            <a:r>
              <a:rPr lang="ru-RU" sz="1800" dirty="0" smtClean="0">
                <a:solidFill>
                  <a:srgbClr val="C00000"/>
                </a:solidFill>
              </a:rPr>
              <a:t>беспроцентных денежных займов                                                          </a:t>
            </a:r>
            <a:r>
              <a:rPr lang="ru-RU" sz="1800" dirty="0" smtClean="0"/>
              <a:t>на сумму 35,3 млн. рублей</a:t>
            </a:r>
          </a:p>
          <a:p>
            <a:r>
              <a:rPr lang="ru-RU" sz="1800" dirty="0" smtClean="0"/>
              <a:t>через </a:t>
            </a:r>
            <a:r>
              <a:rPr lang="ru-RU" sz="1800" dirty="0" smtClean="0">
                <a:solidFill>
                  <a:srgbClr val="C00000"/>
                </a:solidFill>
              </a:rPr>
              <a:t>профсоюзный кредитный потребительский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 кооператив </a:t>
            </a:r>
            <a:r>
              <a:rPr lang="ru-RU" sz="1800" dirty="0" smtClean="0"/>
              <a:t>«Алтай», 296 пайщиков получили низкопроцентные кредиты                         на общую сумму 4,6 млн. рублей.</a:t>
            </a:r>
          </a:p>
          <a:p>
            <a:r>
              <a:rPr lang="ru-RU" sz="1800" dirty="0" smtClean="0"/>
              <a:t>получено 80 тысяч </a:t>
            </a:r>
            <a:r>
              <a:rPr lang="ru-RU" sz="1800" dirty="0" smtClean="0">
                <a:solidFill>
                  <a:srgbClr val="C00000"/>
                </a:solidFill>
              </a:rPr>
              <a:t>дисконтных карт</a:t>
            </a:r>
            <a:r>
              <a:rPr lang="ru-RU" sz="1800" dirty="0" smtClean="0"/>
              <a:t>, партнёрами выступили             более 200 предприятий бизнеса.</a:t>
            </a:r>
          </a:p>
          <a:p>
            <a:r>
              <a:rPr lang="ru-RU" sz="1800" dirty="0" smtClean="0"/>
              <a:t>по льготному профсоюзному тарифу по программам </a:t>
            </a:r>
            <a:r>
              <a:rPr lang="ru-RU" sz="1800" dirty="0" smtClean="0">
                <a:solidFill>
                  <a:srgbClr val="C00000"/>
                </a:solidFill>
              </a:rPr>
              <a:t>дополнительного медицинского страхования </a:t>
            </a:r>
            <a:r>
              <a:rPr lang="ru-RU" sz="1800" dirty="0" smtClean="0"/>
              <a:t>от укуса клеща застрахованы около 50 тысяч работников и членов их семей</a:t>
            </a:r>
          </a:p>
          <a:p>
            <a:r>
              <a:rPr lang="ru-RU" sz="1800" dirty="0" smtClean="0"/>
              <a:t>з</a:t>
            </a:r>
            <a:r>
              <a:rPr lang="ru-RU" sz="1800" smtClean="0"/>
              <a:t>апущены </a:t>
            </a:r>
            <a:r>
              <a:rPr lang="ru-RU" sz="1800" dirty="0" smtClean="0">
                <a:solidFill>
                  <a:srgbClr val="C00000"/>
                </a:solidFill>
              </a:rPr>
              <a:t>новые программы </a:t>
            </a:r>
            <a:r>
              <a:rPr lang="ru-RU" sz="1800" dirty="0" smtClean="0"/>
              <a:t>«Профсоюзная улыбка» и «Профсоюзная рассрочка»</a:t>
            </a:r>
          </a:p>
          <a:p>
            <a:r>
              <a:rPr lang="ru-RU" sz="1800" dirty="0" smtClean="0"/>
              <a:t>оказана </a:t>
            </a:r>
            <a:r>
              <a:rPr lang="ru-RU" sz="1800" dirty="0" smtClean="0">
                <a:solidFill>
                  <a:srgbClr val="C00000"/>
                </a:solidFill>
              </a:rPr>
              <a:t>материальная помощь </a:t>
            </a:r>
            <a:r>
              <a:rPr lang="ru-RU" sz="1800" dirty="0" smtClean="0"/>
              <a:t>членам Профсоюза в связи со стихийными бедствиями, ухудшением здоровья и иными трудными жизненными ситуациями на 20 млн. рублей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0432" y="611367"/>
            <a:ext cx="7342622" cy="12155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Реальные дела –</a:t>
            </a:r>
            <a:br>
              <a:rPr lang="ru-RU" dirty="0" smtClean="0"/>
            </a:br>
            <a:r>
              <a:rPr lang="ru-RU" dirty="0" smtClean="0"/>
              <a:t>вместо чаепития!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10" name="Рисунок 9" descr="Золотая эмблем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045243" y="125506"/>
            <a:ext cx="803899" cy="977153"/>
          </a:xfrm>
          <a:prstGeom prst="rect">
            <a:avLst/>
          </a:prstGeom>
        </p:spPr>
      </p:pic>
      <p:pic>
        <p:nvPicPr>
          <p:cNvPr id="11" name="Picture 2" descr="http://elschool17.ucoz.net/20/profsoju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3"/>
          <a:stretch>
            <a:fillRect/>
          </a:stretch>
        </p:blipFill>
        <p:spPr bwMode="auto">
          <a:xfrm>
            <a:off x="7351807" y="3216652"/>
            <a:ext cx="4541837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7497260" y="5611247"/>
            <a:ext cx="542925" cy="647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718250" y="4072189"/>
            <a:ext cx="1157287" cy="720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Высокой эффективности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719" y="1"/>
            <a:ext cx="4958281" cy="309794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Молодёжное педагогическое движение.jpg"/>
          <p:cNvPicPr>
            <a:picLocks noChangeAspect="1"/>
          </p:cNvPicPr>
          <p:nvPr/>
        </p:nvPicPr>
        <p:blipFill>
          <a:blip r:embed="rId2"/>
          <a:srcRect l="7205" t="15249"/>
          <a:stretch>
            <a:fillRect/>
          </a:stretch>
        </p:blipFill>
        <p:spPr>
          <a:xfrm>
            <a:off x="0" y="0"/>
            <a:ext cx="3628279" cy="2562131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9502" y="5974580"/>
            <a:ext cx="5060886" cy="6706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Охват профчленством молодёжи до 35 лет увеличился с 59 до 73%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19" name="Рисунок 18" descr="P_20180604_144610.jpg"/>
          <p:cNvPicPr>
            <a:picLocks noChangeAspect="1"/>
          </p:cNvPicPr>
          <p:nvPr/>
        </p:nvPicPr>
        <p:blipFill>
          <a:blip r:embed="rId3"/>
          <a:srcRect r="9809"/>
          <a:stretch>
            <a:fillRect/>
          </a:stretch>
        </p:blipFill>
        <p:spPr>
          <a:xfrm>
            <a:off x="7025488" y="3635764"/>
            <a:ext cx="5166511" cy="3222236"/>
          </a:xfrm>
          <a:prstGeom prst="rect">
            <a:avLst/>
          </a:prstGeom>
        </p:spPr>
      </p:pic>
      <p:pic>
        <p:nvPicPr>
          <p:cNvPr id="22" name="Рисунок 21" descr="Суханова с плакатом.jpg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261" r="21261"/>
          <a:stretch>
            <a:fillRect/>
          </a:stretch>
        </p:blipFill>
        <p:spPr/>
      </p:pic>
      <p:pic>
        <p:nvPicPr>
          <p:cNvPr id="23" name="Рисунок 22" descr="IMG_544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322" y="0"/>
            <a:ext cx="5173678" cy="3449119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/>
          <a:srcRect l="39476" r="10564"/>
          <a:stretch>
            <a:fillRect/>
          </a:stretch>
        </p:blipFill>
        <p:spPr>
          <a:xfrm>
            <a:off x="0" y="0"/>
            <a:ext cx="5694630" cy="68580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/>
          <a:srcRect l="-22"/>
          <a:stretch>
            <a:fillRect/>
          </a:stretch>
        </p:blipFill>
        <p:spPr>
          <a:xfrm>
            <a:off x="5676523" y="0"/>
            <a:ext cx="6515477" cy="6858000"/>
          </a:xfrm>
          <a:prstGeom prst="rect">
            <a:avLst/>
          </a:prstGeom>
        </p:spPr>
      </p:pic>
      <p:pic>
        <p:nvPicPr>
          <p:cNvPr id="8" name="Рисунок 7" descr="100 лет квадраты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355" y="190124"/>
            <a:ext cx="2446574" cy="261120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17" name="Рисунок 16" descr="ВШПА-1.JPG"/>
          <p:cNvPicPr>
            <a:picLocks noChangeAspect="1"/>
          </p:cNvPicPr>
          <p:nvPr/>
        </p:nvPicPr>
        <p:blipFill>
          <a:blip r:embed="rId2"/>
          <a:srcRect l="5438" t="10850" b="9439"/>
          <a:stretch>
            <a:fillRect/>
          </a:stretch>
        </p:blipFill>
        <p:spPr>
          <a:xfrm>
            <a:off x="-11519" y="0"/>
            <a:ext cx="12203520" cy="6858000"/>
          </a:xfrm>
          <a:prstGeom prst="rect">
            <a:avLst/>
          </a:prstGeom>
        </p:spPr>
      </p:pic>
      <p:pic>
        <p:nvPicPr>
          <p:cNvPr id="18" name="Рисунок 17" descr="100 лет квадраты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81069"/>
            <a:ext cx="1954578" cy="2086099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58020"/>
          </a:xfrm>
          <a:solidFill>
            <a:srgbClr val="014B79"/>
          </a:solidFill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СОДЕЙСТВИЕ ПРОФЕССИОНАЛЬНОМУ РОСТУ:</a:t>
            </a:r>
            <a:br>
              <a:rPr lang="ru-RU" b="0" dirty="0" smtClean="0">
                <a:solidFill>
                  <a:schemeClr val="bg1"/>
                </a:solidFill>
              </a:rPr>
            </a:br>
            <a:r>
              <a:rPr lang="ru-RU" sz="4000" b="0" dirty="0" smtClean="0">
                <a:solidFill>
                  <a:schemeClr val="bg1"/>
                </a:solidFill>
              </a:rPr>
              <a:t>ключевые партнёры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53481" y="1611517"/>
            <a:ext cx="6916848" cy="4979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Министерство образования и науки Алтайского края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61027" y="2270912"/>
            <a:ext cx="6918355" cy="50850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Алтайский институт развития образования им. А.М. Топорова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Эмблема АКО Профсоюза_квадрат.jp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751436" y="2212853"/>
            <a:ext cx="3474191" cy="343198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641410" y="2984627"/>
            <a:ext cx="6918355" cy="482850"/>
          </a:xfrm>
          <a:prstGeom prst="roundRect">
            <a:avLst/>
          </a:prstGeom>
          <a:solidFill>
            <a:srgbClr val="009A7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Клуб «Учитель года Алтая»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1410" y="3663636"/>
            <a:ext cx="6918355" cy="49190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АНО «Сельский учитель» («</a:t>
            </a:r>
            <a:r>
              <a:rPr lang="ru-RU" dirty="0" err="1" smtClean="0">
                <a:solidFill>
                  <a:schemeClr val="bg1"/>
                </a:solidFill>
              </a:rPr>
              <a:t>Титовцы</a:t>
            </a:r>
            <a:r>
              <a:rPr lang="ru-RU" dirty="0" smtClean="0">
                <a:solidFill>
                  <a:schemeClr val="bg1"/>
                </a:solidFill>
              </a:rPr>
              <a:t>»)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6113" y="5056362"/>
            <a:ext cx="6918355" cy="620161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Губернаторский клуб учителей-новаторов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6115" y="4350190"/>
            <a:ext cx="6918355" cy="491904"/>
          </a:xfrm>
          <a:prstGeom prst="roundRect">
            <a:avLst/>
          </a:prstGeom>
          <a:solidFill>
            <a:srgbClr val="F45F0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Ассоциация «Лучшие школы Алтая»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10818" y="5833451"/>
            <a:ext cx="6918355" cy="62016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Алтайский краевой союз детских и подростковых организаций</a:t>
            </a:r>
            <a:endParaRPr lang="ru-RU" dirty="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Ая-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0605" y="-1"/>
            <a:ext cx="6011395" cy="4436199"/>
          </a:xfrm>
          <a:prstGeom prst="rect">
            <a:avLst/>
          </a:prstGeom>
          <a:noFill/>
        </p:spPr>
      </p:pic>
      <p:pic>
        <p:nvPicPr>
          <p:cNvPr id="39940" name="Picture 4" descr="Ая-5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6191250" cy="4448175"/>
          </a:xfrm>
          <a:prstGeom prst="rect">
            <a:avLst/>
          </a:prstGeom>
          <a:noFill/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xmlns="" id="{2482DBEC-EE72-4155-ACC5-87E80C5606A9}"/>
              </a:ext>
            </a:extLst>
          </p:cNvPr>
          <p:cNvSpPr txBox="1">
            <a:spLocks/>
          </p:cNvSpPr>
          <p:nvPr/>
        </p:nvSpPr>
        <p:spPr>
          <a:xfrm>
            <a:off x="0" y="4581053"/>
            <a:ext cx="12023002" cy="2118511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28600" lvl="0" indent="42863" algn="just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</a:pPr>
            <a:r>
              <a:rPr lang="ru-RU" sz="2400" i="1" dirty="0" smtClean="0"/>
              <a:t>«Все вместе мы должны выразить слова признательности людям, которые занимаются в этом регионе организацией профсоюзной деятельности, пожелать им успеха, сказать, что они работают в правильном направлении. И при этом прекрасно понимают, как совершенствоваться дальше. </a:t>
            </a:r>
          </a:p>
          <a:p>
            <a:pPr marL="228600" lvl="0" indent="42863" algn="just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</a:pPr>
            <a:r>
              <a:rPr lang="ru-RU" sz="2400" i="1" dirty="0" smtClean="0"/>
              <a:t>Спасибо за ваше уникальное творчество и любовь к тому делу, которым вы занимаетесь! Патриотизм звучит в каждом вашем выступлении. И это очень правильно, только так можно относиться к своей работе и родному краю».</a:t>
            </a:r>
          </a:p>
          <a:p>
            <a:pPr marL="228600" lvl="0" indent="42863" algn="r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Председатель Профсоюза Галина Меркулова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796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b="0" dirty="0" smtClean="0"/>
              <a:t>Слёты первичных профсоюзных организаций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0" i="1" dirty="0" smtClean="0"/>
              <a:t>более 700 человек во всех образовательных округах</a:t>
            </a:r>
            <a:endParaRPr lang="ru-RU" b="0" i="1" dirty="0"/>
          </a:p>
        </p:txBody>
      </p:sp>
      <p:pic>
        <p:nvPicPr>
          <p:cNvPr id="8" name="Рисунок 7" descr="зал общая 3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21247" r="21247"/>
          <a:stretch>
            <a:fillRect/>
          </a:stretch>
        </p:blipFill>
        <p:spPr>
          <a:xfrm>
            <a:off x="298764" y="1503222"/>
            <a:ext cx="4429125" cy="5137150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  <p:pic>
        <p:nvPicPr>
          <p:cNvPr id="9" name="Рисунок 8" descr="2 общая.JPG"/>
          <p:cNvPicPr>
            <a:picLocks noChangeAspect="1"/>
          </p:cNvPicPr>
          <p:nvPr/>
        </p:nvPicPr>
        <p:blipFill>
          <a:blip r:embed="rId3"/>
          <a:srcRect l="21272" r="21272"/>
          <a:stretch>
            <a:fillRect/>
          </a:stretch>
        </p:blipFill>
        <p:spPr>
          <a:xfrm>
            <a:off x="7513829" y="1449418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  <p:pic>
        <p:nvPicPr>
          <p:cNvPr id="10" name="Рисунок 9" descr="Слёт-7.JPG"/>
          <p:cNvPicPr>
            <a:picLocks noChangeAspect="1"/>
          </p:cNvPicPr>
          <p:nvPr/>
        </p:nvPicPr>
        <p:blipFill>
          <a:blip r:embed="rId4"/>
          <a:srcRect l="21272" r="21272"/>
          <a:stretch>
            <a:fillRect/>
          </a:stretch>
        </p:blipFill>
        <p:spPr>
          <a:xfrm>
            <a:off x="4254582" y="1476581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Абдуллаев на президиуме.JPG"/>
          <p:cNvPicPr>
            <a:picLocks noChangeAspect="1"/>
          </p:cNvPicPr>
          <p:nvPr/>
        </p:nvPicPr>
        <p:blipFill>
          <a:blip r:embed="rId2">
            <a:lum bright="10000" contrast="10000"/>
          </a:blip>
          <a:srcRect l="10277" r="8949"/>
          <a:stretch>
            <a:fillRect/>
          </a:stretch>
        </p:blipFill>
        <p:spPr>
          <a:xfrm>
            <a:off x="4345717" y="3458423"/>
            <a:ext cx="3530798" cy="2946903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0" y="6382692"/>
            <a:ext cx="12192000" cy="475307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0" dirty="0" smtClean="0">
                <a:solidFill>
                  <a:schemeClr val="bg1"/>
                </a:solidFill>
              </a:rPr>
              <a:t>Ежегодные балансовые комиссии во всех образовательных округах</a:t>
            </a:r>
            <a:endParaRPr lang="ru-RU" sz="3200" b="0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Балансовая Бийск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8229"/>
            <a:ext cx="4363770" cy="2908044"/>
          </a:xfrm>
          <a:prstGeom prst="rect">
            <a:avLst/>
          </a:prstGeom>
        </p:spPr>
      </p:pic>
      <p:pic>
        <p:nvPicPr>
          <p:cNvPr id="17" name="Рисунок 16" descr="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20963" cy="3521798"/>
          </a:xfrm>
          <a:prstGeom prst="rect">
            <a:avLst/>
          </a:prstGeom>
        </p:spPr>
      </p:pic>
      <p:pic>
        <p:nvPicPr>
          <p:cNvPr id="12" name="Рисунок 11" descr="Балансовая_Алейск-1.JPG"/>
          <p:cNvPicPr>
            <a:picLocks noChangeAspect="1"/>
          </p:cNvPicPr>
          <p:nvPr/>
        </p:nvPicPr>
        <p:blipFill>
          <a:blip r:embed="rId5"/>
          <a:srcRect r="17079"/>
          <a:stretch>
            <a:fillRect/>
          </a:stretch>
        </p:blipFill>
        <p:spPr>
          <a:xfrm>
            <a:off x="7876515" y="2955686"/>
            <a:ext cx="4315485" cy="3456012"/>
          </a:xfrm>
          <a:prstGeom prst="rect">
            <a:avLst/>
          </a:prstGeom>
        </p:spPr>
      </p:pic>
      <p:pic>
        <p:nvPicPr>
          <p:cNvPr id="13" name="Рисунок 12" descr="Балансовая-Славгород-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386" y="0"/>
            <a:ext cx="5280614" cy="3522128"/>
          </a:xfrm>
          <a:prstGeom prst="rect">
            <a:avLst/>
          </a:prstGeom>
        </p:spPr>
      </p:pic>
      <p:pic>
        <p:nvPicPr>
          <p:cNvPr id="18" name="Рисунок 17" descr="Балансовая Бийск_Иванищева.JPG"/>
          <p:cNvPicPr>
            <a:picLocks noChangeAspect="1"/>
          </p:cNvPicPr>
          <p:nvPr/>
        </p:nvPicPr>
        <p:blipFill>
          <a:blip r:embed="rId7"/>
          <a:srcRect l="29385" t="19142" r="34986"/>
          <a:stretch>
            <a:fillRect/>
          </a:stretch>
        </p:blipFill>
        <p:spPr>
          <a:xfrm>
            <a:off x="4581052" y="0"/>
            <a:ext cx="2334685" cy="3530851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s://mtdata.ru/u22/photo17DF/20688574490-0/original.jpg"/>
          <p:cNvPicPr/>
          <p:nvPr/>
        </p:nvPicPr>
        <p:blipFill>
          <a:blip r:embed="rId2" cstate="print"/>
          <a:srcRect r="12708"/>
          <a:stretch>
            <a:fillRect/>
          </a:stretch>
        </p:blipFill>
        <p:spPr bwMode="auto">
          <a:xfrm>
            <a:off x="340725" y="496518"/>
            <a:ext cx="2873255" cy="285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xmlns="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/>
          <a:stretch>
            <a:fillRect/>
          </a:stretch>
        </p:blipFill>
        <p:spPr>
          <a:xfrm>
            <a:off x="7906870" y="3369969"/>
            <a:ext cx="3926541" cy="3066689"/>
          </a:xfrm>
        </p:spPr>
      </p:pic>
      <p:pic>
        <p:nvPicPr>
          <p:cNvPr id="14" name="Рисунок 1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581" y="4246075"/>
            <a:ext cx="5124070" cy="240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/>
          <a:srcRect t="1589"/>
          <a:stretch>
            <a:fillRect/>
          </a:stretch>
        </p:blipFill>
        <p:spPr bwMode="auto">
          <a:xfrm>
            <a:off x="6944512" y="1"/>
            <a:ext cx="5247487" cy="268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6">
            <a:lum bright="10000" contrast="10000"/>
          </a:blip>
          <a:srcRect l="24374" t="15768" r="1833" b="2146"/>
          <a:stretch>
            <a:fillRect/>
          </a:stretch>
        </p:blipFill>
        <p:spPr bwMode="auto">
          <a:xfrm>
            <a:off x="3168714" y="2136294"/>
            <a:ext cx="3623408" cy="184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962114" y="2805241"/>
            <a:ext cx="5229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7"/>
              </a:rPr>
              <a:t>www.eseur.ru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7"/>
              </a:rPr>
              <a:t>/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7"/>
              </a:rPr>
              <a:t>altkray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7"/>
              </a:rPr>
              <a:t>/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71191" y="3515028"/>
            <a:ext cx="26707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https://vk.com/msakprof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banner-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9162" y="3974472"/>
            <a:ext cx="2470901" cy="25191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95050" y="715223"/>
            <a:ext cx="3548957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КТО ВЛАДЕЕТ ИНФОРМАЦИЕЙ – ТОТ ВЛАДЕЕТ СИТУАЦИЕЙ!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972005540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FBA1BB58-7555-4382-B178-7ED04E137E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66" y="666228"/>
            <a:ext cx="6177957" cy="1147969"/>
          </a:xfrm>
        </p:spPr>
        <p:txBody>
          <a:bodyPr>
            <a:noAutofit/>
          </a:bodyPr>
          <a:lstStyle/>
          <a:p>
            <a:r>
              <a:rPr lang="ru-RU" sz="3200" b="0" dirty="0" smtClean="0">
                <a:solidFill>
                  <a:srgbClr val="C00000"/>
                </a:solidFill>
              </a:rPr>
              <a:t>УСЛОВИЯ</a:t>
            </a:r>
            <a:br>
              <a:rPr lang="ru-RU" sz="3200" b="0" dirty="0" smtClean="0">
                <a:solidFill>
                  <a:srgbClr val="C00000"/>
                </a:solidFill>
              </a:rPr>
            </a:br>
            <a:r>
              <a:rPr lang="ru-RU" sz="3200" b="0" dirty="0" smtClean="0">
                <a:solidFill>
                  <a:srgbClr val="C00000"/>
                </a:solidFill>
              </a:rPr>
              <a:t>деятельности профсоюзных организаций в отчётном периоде</a:t>
            </a:r>
            <a:endParaRPr lang="en-US" sz="3200" b="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9"/>
          </p:nvPr>
        </p:nvSpPr>
        <p:spPr>
          <a:xfrm>
            <a:off x="645458" y="2113337"/>
            <a:ext cx="6391836" cy="425160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- </a:t>
            </a:r>
            <a:r>
              <a:rPr lang="ru-RU" sz="2000" b="1" dirty="0" smtClean="0"/>
              <a:t>масштабная оптимизация образовательной сети </a:t>
            </a:r>
            <a:r>
              <a:rPr lang="ru-RU" sz="2000" dirty="0" smtClean="0"/>
              <a:t>(филиализация школ и детских садов),</a:t>
            </a:r>
          </a:p>
          <a:p>
            <a:pPr algn="just"/>
            <a:r>
              <a:rPr lang="ru-RU" sz="2000" dirty="0" smtClean="0"/>
              <a:t>- </a:t>
            </a:r>
            <a:r>
              <a:rPr lang="ru-RU" sz="2000" b="1" dirty="0" smtClean="0"/>
              <a:t>снижение социальных гарантий</a:t>
            </a:r>
            <a:r>
              <a:rPr lang="ru-RU" sz="2000" dirty="0" smtClean="0"/>
              <a:t> работников                    (отмена стопроцентной компенсации за коммунальные услуги педагогическим работникам в сельской местности, повышение пенсионного возраста),</a:t>
            </a:r>
          </a:p>
          <a:p>
            <a:pPr algn="just"/>
            <a:r>
              <a:rPr lang="ru-RU" sz="2000" dirty="0" smtClean="0"/>
              <a:t>- </a:t>
            </a:r>
            <a:r>
              <a:rPr lang="ru-RU" sz="2000" b="1" dirty="0" smtClean="0"/>
              <a:t>массовое сокращение штатов </a:t>
            </a:r>
            <a:r>
              <a:rPr lang="ru-RU" sz="2000" dirty="0" smtClean="0"/>
              <a:t>образовательных организаций (в особенности в организациях высшего образования),</a:t>
            </a:r>
          </a:p>
          <a:p>
            <a:pPr algn="just"/>
            <a:r>
              <a:rPr lang="ru-RU" sz="2000" dirty="0" smtClean="0"/>
              <a:t>- </a:t>
            </a:r>
            <a:r>
              <a:rPr lang="ru-RU" sz="2000" b="1" dirty="0" smtClean="0"/>
              <a:t>увеличение бюрократической нагрузки и интенсификация труда </a:t>
            </a:r>
            <a:r>
              <a:rPr lang="ru-RU" sz="2000" dirty="0" smtClean="0"/>
              <a:t>педагогических и руководящих работников (коэффициент совмещения у учителей возрос до 1,4-1,5 ставки).</a:t>
            </a:r>
            <a:endParaRPr lang="ru-RU" sz="2000" dirty="0"/>
          </a:p>
        </p:txBody>
      </p:sp>
      <p:graphicFrame>
        <p:nvGraphicFramePr>
          <p:cNvPr id="16" name="Диаграмма 15"/>
          <p:cNvGraphicFramePr>
            <a:graphicFrameLocks noGrp="1"/>
          </p:cNvGraphicFramePr>
          <p:nvPr>
            <p:ph type="chart" sz="quarter" idx="10"/>
          </p:nvPr>
        </p:nvGraphicFramePr>
        <p:xfrm>
          <a:off x="8157172" y="2879002"/>
          <a:ext cx="3864302" cy="3440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2" descr="ÐÐ¸ÐºÐµÑ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660" y="1"/>
            <a:ext cx="4012339" cy="26707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2005540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pPr/>
              <a:t>20</a:t>
            </a:fld>
            <a:endParaRPr lang="en-US" noProof="0" dirty="0"/>
          </a:p>
        </p:txBody>
      </p:sp>
      <p:pic>
        <p:nvPicPr>
          <p:cNvPr id="9" name="Рисунок 8" descr="Вместе в будущее.jpg"/>
          <p:cNvPicPr>
            <a:picLocks noChangeAspect="1"/>
          </p:cNvPicPr>
          <p:nvPr/>
        </p:nvPicPr>
        <p:blipFill>
          <a:blip r:embed="rId2"/>
          <a:srcRect l="397" r="1260"/>
          <a:stretch>
            <a:fillRect/>
          </a:stretch>
        </p:blipFill>
        <p:spPr>
          <a:xfrm>
            <a:off x="1457608" y="0"/>
            <a:ext cx="9189267" cy="6852922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xmlns="" id="{1ABE11BF-33A5-4653-A144-CCCBACF58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7012" y="1640541"/>
            <a:ext cx="4954000" cy="406101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>ПРОГРАММА РАЗВИТИЯ</a:t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sz="3200" b="0" dirty="0" smtClean="0"/>
              <a:t>Алтайской краевой организации Профсоюза 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sz="2400" b="0" dirty="0" smtClean="0"/>
              <a:t>на 2016-2020 гг.</a:t>
            </a:r>
            <a:br>
              <a:rPr lang="ru-RU" sz="2400" b="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7 подпрограмм,</a:t>
            </a:r>
            <a:br>
              <a:rPr lang="ru-RU" sz="2400" dirty="0" smtClean="0"/>
            </a:br>
            <a:r>
              <a:rPr lang="ru-RU" sz="2400" dirty="0" smtClean="0"/>
              <a:t>127 крупных целевых мероприятий</a:t>
            </a:r>
            <a:br>
              <a:rPr lang="ru-RU" sz="2400" dirty="0" smtClean="0"/>
            </a:br>
            <a:endParaRPr lang="en-US" b="0" dirty="0"/>
          </a:p>
        </p:txBody>
      </p:sp>
      <p:pic>
        <p:nvPicPr>
          <p:cNvPr id="21" name="Рисунок 20" descr="Раб.группа НСОТ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914400" y="715224"/>
            <a:ext cx="5074175" cy="5613147"/>
          </a:xfrm>
        </p:spPr>
      </p:pic>
    </p:spTree>
    <p:extLst>
      <p:ext uri="{BB962C8B-B14F-4D97-AF65-F5344CB8AC3E}">
        <p14:creationId xmlns:p14="http://schemas.microsoft.com/office/powerpoint/2010/main" xmlns="" val="320546660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24E18385-8BEA-4522-ABAA-5AB38F0D4F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ОКЛАДЫ педагогов – не ниже МРОТ 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63945" y="435364"/>
            <a:ext cx="8333222" cy="1147969"/>
          </a:xfrm>
          <a:solidFill>
            <a:srgbClr val="014E7D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ПРЕДСТАВИТЕЛЬСТВО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ИНТЕРЕСОВ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9"/>
          </p:nvPr>
        </p:nvSpPr>
        <p:spPr>
          <a:xfrm>
            <a:off x="676671" y="2675719"/>
            <a:ext cx="5515899" cy="376129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dirty="0" smtClean="0"/>
              <a:t>ИЗМЕНЕНИЯ:</a:t>
            </a:r>
          </a:p>
          <a:p>
            <a:pPr>
              <a:buFontTx/>
              <a:buChar char="-"/>
            </a:pPr>
            <a:r>
              <a:rPr lang="ru-RU" dirty="0" smtClean="0"/>
              <a:t>новый раздел, посвященный                      </a:t>
            </a:r>
            <a:r>
              <a:rPr lang="ru-RU" b="1" dirty="0" smtClean="0"/>
              <a:t>молодым специалистам</a:t>
            </a:r>
            <a:r>
              <a:rPr lang="ru-RU" dirty="0" smtClean="0"/>
              <a:t>;</a:t>
            </a:r>
          </a:p>
          <a:p>
            <a:pPr>
              <a:buFontTx/>
              <a:buChar char="-"/>
            </a:pPr>
            <a:r>
              <a:rPr lang="ru-RU" dirty="0" smtClean="0"/>
              <a:t> полностью переработан раздел «</a:t>
            </a:r>
            <a:r>
              <a:rPr lang="ru-RU" b="1" dirty="0" smtClean="0"/>
              <a:t>Охрана труда</a:t>
            </a:r>
            <a:r>
              <a:rPr lang="ru-RU" dirty="0" smtClean="0"/>
              <a:t>»;</a:t>
            </a:r>
          </a:p>
          <a:p>
            <a:pPr>
              <a:buFontTx/>
              <a:buChar char="-"/>
            </a:pPr>
            <a:r>
              <a:rPr lang="ru-RU" dirty="0" smtClean="0"/>
              <a:t> последние дополнения к Региональному соглашению от ноября 2019 г. призваны содействовать </a:t>
            </a:r>
            <a:r>
              <a:rPr lang="ru-RU" b="1" dirty="0" smtClean="0"/>
              <a:t>снижению бюрократической нагрузки и отчётности </a:t>
            </a:r>
            <a:r>
              <a:rPr lang="ru-RU" dirty="0" smtClean="0"/>
              <a:t>педагогов.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606582" y="1694334"/>
            <a:ext cx="9189266" cy="6080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Региональное отраслевое соглашение между краевой организацией Профсоюза и Министерством образования и науки Алтайского края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Золотая эмблем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925521" y="1"/>
            <a:ext cx="970644" cy="1230992"/>
          </a:xfrm>
          <a:prstGeom prst="rect">
            <a:avLst/>
          </a:prstGeom>
        </p:spPr>
      </p:pic>
      <p:pic>
        <p:nvPicPr>
          <p:cNvPr id="16" name="Рисунок 15" descr="Тальменка-1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10264" y="2670772"/>
            <a:ext cx="5540721" cy="37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151616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3">
            <a:extLst>
              <a:ext uri="{FF2B5EF4-FFF2-40B4-BE49-F238E27FC236}">
                <a16:creationId xmlns:a16="http://schemas.microsoft.com/office/drawing/2014/main" xmlns="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29" y="1814943"/>
            <a:ext cx="5966233" cy="638539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Реализация </a:t>
            </a:r>
            <a:r>
              <a:rPr lang="ru-RU" sz="3200" dirty="0" smtClean="0">
                <a:solidFill>
                  <a:srgbClr val="C00000"/>
                </a:solidFill>
              </a:rPr>
              <a:t>Указов Президента                 </a:t>
            </a:r>
            <a:r>
              <a:rPr lang="ru-RU" sz="3200" dirty="0" smtClean="0"/>
              <a:t>по повышению заработной платы педагогических работников</a:t>
            </a:r>
            <a:endParaRPr lang="en-US" sz="3200" b="0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7CFD0302-279C-8A48-9E27-AD5B08D650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2758" y="3579496"/>
            <a:ext cx="5766349" cy="2395792"/>
          </a:xfrm>
        </p:spPr>
        <p:txBody>
          <a:bodyPr/>
          <a:lstStyle/>
          <a:p>
            <a:pPr algn="just">
              <a:buClr>
                <a:schemeClr val="accent2"/>
              </a:buClr>
              <a:buFontTx/>
              <a:buChar char="-"/>
            </a:pPr>
            <a:r>
              <a:rPr lang="ru-RU" dirty="0" smtClean="0"/>
              <a:t> общественный контроль;</a:t>
            </a:r>
          </a:p>
          <a:p>
            <a:pPr algn="just">
              <a:buClr>
                <a:schemeClr val="accent2"/>
              </a:buClr>
              <a:buFontTx/>
              <a:buChar char="-"/>
            </a:pPr>
            <a:r>
              <a:rPr lang="ru-RU" dirty="0" smtClean="0"/>
              <a:t> мониторинг достоверности показателей;</a:t>
            </a:r>
          </a:p>
          <a:p>
            <a:pPr algn="just">
              <a:buClr>
                <a:schemeClr val="accent2"/>
              </a:buClr>
              <a:buFontTx/>
              <a:buChar char="-"/>
            </a:pPr>
            <a:r>
              <a:rPr lang="ru-RU" dirty="0" smtClean="0"/>
              <a:t> рассмотрение обращений и жалоб;</a:t>
            </a:r>
          </a:p>
          <a:p>
            <a:pPr algn="just">
              <a:buClr>
                <a:schemeClr val="accent2"/>
              </a:buClr>
              <a:buFontTx/>
              <a:buChar char="-"/>
            </a:pPr>
            <a:r>
              <a:rPr lang="ru-RU" dirty="0" smtClean="0"/>
              <a:t> внесение замечаний и предложений;</a:t>
            </a:r>
          </a:p>
          <a:p>
            <a:pPr algn="just">
              <a:buClr>
                <a:schemeClr val="accent2"/>
              </a:buClr>
              <a:buFontTx/>
              <a:buChar char="-"/>
            </a:pPr>
            <a:r>
              <a:rPr lang="ru-RU" dirty="0" smtClean="0"/>
              <a:t> информационная поддержка.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228214-87DB-4B3A-BD81-9A709A69BA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Рисунок 12" descr="Золотая эмблем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97166" y="0"/>
            <a:ext cx="1034857" cy="1257886"/>
          </a:xfrm>
          <a:prstGeom prst="rect">
            <a:avLst/>
          </a:prstGeom>
        </p:spPr>
      </p:pic>
      <p:pic>
        <p:nvPicPr>
          <p:cNvPr id="15" name="Рисунок 14" descr="P_20171218_091227_1.jpg"/>
          <p:cNvPicPr>
            <a:picLocks noChangeAspect="1"/>
          </p:cNvPicPr>
          <p:nvPr/>
        </p:nvPicPr>
        <p:blipFill>
          <a:blip r:embed="rId3" cstate="screen">
            <a:lum bright="10000" contrast="10000"/>
          </a:blip>
          <a:srcRect/>
          <a:stretch>
            <a:fillRect/>
          </a:stretch>
        </p:blipFill>
        <p:spPr>
          <a:xfrm>
            <a:off x="6618083" y="1692998"/>
            <a:ext cx="5341544" cy="4974879"/>
          </a:xfrm>
          <a:prstGeom prst="rect">
            <a:avLst/>
          </a:prstGeom>
        </p:spPr>
      </p:pic>
      <p:sp>
        <p:nvSpPr>
          <p:cNvPr id="16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669956" y="2663055"/>
            <a:ext cx="5423026" cy="6080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совместно с Региональным отделением Общероссийского Народного фронта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42" name="Picture 2" descr="https://pbs.twimg.com/media/D3PVMt-WwAA6yfz.jpg:larg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87694" y="5395866"/>
            <a:ext cx="1766076" cy="1176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004221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2620" y="551604"/>
            <a:ext cx="2646235" cy="2841812"/>
          </a:xfrm>
        </p:spPr>
        <p:txBody>
          <a:bodyPr>
            <a:noAutofit/>
          </a:bodyPr>
          <a:lstStyle/>
          <a:p>
            <a:r>
              <a:rPr lang="ru-RU" sz="2400" b="0" dirty="0" smtClean="0">
                <a:solidFill>
                  <a:srgbClr val="C00000"/>
                </a:solidFill>
              </a:rPr>
              <a:t>Главное достижение           – отказ                       от </a:t>
            </a:r>
            <a:r>
              <a:rPr lang="ru-RU" sz="2400" b="0" dirty="0" err="1" smtClean="0">
                <a:solidFill>
                  <a:srgbClr val="C00000"/>
                </a:solidFill>
              </a:rPr>
              <a:t>ученико-часа</a:t>
            </a:r>
            <a:r>
              <a:rPr lang="ru-RU" sz="2400" b="0" dirty="0" smtClean="0">
                <a:solidFill>
                  <a:srgbClr val="C00000"/>
                </a:solidFill>
              </a:rPr>
              <a:t>     и переход                             на окладную систему оплаты труда</a:t>
            </a:r>
            <a:endParaRPr lang="en-US" sz="2400" b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063A021-7C19-4C85-B48B-EFEA732C1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2049" y="3518349"/>
            <a:ext cx="3749126" cy="91058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С 1 сентября 2019 г. установлен единый минимальный оклад педагогических работников </a:t>
            </a:r>
          </a:p>
          <a:p>
            <a:pPr algn="ctr"/>
            <a:r>
              <a:rPr lang="ru-RU" sz="1800" dirty="0" smtClean="0"/>
              <a:t>– 7010 рублей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(это в 2,5 раза выше прежнего минимального оклада)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https://ptzgovorit.ru/sites/default/files/original_nodes/original_8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8932" y="215154"/>
            <a:ext cx="3515706" cy="2406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3" name="Схема 12"/>
          <p:cNvGraphicFramePr/>
          <p:nvPr/>
        </p:nvGraphicFramePr>
        <p:xfrm>
          <a:off x="242596" y="762000"/>
          <a:ext cx="8919333" cy="5984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46295" y="5911175"/>
            <a:ext cx="790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</a:rPr>
              <a:t>Рост фондов оплаты труда - 15%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Эмблема АКО Профсоюза_квадрат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354717" y="379174"/>
            <a:ext cx="1265496" cy="1250120"/>
          </a:xfrm>
          <a:prstGeom prst="rect">
            <a:avLst/>
          </a:prstGeom>
        </p:spPr>
      </p:pic>
      <p:pic>
        <p:nvPicPr>
          <p:cNvPr id="37890" name="Picture 2" descr="https://ds248.ru/wp-content/uploads/2019/02/%D0%B1%D0%B0%D0%BD%D0%BD%D0%B5%D1%80-%D0%9C%D0%9E-%D0%90%D0%9A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604095" y="376329"/>
            <a:ext cx="1557195" cy="1241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92661376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Межвузовский семинар-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923" y="0"/>
            <a:ext cx="5601076" cy="3474417"/>
          </a:xfrm>
          <a:prstGeom prst="rect">
            <a:avLst/>
          </a:prstGeom>
        </p:spPr>
      </p:pic>
      <p:pic>
        <p:nvPicPr>
          <p:cNvPr id="8" name="Рисунок 7" descr="Межвузовский семинар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5848"/>
            <a:ext cx="4535786" cy="3362152"/>
          </a:xfrm>
          <a:prstGeom prst="rect">
            <a:avLst/>
          </a:prstGeom>
        </p:spPr>
      </p:pic>
      <p:pic>
        <p:nvPicPr>
          <p:cNvPr id="9" name="Рисунок 8" descr="Межвузовский семинар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870" y="3610261"/>
            <a:ext cx="5610130" cy="3247739"/>
          </a:xfrm>
          <a:prstGeom prst="rect">
            <a:avLst/>
          </a:prstGeom>
        </p:spPr>
      </p:pic>
      <p:pic>
        <p:nvPicPr>
          <p:cNvPr id="10" name="Рисунок 9" descr="Межвузовский семинар-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"/>
            <a:ext cx="5462708" cy="3431263"/>
          </a:xfrm>
          <a:prstGeom prst="rect">
            <a:avLst/>
          </a:prstGeom>
        </p:spPr>
      </p:pic>
      <p:pic>
        <p:nvPicPr>
          <p:cNvPr id="11" name="Рисунок 10" descr="Межвузовский семинар-4.jpg"/>
          <p:cNvPicPr>
            <a:picLocks noChangeAspect="1"/>
          </p:cNvPicPr>
          <p:nvPr/>
        </p:nvPicPr>
        <p:blipFill>
          <a:blip r:embed="rId6"/>
          <a:srcRect l="5989"/>
          <a:stretch>
            <a:fillRect/>
          </a:stretch>
        </p:blipFill>
        <p:spPr>
          <a:xfrm>
            <a:off x="3956364" y="0"/>
            <a:ext cx="4570416" cy="685800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rgumenti.ru/images/arhnews/58679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24194" y="260648"/>
            <a:ext cx="3931113" cy="1635344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431372" y="2084851"/>
          <a:ext cx="5568619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35360" y="260650"/>
            <a:ext cx="7296811" cy="1618191"/>
          </a:xfrm>
        </p:spPr>
        <p:txBody>
          <a:bodyPr>
            <a:noAutofit/>
          </a:bodyPr>
          <a:lstStyle/>
          <a:p>
            <a:r>
              <a:rPr lang="ru-RU" sz="2700" b="1" u="sng" dirty="0" smtClean="0">
                <a:solidFill>
                  <a:srgbClr val="C00000"/>
                </a:solidFill>
              </a:rPr>
              <a:t>Номинальный</a:t>
            </a:r>
            <a:r>
              <a:rPr lang="ru-RU" sz="2700" b="1" dirty="0" smtClean="0">
                <a:solidFill>
                  <a:srgbClr val="C00000"/>
                </a:solidFill>
              </a:rPr>
              <a:t> рост заработной платы педагогических работников в соответствии </a:t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с майскими указами, 2013-2018 гг.</a:t>
            </a:r>
            <a:endParaRPr lang="ru-RU" sz="2700" b="1" dirty="0">
              <a:solidFill>
                <a:srgbClr val="C00000"/>
              </a:solidFill>
            </a:endParaRPr>
          </a:p>
        </p:txBody>
      </p:sp>
      <p:pic>
        <p:nvPicPr>
          <p:cNvPr id="1036" name="Picture 12" descr="https://ukrainianwall.com/images/2019/06/10/JlYlcaqaBEdGdUL94b5lGM9bhAO2LVNuBgow8A2p.jpe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711957" y="4888870"/>
            <a:ext cx="6048672" cy="1520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824192" y="2180862"/>
            <a:ext cx="3936437" cy="2600706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defTabSz="1219140"/>
            <a:r>
              <a:rPr lang="ru-RU" sz="2300" dirty="0" smtClean="0">
                <a:solidFill>
                  <a:prstClr val="black"/>
                </a:solidFill>
              </a:rPr>
              <a:t>В то же время, с учётом инфляции (+50,5% по данным Росстата), за эти годы </a:t>
            </a:r>
            <a:r>
              <a:rPr lang="ru-RU" sz="2300" u="sng" dirty="0" smtClean="0">
                <a:solidFill>
                  <a:prstClr val="black"/>
                </a:solidFill>
              </a:rPr>
              <a:t>реальная</a:t>
            </a:r>
            <a:r>
              <a:rPr lang="ru-RU" sz="2300" dirty="0" smtClean="0">
                <a:solidFill>
                  <a:prstClr val="black"/>
                </a:solidFill>
              </a:rPr>
              <a:t> зарплата выросла только у педагогов УДОД (на 15%), а у остальных она даже снизилась.</a:t>
            </a:r>
            <a:endParaRPr lang="ru-RU" sz="2300" dirty="0">
              <a:solidFill>
                <a:prstClr val="black"/>
              </a:solidFill>
            </a:endParaRPr>
          </a:p>
        </p:txBody>
      </p:sp>
      <p:pic>
        <p:nvPicPr>
          <p:cNvPr id="1038" name="Picture 14" descr="https://yt3.ggpht.com/a/AGF-l7_9EUvMWGDzVhH6ujJkVi-eF7bvNFIq6GGkvg=s900-c-k-c0xffffffff-no-rj-mo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711960" y="2276874"/>
            <a:ext cx="2085049" cy="218106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Рисунок 7" descr="наш профсоюз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76448" y="276015"/>
            <a:ext cx="3021106" cy="760027"/>
          </a:xfrm>
          <a:prstGeom prst="rect">
            <a:avLst/>
          </a:prstGeom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993775" y="574675"/>
            <a:ext cx="3030538" cy="9017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://40306s016.edusite.ru/images/2019profsoyuz1.png"/>
          <p:cNvPicPr/>
          <p:nvPr/>
        </p:nvPicPr>
        <p:blipFill>
          <a:blip r:embed="rId3" cstate="screen"/>
          <a:srcRect t="2174" b="3258"/>
          <a:stretch>
            <a:fillRect/>
          </a:stretch>
        </p:blipFill>
        <p:spPr bwMode="auto">
          <a:xfrm>
            <a:off x="4320987" y="1380565"/>
            <a:ext cx="7871013" cy="547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68" y="3259248"/>
            <a:ext cx="4578503" cy="317384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</a:rPr>
              <a:t>проведено 2500 проверок </a:t>
            </a:r>
            <a:r>
              <a:rPr lang="ru-RU" b="1" dirty="0" smtClean="0">
                <a:solidFill>
                  <a:srgbClr val="002060"/>
                </a:solidFill>
              </a:rPr>
              <a:t>соблюдения трудового законодательства </a:t>
            </a:r>
            <a:r>
              <a:rPr lang="ru-RU" dirty="0" smtClean="0">
                <a:solidFill>
                  <a:srgbClr val="002060"/>
                </a:solidFill>
              </a:rPr>
              <a:t>в образовательных учреждениях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выявлено и устранено </a:t>
            </a:r>
            <a:r>
              <a:rPr lang="ru-RU" b="1" dirty="0" smtClean="0">
                <a:solidFill>
                  <a:srgbClr val="002060"/>
                </a:solidFill>
              </a:rPr>
              <a:t>25 тысяч нарушений</a:t>
            </a:r>
            <a:endParaRPr lang="en-US" b="1" dirty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оформлено 1800 </a:t>
            </a:r>
            <a:r>
              <a:rPr lang="ru-RU" b="1" dirty="0" smtClean="0">
                <a:solidFill>
                  <a:srgbClr val="002060"/>
                </a:solidFill>
              </a:rPr>
              <a:t>исковых заявлений </a:t>
            </a:r>
            <a:r>
              <a:rPr lang="ru-RU" dirty="0" smtClean="0">
                <a:solidFill>
                  <a:srgbClr val="002060"/>
                </a:solidFill>
              </a:rPr>
              <a:t>в суды от имени работников</a:t>
            </a:r>
            <a:endParaRPr lang="en-US" dirty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рассмотрено 35 тысяч </a:t>
            </a:r>
            <a:r>
              <a:rPr lang="ru-RU" b="1" dirty="0" smtClean="0">
                <a:solidFill>
                  <a:srgbClr val="002060"/>
                </a:solidFill>
              </a:rPr>
              <a:t>жалоб и обращений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819473"/>
            <a:ext cx="4435069" cy="1215566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rgbClr val="C00000"/>
                </a:solidFill>
              </a:rPr>
              <a:t>За отчётный период правовой инспекцией труда Алтайской краевой организации  Профсоюза:</a:t>
            </a:r>
            <a:endParaRPr lang="en-US" sz="28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005540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0951641">
  <a:themeElements>
    <a:clrScheme name="Custom 14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0951641_Hexagon presentation light_AAS_v4" id="{358289A0-A26B-433F-AD2B-1F8832C96153}" vid="{92CDC91D-95BF-4897-87D6-494563DF797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8919DE-9BD9-47A9-9F5D-16EBB96879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7F4215-C6BB-44A3-9A5E-9446E68359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80A5AF1-8C57-4290-936E-5FD27C9572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TF00951641</Template>
  <TotalTime>0</TotalTime>
  <Words>586</Words>
  <Application>Microsoft Office PowerPoint</Application>
  <PresentationFormat>Произвольный</PresentationFormat>
  <Paragraphs>102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TF00951641</vt:lpstr>
      <vt:lpstr>Тема Office</vt:lpstr>
      <vt:lpstr>СОЮЗ ПРОФЕССИОНАЛОВ   В ИНТЕРЕСАХ РАБОТНИКОВ СФЕРЫ ОБРАЗОВАНИЯ</vt:lpstr>
      <vt:lpstr>УСЛОВИЯ деятельности профсоюзных организаций в отчётном периоде</vt:lpstr>
      <vt:lpstr>      ПРОГРАММА РАЗВИТИЯ Алтайской краевой организации Профсоюза  на 2016-2020 гг.   7 подпрограмм, 127 крупных целевых мероприятий </vt:lpstr>
      <vt:lpstr>ПРЕДСТАВИТЕЛЬСТВО  ИНТЕРЕСОВ</vt:lpstr>
      <vt:lpstr>Реализация Указов Президента                 по повышению заработной платы педагогических работников</vt:lpstr>
      <vt:lpstr>Главное достижение           – отказ                       от ученико-часа     и переход                             на окладную систему оплаты труда</vt:lpstr>
      <vt:lpstr>Слайд 7</vt:lpstr>
      <vt:lpstr>Номинальный рост заработной платы педагогических работников в соответствии  с майскими указами, 2013-2018 гг.</vt:lpstr>
      <vt:lpstr>За отчётный период правовой инспекцией труда Алтайской краевой организации  Профсоюза:</vt:lpstr>
      <vt:lpstr>ОХРАНА ТРУДА – В ПРИОРИТЕТЕ</vt:lpstr>
      <vt:lpstr>Реальные дела – вместо чаепития!</vt:lpstr>
      <vt:lpstr>Слайд 12</vt:lpstr>
      <vt:lpstr>Слайд 13</vt:lpstr>
      <vt:lpstr>Слайд 14</vt:lpstr>
      <vt:lpstr>СОДЕЙСТВИЕ ПРОФЕССИОНАЛЬНОМУ РОСТУ: ключевые партнёры</vt:lpstr>
      <vt:lpstr>Слайд 16</vt:lpstr>
      <vt:lpstr>Слёты первичных профсоюзных организаций  более 700 человек во всех образовательных округах</vt:lpstr>
      <vt:lpstr>Ежегодные балансовые комиссии во всех образовательных округах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2019-08-06T00:38:07Z</dcterms:created>
  <dcterms:modified xsi:type="dcterms:W3CDTF">2019-11-26T02:35:55Z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