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32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3" r:id="rId11"/>
    <p:sldId id="324" r:id="rId12"/>
    <p:sldId id="325" r:id="rId13"/>
    <p:sldId id="322" r:id="rId14"/>
    <p:sldId id="330" r:id="rId15"/>
    <p:sldId id="329" r:id="rId16"/>
    <p:sldId id="331" r:id="rId17"/>
    <p:sldId id="333" r:id="rId18"/>
    <p:sldId id="332" r:id="rId19"/>
    <p:sldId id="328" r:id="rId20"/>
    <p:sldId id="327" r:id="rId21"/>
    <p:sldId id="340" r:id="rId22"/>
    <p:sldId id="334" r:id="rId23"/>
    <p:sldId id="343" r:id="rId24"/>
    <p:sldId id="342" r:id="rId25"/>
    <p:sldId id="341" r:id="rId26"/>
    <p:sldId id="339" r:id="rId27"/>
    <p:sldId id="338" r:id="rId28"/>
    <p:sldId id="337" r:id="rId29"/>
    <p:sldId id="336" r:id="rId30"/>
    <p:sldId id="335" r:id="rId31"/>
  </p:sldIdLst>
  <p:sldSz cx="6858000" cy="5143500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337"/>
    <a:srgbClr val="EAF3FF"/>
    <a:srgbClr val="F1F7FF"/>
    <a:srgbClr val="DCEBFF"/>
    <a:srgbClr val="E8F2FF"/>
    <a:srgbClr val="D6E7FF"/>
    <a:srgbClr val="C8DDFD"/>
    <a:srgbClr val="000000"/>
    <a:srgbClr val="F4F9FF"/>
    <a:srgbClr val="D0E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42" autoAdjust="0"/>
  </p:normalViewPr>
  <p:slideViewPr>
    <p:cSldViewPr>
      <p:cViewPr varScale="1">
        <p:scale>
          <a:sx n="115" d="100"/>
          <a:sy n="115" d="100"/>
        </p:scale>
        <p:origin x="1512" y="10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0" cy="497284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7" y="1"/>
            <a:ext cx="2951850" cy="497284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r">
              <a:defRPr sz="1200"/>
            </a:lvl1pPr>
          </a:lstStyle>
          <a:p>
            <a:fld id="{4072F0E3-820C-4749-8DE1-F1E2688FB045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5" tIns="46188" rIns="92375" bIns="4618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4"/>
            <a:ext cx="5449570" cy="4475560"/>
          </a:xfrm>
          <a:prstGeom prst="rect">
            <a:avLst/>
          </a:prstGeom>
        </p:spPr>
        <p:txBody>
          <a:bodyPr vert="horz" lIns="92375" tIns="46188" rIns="92375" bIns="461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51850" cy="497284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7" y="9446679"/>
            <a:ext cx="2951850" cy="497284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r">
              <a:defRPr sz="1200"/>
            </a:lvl1pPr>
          </a:lstStyle>
          <a:p>
            <a:fld id="{FEB83A10-3283-4E62-BA8F-8E30892AE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5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92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1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23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24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09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87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87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9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789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8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7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666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19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2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38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231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205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063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612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08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731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10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03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5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19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85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47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6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69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27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6858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6858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6858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7" y="3789412"/>
            <a:ext cx="4227758" cy="66158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8" y="2349221"/>
            <a:ext cx="5381513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548639"/>
            <a:ext cx="48006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282388"/>
            <a:ext cx="154305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7" y="548643"/>
            <a:ext cx="3621965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3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7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4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3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4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548640"/>
            <a:ext cx="48006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6858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6858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6858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1629486"/>
            <a:ext cx="4475000" cy="1817510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9" y="3455633"/>
            <a:ext cx="4477871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548639"/>
            <a:ext cx="2510028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548640"/>
            <a:ext cx="2510028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548640"/>
            <a:ext cx="251002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050245"/>
            <a:ext cx="2510028" cy="2057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548640"/>
            <a:ext cx="251002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049274"/>
            <a:ext cx="2510028" cy="2057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1657350"/>
            <a:ext cx="2727064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548640"/>
            <a:ext cx="3012814" cy="3671048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2623353"/>
            <a:ext cx="2541495" cy="160463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6858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6858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6858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857253"/>
            <a:ext cx="30861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757868"/>
            <a:ext cx="2770586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2" y="3348316"/>
            <a:ext cx="4787654" cy="85725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6858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6858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6858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9" y="3279126"/>
            <a:ext cx="4884383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549195"/>
            <a:ext cx="48006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4629150"/>
            <a:ext cx="18859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4629150"/>
            <a:ext cx="25146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4629150"/>
            <a:ext cx="1371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736" r:id="rId12"/>
    <p:sldLayoutId id="2147483737" r:id="rId13"/>
    <p:sldLayoutId id="2147483677" r:id="rId14"/>
    <p:sldLayoutId id="2147483695" r:id="rId15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hyperlink" Target="https://lk.fss.ru/recipient/" TargetMode="External"/><Relationship Id="rId4" Type="http://schemas.openxmlformats.org/officeDocument/2006/relationships/image" Target="../media/image4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0.jpeg"/><Relationship Id="rId4" Type="http://schemas.openxmlformats.org/officeDocument/2006/relationships/image" Target="../media/image56.jpe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/\\var\folders\tg\jwyt0qtd1b1_2bhmyz1f84y40000gn\T\com.microsoft.Word\WebArchiveCopyPasteTempFiles\images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13.pn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" y="1353716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25" y="748724"/>
            <a:ext cx="2238375" cy="216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7012" y="3003800"/>
            <a:ext cx="3429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</a:t>
            </a:r>
          </a:p>
          <a:p>
            <a:pPr algn="ctr"/>
            <a:r>
              <a:rPr lang="ru-RU" alt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</a:t>
            </a:r>
          </a:p>
          <a:p>
            <a:pPr algn="ctr"/>
            <a:r>
              <a:rPr lang="ru-RU" alt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 </a:t>
            </a:r>
          </a:p>
          <a:p>
            <a:pPr algn="ctr"/>
            <a:endParaRPr lang="ru-RU" alt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«ПРЯМЫЕ ВЫПЛАТЫ»</a:t>
            </a:r>
          </a:p>
        </p:txBody>
      </p:sp>
    </p:spTree>
    <p:extLst>
      <p:ext uri="{BB962C8B-B14F-4D97-AF65-F5344CB8AC3E}">
        <p14:creationId xmlns:p14="http://schemas.microsoft.com/office/powerpoint/2010/main" val="5537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9843" y="-66050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11801" y="1214106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484969" y="328132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1851" r="8955" b="23785"/>
          <a:stretch>
            <a:fillRect/>
          </a:stretch>
        </p:blipFill>
        <p:spPr bwMode="auto">
          <a:xfrm>
            <a:off x="161171" y="1075935"/>
            <a:ext cx="1592535" cy="103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ogo1_color_CMY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9" y="850971"/>
            <a:ext cx="638405" cy="5495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241651" y="2127029"/>
            <a:ext cx="15238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Фонда</a:t>
            </a:r>
          </a:p>
          <a:p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21" name="TextBox 22">
            <a:extLst/>
          </p:cNvPr>
          <p:cNvSpPr txBox="1">
            <a:spLocks noChangeArrowheads="1"/>
          </p:cNvSpPr>
          <p:nvPr/>
        </p:nvSpPr>
        <p:spPr bwMode="auto">
          <a:xfrm>
            <a:off x="322552" y="3550564"/>
            <a:ext cx="6264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работодатель представляет в региональное отделение Фонда электронные реестры - документы на бумажном носителе не представляются и хранятся в организации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kumimoji="0" lang="ru-RU" alt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и документы, представленные страхователем в региональное отделение Фонда на бумажном носителе, после назначения и принятия решений о назначении или отказе в выплате пособий возвращаются страхователю</a:t>
            </a:r>
          </a:p>
          <a:p>
            <a:pPr marL="0" indent="0" algn="ctr" eaLnBrk="1" hangingPunct="1">
              <a:buClr>
                <a:srgbClr val="FF0000"/>
              </a:buClr>
              <a:defRPr/>
            </a:pPr>
            <a:endParaRPr kumimoji="0" lang="ru-RU" alt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осуществляет хранение документов в порядке и сроки, установленные законодательством.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1777354" y="985943"/>
            <a:ext cx="34221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страхователем документы представлены</a:t>
            </a:r>
          </a:p>
          <a:p>
            <a:pPr algn="ctr" eaLnBrk="1" hangingPunct="1"/>
            <a:r>
              <a:rPr lang="ru-RU" alt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объеме, то</a:t>
            </a:r>
            <a:r>
              <a:rPr lang="en-US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</a:t>
            </a:r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их получения </a:t>
            </a:r>
            <a:r>
              <a:rPr lang="ru-RU" alt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 </a:t>
            </a:r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  направляет </a:t>
            </a:r>
          </a:p>
          <a:p>
            <a:pPr algn="ctr" eaLnBrk="1" hangingPunct="1"/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</a:t>
            </a:r>
            <a:r>
              <a:rPr lang="en-US" alt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представлении недостающих документов или сведений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24" name="Стрелка вправо с вырезом 23">
            <a:extLst/>
          </p:cNvPr>
          <p:cNvSpPr/>
          <p:nvPr/>
        </p:nvSpPr>
        <p:spPr>
          <a:xfrm rot="10800000">
            <a:off x="1867713" y="2068521"/>
            <a:ext cx="3336925" cy="180114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с вырезом 24">
            <a:extLst/>
          </p:cNvPr>
          <p:cNvSpPr/>
          <p:nvPr/>
        </p:nvSpPr>
        <p:spPr>
          <a:xfrm>
            <a:off x="1922749" y="2303754"/>
            <a:ext cx="3336925" cy="15716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759532" y="2468843"/>
            <a:ext cx="358775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Страхователем документы должны быть </a:t>
            </a:r>
          </a:p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региональное отделение</a:t>
            </a:r>
            <a:r>
              <a:rPr lang="en-US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 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 </a:t>
            </a:r>
          </a:p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получения извещения</a:t>
            </a:r>
          </a:p>
          <a:p>
            <a:endParaRPr lang="ru-RU" altLang="ru-RU" sz="1100" dirty="0">
              <a:solidFill>
                <a:prstClr val="black"/>
              </a:solidFill>
            </a:endParaRPr>
          </a:p>
        </p:txBody>
      </p:sp>
      <p:pic>
        <p:nvPicPr>
          <p:cNvPr id="27" name="Picture 2" descr="http://previews.123rf.com/images/youichi4411/youichi44111007/youichi4411100700030/7362104-Building-icons-set-Architectures-image-Stock-Vector-building-hospital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t="48938" r="67906" b="27861"/>
          <a:stretch>
            <a:fillRect/>
          </a:stretch>
        </p:blipFill>
        <p:spPr bwMode="auto">
          <a:xfrm>
            <a:off x="5436431" y="873424"/>
            <a:ext cx="1333095" cy="11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5319803" y="2074558"/>
            <a:ext cx="1668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4701" y="362860"/>
            <a:ext cx="4473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ИЗВЕЩЕНИЯ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053" y="83821"/>
            <a:ext cx="835224" cy="70110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251940" y="3242787"/>
            <a:ext cx="4473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ДОКУМЕНТОВ</a:t>
            </a: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" y="31637"/>
            <a:ext cx="972108" cy="8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537" y="-13619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58" y="1353716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335309" y="400074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14804" y="384997"/>
            <a:ext cx="5150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«ПРЯМЫХ ВЫПЛАТ»</a:t>
            </a:r>
          </a:p>
          <a:p>
            <a:endParaRPr lang="ru-RU" alt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1435785" y="934987"/>
            <a:ext cx="5192874" cy="7163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21.04.2011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kumimoji="0"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финансового обеспечения, назначения и выплаты </a:t>
            </a: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1376484" y="1785737"/>
            <a:ext cx="5228930" cy="6706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kumimoji="0" lang="ru-RU" altLang="ru-RU" sz="1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kumimoji="0" lang="ru-RU" alt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11.07.2011 №</a:t>
            </a:r>
            <a:r>
              <a:rPr kumimoji="0"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709н «Об утверждении формы заявления о возмещении» </a:t>
            </a:r>
            <a:endParaRPr kumimoji="0"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89063" y="2783740"/>
            <a:ext cx="6464897" cy="6356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Фонда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страхования Российской Федерации от 24.11.2017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kumimoji="0"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реестров сведений»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235158" y="3626011"/>
            <a:ext cx="6440696" cy="814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ru-RU" altLang="ru-RU" sz="1400" b="1" dirty="0">
              <a:solidFill>
                <a:schemeClr val="accent1"/>
              </a:solidFill>
            </a:endParaRPr>
          </a:p>
          <a:p>
            <a:pPr algn="ctr" eaLnBrk="1" hangingPunct="1">
              <a:defRPr/>
            </a:pPr>
            <a:r>
              <a:rPr kumimoji="0"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Фонда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страхования Российской Федерации от 24.11.2017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kumimoji="0"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документов, применяемых для выплаты»</a:t>
            </a:r>
          </a:p>
          <a:p>
            <a:pPr algn="ctr" eaLnBrk="1" hangingPunct="1">
              <a:defRPr/>
            </a:pPr>
            <a:endParaRPr kumimoji="0" lang="ru-RU" altLang="ru-RU" sz="1800" b="1" dirty="0">
              <a:solidFill>
                <a:schemeClr val="accent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FCEFD90-BE15-0548-8E11-372589611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" y="1302036"/>
            <a:ext cx="1242085" cy="9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47"/>
            <a:ext cx="864096" cy="7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4744" y="-17901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83" y="1602904"/>
            <a:ext cx="6372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n-US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altLang="ru-RU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назначения и выплаты в 2012 – 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</a:t>
            </a:r>
          </a:p>
          <a:p>
            <a:pPr algn="ctr">
              <a:defRPr/>
            </a:pPr>
            <a:endParaRPr lang="ru-RU" alt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n-US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endParaRPr lang="ru-RU" alt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назначения и выплаты в 2012 – 2020 годах застрахованным лицам пособия по временной нетрудоспособности в связи с несчастным случаем на производстве или профессиональным заболеванием, а также оплаты отпуска застрахованного лица (сверх ежегодного оплачиваемого отпуска, установленного законодательством Российской Федерации) на весь период лечения и проезда к месту лечения и обратно в субъектах Российской Федерации, участвующих в реализации </a:t>
            </a:r>
          </a:p>
          <a:p>
            <a:pPr algn="ctr">
              <a:defRPr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проекта</a:t>
            </a:r>
          </a:p>
          <a:p>
            <a:pPr algn="ctr">
              <a:defRPr/>
            </a:pPr>
            <a:endParaRPr lang="ru-RU" alt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n-US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alt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возмещения расходов страхователя в 2012 – 2020 годах на предупредительные меры по сокращению производственного травматизма и профессиональных заболеваний работников в субъектах Российской Федерации, участвующих в реализации пилотного проекта</a:t>
            </a:r>
          </a:p>
          <a:p>
            <a:pPr algn="ctr">
              <a:defRPr/>
            </a:pPr>
            <a:endParaRPr lang="ru-RU" alt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n-US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alt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уплаты страховых взносов в 2012 – 2020 годах в Фонд социального страхования Российской Федерации в субъектах Российской Федерации, участвующих в реализации </a:t>
            </a:r>
          </a:p>
          <a:p>
            <a:pPr algn="ctr">
              <a:defRPr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692862"/>
            <a:ext cx="6768752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ru-RU" alt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kumimoji="1" lang="ru-RU" alt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21.04.2011 №</a:t>
            </a:r>
            <a:r>
              <a:rPr kumimoji="1" lang="en-US" alt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</a:t>
            </a:r>
            <a:endParaRPr kumimoji="1" lang="ru-RU" altLang="ru-RU" sz="1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kumimoji="1" lang="ru-RU" alt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1" lang="ru-RU" alt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финансового обеспечения, назначения и выплаты…»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317529" y="351408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" y="29033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6712" y="727934"/>
            <a:ext cx="5400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РЕЕСТРЫ СВЕДЕНИЙ</a:t>
            </a:r>
            <a:endParaRPr lang="ru-RU" sz="15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646" y="1124528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253956" y="412480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011347" y="2756147"/>
            <a:ext cx="1452425" cy="166478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ребёнка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034225" y="2747551"/>
            <a:ext cx="1465050" cy="164661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ребёнком до 1,5 лет</a:t>
            </a:r>
          </a:p>
        </p:txBody>
      </p: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крывающая фигурная скобка 2">
            <a:extLst>
              <a:ext uri="{FF2B5EF4-FFF2-40B4-BE49-F238E27FC236}">
                <a16:creationId xmlns="" xmlns:a16="http://schemas.microsoft.com/office/drawing/2014/main" id="{F17EAA11-D186-374C-92C5-92A5870E4681}"/>
              </a:ext>
            </a:extLst>
          </p:cNvPr>
          <p:cNvSpPr/>
          <p:nvPr/>
        </p:nvSpPr>
        <p:spPr>
          <a:xfrm>
            <a:off x="2346624" y="2787774"/>
            <a:ext cx="216024" cy="1566174"/>
          </a:xfrm>
          <a:prstGeom prst="rightBrace">
            <a:avLst>
              <a:gd name="adj1" fmla="val 7991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0739" y="2406320"/>
            <a:ext cx="1364176" cy="2453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sz="135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96214D71-0B92-064B-95E2-6F06D7B467A3}"/>
              </a:ext>
            </a:extLst>
          </p:cNvPr>
          <p:cNvSpPr/>
          <p:nvPr/>
        </p:nvSpPr>
        <p:spPr>
          <a:xfrm>
            <a:off x="3068960" y="2414886"/>
            <a:ext cx="1364176" cy="2453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sz="135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E204802-2EB4-3B42-BF59-974BA6F7AA09}"/>
              </a:ext>
            </a:extLst>
          </p:cNvPr>
          <p:cNvSpPr/>
          <p:nvPr/>
        </p:nvSpPr>
        <p:spPr>
          <a:xfrm>
            <a:off x="5084662" y="2406320"/>
            <a:ext cx="1364176" cy="2453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sz="135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91235" y="2757622"/>
            <a:ext cx="2163183" cy="51725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временной нетрудоспособности </a:t>
            </a:r>
          </a:p>
        </p:txBody>
      </p:sp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95591" y="3945835"/>
            <a:ext cx="2158827" cy="47883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беременности и родам</a:t>
            </a:r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91235" y="3297694"/>
            <a:ext cx="2163183" cy="59515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постановке на учёт в ранние сроки беременности</a:t>
            </a:r>
          </a:p>
        </p:txBody>
      </p:sp>
      <p:sp>
        <p:nvSpPr>
          <p:cNvPr id="30" name="Скругленный прямоугольник 29"/>
          <p:cNvSpPr>
            <a:spLocks noChangeArrowheads="1"/>
          </p:cNvSpPr>
          <p:nvPr/>
        </p:nvSpPr>
        <p:spPr bwMode="auto">
          <a:xfrm>
            <a:off x="624140" y="1057582"/>
            <a:ext cx="5724958" cy="114033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0" lang="ru-RU" altLang="ru-RU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ru-RU" alt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 ВИДАМ ПОСОБИЙ  НАПРАВЛЯЮТСЯ</a:t>
            </a:r>
            <a:r>
              <a:rPr kumimoji="0" lang="ru-RU" alt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kumimoji="0"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ВИДА ЭЛЕКТРОННЫХ РЕЕСТРОВ  СВЕДЕНИЙ</a:t>
            </a:r>
          </a:p>
          <a:p>
            <a:pPr algn="ctr">
              <a:buFont typeface="Arial" panose="020B0604020202020204" pitchFamily="34" charset="0"/>
              <a:buNone/>
            </a:pPr>
            <a:r>
              <a:rPr kumimoji="0" lang="ru-RU" alt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ФСС РФ от </a:t>
            </a:r>
            <a:r>
              <a:rPr lang="ru-RU" altLang="ru-RU" sz="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24.11.2017 </a:t>
            </a:r>
            <a:r>
              <a:rPr lang="ru-RU" altLang="ru-RU" sz="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579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реестров сведений, необходимых для назначения и выплаты соответствующего вида пособия, и порядков их заполнения»</a:t>
            </a:r>
          </a:p>
          <a:p>
            <a:pPr algn="ctr">
              <a:defRPr/>
            </a:pPr>
            <a:endParaRPr kumimoji="0" lang="ru-RU" alt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5161" y="26024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09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411302" y="342296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8640" y="-40141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7685" y="1367522"/>
            <a:ext cx="585028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заявления о выплате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(оплате отпуска)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описи заявлений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документов, необходимых для назначения и выплаты застрахованным лицам соответствующих видов пособий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о возмещении </a:t>
            </a:r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выплату пособия по временной нетрудоспособности 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извещения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представлении недостающих документов или сведений 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решения об отказе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назначении и выплате пособия по временной нетрудоспособности 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о возмещении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выплату социального пособия на погребение 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о возмещении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оплату четырех дополнительных выходных дней одному из родителей (опекуну, попечителю) для ухода за детьми-инвалидами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заявления о возмещении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гарантированного перечня услуг по погребению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 рассмотрении документов  </a:t>
            </a:r>
          </a:p>
          <a:p>
            <a:pPr>
              <a:lnSpc>
                <a:spcPts val="2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справки – расчета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оплаты отпуска (сверх ежегодно оплачиваемого отпуска) на весь период лечения и проезда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19CB50-885C-A449-B1FC-38C3688C8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" y="2074499"/>
            <a:ext cx="1051970" cy="1092430"/>
          </a:xfrm>
          <a:prstGeom prst="rect">
            <a:avLst/>
          </a:prstGeom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104942" y="880555"/>
            <a:ext cx="5533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kumimoji="1"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ФСС РФ от </a:t>
            </a:r>
            <a:r>
              <a:rPr kumimoji="1" lang="ru-RU" alt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24.11.2017 </a:t>
            </a:r>
            <a:r>
              <a:rPr kumimoji="1"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578 </a:t>
            </a:r>
          </a:p>
          <a:p>
            <a:pPr algn="ctr">
              <a:buFont typeface="Arial" panose="020B0604020202020204" pitchFamily="34" charset="0"/>
              <a:buNone/>
            </a:pPr>
            <a:r>
              <a:rPr kumimoji="1" lang="ru-RU" alt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документов, применяемых для выплаты…»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5049" y="522927"/>
            <a:ext cx="296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ДОКУМЕНТОВ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19759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" y="45380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261329" y="335892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607" y="-33589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0226" y="495341"/>
            <a:ext cx="1366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Овал 8">
            <a:extLst/>
          </p:cNvPr>
          <p:cNvSpPr/>
          <p:nvPr/>
        </p:nvSpPr>
        <p:spPr>
          <a:xfrm>
            <a:off x="311728" y="836881"/>
            <a:ext cx="2888927" cy="5277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0"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</a:p>
          <a:p>
            <a:pPr algn="ctr"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  2 –НДФЛ </a:t>
            </a:r>
          </a:p>
          <a:p>
            <a:pPr algn="ctr">
              <a:defRPr/>
            </a:pPr>
            <a:endParaRPr kumimoji="0" lang="ru-RU" altLang="ru-RU" sz="18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/>
          </p:cNvPr>
          <p:cNvSpPr/>
          <p:nvPr/>
        </p:nvSpPr>
        <p:spPr>
          <a:xfrm>
            <a:off x="3440156" y="867036"/>
            <a:ext cx="3283388" cy="57794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0"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</a:p>
          <a:p>
            <a:pPr algn="ctr"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ВЫПЛАЧЕННЫХ ПОСОБИЯХ  </a:t>
            </a:r>
          </a:p>
          <a:p>
            <a:pPr algn="ctr">
              <a:defRPr/>
            </a:pPr>
            <a:endParaRPr kumimoji="0" lang="ru-RU" altLang="ru-RU" sz="18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/>
          </p:cNvPr>
          <p:cNvSpPr/>
          <p:nvPr/>
        </p:nvSpPr>
        <p:spPr>
          <a:xfrm>
            <a:off x="2516108" y="1876975"/>
            <a:ext cx="2074863" cy="523875"/>
          </a:xfrm>
          <a:prstGeom prst="ellipse">
            <a:avLst/>
          </a:prstGeom>
          <a:solidFill>
            <a:srgbClr val="F4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kumimoji="0" lang="ru-RU" alt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Прямая со стрелкой 11">
            <a:extLst/>
          </p:cNvPr>
          <p:cNvCxnSpPr/>
          <p:nvPr/>
        </p:nvCxnSpPr>
        <p:spPr>
          <a:xfrm>
            <a:off x="2536182" y="1403733"/>
            <a:ext cx="422801" cy="392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/>
          </p:cNvPr>
          <p:cNvCxnSpPr/>
          <p:nvPr/>
        </p:nvCxnSpPr>
        <p:spPr>
          <a:xfrm flipH="1">
            <a:off x="3966845" y="1449209"/>
            <a:ext cx="292356" cy="373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/>
          </p:cNvPr>
          <p:cNvSpPr txBox="1"/>
          <p:nvPr/>
        </p:nvSpPr>
        <p:spPr>
          <a:xfrm>
            <a:off x="127601" y="1722534"/>
            <a:ext cx="1861239" cy="1646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</a:t>
            </a:r>
          </a:p>
          <a:p>
            <a:pPr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сайт отделения Фонда</a:t>
            </a:r>
          </a:p>
          <a:p>
            <a:pPr>
              <a:defRPr/>
            </a:pPr>
            <a:r>
              <a:rPr kumimoji="0"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kumimoji="0"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идентифицировать с владельцем </a:t>
            </a:r>
          </a:p>
          <a:p>
            <a:pPr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 данных</a:t>
            </a:r>
          </a:p>
          <a:p>
            <a:pPr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направить Вам справку</a:t>
            </a:r>
          </a:p>
          <a:p>
            <a:pPr>
              <a:defRPr/>
            </a:pPr>
            <a:endParaRPr kumimoji="0" lang="ru-RU" altLang="ru-RU" sz="1100" dirty="0"/>
          </a:p>
        </p:txBody>
      </p:sp>
      <p:sp>
        <p:nvSpPr>
          <p:cNvPr id="22" name="Не равно 21">
            <a:extLst/>
          </p:cNvPr>
          <p:cNvSpPr/>
          <p:nvPr/>
        </p:nvSpPr>
        <p:spPr>
          <a:xfrm>
            <a:off x="599539" y="2138912"/>
            <a:ext cx="631825" cy="287337"/>
          </a:xfrm>
          <a:prstGeom prst="mathNotEqual">
            <a:avLst>
              <a:gd name="adj1" fmla="val 23520"/>
              <a:gd name="adj2" fmla="val 6587066"/>
              <a:gd name="adj3" fmla="val 11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>
            <a:extLst/>
          </p:cNvPr>
          <p:cNvCxnSpPr/>
          <p:nvPr/>
        </p:nvCxnSpPr>
        <p:spPr>
          <a:xfrm flipH="1" flipV="1">
            <a:off x="5561114" y="1751252"/>
            <a:ext cx="298152" cy="87666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/>
          </p:cNvPr>
          <p:cNvSpPr txBox="1"/>
          <p:nvPr/>
        </p:nvSpPr>
        <p:spPr>
          <a:xfrm>
            <a:off x="5661248" y="2699087"/>
            <a:ext cx="115212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</a:p>
          <a:p>
            <a:pPr algn="ctr">
              <a:defRPr/>
            </a:pPr>
            <a:r>
              <a:rPr kumimoji="0"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 </a:t>
            </a:r>
          </a:p>
        </p:txBody>
      </p:sp>
      <p:sp>
        <p:nvSpPr>
          <p:cNvPr id="25" name="Умножение 24">
            <a:extLst/>
          </p:cNvPr>
          <p:cNvSpPr/>
          <p:nvPr/>
        </p:nvSpPr>
        <p:spPr>
          <a:xfrm rot="20824245">
            <a:off x="5519960" y="2028208"/>
            <a:ext cx="401637" cy="3905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67" y="1732959"/>
            <a:ext cx="768549" cy="7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Logo1_color_CMY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72" y="2659366"/>
            <a:ext cx="762990" cy="6817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4445115" y="263640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СМЭВ-3</a:t>
            </a:r>
            <a:r>
              <a:rPr lang="ru-RU" altLang="ru-RU" b="1" dirty="0">
                <a:solidFill>
                  <a:srgbClr val="4F6228"/>
                </a:solidFill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9" name="Прямая со стрелкой 28">
            <a:extLst/>
          </p:cNvPr>
          <p:cNvCxnSpPr>
            <a:cxnSpLocks/>
          </p:cNvCxnSpPr>
          <p:nvPr/>
        </p:nvCxnSpPr>
        <p:spPr>
          <a:xfrm flipH="1">
            <a:off x="4147203" y="3049529"/>
            <a:ext cx="1405504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/>
          </p:cNvPr>
          <p:cNvCxnSpPr>
            <a:cxnSpLocks/>
          </p:cNvCxnSpPr>
          <p:nvPr/>
        </p:nvCxnSpPr>
        <p:spPr>
          <a:xfrm flipH="1">
            <a:off x="1590724" y="2512229"/>
            <a:ext cx="1413299" cy="15648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4" y="3939902"/>
            <a:ext cx="1293116" cy="11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Умножение 34">
            <a:extLst/>
          </p:cNvPr>
          <p:cNvSpPr/>
          <p:nvPr/>
        </p:nvSpPr>
        <p:spPr>
          <a:xfrm rot="1838963">
            <a:off x="1662212" y="3524758"/>
            <a:ext cx="401637" cy="3905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22" y="3415565"/>
            <a:ext cx="957133" cy="95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4" y="3536725"/>
            <a:ext cx="1009725" cy="10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69" y="3534989"/>
            <a:ext cx="1011461" cy="101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1657677" y="4335597"/>
            <a:ext cx="192601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 </a:t>
            </a:r>
          </a:p>
          <a:p>
            <a:pPr algn="ctr"/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 социальных услуг</a:t>
            </a:r>
          </a:p>
          <a:p>
            <a:pPr algn="ctr"/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Фонда по адресу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alt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https://lk.fss.ru/recipient/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3595626" y="4441427"/>
            <a:ext cx="1327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</a:p>
          <a:p>
            <a:pPr algn="ctr"/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 по доверенности) 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4956621" y="4610705"/>
            <a:ext cx="12089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13267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" y="45380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331254" y="411510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0789" y="627534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КОРОТКО!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0728" y="1008655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buFont typeface="Wingdings" pitchFamily="2" charset="2"/>
              <a:buChar char="Ø"/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Суммы пособий, излишне выплаченные застрахованному лицу, </a:t>
            </a:r>
          </a:p>
          <a:p>
            <a:pPr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быть с него взысканы в случае недобросовестности со стороны получателя </a:t>
            </a:r>
          </a:p>
          <a:p>
            <a:pPr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(представление документов с заведомо неверными сведениями, в том числе справки </a:t>
            </a:r>
          </a:p>
          <a:p>
            <a:pPr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(справок) о сумме заработка, из которого исчисляются указанные пособия, </a:t>
            </a:r>
          </a:p>
          <a:p>
            <a:pPr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сокрытие данных, влияющих на получение пособия и его размер, другие случаи). </a:t>
            </a:r>
          </a:p>
          <a:p>
            <a:pPr indent="358775" algn="just">
              <a:spcAft>
                <a:spcPts val="0"/>
              </a:spcAft>
              <a:tabLst>
                <a:tab pos="6438900" algn="l"/>
              </a:tabLst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>
              <a:buFont typeface="Wingdings" pitchFamily="2" charset="2"/>
              <a:buChar char="Ø"/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Страхователь направляет в региональное отделение </a:t>
            </a:r>
          </a:p>
          <a:p>
            <a:pPr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уведомление о смене фамилии застрахованного лица </a:t>
            </a:r>
          </a:p>
          <a:p>
            <a:pPr indent="358775" algn="just">
              <a:spcAft>
                <a:spcPts val="0"/>
              </a:spcAft>
              <a:tabLst>
                <a:tab pos="6438900" algn="l"/>
              </a:tabLs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>
              <a:buFont typeface="Wingdings" pitchFamily="2" charset="2"/>
              <a:buChar char="Ø"/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работодатель представляет электронные реестры, </a:t>
            </a:r>
          </a:p>
          <a:p>
            <a:pPr algn="just"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документы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бумажном носителе не представляются в ФСС и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хранятся в организации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358775" algn="just">
              <a:tabLst>
                <a:tab pos="6438900" algn="l"/>
              </a:tabLst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8775" algn="just">
              <a:buFont typeface="Wingdings" pitchFamily="2" charset="2"/>
              <a:buChar char="Ø"/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периоды после 01.07.2020 года страхователь направляет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отделение Фонда заявление и документы, необходимые для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 и выплаты пособия, либо реестр сведений для продолжения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пособия отделением Фонда. </a:t>
            </a:r>
          </a:p>
          <a:p>
            <a:pPr lvl="0" indent="358775" algn="just">
              <a:tabLst>
                <a:tab pos="6438900" algn="l"/>
              </a:tabLst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8775" algn="just">
              <a:buFont typeface="Wingdings" pitchFamily="2" charset="2"/>
              <a:buChar char="Ø"/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назначения (или продолжения выплаты) пособия по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уходу за ребенком до 1,5 лет или реестр сведений представляются в отделение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один раз.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представляет в отделение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только информацию, которая влияет  на выплату пособия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(сведения о выходе на работу, о прекращении отпуска, </a:t>
            </a:r>
          </a:p>
          <a:p>
            <a:pPr lvl="0" indent="358775" algn="just">
              <a:tabLst>
                <a:tab pos="643890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ребенка и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C16B92-075B-AE40-B5D6-2DFEB642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006850"/>
            <a:ext cx="1020621" cy="916829"/>
          </a:xfrm>
          <a:prstGeom prst="rect">
            <a:avLst/>
          </a:prstGeom>
          <a:solidFill>
            <a:srgbClr val="D0E2FC"/>
          </a:solidFill>
        </p:spPr>
      </p:pic>
    </p:spTree>
    <p:extLst>
      <p:ext uri="{BB962C8B-B14F-4D97-AF65-F5344CB8AC3E}">
        <p14:creationId xmlns:p14="http://schemas.microsoft.com/office/powerpoint/2010/main" val="41267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" y="50445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272150" y="438451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0084" y="632742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КОРОТКО!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C16B92-075B-AE40-B5D6-2DFEB642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" y="1006849"/>
            <a:ext cx="1100781" cy="988837"/>
          </a:xfrm>
          <a:prstGeom prst="rect">
            <a:avLst/>
          </a:prstGeom>
          <a:solidFill>
            <a:srgbClr val="D0E2FC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332503" y="1137452"/>
            <a:ext cx="524850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76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имени работник не может обратиться в территориальный орган ФСС РФ, но он вправе по поручению страхователя передать документы 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территориальный орган ФСС РФ либо заполнить и подписать  все необходимые документы при наличии доверенности от страхователя. </a:t>
            </a:r>
          </a:p>
          <a:p>
            <a:pPr lvl="0" indent="4763" algn="just">
              <a:buClr>
                <a:schemeClr val="tx1"/>
              </a:buClr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76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Застрахованное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 может подать документы в ФСС </a:t>
            </a:r>
          </a:p>
          <a:p>
            <a:pPr lvl="0" indent="4763" algn="just">
              <a:buClr>
                <a:schemeClr val="tx1"/>
              </a:buClr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только в случае прекращения деятельности работодателя.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indent="4763" algn="just">
              <a:buClr>
                <a:schemeClr val="tx1"/>
              </a:buClr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76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листок нетрудоспособности в связи с заболеванием </a:t>
            </a:r>
          </a:p>
          <a:p>
            <a:pPr indent="4763" algn="just">
              <a:buClr>
                <a:schemeClr val="tx1"/>
              </a:buClr>
            </a:pP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травмой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выдан на срок до 3 календарных дней - оплата осуществляется за счет средств работодателя. РЕЕСТР НЕ НАПРАВЛЯЕТСЯ </a:t>
            </a:r>
          </a:p>
          <a:p>
            <a:pPr indent="4763" algn="just">
              <a:buClr>
                <a:schemeClr val="tx1"/>
              </a:buClr>
            </a:pPr>
            <a:endParaRPr lang="ru-RU" alt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76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возврата денежных средств являются ошибки в представленных документах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(неверно указан номер счета, адрес и т.д.). Для оперативного исправления ошибок органы Фонда будут в первую очередь связываться со страхователем, представившим документы.</a:t>
            </a:r>
          </a:p>
          <a:p>
            <a:pPr algn="just">
              <a:buClr>
                <a:schemeClr val="tx1"/>
              </a:buClr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76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излишне понесенные страховщиком в связи с сокрытием или недостоверностью представленных страхователем сведений, подлежат возмещению страхователем в соответствии с законодательством Российской Федерации.</a:t>
            </a:r>
          </a:p>
          <a:p>
            <a:pPr algn="just">
              <a:buClr>
                <a:schemeClr val="tx1"/>
              </a:buClr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763">
              <a:buClr>
                <a:schemeClr val="tx1"/>
              </a:buClr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" y="57952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437401" y="439780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687" y="520413"/>
            <a:ext cx="6517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kumimoji="1"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СТРАХОВАТЕЛЮ</a:t>
            </a: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288630" y="861509"/>
            <a:ext cx="5342414" cy="4251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оплате 4-х дополнительных дней по уходу за детьми-инвалидами</a:t>
            </a:r>
          </a:p>
        </p:txBody>
      </p: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1288629" y="1405354"/>
            <a:ext cx="5342415" cy="4561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выплату пособия по временной нетрудоспособности </a:t>
            </a:r>
          </a:p>
          <a:p>
            <a:pPr algn="ctr">
              <a:defRPr/>
            </a:pPr>
            <a:r>
              <a:rPr kumimoji="0"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межбюджетных трансфертов</a:t>
            </a:r>
          </a:p>
        </p:txBody>
      </p:sp>
      <p:sp>
        <p:nvSpPr>
          <p:cNvPr id="11" name="Скругленный прямоугольник 10">
            <a:extLst/>
          </p:cNvPr>
          <p:cNvSpPr/>
          <p:nvPr/>
        </p:nvSpPr>
        <p:spPr>
          <a:xfrm>
            <a:off x="1288629" y="1997750"/>
            <a:ext cx="5342415" cy="3767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kumimoji="0" lang="ru-RU" altLang="ru-RU" sz="18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kumimoji="0"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выплату социального пособия на погребение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ru-RU" altLang="ru-RU" sz="18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1288629" y="2492227"/>
            <a:ext cx="5375472" cy="511572"/>
          </a:xfrm>
          <a:prstGeom prst="roundRect">
            <a:avLst/>
          </a:prstGeom>
          <a:solidFill>
            <a:srgbClr val="F2F2F2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предупредительные меры по сокращению производственного травматизма и профзаболеваний</a:t>
            </a:r>
            <a:endParaRPr kumimoji="0"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BAB3A22-E0D0-F246-9874-47076D01C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" y="1207050"/>
            <a:ext cx="1161521" cy="1175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092" y="3146028"/>
            <a:ext cx="627765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</a:p>
          <a:p>
            <a:pPr algn="ctr"/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для обращения  за вышеперечисленными пособиями не установлен, решение </a:t>
            </a:r>
          </a:p>
          <a:p>
            <a:pPr algn="ctr"/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необходимости обращения за возмещением страхователь принимает самостоятельно</a:t>
            </a:r>
          </a:p>
          <a:p>
            <a:pPr algn="ctr"/>
            <a:r>
              <a:rPr lang="ru-RU" altLang="ru-RU" sz="11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Фонда</a:t>
            </a:r>
          </a:p>
          <a:p>
            <a:pPr algn="ctr"/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решения 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 рабочих дней, не позднее 2 рабочих дней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перечисляет </a:t>
            </a:r>
          </a:p>
          <a:p>
            <a:pPr algn="ctr"/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на расчётный счёт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страхователя:</a:t>
            </a:r>
            <a:r>
              <a:rPr lang="ru-RU" alt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4-х дополнительных дней для ухода за детьми-инвалидами, социальное пособие на погребение </a:t>
            </a:r>
            <a:endParaRPr lang="ru-RU" altLang="ru-RU" sz="11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решения- 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календарных, в течение 2 рабочих дней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перечисляет </a:t>
            </a:r>
          </a:p>
          <a:p>
            <a:pPr algn="just">
              <a:buClr>
                <a:srgbClr val="F79646"/>
              </a:buClr>
              <a:defRPr/>
            </a:pP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расчётный счёт страхователя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</a:t>
            </a:r>
            <a:r>
              <a:rPr lang="ru-RU" alt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выплату пособия по временной нетрудоспособности за счет межбюджетных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5406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" y="39189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203206" y="325532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6632" y="-6057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extLst/>
          </p:cNvPr>
          <p:cNvSpPr/>
          <p:nvPr/>
        </p:nvSpPr>
        <p:spPr>
          <a:xfrm>
            <a:off x="1338132" y="2338516"/>
            <a:ext cx="363373" cy="13870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>
            <a:extLst/>
          </p:cNvPr>
          <p:cNvSpPr/>
          <p:nvPr/>
        </p:nvSpPr>
        <p:spPr>
          <a:xfrm flipV="1">
            <a:off x="2813275" y="2320037"/>
            <a:ext cx="431480" cy="1571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>
            <a:extLst/>
          </p:cNvPr>
          <p:cNvSpPr/>
          <p:nvPr/>
        </p:nvSpPr>
        <p:spPr>
          <a:xfrm>
            <a:off x="4448008" y="2304264"/>
            <a:ext cx="424882" cy="14557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85430" y="2926039"/>
            <a:ext cx="1045479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</a:p>
          <a:p>
            <a:pPr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</a:t>
            </a:r>
          </a:p>
          <a:p>
            <a:pPr eaLnBrk="1" hangingPunct="1"/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 августа)</a:t>
            </a:r>
          </a:p>
          <a:p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19" name="Овал 18">
            <a:extLst/>
          </p:cNvPr>
          <p:cNvSpPr/>
          <p:nvPr/>
        </p:nvSpPr>
        <p:spPr>
          <a:xfrm>
            <a:off x="1729335" y="1884235"/>
            <a:ext cx="1026876" cy="10593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0601" r="48425" b="42999"/>
          <a:stretch>
            <a:fillRect/>
          </a:stretch>
        </p:blipFill>
        <p:spPr bwMode="auto">
          <a:xfrm>
            <a:off x="1970810" y="1927105"/>
            <a:ext cx="557921" cy="41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16402" r="43701" b="30400"/>
          <a:stretch>
            <a:fillRect/>
          </a:stretch>
        </p:blipFill>
        <p:spPr bwMode="auto">
          <a:xfrm>
            <a:off x="1856458" y="2064130"/>
            <a:ext cx="362983" cy="3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17355" r="12389" b="26219"/>
          <a:stretch>
            <a:fillRect/>
          </a:stretch>
        </p:blipFill>
        <p:spPr bwMode="auto">
          <a:xfrm>
            <a:off x="2235455" y="2383710"/>
            <a:ext cx="389562" cy="2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709150" y="2902817"/>
            <a:ext cx="124906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</a:t>
            </a:r>
          </a:p>
          <a:p>
            <a:pPr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pPr eaLnBrk="1" hangingPunct="1"/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 декабря)</a:t>
            </a:r>
          </a:p>
          <a:p>
            <a:endParaRPr lang="ru-RU" altLang="ru-RU" sz="1100" dirty="0"/>
          </a:p>
        </p:txBody>
      </p:sp>
      <p:sp>
        <p:nvSpPr>
          <p:cNvPr id="24" name="Овал 23">
            <a:extLst/>
          </p:cNvPr>
          <p:cNvSpPr/>
          <p:nvPr/>
        </p:nvSpPr>
        <p:spPr>
          <a:xfrm>
            <a:off x="3286728" y="1859657"/>
            <a:ext cx="1096124" cy="10481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98" y="1967309"/>
            <a:ext cx="705457" cy="7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2930530" y="2964373"/>
            <a:ext cx="173189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</a:t>
            </a:r>
          </a:p>
          <a:p>
            <a:pPr algn="ctr" eaLnBrk="1" hangingPunct="1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произведенные расходы</a:t>
            </a:r>
          </a:p>
          <a:p>
            <a:endParaRPr lang="ru-RU" altLang="ru-RU" dirty="0"/>
          </a:p>
        </p:txBody>
      </p:sp>
      <p:sp>
        <p:nvSpPr>
          <p:cNvPr id="27" name="Овал 26">
            <a:extLst/>
          </p:cNvPr>
          <p:cNvSpPr/>
          <p:nvPr/>
        </p:nvSpPr>
        <p:spPr>
          <a:xfrm>
            <a:off x="4950352" y="1752518"/>
            <a:ext cx="1142944" cy="110013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84" y="1967309"/>
            <a:ext cx="676749" cy="6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5221120" y="2863687"/>
            <a:ext cx="1777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возмещении</a:t>
            </a:r>
          </a:p>
          <a:p>
            <a:pPr algn="ctr" eaLnBrk="1" hangingPunct="1"/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произведенных расходов</a:t>
            </a:r>
          </a:p>
          <a:p>
            <a:pPr algn="ctr" eaLnBrk="1" hangingPunct="1"/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15 декабря)</a:t>
            </a:r>
            <a:endParaRPr lang="ru-RU" altLang="ru-RU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/>
          </p:cNvPr>
          <p:cNvSpPr/>
          <p:nvPr/>
        </p:nvSpPr>
        <p:spPr>
          <a:xfrm>
            <a:off x="4823051" y="3530901"/>
            <a:ext cx="975136" cy="95657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57" y="3583438"/>
            <a:ext cx="717284" cy="7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3868301" y="4540423"/>
            <a:ext cx="2793067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</a:t>
            </a:r>
          </a:p>
          <a:p>
            <a:pPr algn="ctr" eaLnBrk="1" hangingPunct="1"/>
            <a:r>
              <a:rPr lang="ru-RU" alt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 </a:t>
            </a: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 принимает решение и перечисляет – </a:t>
            </a:r>
            <a:r>
              <a:rPr lang="ru-RU" alt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</a:t>
            </a:r>
          </a:p>
        </p:txBody>
      </p:sp>
      <p:sp>
        <p:nvSpPr>
          <p:cNvPr id="33" name="Стрелка вправо 32">
            <a:extLst/>
          </p:cNvPr>
          <p:cNvSpPr/>
          <p:nvPr/>
        </p:nvSpPr>
        <p:spPr>
          <a:xfrm rot="5400000">
            <a:off x="5020212" y="3103726"/>
            <a:ext cx="572385" cy="17056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2522" y="1016255"/>
            <a:ext cx="4822498" cy="65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фактически произведенные страхователем,</a:t>
            </a:r>
          </a:p>
          <a:p>
            <a:pPr algn="ctr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подтвержденные документами 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целевом</a:t>
            </a:r>
          </a:p>
          <a:p>
            <a:pPr algn="ctr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средств, </a:t>
            </a:r>
            <a:r>
              <a:rPr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возмещению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194" y="488045"/>
            <a:ext cx="526611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СТРАХОВАТЕЛЯМ </a:t>
            </a:r>
          </a:p>
          <a:p>
            <a:pPr algn="ctr">
              <a:spcBef>
                <a:spcPct val="20000"/>
              </a:spcBef>
            </a:pPr>
            <a:r>
              <a:rPr kumimoji="1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ПРЕДУПРЕДИТЕЛЬНЫЕ МЕРЫ</a:t>
            </a:r>
          </a:p>
        </p:txBody>
      </p:sp>
      <p:pic>
        <p:nvPicPr>
          <p:cNvPr id="48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16402" r="43701" b="30400"/>
          <a:stretch>
            <a:fillRect/>
          </a:stretch>
        </p:blipFill>
        <p:spPr bwMode="auto">
          <a:xfrm>
            <a:off x="1897882" y="2338516"/>
            <a:ext cx="362983" cy="3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Овал 49">
            <a:extLst/>
          </p:cNvPr>
          <p:cNvSpPr/>
          <p:nvPr/>
        </p:nvSpPr>
        <p:spPr>
          <a:xfrm>
            <a:off x="201573" y="1871509"/>
            <a:ext cx="1109919" cy="101202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321" r="4327" b="9273"/>
          <a:stretch>
            <a:fillRect/>
          </a:stretch>
        </p:blipFill>
        <p:spPr bwMode="auto">
          <a:xfrm>
            <a:off x="330369" y="1949017"/>
            <a:ext cx="897857" cy="85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" y="118127"/>
            <a:ext cx="993180" cy="82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1540" y="566531"/>
            <a:ext cx="5400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 И  </a:t>
            </a:r>
            <a:r>
              <a:rPr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 ПРОЕКТА  «ПРЯМЫЕ ВЫПЛАТЫ» </a:t>
            </a:r>
            <a:endParaRPr lang="ru-RU" sz="1500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268760" y="411510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" y="1236932"/>
            <a:ext cx="1926233" cy="110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extLst/>
          </p:cNvPr>
          <p:cNvSpPr/>
          <p:nvPr/>
        </p:nvSpPr>
        <p:spPr>
          <a:xfrm>
            <a:off x="1892438" y="1186620"/>
            <a:ext cx="1289639" cy="871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0B87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</a:t>
            </a:r>
          </a:p>
          <a:p>
            <a:pPr algn="ctr">
              <a:defRPr/>
            </a:pPr>
            <a:endParaRPr kumimoji="0" lang="ru-RU" altLang="ru-RU" sz="135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892438" y="2406456"/>
            <a:ext cx="4873604" cy="261356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21 апреля 2011 г. № 294 </a:t>
            </a:r>
          </a:p>
          <a:p>
            <a:pPr algn="ctr" eaLnBrk="1" hangingPunct="1">
              <a:defRPr/>
            </a:pPr>
            <a:r>
              <a:rPr kumimoji="0" lang="ru-RU" altLang="ru-RU" sz="9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финансового обеспечения, назначения и выплаты в 2012-2020 годах территориальными органами Фонда социального страхования Российской Федерации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осуществления иных выплат и возмещения расходов страхователя на предупредительные меры по сокращению производственного травматизма и профессиональных заболеваний работников, а также об особенностях уплаты страховых взносов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заболеваний» </a:t>
            </a:r>
            <a:endParaRPr kumimoji="0" lang="ru-RU" altLang="ru-RU" sz="9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270" y="26272"/>
            <a:ext cx="52788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7" y="92807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336026" y="421178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8800" y="487883"/>
            <a:ext cx="4889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1"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kumimoji="1"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</a:t>
            </a: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404664" y="1006851"/>
            <a:ext cx="632608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kumimoji="0" lang="ru-RU" alt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</a:t>
            </a:r>
            <a:r>
              <a:rPr kumimoji="0"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недостоверность либо сокрытие сведений, влияющих на право получения застрахованным лицом пособия </a:t>
            </a: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исчисление его </a:t>
            </a:r>
            <a:r>
              <a:rPr kumimoji="0"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размера, </a:t>
            </a: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несет ответственность в соответствии с законодательством РФ .</a:t>
            </a:r>
          </a:p>
          <a:p>
            <a:pPr algn="ctr">
              <a:defRPr/>
            </a:pPr>
            <a:r>
              <a:rPr kumimoji="0"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излишне понесённые страховщиками </a:t>
            </a: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сокрытием или недостоверностью представленных страхователем сведений, </a:t>
            </a:r>
            <a:r>
              <a:rPr kumimoji="0"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возмещению страхователем </a:t>
            </a: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законодательством РФ </a:t>
            </a:r>
          </a:p>
          <a:p>
            <a:pPr algn="ctr">
              <a:defRPr/>
            </a:pPr>
            <a:r>
              <a:rPr kumimoji="0"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(п.16 Постановления от 21.04.2011 № 294)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349" y="2144298"/>
            <a:ext cx="5314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223" y="2843681"/>
            <a:ext cx="632915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4 ст. 15.33 КоАП</a:t>
            </a:r>
          </a:p>
          <a:p>
            <a:pPr algn="just">
              <a:defRPr/>
            </a:pPr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фонда,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 оформленных в установленном порядке документов и (или) иных сведений,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представление таких сведений в неполном объеме или искаженном виде – </a:t>
            </a:r>
          </a:p>
          <a:p>
            <a:pPr algn="ctr"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должностных лиц в размере от 300 до 500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190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" y="57262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340768" y="373984"/>
            <a:ext cx="5293350" cy="18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40666" y="-33574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2294" y="547369"/>
            <a:ext cx="261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1"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ПЕРИОД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40928" y="1361643"/>
            <a:ext cx="2493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ЗАЧЕТНЫЙ ПРИНЦИП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933056" y="1339449"/>
            <a:ext cx="2309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ВЫПЛАТЫ</a:t>
            </a:r>
          </a:p>
        </p:txBody>
      </p:sp>
      <p:sp>
        <p:nvSpPr>
          <p:cNvPr id="11" name="Скругленный прямоугольник 10">
            <a:extLst/>
          </p:cNvPr>
          <p:cNvSpPr/>
          <p:nvPr/>
        </p:nvSpPr>
        <p:spPr>
          <a:xfrm>
            <a:off x="340928" y="1700198"/>
            <a:ext cx="6144050" cy="137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Фонда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(перерасход) перед страхователем, сформировавшаяся по состоянию на 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</a:t>
            </a:r>
            <a:r>
              <a:rPr kumimoji="0"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.2020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по заявлению страхователя </a:t>
            </a:r>
          </a:p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возмещению. </a:t>
            </a:r>
          </a:p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Фонда вправе провести проверку (камеральную или выездную) произведенных расходов. </a:t>
            </a:r>
          </a:p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Зачету в счет уплаты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взносов, начисленных 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01.07.2020 год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не подлежит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374515" y="3219822"/>
            <a:ext cx="6110463" cy="9290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расходов, не отраженная страхователем в отчете 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kumimoji="0"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2020 года,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последующих отчетах за 2020 год </a:t>
            </a: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отражается.  </a:t>
            </a:r>
          </a:p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отчете за </a:t>
            </a:r>
            <a:r>
              <a:rPr kumimoji="0"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2020 года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все расходы, произведенные </a:t>
            </a:r>
            <a:r>
              <a:rPr kumimoji="0"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страхователем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kumimoji="0" lang="ru-RU" alt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01.07.2020 </a:t>
            </a: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374515" y="4227934"/>
            <a:ext cx="6076876" cy="7701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страховым случаям, по которым страхователь </a:t>
            </a:r>
            <a:r>
              <a:rPr kumimoji="0"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произвел </a:t>
            </a:r>
            <a:r>
              <a:rPr kumimoji="0"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выплату пособия в связи с вступлением в силу нового порядка, назначение и выплата пособий осуществляется отделением Фонда. </a:t>
            </a:r>
          </a:p>
        </p:txBody>
      </p:sp>
      <p:sp>
        <p:nvSpPr>
          <p:cNvPr id="17" name="Выгнутая вверх стрелка 16">
            <a:extLst/>
          </p:cNvPr>
          <p:cNvSpPr/>
          <p:nvPr/>
        </p:nvSpPr>
        <p:spPr>
          <a:xfrm>
            <a:off x="1752010" y="919030"/>
            <a:ext cx="3107924" cy="453454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" y="24784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437400" y="436039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6872" y="535834"/>
            <a:ext cx="261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kumimoji="1"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ПЕРИОД</a:t>
            </a:r>
            <a:endParaRPr kumimoji="1"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260648" y="1140713"/>
            <a:ext cx="6470102" cy="11177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страховым случаям, по которым страхователь </a:t>
            </a:r>
            <a:r>
              <a:rPr kumimoji="0" lang="ru-RU" alt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произвел</a:t>
            </a:r>
            <a:r>
              <a:rPr kumimoji="0"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пособия</a:t>
            </a:r>
            <a:r>
              <a:rPr kumimoji="0" lang="ru-RU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kumimoji="0" lang="ru-RU" alt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01.07.2020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но </a:t>
            </a:r>
            <a:r>
              <a:rPr kumimoji="0" lang="ru-RU" alt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выплатил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  указанной даты, суммы </a:t>
            </a:r>
            <a:r>
              <a:rPr kumimoji="0" lang="ru-RU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невыплаченных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 должны быть включены в Расчет </a:t>
            </a:r>
            <a:r>
              <a:rPr kumimoji="0" lang="ru-RU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4 - ФСС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kumimoji="0" lang="ru-RU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2020 года.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страхователь может осуществить </a:t>
            </a:r>
            <a:r>
              <a:rPr kumimoji="0" lang="ru-RU" alt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июле 2020 года</a:t>
            </a:r>
            <a:r>
              <a:rPr kumimoji="0" lang="ru-RU" altLang="ru-RU" sz="1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260648" y="2374113"/>
            <a:ext cx="6470101" cy="11210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листок  нетрудоспособности открыт застрахованному лицу в </a:t>
            </a:r>
            <a:r>
              <a:rPr kumimoji="0" lang="ru-RU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июне 2020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 продолжается в </a:t>
            </a:r>
            <a:r>
              <a:rPr kumimoji="0" lang="ru-RU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июле 2020 года,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после окончания нетрудоспособности за назначением и выплатой пособия по такому листку нетрудоспособности следует обращаться в территориальный орган Фонда</a:t>
            </a: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4">
            <a:extLst/>
          </p:cNvPr>
          <p:cNvSpPr>
            <a:spLocks noChangeArrowheads="1"/>
          </p:cNvSpPr>
          <p:nvPr/>
        </p:nvSpPr>
        <p:spPr bwMode="auto">
          <a:xfrm>
            <a:off x="260648" y="3689282"/>
            <a:ext cx="6470102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Font typeface="Arial" panose="020B0604020202020204" pitchFamily="34" charset="0"/>
              <a:buNone/>
              <a:defRPr/>
            </a:pPr>
            <a:r>
              <a:rPr kumimoji="0" lang="ru-RU" alt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kumimoji="0" lang="ru-RU" alt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01.07.2020 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страхователь, осуществляющий выплату застрахованному лицу ежемесячного пособия по уходу за </a:t>
            </a:r>
            <a:r>
              <a:rPr kumimoji="0" lang="ru-RU" alt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до 1,5 лет, </a:t>
            </a:r>
            <a:r>
              <a:rPr kumimoji="0"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территориальный орган Фонда заявление и документы, необходимые для начисления и выплаты пособия, либо реестр сведений, а также сведения о расчете пособия, исчисленного на момент наступления отпуска по уходу за ребенком, для продолжения выплаты такого пособия территориальным органом Фонда.</a:t>
            </a:r>
          </a:p>
        </p:txBody>
      </p:sp>
    </p:spTree>
    <p:extLst>
      <p:ext uri="{BB962C8B-B14F-4D97-AF65-F5344CB8AC3E}">
        <p14:creationId xmlns:p14="http://schemas.microsoft.com/office/powerpoint/2010/main" val="10371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" y="51366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340768" y="417979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59" y="3608270"/>
            <a:ext cx="624952" cy="3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0" y="4659982"/>
            <a:ext cx="553855" cy="41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3" y="1332146"/>
            <a:ext cx="546371" cy="6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0" y="2072323"/>
            <a:ext cx="583699" cy="5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" b="18594"/>
          <a:stretch>
            <a:fillRect/>
          </a:stretch>
        </p:blipFill>
        <p:spPr bwMode="auto">
          <a:xfrm>
            <a:off x="146215" y="2993407"/>
            <a:ext cx="759625" cy="5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1" y="3979195"/>
            <a:ext cx="717114" cy="6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44" y="937781"/>
            <a:ext cx="809538" cy="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/>
          </p:cNvPr>
          <p:cNvSpPr/>
          <p:nvPr/>
        </p:nvSpPr>
        <p:spPr>
          <a:xfrm>
            <a:off x="1980387" y="999005"/>
            <a:ext cx="440823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6436B"/>
              </a:buClr>
              <a:defRPr/>
            </a:pP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порядок получения пособий в рамках «Прямых выплат» до работников</a:t>
            </a:r>
          </a:p>
        </p:txBody>
      </p:sp>
      <p:sp>
        <p:nvSpPr>
          <p:cNvPr id="22" name="Прямоугольник 21">
            <a:extLst/>
          </p:cNvPr>
          <p:cNvSpPr/>
          <p:nvPr/>
        </p:nvSpPr>
        <p:spPr>
          <a:xfrm>
            <a:off x="1273349" y="1493797"/>
            <a:ext cx="515723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kumimoji="0"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работников о возможных способах получения пособий: на лицевой счет в банке, на номер карты «МИР» или почтовым переводом</a:t>
            </a:r>
            <a:endParaRPr kumimoji="0"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/>
          </p:cNvPr>
          <p:cNvSpPr/>
          <p:nvPr/>
        </p:nvSpPr>
        <p:spPr>
          <a:xfrm>
            <a:off x="776902" y="2014668"/>
            <a:ext cx="565368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 проинформировать застрахованных лиц о необходимости предоставления заявления по форме, утвержденной приказом ФСС РФ, работникам, находящимся в отпуске по уходу за </a:t>
            </a:r>
            <a:r>
              <a:rPr kumimoji="0"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ребенком, </a:t>
            </a: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подготовить документы или реестр сведений в отношении указанных лиц</a:t>
            </a:r>
          </a:p>
        </p:txBody>
      </p:sp>
      <p:sp>
        <p:nvSpPr>
          <p:cNvPr id="24" name="TextBox 5">
            <a:extLst/>
          </p:cNvPr>
          <p:cNvSpPr txBox="1">
            <a:spLocks noChangeArrowheads="1"/>
          </p:cNvSpPr>
          <p:nvPr/>
        </p:nvSpPr>
        <p:spPr bwMode="auto">
          <a:xfrm>
            <a:off x="953329" y="2903802"/>
            <a:ext cx="55711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наличие программного  обеспечения  с последними версиями (СБИС, 1С, Контур, Парус и т.д.) и  техническую готовность к передаче электронных реестров сведений, необходимых для назначения и выплаты пособия</a:t>
            </a:r>
            <a:endParaRPr kumimoji="0" lang="ru-RU" altLang="ru-RU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2987" y="3550133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за возмещением понесённых расходов в ВРО ФСС при наличии задолженности Фонда (перерасход)</a:t>
            </a:r>
            <a:endParaRPr lang="ru-RU" sz="1200" dirty="0"/>
          </a:p>
        </p:txBody>
      </p:sp>
      <p:sp>
        <p:nvSpPr>
          <p:cNvPr id="25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925021" y="4069935"/>
            <a:ext cx="55118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 полном объеме финансовые средства для уплаты страховых взносов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9124" y="4728190"/>
            <a:ext cx="5964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законодательство РФ в сфере обязательного социального страхования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4258" y="562487"/>
            <a:ext cx="5211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СТРАХОВАТЕЛЯ В ПЕРЕХОДНЫЙ ПЕРИОД  </a:t>
            </a:r>
          </a:p>
        </p:txBody>
      </p:sp>
    </p:spTree>
    <p:extLst>
      <p:ext uri="{BB962C8B-B14F-4D97-AF65-F5344CB8AC3E}">
        <p14:creationId xmlns:p14="http://schemas.microsoft.com/office/powerpoint/2010/main" val="17896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5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449037" y="446501"/>
            <a:ext cx="5293350" cy="18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532764"/>
            <a:ext cx="6682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РЕГИОНАЛЬНОГО ОТДЕЛЕНИЯ ПРИ ВСТУПЛЕНИИ В ПИЛОТНЫЙ ПРОЕКТ «ПРЯМЫЕ ВЫПЛАТЫ»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28040" y="1612983"/>
            <a:ext cx="6696744" cy="5616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Фонда определяется Куратор – региональное отделение Фонда, оказывающее методическую и практическую поддержку</a:t>
            </a:r>
            <a:endParaRPr kumimoji="0"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/>
          </p:cNvPr>
          <p:cNvSpPr/>
          <p:nvPr/>
        </p:nvSpPr>
        <p:spPr>
          <a:xfrm>
            <a:off x="196226" y="2652576"/>
            <a:ext cx="64807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Куратором </a:t>
            </a:r>
            <a:r>
              <a:rPr kumimoji="0" lang="ru-RU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kumimoji="0"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</a:t>
            </a:r>
            <a:r>
              <a:rPr kumimoji="0"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РО</a:t>
            </a:r>
            <a:endParaRPr kumimoji="0"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45643" y="3296999"/>
            <a:ext cx="3306962" cy="1232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Clr>
                <a:srgbClr val="E46C0A"/>
              </a:buClr>
              <a:buFontTx/>
              <a:buChar char="-"/>
              <a:defRPr/>
            </a:pPr>
            <a:r>
              <a:rPr kumimoji="0"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п/с ФГИС ЕИИС «Соцстрах» «Прямые выплаты страхового обеспечения»;</a:t>
            </a:r>
          </a:p>
          <a:p>
            <a:pPr marL="285750" indent="-285750" algn="just" eaLnBrk="1" hangingPunct="1">
              <a:buClr>
                <a:srgbClr val="E46C0A"/>
              </a:buClr>
              <a:buFontTx/>
              <a:buChar char="-"/>
              <a:defRPr/>
            </a:pPr>
            <a:r>
              <a:rPr kumimoji="0"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занятий по темам: правовые основы перехода, программные средства передачи сведений, схема электронного взаимодействия, АРМ «Подготовка расчетов для ФСС» и др.</a:t>
            </a:r>
            <a:endParaRPr kumimoji="0"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3469267" y="3289227"/>
            <a:ext cx="3330168" cy="12339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Clr>
                <a:srgbClr val="E46C0A"/>
              </a:buClr>
              <a:buFontTx/>
              <a:buChar char="-"/>
              <a:defRPr/>
            </a:pPr>
            <a:r>
              <a:rPr kumimoji="0"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электронных реестров сведений;</a:t>
            </a:r>
          </a:p>
          <a:p>
            <a:pPr marL="285750" indent="-285750" algn="just" eaLnBrk="1" hangingPunct="1">
              <a:buClr>
                <a:srgbClr val="E46C0A"/>
              </a:buClr>
              <a:buFontTx/>
              <a:buChar char="-"/>
              <a:defRPr/>
            </a:pPr>
            <a:r>
              <a:rPr kumimoji="0"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и проверка представленных документов;</a:t>
            </a:r>
          </a:p>
          <a:p>
            <a:pPr marL="285750" indent="-285750" algn="just" eaLnBrk="1" hangingPunct="1">
              <a:buClr>
                <a:srgbClr val="E46C0A"/>
              </a:buClr>
              <a:buFontTx/>
              <a:buChar char="-"/>
              <a:defRPr/>
            </a:pPr>
            <a:r>
              <a:rPr kumimoji="0"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счисление, назначение и выплата пособий, исполнение выплат;</a:t>
            </a:r>
          </a:p>
          <a:p>
            <a:pPr marL="285750" indent="-285750" algn="just" eaLnBrk="1" hangingPunct="1">
              <a:buClr>
                <a:srgbClr val="E46C0A"/>
              </a:buClr>
              <a:buFontTx/>
              <a:buChar char="-"/>
              <a:defRPr/>
            </a:pPr>
            <a:r>
              <a:rPr kumimoji="0"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удержаний с пособий и т.д.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128040" y="4626021"/>
            <a:ext cx="6668789" cy="2741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кампания</a:t>
            </a:r>
            <a:endParaRPr kumimoji="0"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flipH="1">
            <a:off x="1591112" y="3017777"/>
            <a:ext cx="216024" cy="206490"/>
          </a:xfrm>
          <a:prstGeom prst="downArrow">
            <a:avLst>
              <a:gd name="adj1" fmla="val 560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5021775" y="3016567"/>
            <a:ext cx="225153" cy="222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extLst/>
          </p:cNvPr>
          <p:cNvSpPr/>
          <p:nvPr/>
        </p:nvSpPr>
        <p:spPr>
          <a:xfrm>
            <a:off x="545341" y="1024771"/>
            <a:ext cx="6047624" cy="5327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lang="ru-RU" alt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рекомендации, утвержденные п</a:t>
            </a:r>
            <a:r>
              <a:rPr kumimoji="0" lang="ru-RU" alt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исьмом Фонда от 07.07.2017 № 02-09-11/22-05-15376</a:t>
            </a:r>
            <a:endParaRPr kumimoji="0" lang="ru-RU" alt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>
            <a:extLst/>
          </p:cNvPr>
          <p:cNvSpPr/>
          <p:nvPr/>
        </p:nvSpPr>
        <p:spPr>
          <a:xfrm>
            <a:off x="310392" y="2230081"/>
            <a:ext cx="6252389" cy="3442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defRPr/>
            </a:pPr>
            <a:r>
              <a:rPr kumimoji="0"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и по согласованию с Куратором утверждается ЦА план мероприятий по переходу на механизм прямых выплат</a:t>
            </a:r>
            <a:endParaRPr kumimoji="0"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7" y="64831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271388" y="422224"/>
            <a:ext cx="5293350" cy="18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44354" y="572083"/>
            <a:ext cx="3312368" cy="26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 КАМПАНИЯ </a:t>
            </a:r>
          </a:p>
        </p:txBody>
      </p:sp>
      <p:sp>
        <p:nvSpPr>
          <p:cNvPr id="11" name="Овал 10">
            <a:extLst/>
          </p:cNvPr>
          <p:cNvSpPr/>
          <p:nvPr/>
        </p:nvSpPr>
        <p:spPr>
          <a:xfrm>
            <a:off x="328615" y="2654806"/>
            <a:ext cx="702012" cy="65200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Овал 11">
            <a:extLst/>
          </p:cNvPr>
          <p:cNvSpPr/>
          <p:nvPr/>
        </p:nvSpPr>
        <p:spPr>
          <a:xfrm>
            <a:off x="303213" y="1027113"/>
            <a:ext cx="669925" cy="650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6" name="Овал 15">
            <a:extLst/>
          </p:cNvPr>
          <p:cNvSpPr/>
          <p:nvPr/>
        </p:nvSpPr>
        <p:spPr>
          <a:xfrm>
            <a:off x="335757" y="3433815"/>
            <a:ext cx="680244" cy="65722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" name="Овал 18">
            <a:extLst/>
          </p:cNvPr>
          <p:cNvSpPr/>
          <p:nvPr/>
        </p:nvSpPr>
        <p:spPr>
          <a:xfrm>
            <a:off x="352765" y="1794670"/>
            <a:ext cx="677862" cy="6873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5"/>
          <p:cNvSpPr>
            <a:spLocks noChangeArrowheads="1"/>
          </p:cNvSpPr>
          <p:nvPr/>
        </p:nvSpPr>
        <p:spPr bwMode="auto">
          <a:xfrm>
            <a:off x="1085304" y="1034121"/>
            <a:ext cx="265692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 информационные письма </a:t>
            </a:r>
          </a:p>
          <a:p>
            <a:r>
              <a:rPr lang="ru-RU" altLang="ru-RU" sz="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исполнительной, законодательной власти региона, </a:t>
            </a:r>
            <a:r>
              <a:rPr lang="ru-RU" altLang="ru-RU" sz="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главам </a:t>
            </a:r>
            <a:r>
              <a:rPr lang="ru-RU" altLang="ru-RU" sz="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образований, председателям профобъединений, союзов работодателей,  руководителям </a:t>
            </a:r>
            <a:r>
              <a:rPr lang="ru-RU" altLang="ru-RU" sz="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упнейших </a:t>
            </a:r>
            <a:r>
              <a:rPr lang="ru-RU" altLang="ru-RU" sz="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региона</a:t>
            </a:r>
          </a:p>
        </p:txBody>
      </p:sp>
      <p:sp>
        <p:nvSpPr>
          <p:cNvPr id="21" name="Овал 20">
            <a:extLst/>
          </p:cNvPr>
          <p:cNvSpPr/>
          <p:nvPr/>
        </p:nvSpPr>
        <p:spPr>
          <a:xfrm>
            <a:off x="3812277" y="3397851"/>
            <a:ext cx="696843" cy="69318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" name="Овал 21">
            <a:extLst/>
          </p:cNvPr>
          <p:cNvSpPr/>
          <p:nvPr/>
        </p:nvSpPr>
        <p:spPr>
          <a:xfrm>
            <a:off x="3812276" y="2573092"/>
            <a:ext cx="768852" cy="73372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3" name="Овал 22">
            <a:extLst/>
          </p:cNvPr>
          <p:cNvSpPr/>
          <p:nvPr/>
        </p:nvSpPr>
        <p:spPr>
          <a:xfrm>
            <a:off x="3766509" y="990108"/>
            <a:ext cx="742611" cy="7175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4" name="Овал 23">
            <a:extLst/>
          </p:cNvPr>
          <p:cNvSpPr/>
          <p:nvPr/>
        </p:nvSpPr>
        <p:spPr>
          <a:xfrm>
            <a:off x="3906297" y="4289231"/>
            <a:ext cx="674831" cy="64671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5" name="Овал 24">
            <a:extLst/>
          </p:cNvPr>
          <p:cNvSpPr/>
          <p:nvPr/>
        </p:nvSpPr>
        <p:spPr>
          <a:xfrm>
            <a:off x="3812276" y="1751606"/>
            <a:ext cx="768852" cy="73045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26" name="Picture 2" descr="C:\Users\Burlakova_AV\Desktop\КАРТИНКИ\1456727670_78b66c4c88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80" y="4441656"/>
            <a:ext cx="490519" cy="3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Burlakova_AV\Desktop\КАРТИНКИ\CoolClips_vc0654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23" y="1125045"/>
            <a:ext cx="435081" cy="5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C:\Users\Burlakova_AV\Desktop\КАРТИНКИ\stock-photo-blue-envelope-1082329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4166" r="6944" b="18414"/>
          <a:stretch>
            <a:fillRect/>
          </a:stretch>
        </p:blipFill>
        <p:spPr bwMode="auto">
          <a:xfrm>
            <a:off x="423863" y="1191575"/>
            <a:ext cx="435074" cy="2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C:\Users\Burlakova_AV\Desktop\kisspng-computer-icons-round-table-clip-art-team-discussion-cliparts-5ab243184be772.49755099152163202431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t="16154" r="19221" b="12125"/>
          <a:stretch>
            <a:fillRect/>
          </a:stretch>
        </p:blipFill>
        <p:spPr bwMode="auto">
          <a:xfrm>
            <a:off x="484932" y="1948830"/>
            <a:ext cx="435074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:\Users\Burlakova_AV\Desktop\Безымян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5"/>
          <a:stretch>
            <a:fillRect/>
          </a:stretch>
        </p:blipFill>
        <p:spPr bwMode="auto">
          <a:xfrm>
            <a:off x="4040709" y="1837467"/>
            <a:ext cx="324395" cy="57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C:\Users\Burlakova_AV\Desktop\КАРТИНКИ\notepa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3537007"/>
            <a:ext cx="427931" cy="4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C:\Users\Burlakova_AV\Desktop\5aafb14cf202638f381244b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3193" r="5486" b="6844"/>
          <a:stretch>
            <a:fillRect/>
          </a:stretch>
        </p:blipFill>
        <p:spPr bwMode="auto">
          <a:xfrm>
            <a:off x="3961194" y="2756070"/>
            <a:ext cx="471015" cy="4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 descr="C:\Users\Burlakova_AV\Desktop\5aafb14cf202638f381244b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3193" r="5486" b="6844"/>
          <a:stretch>
            <a:fillRect/>
          </a:stretch>
        </p:blipFill>
        <p:spPr bwMode="auto">
          <a:xfrm>
            <a:off x="466726" y="2776074"/>
            <a:ext cx="427058" cy="3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19" y="3633644"/>
            <a:ext cx="422933" cy="3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>
            <a:extLst/>
          </p:cNvPr>
          <p:cNvSpPr/>
          <p:nvPr/>
        </p:nvSpPr>
        <p:spPr>
          <a:xfrm>
            <a:off x="285750" y="4266317"/>
            <a:ext cx="687388" cy="6696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41" name="Picture 5" descr="C:\Users\Burlakova_AV\Desktop\КАРТИНКИ\дд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409192"/>
            <a:ext cx="366811" cy="3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8"/>
          <p:cNvSpPr>
            <a:spLocks noChangeArrowheads="1"/>
          </p:cNvSpPr>
          <p:nvPr/>
        </p:nvSpPr>
        <p:spPr bwMode="auto">
          <a:xfrm>
            <a:off x="1100678" y="1858049"/>
            <a:ext cx="235800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страхователями</a:t>
            </a:r>
          </a:p>
          <a:p>
            <a:endParaRPr lang="ru-RU" alt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6"/>
          <p:cNvSpPr>
            <a:spLocks noChangeArrowheads="1"/>
          </p:cNvSpPr>
          <p:nvPr/>
        </p:nvSpPr>
        <p:spPr bwMode="auto">
          <a:xfrm>
            <a:off x="1116012" y="2610638"/>
            <a:ext cx="26919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 сайте </a:t>
            </a:r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ГУ-ВРО </a:t>
            </a:r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НПА</a:t>
            </a:r>
            <a:endParaRPr lang="ru-RU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</a:t>
            </a:r>
            <a:endParaRPr lang="ru-RU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Техподдержка </a:t>
            </a:r>
            <a:endParaRPr lang="ru-RU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9"/>
          <p:cNvSpPr>
            <a:spLocks noChangeArrowheads="1"/>
          </p:cNvSpPr>
          <p:nvPr/>
        </p:nvSpPr>
        <p:spPr bwMode="auto">
          <a:xfrm>
            <a:off x="1100678" y="3503190"/>
            <a:ext cx="2367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страхователей </a:t>
            </a:r>
          </a:p>
          <a:p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информационные ресурсы партнеров (УПФР, </a:t>
            </a:r>
            <a:r>
              <a:rPr lang="ru-RU" alt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УФНС,УФК, МФЦ и др.) </a:t>
            </a:r>
            <a:endParaRPr lang="ru-RU" alt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7"/>
          <p:cNvSpPr>
            <a:spLocks noChangeArrowheads="1"/>
          </p:cNvSpPr>
          <p:nvPr/>
        </p:nvSpPr>
        <p:spPr bwMode="auto">
          <a:xfrm>
            <a:off x="1062138" y="4381605"/>
            <a:ext cx="2438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встречи </a:t>
            </a:r>
          </a:p>
          <a:p>
            <a:r>
              <a:rPr lang="ru-RU" alt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руководителями предприятий</a:t>
            </a:r>
            <a:endParaRPr lang="ru-RU" altLang="ru-RU" sz="11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4523184" y="1042882"/>
            <a:ext cx="2041554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«Информирование страхователей по </a:t>
            </a:r>
          </a:p>
          <a:p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почте».  </a:t>
            </a: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01.01.2020 26 105 страхователей предоставили адреса электронной почты (52% )</a:t>
            </a:r>
            <a:endParaRPr lang="ru-RU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4581128" y="1793154"/>
            <a:ext cx="3094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Полиграфическая продукция</a:t>
            </a:r>
            <a:endParaRPr lang="ru-RU" alt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10"/>
          <p:cNvSpPr>
            <a:spLocks noChangeArrowheads="1"/>
          </p:cNvSpPr>
          <p:nvPr/>
        </p:nvSpPr>
        <p:spPr bwMode="auto">
          <a:xfrm>
            <a:off x="4585408" y="2542945"/>
            <a:ext cx="2330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официальных сайтах  </a:t>
            </a:r>
            <a:r>
              <a:rPr lang="ru-RU" alt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электронного документооборота</a:t>
            </a:r>
            <a:endParaRPr lang="ru-RU" alt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9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11"/>
          <p:cNvSpPr>
            <a:spLocks noChangeArrowheads="1"/>
          </p:cNvSpPr>
          <p:nvPr/>
        </p:nvSpPr>
        <p:spPr bwMode="auto">
          <a:xfrm>
            <a:off x="4581400" y="3472283"/>
            <a:ext cx="21493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Публикации, интервью, </a:t>
            </a:r>
          </a:p>
          <a:p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пресс-конференции </a:t>
            </a:r>
            <a:r>
              <a:rPr lang="ru-RU" alt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региональных и муниципальных СМИ</a:t>
            </a:r>
          </a:p>
        </p:txBody>
      </p:sp>
      <p:sp>
        <p:nvSpPr>
          <p:cNvPr id="50" name="Прямоугольник 2"/>
          <p:cNvSpPr>
            <a:spLocks noChangeArrowheads="1"/>
          </p:cNvSpPr>
          <p:nvPr/>
        </p:nvSpPr>
        <p:spPr bwMode="auto">
          <a:xfrm>
            <a:off x="4664402" y="4410336"/>
            <a:ext cx="1731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«Горячая линия»  </a:t>
            </a:r>
          </a:p>
          <a:p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" y="45771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219760" y="361803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8132" y="-5189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/>
          </p:cNvPr>
          <p:cNvSpPr/>
          <p:nvPr/>
        </p:nvSpPr>
        <p:spPr>
          <a:xfrm>
            <a:off x="286544" y="1104372"/>
            <a:ext cx="831850" cy="7905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" name="Овал 9">
            <a:extLst/>
          </p:cNvPr>
          <p:cNvSpPr/>
          <p:nvPr/>
        </p:nvSpPr>
        <p:spPr>
          <a:xfrm>
            <a:off x="295555" y="2193262"/>
            <a:ext cx="831850" cy="7921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" name="Овал 10">
            <a:extLst/>
          </p:cNvPr>
          <p:cNvSpPr/>
          <p:nvPr/>
        </p:nvSpPr>
        <p:spPr>
          <a:xfrm>
            <a:off x="330483" y="4223932"/>
            <a:ext cx="804863" cy="75882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Овал 11">
            <a:extLst/>
          </p:cNvPr>
          <p:cNvSpPr/>
          <p:nvPr/>
        </p:nvSpPr>
        <p:spPr>
          <a:xfrm>
            <a:off x="301909" y="3219451"/>
            <a:ext cx="833437" cy="7921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6" name="Picture 4" descr="C:\Users\Burlakova_AV\Desktop\КАРТИНКИ\stock-photo-blue-envelope-108232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4166" r="6944" b="18414"/>
          <a:stretch>
            <a:fillRect/>
          </a:stretch>
        </p:blipFill>
        <p:spPr bwMode="auto">
          <a:xfrm>
            <a:off x="410653" y="1281679"/>
            <a:ext cx="615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Users\Burlakova_AV\Desktop\kisspng-computer-icons-round-table-clip-art-team-discussion-cliparts-5ab243184be772.4975509915216320243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t="16154" r="19221" b="12125"/>
          <a:stretch>
            <a:fillRect/>
          </a:stretch>
        </p:blipFill>
        <p:spPr bwMode="auto">
          <a:xfrm>
            <a:off x="416146" y="2338851"/>
            <a:ext cx="5794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C:\Users\Burlakova_A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5"/>
          <a:stretch>
            <a:fillRect/>
          </a:stretch>
        </p:blipFill>
        <p:spPr bwMode="auto">
          <a:xfrm>
            <a:off x="542201" y="3273648"/>
            <a:ext cx="3603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6" y="4388237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3551" y="1170901"/>
            <a:ext cx="529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 информационные письма </a:t>
            </a:r>
          </a:p>
          <a:p>
            <a:pPr algn="just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письма 20 крупнейшим страхователям региона о проведении семинара – совещания </a:t>
            </a:r>
            <a:r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(февраль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94331" y="545939"/>
            <a:ext cx="6299744" cy="4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ПРОВЕДЕННЫЕ НА ТЕКУЩИЙ МОМЕНТ: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1193551" y="2193262"/>
            <a:ext cx="5503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страхователями</a:t>
            </a:r>
          </a:p>
          <a:p>
            <a:r>
              <a:rPr lang="ru-RU" alt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2019 года проведен семинар с представителями профсоюзных организаций</a:t>
            </a:r>
            <a:endParaRPr lang="ru-RU" alt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34577" y="3024033"/>
            <a:ext cx="521129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Полиграфическая продукция</a:t>
            </a:r>
          </a:p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01.01.2020 изготовлено 9000 экз. буклетов и 2100 настольных календарей</a:t>
            </a:r>
          </a:p>
          <a:p>
            <a:endParaRPr lang="ru-RU" alt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1244796" y="4100683"/>
            <a:ext cx="533385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Публикации, интервью, </a:t>
            </a:r>
            <a:r>
              <a:rPr lang="ru-RU" alt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пресс-конференции: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в редакции «Комсомольская правда – Волгоград» (октябрь 2019)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Пресс-конференция в пресс-центре ВГТРК Волгоград-ТРВ (ноябрь 2019)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линия на радио «Комсомольская правда в Волгограде» (декабрь 2019)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Пресс-конференция и Издательском доме «Волгоградская правда» (декабрь 2019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" y="57700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376763" y="415497"/>
            <a:ext cx="5188256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6481" y="353825"/>
            <a:ext cx="514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ФИЛИАЛОВ В ПЕРЕХОДНЫЙ ПЕРИОД  </a:t>
            </a: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7" y="1092402"/>
            <a:ext cx="1001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1266831" y="1114213"/>
            <a:ext cx="5297907" cy="1631216"/>
          </a:xfrm>
          <a:prstGeom prst="rect">
            <a:avLst/>
          </a:prstGeom>
          <a:solidFill>
            <a:srgbClr val="F4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п.2.5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Методических рекомендаций (далее МР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нормативные правовые акты и иные документы, регулирующие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порядок назначения и выплаты застрахованным лицам страхового обеспечения по обязательному социальному страхованию в рамках реализации пилотного проекта.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НПА сотрудников филиала.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п.2.4.2.2. МР –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работников оцениваются путем тестирования и выполнения практических заданий.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1266831" y="3075806"/>
            <a:ext cx="5297906" cy="1754326"/>
          </a:xfrm>
          <a:prstGeom prst="rect">
            <a:avLst/>
          </a:prstGeom>
          <a:solidFill>
            <a:srgbClr val="EAF3FF"/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just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п.2.2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МР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отделение, вступающее в пилотный проект «Прямые выплаты» издает приказ о назначении ответственных работников по сопровождению деятельности, касающейся обеспечения подготовки, проведения подготовительных и иных организационных мероприятий по переходу  на механизм прямые выплаты в рамках реализации пилотного проекта.</a:t>
            </a:r>
          </a:p>
          <a:p>
            <a:pPr algn="just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ответственных специалистов, распределить обязанности, подготовить приказ (проект приказа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" y="45380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217105" y="415755"/>
            <a:ext cx="5293350" cy="18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8640" y="17888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404664" y="1059582"/>
            <a:ext cx="6263206" cy="3416320"/>
          </a:xfrm>
          <a:prstGeom prst="rect">
            <a:avLst/>
          </a:prstGeom>
          <a:solidFill>
            <a:srgbClr val="F1F7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just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п.2.1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МР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разрабатывает план мероприятий по переходу на пилотный проект.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утверждается дорожная карта и план-график проведения информационно-разъяснительной работы.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П.1.4. МР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Подготовительные, обучающие, практические и иные организационные мероприятия осуществляются по согласованному с Куратором и Центральным аппаратом Фонда планом мероприятий.</a:t>
            </a:r>
          </a:p>
          <a:p>
            <a:pPr algn="just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проект план-графика информационно-разъяснительной работы, при планировании учесть: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*первые семинары (февраль-март) – ознакомительные, информационные;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(апрель-июнь) – обучающие (программное обеспечение, документы, ошибки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п.2.6. МР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изучением НПА… региональное отделение информирует страхователей о начале пилотного проекта. …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информированию страхователей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как в рамках выездных семинаров и лекций, так и на площадках регионального отделения (филиала)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средствах массовой информации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148725" y="344338"/>
            <a:ext cx="50405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2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ФИЛИАЛОВ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ПЕРЕХОДНЫЙ ПЕРИОД  </a:t>
            </a:r>
          </a:p>
          <a:p>
            <a:pPr algn="ctr"/>
            <a:endParaRPr lang="ru-RU" alt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01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126543" y="459073"/>
            <a:ext cx="5293350" cy="18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52736" y="354493"/>
            <a:ext cx="5093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2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ФИЛИАЛОВ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ПЕРЕХОДНЫЙ ПЕРИОД  </a:t>
            </a:r>
          </a:p>
          <a:p>
            <a:pPr algn="ctr"/>
            <a:endParaRPr lang="ru-RU" alt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332656" y="982293"/>
            <a:ext cx="6278700" cy="3785652"/>
          </a:xfrm>
          <a:prstGeom prst="rect">
            <a:avLst/>
          </a:prstGeom>
          <a:solidFill>
            <a:srgbClr val="EAF3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*п.2.4.1.1.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…разъяснительная работа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гражданами, страхователями, органами власти, службами, ведомствами и т.д.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особом контроле личные встречи с крупными страхователями филиала;</a:t>
            </a:r>
          </a:p>
          <a:p>
            <a:pPr algn="just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*проработать вопрос по размещению информации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стендах и ее распространение на территории иных организаций (магазины, мед. учреждения, МФЦ, почта …)</a:t>
            </a:r>
          </a:p>
          <a:p>
            <a:pPr algn="just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предусмотреть рассылку информации на адреса электронной почты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(график).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!!!Основная цель информационно-разъяснительной работы: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донести страхователям, что они являются ответственными за полноту и достоверность предоставляемой информации;</a:t>
            </a:r>
          </a:p>
          <a:p>
            <a:pPr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проводимых семинаров и обучения зависит наша дальнейшая работа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вступления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пилотный проект (количество ошибок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П.2.8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исследования влияния пилотного проекта на страхователей, а также своевременного реагирования на имеющиеся трудности у страхователей в рамках реализации пилотного проекта рекомендуется регулярно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анкетирование страхователей…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Проработать вопрос по механизму проведения анкетирования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7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3" y="61372"/>
            <a:ext cx="896121" cy="7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7844" y="555305"/>
            <a:ext cx="5643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01 декабря 2018 года 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1459</a:t>
            </a:r>
            <a:r>
              <a:rPr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59" y="1347631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397523" y="353121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5" y="1275288"/>
            <a:ext cx="1180581" cy="80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>
            <a:extLst/>
          </p:cNvPr>
          <p:cNvSpPr/>
          <p:nvPr/>
        </p:nvSpPr>
        <p:spPr>
          <a:xfrm>
            <a:off x="1699196" y="1196419"/>
            <a:ext cx="1153740" cy="813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0B87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</a:p>
          <a:p>
            <a:pPr algn="ctr">
              <a:defRPr/>
            </a:pPr>
            <a:endParaRPr kumimoji="0" lang="ru-RU" altLang="ru-RU" sz="135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6087" y="1311824"/>
            <a:ext cx="2895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u="sng" dirty="0">
                <a:solidFill>
                  <a:srgbClr val="C00000"/>
                </a:solidFill>
              </a:rPr>
              <a:t>ГУ – ВРО ФСС РФ на 01.10.2019</a:t>
            </a:r>
          </a:p>
        </p:txBody>
      </p:sp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" b="21651"/>
          <a:stretch>
            <a:fillRect/>
          </a:stretch>
        </p:blipFill>
        <p:spPr bwMode="auto">
          <a:xfrm>
            <a:off x="5491515" y="2009675"/>
            <a:ext cx="1183136" cy="8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6"/>
          <a:stretch>
            <a:fillRect/>
          </a:stretch>
        </p:blipFill>
        <p:spPr bwMode="auto">
          <a:xfrm>
            <a:off x="5555569" y="3091205"/>
            <a:ext cx="1137047" cy="8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9501" y="2237575"/>
            <a:ext cx="16215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593 502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застрахованных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852172" y="3393385"/>
            <a:ext cx="16147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51 094</a:t>
            </a:r>
          </a:p>
          <a:p>
            <a:r>
              <a:rPr lang="ru-RU" altLang="ru-RU" sz="1500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</a:t>
            </a:r>
            <a:endParaRPr lang="ru-RU" alt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люс 15">
            <a:extLst/>
          </p:cNvPr>
          <p:cNvSpPr/>
          <p:nvPr/>
        </p:nvSpPr>
        <p:spPr>
          <a:xfrm>
            <a:off x="9240" y="3924300"/>
            <a:ext cx="540544" cy="57626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485733" y="2421675"/>
            <a:ext cx="2935780" cy="252633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ru-RU" altLang="ru-RU" sz="13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0" lang="ru-RU" altLang="ru-RU" sz="13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2020г.</a:t>
            </a:r>
          </a:p>
          <a:p>
            <a:pPr algn="ctr" eaLnBrk="1" hangingPunct="1">
              <a:defRPr/>
            </a:pPr>
            <a:endParaRPr kumimoji="0" lang="ru-RU" altLang="ru-RU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</a:t>
            </a:r>
          </a:p>
          <a:p>
            <a:pPr algn="ctr" eaLnBrk="1" hangingPunct="1">
              <a:defRPr/>
            </a:pP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 апреля 2011 г. № 294</a:t>
            </a:r>
          </a:p>
          <a:p>
            <a:pPr algn="ctr" eaLnBrk="1" hangingPunct="1">
              <a:defRPr/>
            </a:pPr>
            <a:endParaRPr kumimoji="0" lang="ru-RU" alt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Республика Башкортостан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Республика Дагестан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Красноярский край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Ставропольский край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Ленинградская область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Тюменская область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Ярославская область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Волгоградская область </a:t>
            </a:r>
          </a:p>
          <a:p>
            <a:pPr algn="ctr" eaLnBrk="1" hangingPunct="1">
              <a:defRPr/>
            </a:pPr>
            <a:endParaRPr kumimoji="0" lang="ru-RU" alt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0" lang="ru-RU" alt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8656" y="-38126"/>
            <a:ext cx="52788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72872"/>
            <a:ext cx="931222" cy="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340768" y="459073"/>
            <a:ext cx="5293350" cy="18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3822653" y="19906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77" y="45380"/>
            <a:ext cx="7183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36"/>
          <p:cNvSpPr>
            <a:spLocks noChangeArrowheads="1"/>
          </p:cNvSpPr>
          <p:nvPr/>
        </p:nvSpPr>
        <p:spPr bwMode="auto">
          <a:xfrm>
            <a:off x="836712" y="1923678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2141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8" y="183898"/>
            <a:ext cx="837802" cy="69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7775" y="394049"/>
            <a:ext cx="5400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ВЫПЛАТ  СТРАХОВОГО ОБЕСПЕЧЕНИЯ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158" y="1353716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203251" y="390008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16784" y="823389"/>
            <a:ext cx="21150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принцип</a:t>
            </a:r>
          </a:p>
          <a:p>
            <a:pPr algn="ctr" eaLnBrk="1" hangingPunct="1"/>
            <a:r>
              <a:rPr lang="ru-RU" alt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01.07.2020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146534" y="845942"/>
            <a:ext cx="2508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июля 2020 года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235158" y="1279605"/>
            <a:ext cx="2713322" cy="37161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433606" y="1659015"/>
            <a:ext cx="738424" cy="746636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16" name="Picture 2" descr="C:\Users\Burlakova_AV\Desktop\КАРТИНКИ\depositphotos_88824584-stock-illustration-client-manager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13768"/>
          <a:stretch>
            <a:fillRect/>
          </a:stretch>
        </p:blipFill>
        <p:spPr bwMode="auto">
          <a:xfrm>
            <a:off x="640615" y="1787350"/>
            <a:ext cx="373299" cy="5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553" y="1414585"/>
            <a:ext cx="785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900" b="1" dirty="0">
                <a:solidFill>
                  <a:srgbClr val="1F497D"/>
                </a:solidFill>
              </a:rPr>
              <a:t>РАБОТНИК</a:t>
            </a:r>
            <a:endParaRPr lang="ru-RU" sz="900" dirty="0"/>
          </a:p>
        </p:txBody>
      </p:sp>
      <p:sp>
        <p:nvSpPr>
          <p:cNvPr id="20" name="Овал 19">
            <a:extLst/>
          </p:cNvPr>
          <p:cNvSpPr/>
          <p:nvPr/>
        </p:nvSpPr>
        <p:spPr>
          <a:xfrm>
            <a:off x="475873" y="3574307"/>
            <a:ext cx="702785" cy="69986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21" name="Picture 9" descr="C:\Users\Burlakova_AV\Desktop\КАРТИНКИ\depositphotos_85457882-stock-illustration-engineer-icon-from-business-bi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21777"/>
          <a:stretch>
            <a:fillRect/>
          </a:stretch>
        </p:blipFill>
        <p:spPr bwMode="auto">
          <a:xfrm>
            <a:off x="685421" y="3619659"/>
            <a:ext cx="298886" cy="5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>
            <a:extLst/>
          </p:cNvPr>
          <p:cNvCxnSpPr/>
          <p:nvPr/>
        </p:nvCxnSpPr>
        <p:spPr>
          <a:xfrm>
            <a:off x="759380" y="2550888"/>
            <a:ext cx="3494" cy="698589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2"/>
          <p:cNvSpPr txBox="1">
            <a:spLocks noChangeArrowheads="1"/>
          </p:cNvSpPr>
          <p:nvPr/>
        </p:nvSpPr>
        <p:spPr bwMode="auto">
          <a:xfrm rot="-5400000">
            <a:off x="274936" y="2735691"/>
            <a:ext cx="7553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0000"/>
                </a:solidFill>
              </a:rPr>
              <a:t>документы</a:t>
            </a:r>
          </a:p>
        </p:txBody>
      </p:sp>
      <p:cxnSp>
        <p:nvCxnSpPr>
          <p:cNvPr id="25" name="Прямая со стрелкой 24">
            <a:extLst/>
          </p:cNvPr>
          <p:cNvCxnSpPr/>
          <p:nvPr/>
        </p:nvCxnSpPr>
        <p:spPr>
          <a:xfrm flipV="1">
            <a:off x="877274" y="2541603"/>
            <a:ext cx="0" cy="642938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7"/>
          <p:cNvSpPr txBox="1">
            <a:spLocks noChangeArrowheads="1"/>
          </p:cNvSpPr>
          <p:nvPr/>
        </p:nvSpPr>
        <p:spPr bwMode="auto">
          <a:xfrm rot="-1885669">
            <a:off x="1008368" y="2945640"/>
            <a:ext cx="1029449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25" b="1" dirty="0">
                <a:solidFill>
                  <a:srgbClr val="000000"/>
                </a:solidFill>
              </a:rPr>
              <a:t>документы, </a:t>
            </a:r>
          </a:p>
          <a:p>
            <a:pPr algn="ctr" eaLnBrk="1" hangingPunct="1"/>
            <a:r>
              <a:rPr lang="ru-RU" altLang="ru-RU" sz="825" b="1" dirty="0">
                <a:solidFill>
                  <a:srgbClr val="000000"/>
                </a:solidFill>
              </a:rPr>
              <a:t>подтверждающие</a:t>
            </a:r>
          </a:p>
          <a:p>
            <a:pPr algn="ctr" eaLnBrk="1" hangingPunct="1"/>
            <a:r>
              <a:rPr lang="ru-RU" altLang="ru-RU" sz="825" b="1" dirty="0">
                <a:solidFill>
                  <a:srgbClr val="000000"/>
                </a:solidFill>
              </a:rPr>
              <a:t> расходы</a:t>
            </a:r>
          </a:p>
        </p:txBody>
      </p:sp>
      <p:sp>
        <p:nvSpPr>
          <p:cNvPr id="27" name="TextBox 36"/>
          <p:cNvSpPr txBox="1">
            <a:spLocks noChangeArrowheads="1"/>
          </p:cNvSpPr>
          <p:nvPr/>
        </p:nvSpPr>
        <p:spPr bwMode="auto">
          <a:xfrm rot="-5400000">
            <a:off x="669637" y="2735691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0000"/>
                </a:solidFill>
              </a:rPr>
              <a:t>выплата</a:t>
            </a:r>
          </a:p>
        </p:txBody>
      </p:sp>
      <p:cxnSp>
        <p:nvCxnSpPr>
          <p:cNvPr id="28" name="Прямая со стрелкой 27">
            <a:extLst/>
          </p:cNvPr>
          <p:cNvCxnSpPr/>
          <p:nvPr/>
        </p:nvCxnSpPr>
        <p:spPr>
          <a:xfrm flipV="1">
            <a:off x="1299047" y="3131711"/>
            <a:ext cx="751251" cy="495167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/>
          </p:cNvPr>
          <p:cNvCxnSpPr/>
          <p:nvPr/>
        </p:nvCxnSpPr>
        <p:spPr>
          <a:xfrm flipH="1">
            <a:off x="1415757" y="3277868"/>
            <a:ext cx="716756" cy="463153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8"/>
          <p:cNvSpPr txBox="1">
            <a:spLocks noChangeArrowheads="1"/>
          </p:cNvSpPr>
          <p:nvPr/>
        </p:nvSpPr>
        <p:spPr bwMode="auto">
          <a:xfrm rot="19574416">
            <a:off x="1260919" y="3491459"/>
            <a:ext cx="122501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 dirty="0">
                <a:solidFill>
                  <a:srgbClr val="000000"/>
                </a:solidFill>
              </a:rPr>
              <a:t>возмещение расходов</a:t>
            </a:r>
          </a:p>
        </p:txBody>
      </p:sp>
      <p:sp>
        <p:nvSpPr>
          <p:cNvPr id="34" name="Овал 33">
            <a:extLst/>
          </p:cNvPr>
          <p:cNvSpPr/>
          <p:nvPr/>
        </p:nvSpPr>
        <p:spPr>
          <a:xfrm>
            <a:off x="1933106" y="2287179"/>
            <a:ext cx="864394" cy="816769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35" name="Picture 2" descr="Logo1_color_CMY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72" y="2465633"/>
            <a:ext cx="521494" cy="4655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66"/>
          <p:cNvSpPr txBox="1">
            <a:spLocks noChangeArrowheads="1"/>
          </p:cNvSpPr>
          <p:nvPr/>
        </p:nvSpPr>
        <p:spPr bwMode="auto">
          <a:xfrm>
            <a:off x="2162162" y="1979782"/>
            <a:ext cx="4235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 dirty="0" smtClean="0">
                <a:solidFill>
                  <a:srgbClr val="1F497D"/>
                </a:solidFill>
              </a:rPr>
              <a:t>ФСС</a:t>
            </a:r>
            <a:endParaRPr lang="ru-RU" altLang="ru-RU" sz="1050" b="1" dirty="0">
              <a:solidFill>
                <a:srgbClr val="1F497D"/>
              </a:solidFill>
            </a:endParaRPr>
          </a:p>
        </p:txBody>
      </p:sp>
      <p:sp>
        <p:nvSpPr>
          <p:cNvPr id="37" name="TextBox 63"/>
          <p:cNvSpPr txBox="1">
            <a:spLocks noChangeArrowheads="1"/>
          </p:cNvSpPr>
          <p:nvPr/>
        </p:nvSpPr>
        <p:spPr bwMode="auto">
          <a:xfrm>
            <a:off x="359410" y="4237323"/>
            <a:ext cx="105830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75" b="1" dirty="0">
                <a:solidFill>
                  <a:srgbClr val="1F497D"/>
                </a:solidFill>
              </a:rPr>
              <a:t>РАБОТОДАТЕЛЬ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3821735" y="1279605"/>
            <a:ext cx="2647837" cy="36327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9" name="Овал 38">
            <a:extLst/>
          </p:cNvPr>
          <p:cNvSpPr/>
          <p:nvPr/>
        </p:nvSpPr>
        <p:spPr>
          <a:xfrm>
            <a:off x="4058107" y="1681550"/>
            <a:ext cx="791231" cy="755495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0" name="Овал 39">
            <a:extLst/>
          </p:cNvPr>
          <p:cNvSpPr/>
          <p:nvPr/>
        </p:nvSpPr>
        <p:spPr>
          <a:xfrm>
            <a:off x="5559741" y="1719045"/>
            <a:ext cx="775841" cy="768269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41" name="Picture 2" descr="C:\Users\Burlakova_AV\Desktop\КАРТИНКИ\depositphotos_88824584-stock-illustration-client-manager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13768"/>
          <a:stretch>
            <a:fillRect/>
          </a:stretch>
        </p:blipFill>
        <p:spPr bwMode="auto">
          <a:xfrm>
            <a:off x="4235391" y="1765142"/>
            <a:ext cx="436661" cy="5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:\Users\Burlakova_AV\Desktop\КАРТИНКИ\depositphotos_85457882-stock-illustration-engineer-icon-from-business-bicol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21777"/>
          <a:stretch>
            <a:fillRect/>
          </a:stretch>
        </p:blipFill>
        <p:spPr bwMode="auto">
          <a:xfrm>
            <a:off x="5771560" y="1772778"/>
            <a:ext cx="334510" cy="6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Овал 42">
            <a:extLst/>
          </p:cNvPr>
          <p:cNvSpPr/>
          <p:nvPr/>
        </p:nvSpPr>
        <p:spPr>
          <a:xfrm>
            <a:off x="4733112" y="3298107"/>
            <a:ext cx="863204" cy="817959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44" name="Прямая со стрелкой 43">
            <a:extLst/>
          </p:cNvPr>
          <p:cNvCxnSpPr/>
          <p:nvPr/>
        </p:nvCxnSpPr>
        <p:spPr>
          <a:xfrm>
            <a:off x="4849338" y="2233698"/>
            <a:ext cx="623888" cy="0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/>
          </p:cNvPr>
          <p:cNvCxnSpPr/>
          <p:nvPr/>
        </p:nvCxnSpPr>
        <p:spPr>
          <a:xfrm flipH="1" flipV="1">
            <a:off x="4387889" y="2632129"/>
            <a:ext cx="354806" cy="516731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/>
          </p:cNvPr>
          <p:cNvCxnSpPr/>
          <p:nvPr/>
        </p:nvCxnSpPr>
        <p:spPr>
          <a:xfrm flipH="1">
            <a:off x="5691750" y="2701119"/>
            <a:ext cx="348854" cy="560785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4787677" y="1864366"/>
            <a:ext cx="7553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0000"/>
                </a:solidFill>
              </a:rPr>
              <a:t>документы</a:t>
            </a:r>
          </a:p>
        </p:txBody>
      </p:sp>
      <p:sp>
        <p:nvSpPr>
          <p:cNvPr id="48" name="TextBox 56"/>
          <p:cNvSpPr txBox="1">
            <a:spLocks noChangeArrowheads="1"/>
          </p:cNvSpPr>
          <p:nvPr/>
        </p:nvSpPr>
        <p:spPr bwMode="auto">
          <a:xfrm rot="-3522180">
            <a:off x="5291867" y="2625984"/>
            <a:ext cx="772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C00000"/>
                </a:solidFill>
              </a:rPr>
              <a:t>реестры в </a:t>
            </a:r>
          </a:p>
          <a:p>
            <a:pPr eaLnBrk="1" hangingPunct="1"/>
            <a:r>
              <a:rPr lang="ru-RU" altLang="ru-RU" sz="900" b="1" dirty="0">
                <a:solidFill>
                  <a:srgbClr val="C00000"/>
                </a:solidFill>
              </a:rPr>
              <a:t>эл. виде </a:t>
            </a:r>
          </a:p>
        </p:txBody>
      </p:sp>
      <p:sp>
        <p:nvSpPr>
          <p:cNvPr id="49" name="TextBox 60"/>
          <p:cNvSpPr txBox="1">
            <a:spLocks noChangeArrowheads="1"/>
          </p:cNvSpPr>
          <p:nvPr/>
        </p:nvSpPr>
        <p:spPr bwMode="auto">
          <a:xfrm rot="3342344">
            <a:off x="4429985" y="2715452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0000"/>
                </a:solidFill>
              </a:rPr>
              <a:t>выплата</a:t>
            </a:r>
          </a:p>
        </p:txBody>
      </p:sp>
      <p:pic>
        <p:nvPicPr>
          <p:cNvPr id="50" name="Picture 2" descr="Logo1_color_CMY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81" y="3474318"/>
            <a:ext cx="520304" cy="4655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Прямоугольник 1024"/>
          <p:cNvSpPr/>
          <p:nvPr/>
        </p:nvSpPr>
        <p:spPr>
          <a:xfrm>
            <a:off x="1079735" y="-7536"/>
            <a:ext cx="5224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63545" y="1423380"/>
            <a:ext cx="785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900" b="1" dirty="0">
                <a:solidFill>
                  <a:srgbClr val="1F497D"/>
                </a:solidFill>
              </a:rPr>
              <a:t>РАБОТНИК</a:t>
            </a:r>
            <a:endParaRPr lang="ru-RU" sz="900" dirty="0"/>
          </a:p>
        </p:txBody>
      </p:sp>
      <p:sp>
        <p:nvSpPr>
          <p:cNvPr id="52" name="TextBox 63"/>
          <p:cNvSpPr txBox="1">
            <a:spLocks noChangeArrowheads="1"/>
          </p:cNvSpPr>
          <p:nvPr/>
        </p:nvSpPr>
        <p:spPr bwMode="auto">
          <a:xfrm>
            <a:off x="5371612" y="1403043"/>
            <a:ext cx="105830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75" b="1" dirty="0">
                <a:solidFill>
                  <a:srgbClr val="1F497D"/>
                </a:solidFill>
              </a:rPr>
              <a:t>РАБОТОДАТЕЛЬ</a:t>
            </a:r>
          </a:p>
        </p:txBody>
      </p:sp>
      <p:sp>
        <p:nvSpPr>
          <p:cNvPr id="54" name="TextBox 66"/>
          <p:cNvSpPr txBox="1">
            <a:spLocks noChangeArrowheads="1"/>
          </p:cNvSpPr>
          <p:nvPr/>
        </p:nvSpPr>
        <p:spPr bwMode="auto">
          <a:xfrm>
            <a:off x="4942622" y="4165319"/>
            <a:ext cx="4235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 dirty="0">
                <a:solidFill>
                  <a:srgbClr val="1F497D"/>
                </a:solidFill>
              </a:rPr>
              <a:t>ФСС</a:t>
            </a:r>
          </a:p>
        </p:txBody>
      </p:sp>
    </p:spTree>
    <p:extLst>
      <p:ext uri="{BB962C8B-B14F-4D97-AF65-F5344CB8AC3E}">
        <p14:creationId xmlns:p14="http://schemas.microsoft.com/office/powerpoint/2010/main" val="26260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5822" y="-40701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58" y="1353716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309447" y="359020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22245" y="824921"/>
            <a:ext cx="9560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0885261-671D-874F-B2EF-E08258740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9" y="1125872"/>
            <a:ext cx="1304925" cy="876300"/>
          </a:xfrm>
          <a:prstGeom prst="rect">
            <a:avLst/>
          </a:prstGeom>
          <a:solidFill>
            <a:srgbClr val="C6DBFB"/>
          </a:solidFill>
        </p:spPr>
      </p:pic>
      <p:sp>
        <p:nvSpPr>
          <p:cNvPr id="11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097972" y="617545"/>
            <a:ext cx="4571276" cy="1384995"/>
          </a:xfrm>
          <a:prstGeom prst="rect">
            <a:avLst/>
          </a:prstGeom>
          <a:solidFill>
            <a:srgbClr val="D2E3F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0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ЗАЧЕТНЫЙ ПРИНЦИП УПЛАТЫ СТРАХОВЫХ ВЗНОСОВ НЕ БУДЕТ ДЕЙСТВОВАТЬ</a:t>
            </a:r>
            <a:endParaRPr kumimoji="0" lang="ru-RU" alt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kumimoji="0"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kumimoji="0" lang="en-US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страхового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соответствующему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kumimoji="0" lang="en-US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</a:p>
        </p:txBody>
      </p:sp>
      <p:sp>
        <p:nvSpPr>
          <p:cNvPr id="12" name="Прямоугольник 11">
            <a:extLst/>
          </p:cNvPr>
          <p:cNvSpPr>
            <a:spLocks noChangeArrowheads="1"/>
          </p:cNvSpPr>
          <p:nvPr/>
        </p:nvSpPr>
        <p:spPr bwMode="auto">
          <a:xfrm>
            <a:off x="260084" y="2230016"/>
            <a:ext cx="6457619" cy="415498"/>
          </a:xfrm>
          <a:prstGeom prst="rect">
            <a:avLst/>
          </a:prstGeom>
          <a:solidFill>
            <a:srgbClr val="C2D8FA"/>
          </a:solidFill>
          <a:ln>
            <a:solidFill>
              <a:srgbClr val="D2E3FD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ПОСОБИЙ И ФОРМУЛА РАСЧЕТА ПОСОБИЙ НЕ МЕНЯЮТСЯ </a:t>
            </a: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схема взаимодействия </a:t>
            </a:r>
            <a:r>
              <a:rPr kumimoji="0"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Фонда со страхователями и застрахованными лицами</a:t>
            </a: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235158" y="2890502"/>
            <a:ext cx="6406813" cy="1292662"/>
          </a:xfrm>
          <a:prstGeom prst="rect">
            <a:avLst/>
          </a:prstGeom>
          <a:solidFill>
            <a:srgbClr val="C2D8FA"/>
          </a:solidFill>
          <a:ln>
            <a:solidFill>
              <a:srgbClr val="CEE1FD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975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ФОНДА ОБЕСПЕЧИВАЕТ</a:t>
            </a:r>
          </a:p>
          <a:p>
            <a:pPr algn="ctr" eaLnBrk="1" hangingPunct="1">
              <a:defRPr/>
            </a:pPr>
            <a:r>
              <a:rPr kumimoji="0" lang="ru-RU" altLang="ru-RU" sz="975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kumimoji="0" lang="en-US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 </a:t>
            </a:r>
            <a:r>
              <a:rPr kumimoji="0" lang="ru-RU" altLang="ru-RU" sz="9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выплату  пособия </a:t>
            </a:r>
            <a:r>
              <a:rPr kumimoji="0" lang="ru-RU" altLang="ru-RU" sz="9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работающим гражданам 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kumimoji="0" lang="en-US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</a:t>
            </a:r>
            <a:r>
              <a:rPr kumimoji="0" lang="ru-RU" altLang="ru-RU" sz="9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перечисление НДФЛ </a:t>
            </a:r>
            <a:r>
              <a:rPr kumimoji="0" lang="ru-RU" altLang="ru-RU" sz="9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налоговых вычетов </a:t>
            </a:r>
          </a:p>
          <a:p>
            <a:pPr algn="ctr" eaLnBrk="1" hangingPunct="1">
              <a:defRPr/>
            </a:pPr>
            <a:r>
              <a:rPr kumimoji="0" lang="ru-RU" altLang="ru-RU" sz="9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суммы пособия за счет средств ФСС 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kumimoji="0" lang="en-US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</a:t>
            </a:r>
            <a:r>
              <a:rPr kumimoji="0" lang="ru-RU" altLang="ru-RU" sz="9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2-НДФЛ </a:t>
            </a:r>
            <a:r>
              <a:rPr kumimoji="0" lang="ru-RU" altLang="ru-RU" sz="9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запросу физического лица)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kumimoji="0" lang="en-US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</a:t>
            </a:r>
            <a:r>
              <a:rPr kumimoji="0" lang="ru-RU" altLang="ru-RU" sz="9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о доходах </a:t>
            </a:r>
            <a:r>
              <a:rPr kumimoji="0" lang="ru-RU" altLang="ru-RU" sz="9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субсидий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kumimoji="0" lang="en-US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</a:t>
            </a:r>
            <a:r>
              <a:rPr kumimoji="0" lang="ru-RU" altLang="ru-RU" sz="9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алиментов </a:t>
            </a:r>
            <a:r>
              <a:rPr kumimoji="0" lang="ru-RU" altLang="ru-RU" sz="9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сумм назначенных пособий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53" y="83821"/>
            <a:ext cx="83522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3951" y="-3319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58" y="1353716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754" y="469368"/>
            <a:ext cx="5806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СТРАХОВАТЕЛЯ  ПРИ «ПРЯМЫХ ВЫПЛАТАХ</a:t>
            </a:r>
            <a:r>
              <a:rPr lang="ru-RU" alt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auto">
          <a:xfrm>
            <a:off x="53462" y="2871086"/>
            <a:ext cx="2376264" cy="1338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 </a:t>
            </a:r>
            <a:r>
              <a:rPr lang="ru-RU" alt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предоставления застрахованными заявлений и документов, необходимых для назначения и выплаты соответствующих видов пособий, представляет </a:t>
            </a:r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сведений установленной формы в электронном виде, заверенный цифровой подписью (ЦП)</a:t>
            </a: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4433735" y="2871086"/>
            <a:ext cx="2402886" cy="1338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 </a:t>
            </a:r>
            <a:r>
              <a:rPr lang="ru-RU" alt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предоставления застрахованными заявлений и документов, необходимых для назначения и выплаты соответствующих видов пособий, представляет поступившие к нему заявления и документы по описи (лично, по почте) или в виде электронного реестра, заверенного цифровой подписью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375754" y="4341297"/>
            <a:ext cx="1944216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реестров, проверка, назначение и выплата пособий  в течение 10 календарных дней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2818448" y="4060329"/>
            <a:ext cx="1192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 ФСС РФ </a:t>
            </a: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2818448" y="2921454"/>
            <a:ext cx="1058828" cy="100548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16" name="Picture 2" descr="Logo1_color_CMY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13" y="3176029"/>
            <a:ext cx="555497" cy="496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>
            <a:extLst/>
          </p:cNvPr>
          <p:cNvSpPr/>
          <p:nvPr/>
        </p:nvSpPr>
        <p:spPr>
          <a:xfrm>
            <a:off x="5067846" y="1704151"/>
            <a:ext cx="1134665" cy="107989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9" name="Овал 18">
            <a:extLst/>
          </p:cNvPr>
          <p:cNvSpPr/>
          <p:nvPr/>
        </p:nvSpPr>
        <p:spPr>
          <a:xfrm>
            <a:off x="586805" y="1712193"/>
            <a:ext cx="1080120" cy="105602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rgbClr val="C0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4C283B2-34E2-EC46-8649-A51A4122F9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82" b="17308"/>
          <a:stretch/>
        </p:blipFill>
        <p:spPr>
          <a:xfrm>
            <a:off x="742829" y="1917205"/>
            <a:ext cx="768071" cy="605040"/>
          </a:xfrm>
          <a:prstGeom prst="rect">
            <a:avLst/>
          </a:prstGeom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433561" y="1110945"/>
            <a:ext cx="1454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3462" y="1360374"/>
            <a:ext cx="2146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25 </a:t>
            </a: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="" xmlns:a16="http://schemas.microsoft.com/office/drawing/2014/main" id="{89FDC8D3-58F6-EC4A-9535-67BBB3ED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020" y="2214719"/>
            <a:ext cx="15456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rgbClr val="2763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ЗАСТРАХОВАННОЕ </a:t>
            </a:r>
          </a:p>
          <a:p>
            <a:pPr algn="ctr"/>
            <a:r>
              <a:rPr lang="ru-RU" altLang="ru-RU" sz="1050" b="1" dirty="0">
                <a:solidFill>
                  <a:srgbClr val="2763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 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F3CCABD-9090-E548-8D9F-3EF15D2F1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40" y="1965945"/>
            <a:ext cx="755499" cy="425919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="" xmlns:a16="http://schemas.microsoft.com/office/drawing/2014/main" id="{2652F0AB-B7AA-B241-B9A4-ED8B2734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593" y="1119244"/>
            <a:ext cx="1454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4404293" y="1378364"/>
            <a:ext cx="2314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 МЕНЕЕ </a:t>
            </a: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1832579" y="1235384"/>
            <a:ext cx="458537" cy="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009747" y="1235384"/>
            <a:ext cx="6493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8EE69EE-9252-9745-A4E3-39273E55C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64" y="951532"/>
            <a:ext cx="741146" cy="741146"/>
          </a:xfrm>
          <a:prstGeom prst="rect">
            <a:avLst/>
          </a:prstGeom>
          <a:solidFill>
            <a:srgbClr val="D2E3FD"/>
          </a:solidFill>
        </p:spPr>
      </p:pic>
      <p:sp>
        <p:nvSpPr>
          <p:cNvPr id="30" name="TextBox 6">
            <a:extLst>
              <a:ext uri="{FF2B5EF4-FFF2-40B4-BE49-F238E27FC236}">
                <a16:creationId xmlns="" xmlns:a16="http://schemas.microsoft.com/office/drawing/2014/main" id="{9275C9C5-B98E-8F49-BCDF-D4647465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339" y="1242528"/>
            <a:ext cx="1018934" cy="911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525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ВЫПЛАТЕ СООТВЕТСТВУЮЩЕГО ВИДА ПОСОБИЯ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525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ДОКУМЕНТЫ, НЕОБХОДИМЫЕ ДЛЯ НАЗНАЧЕНИЯ И ВЫПЛАТЫ ПОСОБИЯ</a:t>
            </a:r>
          </a:p>
          <a:p>
            <a:endParaRPr lang="ru-RU" altLang="ru-RU" sz="600" dirty="0">
              <a:solidFill>
                <a:srgbClr val="1F497D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53" y="83821"/>
            <a:ext cx="835224" cy="701101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1363072" y="444368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5513" y="28981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87424" y="1079374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430778" y="438885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906273" y="478667"/>
            <a:ext cx="382073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НАПРАВЛЕНИЯ СВЕДЕНИЙ</a:t>
            </a: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247643" y="2433146"/>
            <a:ext cx="2137631" cy="10385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ЭЛЕКТРОННОЙ ПОЧТЕ </a:t>
            </a:r>
          </a:p>
          <a:p>
            <a:pPr algn="ctr">
              <a:defRPr/>
            </a:pPr>
            <a:endParaRPr kumimoji="0" lang="ru-RU" altLang="ru-RU" sz="105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шлюз приема документов с ЭЦП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kumimoji="0" lang="ru-RU" altLang="ru-RU" sz="1050" b="1" u="sng" dirty="0">
              <a:solidFill>
                <a:srgbClr val="005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altLang="ru-RU" sz="1050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3869110" y="2322570"/>
            <a:ext cx="2855018" cy="10338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0" lang="ru-RU" altLang="ru-RU" sz="105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altLang="ru-RU" sz="105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ru-RU" altLang="ru-RU" sz="105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altLang="ru-RU" sz="10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 НОСИТЕЛЕ</a:t>
            </a: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или по почте </a:t>
            </a: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>
              <a:defRPr/>
            </a:pPr>
            <a:r>
              <a:rPr kumimoji="0"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</a:t>
            </a:r>
          </a:p>
          <a:p>
            <a:pPr algn="ctr">
              <a:defRPr/>
            </a:pPr>
            <a:endParaRPr kumimoji="0" lang="ru-RU" altLang="ru-RU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kumimoji="0" lang="ru-RU" altLang="ru-RU" sz="1050" b="1" dirty="0">
              <a:solidFill>
                <a:srgbClr val="005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altLang="ru-RU" sz="1350" dirty="0">
              <a:solidFill>
                <a:srgbClr val="FFFF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9E00A8-F0F7-AB42-ADB8-DE073691B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3" y="3939902"/>
            <a:ext cx="919220" cy="892045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="" xmlns:a16="http://schemas.microsoft.com/office/drawing/2014/main" id="{C0FC7B9B-70C4-4447-A7EB-2606893E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9" y="1159881"/>
            <a:ext cx="23866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3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25 </a:t>
            </a:r>
            <a:r>
              <a:rPr lang="ru-RU" altLang="ru-RU" sz="13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2C33C9C-A179-BF48-B5F9-53A26B8269C9}"/>
              </a:ext>
            </a:extLst>
          </p:cNvPr>
          <p:cNvSpPr/>
          <p:nvPr/>
        </p:nvSpPr>
        <p:spPr>
          <a:xfrm>
            <a:off x="4221061" y="1127261"/>
            <a:ext cx="25758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3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 МЕНЕЕ </a:t>
            </a:r>
            <a:r>
              <a:rPr lang="ru-RU" altLang="ru-RU" sz="13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A3AD9CC-6521-184C-B21E-1F678BC97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06" y="1436880"/>
            <a:ext cx="825014" cy="825014"/>
          </a:xfrm>
          <a:prstGeom prst="rect">
            <a:avLst/>
          </a:prstGeom>
        </p:spPr>
      </p:pic>
      <p:sp>
        <p:nvSpPr>
          <p:cNvPr id="17" name="Стрелка вниз 16">
            <a:extLst>
              <a:ext uri="{FF2B5EF4-FFF2-40B4-BE49-F238E27FC236}">
                <a16:creationId xmlns="" xmlns:a16="http://schemas.microsoft.com/office/drawing/2014/main" id="{AB7947F4-F519-BD4A-AA20-0D13EAA025B6}"/>
              </a:ext>
            </a:extLst>
          </p:cNvPr>
          <p:cNvSpPr/>
          <p:nvPr/>
        </p:nvSpPr>
        <p:spPr>
          <a:xfrm>
            <a:off x="5283887" y="1631652"/>
            <a:ext cx="225123" cy="5505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9" name="Стрелка вниз 18">
            <a:extLst>
              <a:ext uri="{FF2B5EF4-FFF2-40B4-BE49-F238E27FC236}">
                <a16:creationId xmlns="" xmlns:a16="http://schemas.microsoft.com/office/drawing/2014/main" id="{E29E977D-B747-A84D-B1EA-C74ED3971EE3}"/>
              </a:ext>
            </a:extLst>
          </p:cNvPr>
          <p:cNvSpPr/>
          <p:nvPr/>
        </p:nvSpPr>
        <p:spPr>
          <a:xfrm>
            <a:off x="1207131" y="1627220"/>
            <a:ext cx="185265" cy="535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3" y="83821"/>
            <a:ext cx="83522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5346" y="91706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932" y="1346207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409670" y="484954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91102" y="485223"/>
            <a:ext cx="47928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НАПРАВЛЕНИЯ ЭЛЕКТРОННЫХ РЕЕСТРОВ  </a:t>
            </a:r>
          </a:p>
        </p:txBody>
      </p:sp>
      <p:sp>
        <p:nvSpPr>
          <p:cNvPr id="9" name="Овал 8">
            <a:extLst/>
          </p:cNvPr>
          <p:cNvSpPr/>
          <p:nvPr/>
        </p:nvSpPr>
        <p:spPr>
          <a:xfrm>
            <a:off x="827988" y="1214528"/>
            <a:ext cx="678531" cy="67296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Овал 9">
            <a:extLst/>
          </p:cNvPr>
          <p:cNvSpPr/>
          <p:nvPr/>
        </p:nvSpPr>
        <p:spPr>
          <a:xfrm>
            <a:off x="645825" y="2000216"/>
            <a:ext cx="1102760" cy="10760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1219076" y="3240966"/>
            <a:ext cx="0" cy="336480"/>
          </a:xfrm>
          <a:prstGeom prst="straightConnector1">
            <a:avLst/>
          </a:prstGeom>
          <a:noFill/>
          <a:ln w="57150">
            <a:solidFill>
              <a:srgbClr val="4F6228"/>
            </a:solidFill>
            <a:round/>
            <a:headEnd/>
            <a:tailEnd type="triangle" w="med" len="med"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/>
        </p:spPr>
      </p:cxnSp>
      <p:pic>
        <p:nvPicPr>
          <p:cNvPr id="16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1851" r="8955" b="23785"/>
          <a:stretch>
            <a:fillRect/>
          </a:stretch>
        </p:blipFill>
        <p:spPr bwMode="auto">
          <a:xfrm>
            <a:off x="572386" y="3924986"/>
            <a:ext cx="125372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85673" y="4267180"/>
            <a:ext cx="6548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750" b="1" dirty="0">
                <a:solidFill>
                  <a:srgbClr val="948A54"/>
                </a:solidFill>
              </a:rPr>
              <a:t>ВРО </a:t>
            </a:r>
          </a:p>
          <a:p>
            <a:pPr algn="ctr"/>
            <a:r>
              <a:rPr lang="ru-RU" altLang="ru-RU" sz="750" b="1" dirty="0">
                <a:solidFill>
                  <a:srgbClr val="948A54"/>
                </a:solidFill>
              </a:rPr>
              <a:t>ФСС РФ</a:t>
            </a:r>
          </a:p>
        </p:txBody>
      </p:sp>
      <p:pic>
        <p:nvPicPr>
          <p:cNvPr id="19" name="Picture 2" descr="Logo1_color_CMY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1" y="3650231"/>
            <a:ext cx="395288" cy="339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3" y="2290877"/>
            <a:ext cx="704453" cy="62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18"/>
          <p:cNvSpPr>
            <a:spLocks noChangeArrowheads="1"/>
          </p:cNvSpPr>
          <p:nvPr/>
        </p:nvSpPr>
        <p:spPr bwMode="auto">
          <a:xfrm>
            <a:off x="809652" y="2306399"/>
            <a:ext cx="81636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50" b="1" dirty="0">
                <a:solidFill>
                  <a:srgbClr val="0070C0"/>
                </a:solidFill>
              </a:rPr>
              <a:t>шлюз приема </a:t>
            </a:r>
          </a:p>
          <a:p>
            <a:pPr algn="ctr" eaLnBrk="1" hangingPunct="1"/>
            <a:r>
              <a:rPr lang="ru-RU" altLang="ru-RU" sz="750" b="1" dirty="0">
                <a:solidFill>
                  <a:srgbClr val="0070C0"/>
                </a:solidFill>
              </a:rPr>
              <a:t>документов с ЭЦП </a:t>
            </a:r>
          </a:p>
        </p:txBody>
      </p:sp>
      <p:sp>
        <p:nvSpPr>
          <p:cNvPr id="22" name="TextBox 61"/>
          <p:cNvSpPr txBox="1">
            <a:spLocks noChangeArrowheads="1"/>
          </p:cNvSpPr>
          <p:nvPr/>
        </p:nvSpPr>
        <p:spPr bwMode="auto">
          <a:xfrm>
            <a:off x="780420" y="2079715"/>
            <a:ext cx="88890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825" b="1" dirty="0">
                <a:solidFill>
                  <a:srgbClr val="F79646"/>
                </a:solidFill>
                <a:latin typeface="Verdana" panose="020B0604030504040204" pitchFamily="34" charset="0"/>
              </a:rPr>
              <a:t>docs.fss.ru</a:t>
            </a:r>
            <a:endParaRPr lang="ru-RU" altLang="ru-RU" sz="825" b="1" dirty="0">
              <a:solidFill>
                <a:srgbClr val="F79646"/>
              </a:solidFill>
              <a:latin typeface="Verdana" panose="020B0604030504040204" pitchFamily="34" charset="0"/>
            </a:endParaRPr>
          </a:p>
        </p:txBody>
      </p:sp>
      <p:pic>
        <p:nvPicPr>
          <p:cNvPr id="2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14999" r="51575" b="23401"/>
          <a:stretch>
            <a:fillRect/>
          </a:stretch>
        </p:blipFill>
        <p:spPr bwMode="auto">
          <a:xfrm>
            <a:off x="1025433" y="1335987"/>
            <a:ext cx="315084" cy="4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трелка углом 1"/>
          <p:cNvSpPr>
            <a:spLocks/>
          </p:cNvSpPr>
          <p:nvPr/>
        </p:nvSpPr>
        <p:spPr bwMode="auto">
          <a:xfrm>
            <a:off x="524217" y="1826428"/>
            <a:ext cx="270272" cy="2352947"/>
          </a:xfrm>
          <a:custGeom>
            <a:avLst/>
            <a:gdLst>
              <a:gd name="T0" fmla="*/ 0 w 360040"/>
              <a:gd name="T1" fmla="*/ 6538623 h 2376264"/>
              <a:gd name="T2" fmla="*/ 0 w 360040"/>
              <a:gd name="T3" fmla="*/ 679976 h 2376264"/>
              <a:gd name="T4" fmla="*/ 202474 w 360040"/>
              <a:gd name="T5" fmla="*/ 123838 h 2376264"/>
              <a:gd name="T6" fmla="*/ 270514 w 360040"/>
              <a:gd name="T7" fmla="*/ 123838 h 2376264"/>
              <a:gd name="T8" fmla="*/ 270514 w 360040"/>
              <a:gd name="T9" fmla="*/ 0 h 2376264"/>
              <a:gd name="T10" fmla="*/ 360686 w 360040"/>
              <a:gd name="T11" fmla="*/ 247675 h 2376264"/>
              <a:gd name="T12" fmla="*/ 270514 w 360040"/>
              <a:gd name="T13" fmla="*/ 495350 h 2376264"/>
              <a:gd name="T14" fmla="*/ 270514 w 360040"/>
              <a:gd name="T15" fmla="*/ 371513 h 2376264"/>
              <a:gd name="T16" fmla="*/ 202474 w 360040"/>
              <a:gd name="T17" fmla="*/ 371513 h 2376264"/>
              <a:gd name="T18" fmla="*/ 90172 w 360040"/>
              <a:gd name="T19" fmla="*/ 679976 h 2376264"/>
              <a:gd name="T20" fmla="*/ 90172 w 360040"/>
              <a:gd name="T21" fmla="*/ 6538623 h 2376264"/>
              <a:gd name="T22" fmla="*/ 0 w 360040"/>
              <a:gd name="T23" fmla="*/ 6538623 h 23762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0040" h="2376264">
                <a:moveTo>
                  <a:pt x="0" y="2376264"/>
                </a:moveTo>
                <a:lnTo>
                  <a:pt x="0" y="247117"/>
                </a:lnTo>
                <a:cubicBezTo>
                  <a:pt x="0" y="135494"/>
                  <a:pt x="90489" y="45005"/>
                  <a:pt x="202112" y="45005"/>
                </a:cubicBezTo>
                <a:lnTo>
                  <a:pt x="270030" y="45005"/>
                </a:lnTo>
                <a:lnTo>
                  <a:pt x="270030" y="0"/>
                </a:lnTo>
                <a:lnTo>
                  <a:pt x="360040" y="90010"/>
                </a:lnTo>
                <a:lnTo>
                  <a:pt x="270030" y="180020"/>
                </a:lnTo>
                <a:lnTo>
                  <a:pt x="270030" y="135015"/>
                </a:lnTo>
                <a:lnTo>
                  <a:pt x="202112" y="135015"/>
                </a:lnTo>
                <a:cubicBezTo>
                  <a:pt x="140200" y="135015"/>
                  <a:pt x="90010" y="185205"/>
                  <a:pt x="90010" y="247117"/>
                </a:cubicBezTo>
                <a:lnTo>
                  <a:pt x="90010" y="2376264"/>
                </a:lnTo>
                <a:lnTo>
                  <a:pt x="0" y="2376264"/>
                </a:lnTo>
                <a:close/>
              </a:path>
            </a:pathLst>
          </a:custGeom>
          <a:solidFill>
            <a:srgbClr val="FF0000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 rot="-5400000">
            <a:off x="-416487" y="2228745"/>
            <a:ext cx="137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 rot="-5400000">
            <a:off x="-342126" y="3446986"/>
            <a:ext cx="1238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</a:t>
            </a:r>
          </a:p>
          <a:p>
            <a:pPr algn="ctr"/>
            <a:r>
              <a:rPr lang="ru-RU" alt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ошибок</a:t>
            </a:r>
          </a:p>
        </p:txBody>
      </p:sp>
      <p:grpSp>
        <p:nvGrpSpPr>
          <p:cNvPr id="28" name="Группа 81"/>
          <p:cNvGrpSpPr>
            <a:grpSpLocks/>
          </p:cNvGrpSpPr>
          <p:nvPr/>
        </p:nvGrpSpPr>
        <p:grpSpPr bwMode="auto">
          <a:xfrm>
            <a:off x="559341" y="847106"/>
            <a:ext cx="5077467" cy="3420074"/>
            <a:chOff x="587545" y="330766"/>
            <a:chExt cx="6485677" cy="5972248"/>
          </a:xfrm>
        </p:grpSpPr>
        <p:sp>
          <p:nvSpPr>
            <p:cNvPr id="29" name="Прямоугольник 5"/>
            <p:cNvSpPr>
              <a:spLocks noChangeArrowheads="1"/>
            </p:cNvSpPr>
            <p:nvPr/>
          </p:nvSpPr>
          <p:spPr bwMode="auto">
            <a:xfrm>
              <a:off x="587545" y="494236"/>
              <a:ext cx="1920279" cy="4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РАБОТОДАТЕЛЬ</a:t>
              </a:r>
            </a:p>
          </p:txBody>
        </p:sp>
        <p:sp>
          <p:nvSpPr>
            <p:cNvPr id="30" name="Прямоугольник 6"/>
            <p:cNvSpPr>
              <a:spLocks noChangeArrowheads="1"/>
            </p:cNvSpPr>
            <p:nvPr/>
          </p:nvSpPr>
          <p:spPr bwMode="auto">
            <a:xfrm>
              <a:off x="3988148" y="330766"/>
              <a:ext cx="1748593" cy="725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05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электронный </a:t>
              </a:r>
            </a:p>
            <a:p>
              <a:pPr algn="ctr" eaLnBrk="1" hangingPunct="1"/>
              <a:r>
                <a:rPr lang="ru-RU" altLang="ru-RU" sz="105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сведений</a:t>
              </a:r>
              <a:endParaRPr lang="ru-RU" altLang="ru-RU" sz="10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2235989" y="858881"/>
              <a:ext cx="1635285" cy="4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подготавливает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5844506" y="1642827"/>
              <a:ext cx="1228716" cy="4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помощью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2932968" y="3050878"/>
              <a:ext cx="1252387" cy="4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отправляет</a:t>
              </a:r>
            </a:p>
          </p:txBody>
        </p:sp>
        <p:sp>
          <p:nvSpPr>
            <p:cNvPr id="34" name="Прямоугольник 79"/>
            <p:cNvSpPr>
              <a:spLocks noChangeArrowheads="1"/>
            </p:cNvSpPr>
            <p:nvPr/>
          </p:nvSpPr>
          <p:spPr bwMode="auto">
            <a:xfrm>
              <a:off x="746025" y="3369828"/>
              <a:ext cx="235965" cy="40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900" b="1">
                <a:solidFill>
                  <a:srgbClr val="E46C0A"/>
                </a:solidFill>
              </a:endParaRPr>
            </a:p>
          </p:txBody>
        </p:sp>
        <p:sp>
          <p:nvSpPr>
            <p:cNvPr id="35" name="TextBox 73"/>
            <p:cNvSpPr txBox="1">
              <a:spLocks noChangeArrowheads="1"/>
            </p:cNvSpPr>
            <p:nvPr/>
          </p:nvSpPr>
          <p:spPr bwMode="auto">
            <a:xfrm>
              <a:off x="2037434" y="4851899"/>
              <a:ext cx="3043453" cy="145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собирает, обрабатывает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данные и </a:t>
              </a:r>
              <a:r>
                <a:rPr lang="ru-RU" altLang="ru-RU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выплачивает пособие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работнику</a:t>
              </a:r>
            </a:p>
            <a:p>
              <a:pPr algn="ctr" eaLnBrk="1" hangingPunct="1"/>
              <a:endParaRPr lang="ru-RU" altLang="ru-RU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79"/>
            <p:cNvSpPr txBox="1">
              <a:spLocks noChangeArrowheads="1"/>
            </p:cNvSpPr>
            <p:nvPr/>
          </p:nvSpPr>
          <p:spPr bwMode="auto">
            <a:xfrm>
              <a:off x="5140695" y="5325708"/>
              <a:ext cx="1800152" cy="725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05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почтовым </a:t>
              </a:r>
            </a:p>
            <a:p>
              <a:pPr algn="ctr" eaLnBrk="1" hangingPunct="1"/>
              <a:r>
                <a:rPr lang="ru-RU" altLang="ru-RU" sz="105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переводом</a:t>
              </a:r>
            </a:p>
          </p:txBody>
        </p:sp>
        <p:sp>
          <p:nvSpPr>
            <p:cNvPr id="37" name="TextBox 80"/>
            <p:cNvSpPr txBox="1">
              <a:spLocks noChangeArrowheads="1"/>
            </p:cNvSpPr>
            <p:nvPr/>
          </p:nvSpPr>
          <p:spPr bwMode="auto">
            <a:xfrm>
              <a:off x="5009375" y="4205938"/>
              <a:ext cx="1971337" cy="4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банковский счет</a:t>
              </a:r>
            </a:p>
          </p:txBody>
        </p:sp>
      </p:grpSp>
      <p:cxnSp>
        <p:nvCxnSpPr>
          <p:cNvPr id="38" name="Прямая со стрелкой 37"/>
          <p:cNvCxnSpPr>
            <a:cxnSpLocks noChangeShapeType="1"/>
          </p:cNvCxnSpPr>
          <p:nvPr/>
        </p:nvCxnSpPr>
        <p:spPr bwMode="auto">
          <a:xfrm>
            <a:off x="1734845" y="1426536"/>
            <a:ext cx="1620441" cy="0"/>
          </a:xfrm>
          <a:prstGeom prst="straightConnector1">
            <a:avLst/>
          </a:prstGeom>
          <a:noFill/>
          <a:ln w="57150">
            <a:solidFill>
              <a:srgbClr val="17375E"/>
            </a:solidFill>
            <a:round/>
            <a:headEnd/>
            <a:tailEnd type="triangle" w="med" len="med"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/>
        </p:spPr>
      </p:cxn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1636513" y="1396137"/>
            <a:ext cx="170912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</a:t>
            </a:r>
          </a:p>
          <a:p>
            <a:pPr algn="ctr"/>
            <a:r>
              <a:rPr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дней</a:t>
            </a:r>
          </a:p>
          <a:p>
            <a:pPr algn="ctr"/>
            <a:r>
              <a:rPr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подачи заявления</a:t>
            </a:r>
          </a:p>
        </p:txBody>
      </p:sp>
      <p:cxnSp>
        <p:nvCxnSpPr>
          <p:cNvPr id="40" name="Прямая со стрелкой 39"/>
          <p:cNvCxnSpPr>
            <a:cxnSpLocks noChangeShapeType="1"/>
          </p:cNvCxnSpPr>
          <p:nvPr/>
        </p:nvCxnSpPr>
        <p:spPr bwMode="auto">
          <a:xfrm flipH="1">
            <a:off x="2182963" y="2340805"/>
            <a:ext cx="1172766" cy="9525"/>
          </a:xfrm>
          <a:prstGeom prst="straightConnector1">
            <a:avLst/>
          </a:prstGeom>
          <a:noFill/>
          <a:ln w="57150">
            <a:solidFill>
              <a:srgbClr val="052E65"/>
            </a:solidFill>
            <a:round/>
            <a:headEnd/>
            <a:tailEnd type="triangle" w="med" len="med"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/>
        </p:spPr>
      </p:cxnSp>
      <p:cxnSp>
        <p:nvCxnSpPr>
          <p:cNvPr id="41" name="Прямая со стрелкой 40"/>
          <p:cNvCxnSpPr>
            <a:cxnSpLocks noChangeShapeType="1"/>
          </p:cNvCxnSpPr>
          <p:nvPr/>
        </p:nvCxnSpPr>
        <p:spPr bwMode="auto">
          <a:xfrm>
            <a:off x="1818205" y="4087050"/>
            <a:ext cx="2169318" cy="9525"/>
          </a:xfrm>
          <a:prstGeom prst="straightConnector1">
            <a:avLst/>
          </a:prstGeom>
          <a:noFill/>
          <a:ln w="57150">
            <a:solidFill>
              <a:srgbClr val="217436"/>
            </a:solidFill>
            <a:round/>
            <a:headEnd/>
            <a:tailEnd type="triangle" w="med" len="med"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/>
        </p:spPr>
      </p:cxn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1817601" y="4116402"/>
            <a:ext cx="22387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календарных</a:t>
            </a:r>
          </a:p>
          <a:p>
            <a:pPr algn="ctr"/>
            <a:r>
              <a:rPr lang="ru-RU" alt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дней</a:t>
            </a:r>
          </a:p>
        </p:txBody>
      </p:sp>
      <p:sp>
        <p:nvSpPr>
          <p:cNvPr id="43" name="Овал 42">
            <a:extLst/>
          </p:cNvPr>
          <p:cNvSpPr/>
          <p:nvPr/>
        </p:nvSpPr>
        <p:spPr>
          <a:xfrm>
            <a:off x="3523715" y="1260847"/>
            <a:ext cx="786953" cy="76387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44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63" y="1427623"/>
            <a:ext cx="518455" cy="4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32" y="1478699"/>
            <a:ext cx="326254" cy="23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единительная линия 45"/>
          <p:cNvCxnSpPr>
            <a:cxnSpLocks noChangeShapeType="1"/>
          </p:cNvCxnSpPr>
          <p:nvPr/>
        </p:nvCxnSpPr>
        <p:spPr bwMode="auto">
          <a:xfrm>
            <a:off x="4376148" y="1426536"/>
            <a:ext cx="1327547" cy="0"/>
          </a:xfrm>
          <a:prstGeom prst="line">
            <a:avLst/>
          </a:prstGeom>
          <a:noFill/>
          <a:ln w="57150">
            <a:solidFill>
              <a:srgbClr val="052E65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 стрелкой 46"/>
          <p:cNvCxnSpPr>
            <a:cxnSpLocks noChangeShapeType="1"/>
          </p:cNvCxnSpPr>
          <p:nvPr/>
        </p:nvCxnSpPr>
        <p:spPr bwMode="auto">
          <a:xfrm flipH="1">
            <a:off x="5718517" y="1391875"/>
            <a:ext cx="9525" cy="496490"/>
          </a:xfrm>
          <a:prstGeom prst="straightConnector1">
            <a:avLst/>
          </a:prstGeom>
          <a:noFill/>
          <a:ln w="57150">
            <a:solidFill>
              <a:srgbClr val="052E65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3871229" y="2071105"/>
            <a:ext cx="2942147" cy="7548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1200" b="1" dirty="0">
              <a:solidFill>
                <a:srgbClr val="4F81BD"/>
              </a:solidFill>
            </a:endParaRPr>
          </a:p>
        </p:txBody>
      </p:sp>
      <p:pic>
        <p:nvPicPr>
          <p:cNvPr id="49" name="Picture 2" descr="D:\Gorshkova_AA\Desktop\fss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83" y="2062338"/>
            <a:ext cx="619125" cy="5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88" y="2115995"/>
            <a:ext cx="422672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22" y="2106539"/>
            <a:ext cx="410121" cy="4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80" y="1919527"/>
            <a:ext cx="694532" cy="6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82" y="2049320"/>
            <a:ext cx="489347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13"/>
          <p:cNvSpPr>
            <a:spLocks noChangeArrowheads="1"/>
          </p:cNvSpPr>
          <p:nvPr/>
        </p:nvSpPr>
        <p:spPr bwMode="auto">
          <a:xfrm>
            <a:off x="4116653" y="2473104"/>
            <a:ext cx="862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rgbClr val="0070C0"/>
                </a:solidFill>
              </a:rPr>
              <a:t>1С, </a:t>
            </a:r>
            <a:r>
              <a:rPr lang="ru-RU" altLang="ru-RU" sz="900" b="1" dirty="0" err="1">
                <a:solidFill>
                  <a:srgbClr val="0070C0"/>
                </a:solidFill>
              </a:rPr>
              <a:t>СБиС</a:t>
            </a:r>
            <a:r>
              <a:rPr lang="ru-RU" altLang="ru-RU" sz="900" b="1" dirty="0">
                <a:solidFill>
                  <a:srgbClr val="0070C0"/>
                </a:solidFill>
              </a:rPr>
              <a:t>,</a:t>
            </a:r>
          </a:p>
          <a:p>
            <a:pPr algn="ctr" eaLnBrk="1" hangingPunct="1"/>
            <a:r>
              <a:rPr lang="ru-RU" altLang="ru-RU" sz="900" b="1" dirty="0">
                <a:solidFill>
                  <a:srgbClr val="0070C0"/>
                </a:solidFill>
              </a:rPr>
              <a:t> Контур и т.д</a:t>
            </a:r>
            <a:r>
              <a:rPr lang="ru-RU" altLang="ru-RU" sz="900" b="1" dirty="0">
                <a:solidFill>
                  <a:srgbClr val="0070C0"/>
                </a:solidFill>
                <a:latin typeface="Verdana" panose="020B0604030504040204" pitchFamily="34" charset="0"/>
              </a:rPr>
              <a:t>.</a:t>
            </a:r>
            <a:endParaRPr lang="ru-RU" altLang="ru-RU" sz="900" b="1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15"/>
          <p:cNvSpPr>
            <a:spLocks noChangeArrowheads="1"/>
          </p:cNvSpPr>
          <p:nvPr/>
        </p:nvSpPr>
        <p:spPr bwMode="auto">
          <a:xfrm>
            <a:off x="5051058" y="2475588"/>
            <a:ext cx="903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rgbClr val="0070C0"/>
                </a:solidFill>
              </a:rPr>
              <a:t>Собственные </a:t>
            </a:r>
          </a:p>
          <a:p>
            <a:pPr algn="ctr" eaLnBrk="1" hangingPunct="1"/>
            <a:r>
              <a:rPr lang="ru-RU" altLang="ru-RU" sz="900" b="1" dirty="0">
                <a:solidFill>
                  <a:srgbClr val="0070C0"/>
                </a:solidFill>
              </a:rPr>
              <a:t>программы</a:t>
            </a:r>
          </a:p>
        </p:txBody>
      </p:sp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5758243" y="2485941"/>
            <a:ext cx="1202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rgbClr val="0070C0"/>
                </a:solidFill>
              </a:rPr>
              <a:t>АРМ подготовки</a:t>
            </a:r>
          </a:p>
          <a:p>
            <a:pPr algn="ctr" eaLnBrk="1" hangingPunct="1"/>
            <a:r>
              <a:rPr lang="ru-RU" altLang="ru-RU" sz="900" b="1" dirty="0">
                <a:solidFill>
                  <a:srgbClr val="0070C0"/>
                </a:solidFill>
              </a:rPr>
              <a:t>расчетов ФСС </a:t>
            </a:r>
          </a:p>
        </p:txBody>
      </p:sp>
      <p:cxnSp>
        <p:nvCxnSpPr>
          <p:cNvPr id="58" name="Прямая со стрелкой 57"/>
          <p:cNvCxnSpPr>
            <a:cxnSpLocks noChangeShapeType="1"/>
          </p:cNvCxnSpPr>
          <p:nvPr/>
        </p:nvCxnSpPr>
        <p:spPr bwMode="auto">
          <a:xfrm>
            <a:off x="4240776" y="3388146"/>
            <a:ext cx="1194197" cy="19"/>
          </a:xfrm>
          <a:prstGeom prst="straightConnector1">
            <a:avLst/>
          </a:prstGeom>
          <a:noFill/>
          <a:ln w="57150">
            <a:solidFill>
              <a:srgbClr val="217436"/>
            </a:solidFill>
            <a:round/>
            <a:headEnd type="oval" w="med" len="med"/>
            <a:tailEnd type="triangle" w="med" len="med"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/>
        </p:spPr>
      </p:cxnSp>
      <p:cxnSp>
        <p:nvCxnSpPr>
          <p:cNvPr id="59" name="Прямая со стрелкой 58"/>
          <p:cNvCxnSpPr>
            <a:cxnSpLocks noChangeShapeType="1"/>
          </p:cNvCxnSpPr>
          <p:nvPr/>
        </p:nvCxnSpPr>
        <p:spPr bwMode="auto">
          <a:xfrm>
            <a:off x="4240775" y="4198386"/>
            <a:ext cx="1194197" cy="19"/>
          </a:xfrm>
          <a:prstGeom prst="straightConnector1">
            <a:avLst/>
          </a:prstGeom>
          <a:noFill/>
          <a:ln w="57150">
            <a:solidFill>
              <a:srgbClr val="217436"/>
            </a:solidFill>
            <a:round/>
            <a:headEnd type="oval" w="med" len="med"/>
            <a:tailEnd type="triangle" w="med" len="med"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/>
        </p:spPr>
      </p:cxnSp>
      <p:cxnSp>
        <p:nvCxnSpPr>
          <p:cNvPr id="60" name="Прямая со стрелкой 59"/>
          <p:cNvCxnSpPr>
            <a:cxnSpLocks noChangeShapeType="1"/>
          </p:cNvCxnSpPr>
          <p:nvPr/>
        </p:nvCxnSpPr>
        <p:spPr bwMode="auto">
          <a:xfrm>
            <a:off x="4308723" y="4783908"/>
            <a:ext cx="1194197" cy="19"/>
          </a:xfrm>
          <a:prstGeom prst="straightConnector1">
            <a:avLst/>
          </a:prstGeom>
          <a:noFill/>
          <a:ln w="57150">
            <a:solidFill>
              <a:srgbClr val="217436"/>
            </a:solidFill>
            <a:round/>
            <a:headEnd type="oval" w="med" len="med"/>
            <a:tailEnd type="triangle" w="med" len="med"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/>
        </p:spPr>
      </p:cxnSp>
      <p:sp>
        <p:nvSpPr>
          <p:cNvPr id="61" name="TextBox 79"/>
          <p:cNvSpPr txBox="1">
            <a:spLocks noChangeArrowheads="1"/>
          </p:cNvSpPr>
          <p:nvPr/>
        </p:nvSpPr>
        <p:spPr bwMode="auto">
          <a:xfrm>
            <a:off x="4174574" y="4393697"/>
            <a:ext cx="1341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карту «МИР»</a:t>
            </a:r>
          </a:p>
        </p:txBody>
      </p:sp>
      <p:pic>
        <p:nvPicPr>
          <p:cNvPr id="63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84" y="3085860"/>
            <a:ext cx="614244" cy="5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8" descr="xpost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79" y="3739311"/>
            <a:ext cx="567943" cy="60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t="46381"/>
          <a:stretch>
            <a:fillRect/>
          </a:stretch>
        </p:blipFill>
        <p:spPr bwMode="auto">
          <a:xfrm>
            <a:off x="5675416" y="4461444"/>
            <a:ext cx="768854" cy="5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6"/>
          <p:cNvSpPr txBox="1">
            <a:spLocks noChangeArrowheads="1"/>
          </p:cNvSpPr>
          <p:nvPr/>
        </p:nvSpPr>
        <p:spPr bwMode="auto">
          <a:xfrm>
            <a:off x="5927805" y="4475953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4F6228"/>
                </a:solidFill>
              </a:rPr>
              <a:t>МИР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053" y="83821"/>
            <a:ext cx="83522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9813" y="-62236"/>
            <a:ext cx="540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— Волгоградское  региональное  отделение 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 Российской Федерации</a:t>
            </a:r>
            <a:endParaRPr lang="ru-RU" sz="10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053" y="986414"/>
            <a:ext cx="637270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tx2"/>
              </a:solidFill>
            </a:endParaRPr>
          </a:p>
          <a:p>
            <a:endParaRPr lang="ru-RU" sz="2100" dirty="0"/>
          </a:p>
          <a:p>
            <a:endParaRPr lang="ru-RU" sz="1350" dirty="0"/>
          </a:p>
          <a:p>
            <a:r>
              <a:rPr lang="ru-RU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417063" y="319554"/>
            <a:ext cx="5293350" cy="180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968422" y="320614"/>
            <a:ext cx="4587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ОБЯЗАТЕЛЬНЫЕ К ЗАЧИСЛЕНИЮ</a:t>
            </a:r>
          </a:p>
          <a:p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КАРТЫ ПЛАТЕЖНОЙ СИСТЕМЫ  «МИР» </a:t>
            </a: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33000" y="893200"/>
            <a:ext cx="4262438" cy="11948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11.04.2019 </a:t>
            </a:r>
            <a:r>
              <a:rPr kumimoji="0" lang="ru-RU" altLang="ru-RU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kumimoji="0" lang="en-US" altLang="ru-RU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 </a:t>
            </a:r>
            <a:endParaRPr kumimoji="0" lang="ru-RU" altLang="ru-RU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01.12.2018 № 1466</a:t>
            </a:r>
            <a:r>
              <a:rPr lang="ru-RU" alt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перечня иных выплат за счет средств бюджетов бюджетной системы Российской Федерации для целей применения частей 5 и 5.1 статьи 30.5 Федерального закона от 27.06.2011 № 161-ФЗ "О национальной платежной системе"</a:t>
            </a:r>
            <a:endParaRPr kumimoji="0" lang="ru-RU" altLang="ru-RU" sz="67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altLang="ru-RU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ru-RU" altLang="ru-RU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вновь </a:t>
            </a:r>
            <a:r>
              <a:rPr kumimoji="0" lang="ru-RU" altLang="ru-RU" sz="9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 за выплатой  </a:t>
            </a:r>
            <a:r>
              <a:rPr kumimoji="0" lang="ru-RU" altLang="ru-RU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01.05.2019 </a:t>
            </a:r>
            <a:r>
              <a:rPr kumimoji="0" lang="ru-RU" altLang="ru-RU" sz="9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пособия на карту «МИР»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ru-RU" altLang="ru-RU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получающих выплаты </a:t>
            </a:r>
            <a:r>
              <a:rPr kumimoji="0" lang="ru-RU" altLang="ru-RU" sz="9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истечения срока действия карты,  </a:t>
            </a:r>
          </a:p>
          <a:p>
            <a:pPr>
              <a:defRPr/>
            </a:pPr>
            <a:r>
              <a:rPr kumimoji="0" lang="ru-RU" altLang="ru-RU" sz="9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</a:t>
            </a:r>
            <a:r>
              <a:rPr kumimoji="0" lang="ru-RU" altLang="ru-RU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01.07.2020</a:t>
            </a:r>
          </a:p>
        </p:txBody>
      </p: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8054" y="2200577"/>
            <a:ext cx="4735777" cy="1204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0" lang="ru-RU" altLang="ru-RU" sz="1800" b="1" dirty="0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  <a:defRPr/>
            </a:pPr>
            <a:endParaRPr kumimoji="0"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defRPr/>
            </a:pPr>
            <a:endParaRPr kumimoji="0"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defRPr/>
            </a:pPr>
            <a:r>
              <a:rPr kumimoji="0" lang="ru-RU" alt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</a:p>
          <a:p>
            <a:pPr algn="ctr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беременности и родам</a:t>
            </a:r>
          </a:p>
          <a:p>
            <a:pPr algn="ctr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единовременное пособие беременным, вставшим на учёт в ранние сроки</a:t>
            </a:r>
          </a:p>
          <a:p>
            <a:pPr algn="ctr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единовременное пособие при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 </a:t>
            </a: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</a:p>
          <a:p>
            <a:pPr algn="ctr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ежемесячное пособие по уходу за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до 1,5 лет</a:t>
            </a:r>
            <a:endParaRPr kumimoji="0" lang="ru-RU" alt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пособие по временной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 </a:t>
            </a:r>
            <a:r>
              <a:rPr kumimoji="0"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граждан, подвергшихся воздействию радиации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kumimoji="0"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ru-RU" altLang="ru-RU" sz="180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altLang="ru-RU" sz="18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46" y="1152597"/>
            <a:ext cx="1087352" cy="72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3">
            <a:extLst/>
          </p:cNvPr>
          <p:cNvSpPr>
            <a:spLocks noChangeArrowheads="1"/>
          </p:cNvSpPr>
          <p:nvPr/>
        </p:nvSpPr>
        <p:spPr bwMode="auto">
          <a:xfrm>
            <a:off x="4764893" y="2358297"/>
            <a:ext cx="1916832" cy="842538"/>
          </a:xfrm>
          <a:prstGeom prst="rect">
            <a:avLst/>
          </a:prstGeom>
          <a:solidFill>
            <a:srgbClr val="EAF3FF"/>
          </a:solidFill>
          <a:ln>
            <a:solidFill>
              <a:srgbClr val="D1E2FD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800" b="1" dirty="0">
                <a:solidFill>
                  <a:srgbClr val="009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не ограничивает возможность получать выплаты наличными либо на счет, к которому не привязана карта</a:t>
            </a:r>
          </a:p>
          <a:p>
            <a:pPr algn="ctr">
              <a:defRPr/>
            </a:pPr>
            <a:endParaRPr kumimoji="0" lang="ru-RU" altLang="ru-RU" sz="1000" b="1" dirty="0">
              <a:solidFill>
                <a:srgbClr val="009E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675" dirty="0">
              <a:solidFill>
                <a:srgbClr val="009E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3149" r="13200" b="7600"/>
          <a:stretch>
            <a:fillRect/>
          </a:stretch>
        </p:blipFill>
        <p:spPr bwMode="auto">
          <a:xfrm>
            <a:off x="5707753" y="999425"/>
            <a:ext cx="722253" cy="9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4" y="4125804"/>
            <a:ext cx="812117" cy="8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38" y="4059486"/>
            <a:ext cx="5762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" descr="Image result for КАРТИНКА ДЛЯ ПРЕЗЕНТАЦИИ БАНК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76" b="13853"/>
          <a:stretch>
            <a:fillRect/>
          </a:stretch>
        </p:blipFill>
        <p:spPr bwMode="auto">
          <a:xfrm>
            <a:off x="2765317" y="3858922"/>
            <a:ext cx="643137" cy="59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01" y="4703965"/>
            <a:ext cx="398512" cy="43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>
            <a:extLst/>
          </p:cNvPr>
          <p:cNvCxnSpPr>
            <a:cxnSpLocks/>
          </p:cNvCxnSpPr>
          <p:nvPr/>
        </p:nvCxnSpPr>
        <p:spPr>
          <a:xfrm flipH="1">
            <a:off x="1691900" y="4250780"/>
            <a:ext cx="115252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/>
          </p:cNvPr>
          <p:cNvCxnSpPr>
            <a:cxnSpLocks/>
          </p:cNvCxnSpPr>
          <p:nvPr/>
        </p:nvCxnSpPr>
        <p:spPr>
          <a:xfrm flipH="1">
            <a:off x="1268760" y="4948014"/>
            <a:ext cx="1704279" cy="2042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2940321" y="4914927"/>
            <a:ext cx="8066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</a:t>
            </a:r>
          </a:p>
        </p:txBody>
      </p:sp>
      <p:sp>
        <p:nvSpPr>
          <p:cNvPr id="24" name="TextBox 43"/>
          <p:cNvSpPr txBox="1">
            <a:spLocks noChangeArrowheads="1"/>
          </p:cNvSpPr>
          <p:nvPr/>
        </p:nvSpPr>
        <p:spPr bwMode="auto">
          <a:xfrm>
            <a:off x="1862621" y="4656394"/>
            <a:ext cx="439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2624784" y="4535450"/>
            <a:ext cx="55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Стрелка вверх 25">
            <a:extLst/>
          </p:cNvPr>
          <p:cNvSpPr/>
          <p:nvPr/>
        </p:nvSpPr>
        <p:spPr>
          <a:xfrm>
            <a:off x="3056034" y="4463749"/>
            <a:ext cx="49660" cy="516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cxnSp>
        <p:nvCxnSpPr>
          <p:cNvPr id="27" name="Прямая со стрелкой 26">
            <a:extLst/>
          </p:cNvPr>
          <p:cNvCxnSpPr/>
          <p:nvPr/>
        </p:nvCxnSpPr>
        <p:spPr>
          <a:xfrm>
            <a:off x="3428619" y="4250780"/>
            <a:ext cx="7747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97" y="3695681"/>
            <a:ext cx="592804" cy="61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/>
          </p:cNvPr>
          <p:cNvSpPr txBox="1"/>
          <p:nvPr/>
        </p:nvSpPr>
        <p:spPr>
          <a:xfrm>
            <a:off x="4815400" y="3370501"/>
            <a:ext cx="1760623" cy="754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171450" indent="-1714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>
              <a:buFont typeface="Wingdings" panose="05000000000000000000" pitchFamily="2" charset="2"/>
              <a:buChar char="Ø"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зачислит сумму</a:t>
            </a:r>
            <a:r>
              <a:rPr lang="ru-RU" alt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деньги идут на счет,  к которому открыта карта любой другой платежной системы (</a:t>
            </a:r>
            <a:r>
              <a:rPr lang="ru-RU" altLang="ru-RU" sz="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alt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alt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  <a:p>
            <a:pPr marL="0">
              <a:buFont typeface="Wingdings" panose="05000000000000000000" pitchFamily="2" charset="2"/>
              <a:buChar char="Ø"/>
              <a:defRPr/>
            </a:pPr>
            <a:r>
              <a:rPr lang="ru-RU" alt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пособие попадет на счет невыясненных платежей </a:t>
            </a:r>
          </a:p>
        </p:txBody>
      </p:sp>
      <p:sp>
        <p:nvSpPr>
          <p:cNvPr id="30" name="TextBox 29">
            <a:extLst/>
          </p:cNvPr>
          <p:cNvSpPr txBox="1"/>
          <p:nvPr/>
        </p:nvSpPr>
        <p:spPr>
          <a:xfrm>
            <a:off x="4145619" y="4320489"/>
            <a:ext cx="217189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476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altLang="ru-RU" sz="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 </a:t>
            </a:r>
            <a:r>
              <a:rPr kumimoji="0" lang="ru-RU" altLang="ru-RU" sz="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физлицу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ru-RU" sz="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 ему явиться лично за получением денег </a:t>
            </a:r>
            <a:r>
              <a:rPr lang="ru-RU" alt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наличными или сообщить реквизиты иного счета. Это может быть счет карты «Мир» или счет, </a:t>
            </a:r>
          </a:p>
          <a:p>
            <a:pPr>
              <a:defRPr/>
            </a:pPr>
            <a:r>
              <a:rPr lang="ru-RU" alt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которому в принципе нельзя открыть карту. </a:t>
            </a:r>
          </a:p>
        </p:txBody>
      </p:sp>
      <p:sp>
        <p:nvSpPr>
          <p:cNvPr id="32" name="Выгнутая вправо стрелка 31">
            <a:extLst/>
          </p:cNvPr>
          <p:cNvSpPr/>
          <p:nvPr/>
        </p:nvSpPr>
        <p:spPr>
          <a:xfrm>
            <a:off x="6344698" y="3994063"/>
            <a:ext cx="339079" cy="69527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5949281" y="403392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053" y="83821"/>
            <a:ext cx="83522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3458</Words>
  <Application>Microsoft Office PowerPoint</Application>
  <PresentationFormat>Произвольный</PresentationFormat>
  <Paragraphs>574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Georgia</vt:lpstr>
      <vt:lpstr>Times New Roman</vt:lpstr>
      <vt:lpstr>Trebuchet MS</vt:lpstr>
      <vt:lpstr>Verdana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Курганская Лилия Юрьевна</dc:creator>
  <cp:lastModifiedBy>Бочарова Елена Анатольевна</cp:lastModifiedBy>
  <cp:revision>340</cp:revision>
  <cp:lastPrinted>2016-06-23T12:00:13Z</cp:lastPrinted>
  <dcterms:modified xsi:type="dcterms:W3CDTF">2020-02-19T06:02:03Z</dcterms:modified>
</cp:coreProperties>
</file>