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58" r:id="rId3"/>
    <p:sldId id="261" r:id="rId4"/>
    <p:sldId id="263" r:id="rId5"/>
    <p:sldId id="262" r:id="rId6"/>
    <p:sldId id="264" r:id="rId7"/>
    <p:sldId id="265" r:id="rId8"/>
    <p:sldId id="266" r:id="rId9"/>
    <p:sldId id="259" r:id="rId10"/>
    <p:sldId id="267" r:id="rId11"/>
    <p:sldId id="270" r:id="rId12"/>
    <p:sldId id="269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EB5BC0-3326-49EA-AFCC-A078733BC6F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0C7D60-A152-468E-9511-85E1AE98A59C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 algn="ctr"/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Получить согласие работника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1FCC685F-7206-4A00-857E-7378906E9A8D}" type="parTrans" cxnId="{EF1ED6AF-D15A-445B-8BE2-A469E80B405E}">
      <dgm:prSet/>
      <dgm:spPr/>
      <dgm:t>
        <a:bodyPr/>
        <a:lstStyle/>
        <a:p>
          <a:endParaRPr lang="ru-RU"/>
        </a:p>
      </dgm:t>
    </dgm:pt>
    <dgm:pt modelId="{C1558854-2566-4F6E-9593-AFA6F1CC6736}" type="sibTrans" cxnId="{EF1ED6AF-D15A-445B-8BE2-A469E80B405E}">
      <dgm:prSet/>
      <dgm:spPr/>
      <dgm:t>
        <a:bodyPr/>
        <a:lstStyle/>
        <a:p>
          <a:endParaRPr lang="ru-RU"/>
        </a:p>
      </dgm:t>
    </dgm:pt>
    <dgm:pt modelId="{1EACB7E7-07E3-44DD-9929-C1E6B6240130}">
      <dgm:prSet phldrT="[Текст]" custT="1"/>
      <dgm:spPr>
        <a:solidFill>
          <a:srgbClr val="FF0000"/>
        </a:solidFill>
      </dgm:spPr>
      <dgm:t>
        <a:bodyPr/>
        <a:lstStyle/>
        <a:p>
          <a:pPr algn="ctr"/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Оформить дополнительное соглашение к трудовому договору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6B7BA128-0BF8-48C9-911E-EDED188FF19E}" type="parTrans" cxnId="{F2590980-F616-4F3E-B5BC-706244240BCC}">
      <dgm:prSet/>
      <dgm:spPr/>
      <dgm:t>
        <a:bodyPr/>
        <a:lstStyle/>
        <a:p>
          <a:endParaRPr lang="ru-RU"/>
        </a:p>
      </dgm:t>
    </dgm:pt>
    <dgm:pt modelId="{F4A3EC92-033A-4C9F-9113-92C9C1CB0E76}" type="sibTrans" cxnId="{F2590980-F616-4F3E-B5BC-706244240BCC}">
      <dgm:prSet/>
      <dgm:spPr/>
      <dgm:t>
        <a:bodyPr/>
        <a:lstStyle/>
        <a:p>
          <a:endParaRPr lang="ru-RU"/>
        </a:p>
      </dgm:t>
    </dgm:pt>
    <dgm:pt modelId="{D7EC02AC-3854-41EF-B09F-DC7A6F08A942}">
      <dgm:prSet phldrT="[Текст]" custT="1"/>
      <dgm:spPr>
        <a:solidFill>
          <a:srgbClr val="00B050"/>
        </a:solidFill>
      </dgm:spPr>
      <dgm:t>
        <a:bodyPr/>
        <a:lstStyle/>
        <a:p>
          <a:pPr algn="ctr">
            <a:spcAft>
              <a:spcPts val="0"/>
            </a:spcAft>
          </a:pP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Издать приказ </a:t>
          </a:r>
        </a:p>
        <a:p>
          <a:pPr algn="ctr">
            <a:spcAft>
              <a:spcPts val="0"/>
            </a:spcAft>
          </a:pP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(согласие можно выразить при ознакомлении с приказом)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F7B0F276-AF64-4939-8C0E-6A634F56D12D}" type="parTrans" cxnId="{3AE7BB32-BA4B-48E5-8F2B-B826E4DDB948}">
      <dgm:prSet/>
      <dgm:spPr/>
      <dgm:t>
        <a:bodyPr/>
        <a:lstStyle/>
        <a:p>
          <a:endParaRPr lang="ru-RU"/>
        </a:p>
      </dgm:t>
    </dgm:pt>
    <dgm:pt modelId="{2A0B1DEF-36C2-4A2B-BB53-3F67D851D942}" type="sibTrans" cxnId="{3AE7BB32-BA4B-48E5-8F2B-B826E4DDB948}">
      <dgm:prSet/>
      <dgm:spPr/>
      <dgm:t>
        <a:bodyPr/>
        <a:lstStyle/>
        <a:p>
          <a:endParaRPr lang="ru-RU"/>
        </a:p>
      </dgm:t>
    </dgm:pt>
    <dgm:pt modelId="{BD4DD43C-525F-497B-846C-811AE58A66D9}">
      <dgm:prSet custT="1"/>
      <dgm:spPr>
        <a:solidFill>
          <a:srgbClr val="0070C0"/>
        </a:solidFill>
      </dgm:spPr>
      <dgm:t>
        <a:bodyPr/>
        <a:lstStyle/>
        <a:p>
          <a:pPr algn="ctr"/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Предоставить работнику (при необходимости) оборудование и программно-технические средства, ознакомить с требованиями охраны труда при работе с указанным оборудованием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E363567-DA9D-4EFC-BDCD-B246877A8894}" type="sibTrans" cxnId="{F300DC18-CD45-45B4-AA7F-B0A85251E50D}">
      <dgm:prSet/>
      <dgm:spPr/>
      <dgm:t>
        <a:bodyPr/>
        <a:lstStyle/>
        <a:p>
          <a:endParaRPr lang="ru-RU"/>
        </a:p>
      </dgm:t>
    </dgm:pt>
    <dgm:pt modelId="{355576DA-BD94-4EC2-BBAE-D8D4DB86B527}" type="parTrans" cxnId="{F300DC18-CD45-45B4-AA7F-B0A85251E50D}">
      <dgm:prSet/>
      <dgm:spPr/>
      <dgm:t>
        <a:bodyPr/>
        <a:lstStyle/>
        <a:p>
          <a:endParaRPr lang="ru-RU"/>
        </a:p>
      </dgm:t>
    </dgm:pt>
    <dgm:pt modelId="{821DE635-3D0A-4110-9BE6-BA2C8C36547A}" type="pres">
      <dgm:prSet presAssocID="{F1EB5BC0-3326-49EA-AFCC-A078733BC6F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4B498E-9580-432D-83D4-C0F477690D01}" type="pres">
      <dgm:prSet presAssocID="{3A0C7D60-A152-468E-9511-85E1AE98A59C}" presName="parentLin" presStyleCnt="0"/>
      <dgm:spPr/>
    </dgm:pt>
    <dgm:pt modelId="{669E680C-17B5-42B8-A9AE-A4B54371BBE3}" type="pres">
      <dgm:prSet presAssocID="{3A0C7D60-A152-468E-9511-85E1AE98A59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3DB5937-EC1F-441D-A561-E11A49F1DE0C}" type="pres">
      <dgm:prSet presAssocID="{3A0C7D60-A152-468E-9511-85E1AE98A59C}" presName="parentText" presStyleLbl="node1" presStyleIdx="0" presStyleCnt="4" custScaleX="113162" custScaleY="179671" custLinFactX="819" custLinFactNeighborX="100000" custLinFactNeighborY="-257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CDB3DC-5A17-4FBB-9656-AF2B1B93E0FC}" type="pres">
      <dgm:prSet presAssocID="{3A0C7D60-A152-468E-9511-85E1AE98A59C}" presName="negativeSpace" presStyleCnt="0"/>
      <dgm:spPr/>
    </dgm:pt>
    <dgm:pt modelId="{8E2DC793-526D-4787-98F7-F47E1AB45A0B}" type="pres">
      <dgm:prSet presAssocID="{3A0C7D60-A152-468E-9511-85E1AE98A59C}" presName="childText" presStyleLbl="conFgAcc1" presStyleIdx="0" presStyleCnt="4">
        <dgm:presLayoutVars>
          <dgm:bulletEnabled val="1"/>
        </dgm:presLayoutVars>
      </dgm:prSet>
      <dgm:spPr/>
    </dgm:pt>
    <dgm:pt modelId="{422881B0-B6E8-46C6-B34F-D3645A1B64AE}" type="pres">
      <dgm:prSet presAssocID="{C1558854-2566-4F6E-9593-AFA6F1CC6736}" presName="spaceBetweenRectangles" presStyleCnt="0"/>
      <dgm:spPr/>
    </dgm:pt>
    <dgm:pt modelId="{98DEC481-091B-498D-A238-EC33EAC1A44B}" type="pres">
      <dgm:prSet presAssocID="{1EACB7E7-07E3-44DD-9929-C1E6B6240130}" presName="parentLin" presStyleCnt="0"/>
      <dgm:spPr/>
    </dgm:pt>
    <dgm:pt modelId="{4B9D1B23-D9BF-4C97-9D49-09C95130D43B}" type="pres">
      <dgm:prSet presAssocID="{1EACB7E7-07E3-44DD-9929-C1E6B624013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80141EE-3742-4D76-8BB0-6D8034A2FDF8}" type="pres">
      <dgm:prSet presAssocID="{1EACB7E7-07E3-44DD-9929-C1E6B6240130}" presName="parentText" presStyleLbl="node1" presStyleIdx="1" presStyleCnt="4" custScaleX="113677" custScaleY="237244" custLinFactX="819" custLinFactNeighborX="100000" custLinFactNeighborY="-714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FC71C-878B-4C46-BF6B-5B96BA79AC0F}" type="pres">
      <dgm:prSet presAssocID="{1EACB7E7-07E3-44DD-9929-C1E6B6240130}" presName="negativeSpace" presStyleCnt="0"/>
      <dgm:spPr/>
    </dgm:pt>
    <dgm:pt modelId="{378523A3-7A2C-4980-BFD7-785436F3540D}" type="pres">
      <dgm:prSet presAssocID="{1EACB7E7-07E3-44DD-9929-C1E6B6240130}" presName="childText" presStyleLbl="conFgAcc1" presStyleIdx="1" presStyleCnt="4">
        <dgm:presLayoutVars>
          <dgm:bulletEnabled val="1"/>
        </dgm:presLayoutVars>
      </dgm:prSet>
      <dgm:spPr/>
    </dgm:pt>
    <dgm:pt modelId="{28B27FC6-92E2-4228-8B73-2E68251C710F}" type="pres">
      <dgm:prSet presAssocID="{F4A3EC92-033A-4C9F-9113-92C9C1CB0E76}" presName="spaceBetweenRectangles" presStyleCnt="0"/>
      <dgm:spPr/>
    </dgm:pt>
    <dgm:pt modelId="{5DE50557-9B4F-4A2C-A258-248F4132527B}" type="pres">
      <dgm:prSet presAssocID="{D7EC02AC-3854-41EF-B09F-DC7A6F08A942}" presName="parentLin" presStyleCnt="0"/>
      <dgm:spPr/>
    </dgm:pt>
    <dgm:pt modelId="{5D0AEE17-C970-495C-AF8A-9DD5D15E6594}" type="pres">
      <dgm:prSet presAssocID="{D7EC02AC-3854-41EF-B09F-DC7A6F08A94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C9D6B91-6E70-41D9-A9A3-3BCBE88F5AFE}" type="pres">
      <dgm:prSet presAssocID="{D7EC02AC-3854-41EF-B09F-DC7A6F08A942}" presName="parentText" presStyleLbl="node1" presStyleIdx="2" presStyleCnt="4" custScaleX="113531" custScaleY="323632" custLinFactX="2094" custLinFactNeighborX="100000" custLinFactNeighborY="-809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05354-291C-4609-84EA-E85F993FA08C}" type="pres">
      <dgm:prSet presAssocID="{D7EC02AC-3854-41EF-B09F-DC7A6F08A942}" presName="negativeSpace" presStyleCnt="0"/>
      <dgm:spPr/>
    </dgm:pt>
    <dgm:pt modelId="{28538D6E-5539-4E80-A771-6BFD472498DA}" type="pres">
      <dgm:prSet presAssocID="{D7EC02AC-3854-41EF-B09F-DC7A6F08A942}" presName="childText" presStyleLbl="conFgAcc1" presStyleIdx="2" presStyleCnt="4" custScaleX="100000" custScaleY="103095" custLinFactNeighborY="57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B23A7-9983-478D-9BD5-68F23E0CC6DD}" type="pres">
      <dgm:prSet presAssocID="{2A0B1DEF-36C2-4A2B-BB53-3F67D851D942}" presName="spaceBetweenRectangles" presStyleCnt="0"/>
      <dgm:spPr/>
    </dgm:pt>
    <dgm:pt modelId="{6997659C-ED52-464D-AA99-C5B8021D7462}" type="pres">
      <dgm:prSet presAssocID="{BD4DD43C-525F-497B-846C-811AE58A66D9}" presName="parentLin" presStyleCnt="0"/>
      <dgm:spPr/>
    </dgm:pt>
    <dgm:pt modelId="{5863A23A-40E2-40AB-9C37-2581C372248B}" type="pres">
      <dgm:prSet presAssocID="{BD4DD43C-525F-497B-846C-811AE58A66D9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09DF508-387C-44F4-A3DF-8CA1C07A6A14}" type="pres">
      <dgm:prSet presAssocID="{BD4DD43C-525F-497B-846C-811AE58A66D9}" presName="parentText" presStyleLbl="node1" presStyleIdx="3" presStyleCnt="4" custScaleX="113719" custScaleY="434955" custLinFactX="2094" custLinFactY="-4339" custLinFactNeighborX="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95C29-A961-4107-94E7-9617FD61C21D}" type="pres">
      <dgm:prSet presAssocID="{BD4DD43C-525F-497B-846C-811AE58A66D9}" presName="negativeSpace" presStyleCnt="0"/>
      <dgm:spPr/>
    </dgm:pt>
    <dgm:pt modelId="{8A23C241-3BEA-4DB2-917B-AA6B6EC21258}" type="pres">
      <dgm:prSet presAssocID="{BD4DD43C-525F-497B-846C-811AE58A66D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300DC18-CD45-45B4-AA7F-B0A85251E50D}" srcId="{F1EB5BC0-3326-49EA-AFCC-A078733BC6FE}" destId="{BD4DD43C-525F-497B-846C-811AE58A66D9}" srcOrd="3" destOrd="0" parTransId="{355576DA-BD94-4EC2-BBAE-D8D4DB86B527}" sibTransId="{4E363567-DA9D-4EFC-BDCD-B246877A8894}"/>
    <dgm:cxn modelId="{6DAEC0B2-CAAB-4DD7-99BA-BD124EB17091}" type="presOf" srcId="{1EACB7E7-07E3-44DD-9929-C1E6B6240130}" destId="{380141EE-3742-4D76-8BB0-6D8034A2FDF8}" srcOrd="1" destOrd="0" presId="urn:microsoft.com/office/officeart/2005/8/layout/list1"/>
    <dgm:cxn modelId="{9603549A-3E9C-4E06-9E69-B7362737AA40}" type="presOf" srcId="{3A0C7D60-A152-468E-9511-85E1AE98A59C}" destId="{669E680C-17B5-42B8-A9AE-A4B54371BBE3}" srcOrd="0" destOrd="0" presId="urn:microsoft.com/office/officeart/2005/8/layout/list1"/>
    <dgm:cxn modelId="{EBF62F28-DC17-40D2-8F29-ECE6FCC1CA7E}" type="presOf" srcId="{BD4DD43C-525F-497B-846C-811AE58A66D9}" destId="{5863A23A-40E2-40AB-9C37-2581C372248B}" srcOrd="0" destOrd="0" presId="urn:microsoft.com/office/officeart/2005/8/layout/list1"/>
    <dgm:cxn modelId="{FC66C552-3C8F-4C11-BEE3-011D23FDD38F}" type="presOf" srcId="{F1EB5BC0-3326-49EA-AFCC-A078733BC6FE}" destId="{821DE635-3D0A-4110-9BE6-BA2C8C36547A}" srcOrd="0" destOrd="0" presId="urn:microsoft.com/office/officeart/2005/8/layout/list1"/>
    <dgm:cxn modelId="{78B7436D-0420-43FF-84E8-E35BA21000D4}" type="presOf" srcId="{BD4DD43C-525F-497B-846C-811AE58A66D9}" destId="{C09DF508-387C-44F4-A3DF-8CA1C07A6A14}" srcOrd="1" destOrd="0" presId="urn:microsoft.com/office/officeart/2005/8/layout/list1"/>
    <dgm:cxn modelId="{49A3FF0C-6489-4918-9DBB-82472ED7C37D}" type="presOf" srcId="{D7EC02AC-3854-41EF-B09F-DC7A6F08A942}" destId="{0C9D6B91-6E70-41D9-A9A3-3BCBE88F5AFE}" srcOrd="1" destOrd="0" presId="urn:microsoft.com/office/officeart/2005/8/layout/list1"/>
    <dgm:cxn modelId="{BC18EDFA-AE20-424C-964F-CFBF282A06F7}" type="presOf" srcId="{D7EC02AC-3854-41EF-B09F-DC7A6F08A942}" destId="{5D0AEE17-C970-495C-AF8A-9DD5D15E6594}" srcOrd="0" destOrd="0" presId="urn:microsoft.com/office/officeart/2005/8/layout/list1"/>
    <dgm:cxn modelId="{F2590980-F616-4F3E-B5BC-706244240BCC}" srcId="{F1EB5BC0-3326-49EA-AFCC-A078733BC6FE}" destId="{1EACB7E7-07E3-44DD-9929-C1E6B6240130}" srcOrd="1" destOrd="0" parTransId="{6B7BA128-0BF8-48C9-911E-EDED188FF19E}" sibTransId="{F4A3EC92-033A-4C9F-9113-92C9C1CB0E76}"/>
    <dgm:cxn modelId="{3AE7BB32-BA4B-48E5-8F2B-B826E4DDB948}" srcId="{F1EB5BC0-3326-49EA-AFCC-A078733BC6FE}" destId="{D7EC02AC-3854-41EF-B09F-DC7A6F08A942}" srcOrd="2" destOrd="0" parTransId="{F7B0F276-AF64-4939-8C0E-6A634F56D12D}" sibTransId="{2A0B1DEF-36C2-4A2B-BB53-3F67D851D942}"/>
    <dgm:cxn modelId="{123017D4-DDB8-4473-A33E-FD3FF142CAC6}" type="presOf" srcId="{1EACB7E7-07E3-44DD-9929-C1E6B6240130}" destId="{4B9D1B23-D9BF-4C97-9D49-09C95130D43B}" srcOrd="0" destOrd="0" presId="urn:microsoft.com/office/officeart/2005/8/layout/list1"/>
    <dgm:cxn modelId="{EF1ED6AF-D15A-445B-8BE2-A469E80B405E}" srcId="{F1EB5BC0-3326-49EA-AFCC-A078733BC6FE}" destId="{3A0C7D60-A152-468E-9511-85E1AE98A59C}" srcOrd="0" destOrd="0" parTransId="{1FCC685F-7206-4A00-857E-7378906E9A8D}" sibTransId="{C1558854-2566-4F6E-9593-AFA6F1CC6736}"/>
    <dgm:cxn modelId="{ECC913A2-1ED5-482A-98EE-9CAA1F3C64EC}" type="presOf" srcId="{3A0C7D60-A152-468E-9511-85E1AE98A59C}" destId="{23DB5937-EC1F-441D-A561-E11A49F1DE0C}" srcOrd="1" destOrd="0" presId="urn:microsoft.com/office/officeart/2005/8/layout/list1"/>
    <dgm:cxn modelId="{CD567562-C384-4494-9D8A-4C1210492569}" type="presParOf" srcId="{821DE635-3D0A-4110-9BE6-BA2C8C36547A}" destId="{FE4B498E-9580-432D-83D4-C0F477690D01}" srcOrd="0" destOrd="0" presId="urn:microsoft.com/office/officeart/2005/8/layout/list1"/>
    <dgm:cxn modelId="{C180B00E-BEEC-48D2-8984-0700ECAF8C06}" type="presParOf" srcId="{FE4B498E-9580-432D-83D4-C0F477690D01}" destId="{669E680C-17B5-42B8-A9AE-A4B54371BBE3}" srcOrd="0" destOrd="0" presId="urn:microsoft.com/office/officeart/2005/8/layout/list1"/>
    <dgm:cxn modelId="{6EC2BF4C-F711-45D4-A7A2-F3EED52AD67B}" type="presParOf" srcId="{FE4B498E-9580-432D-83D4-C0F477690D01}" destId="{23DB5937-EC1F-441D-A561-E11A49F1DE0C}" srcOrd="1" destOrd="0" presId="urn:microsoft.com/office/officeart/2005/8/layout/list1"/>
    <dgm:cxn modelId="{4F7A8298-F5B4-4926-A5BF-55C06B5A8DF5}" type="presParOf" srcId="{821DE635-3D0A-4110-9BE6-BA2C8C36547A}" destId="{05CDB3DC-5A17-4FBB-9656-AF2B1B93E0FC}" srcOrd="1" destOrd="0" presId="urn:microsoft.com/office/officeart/2005/8/layout/list1"/>
    <dgm:cxn modelId="{1ABC2B10-6D38-439D-A489-4CDE7837DF92}" type="presParOf" srcId="{821DE635-3D0A-4110-9BE6-BA2C8C36547A}" destId="{8E2DC793-526D-4787-98F7-F47E1AB45A0B}" srcOrd="2" destOrd="0" presId="urn:microsoft.com/office/officeart/2005/8/layout/list1"/>
    <dgm:cxn modelId="{71A2CDBA-4EF9-4E16-BD0F-CE1F2BB6BCCA}" type="presParOf" srcId="{821DE635-3D0A-4110-9BE6-BA2C8C36547A}" destId="{422881B0-B6E8-46C6-B34F-D3645A1B64AE}" srcOrd="3" destOrd="0" presId="urn:microsoft.com/office/officeart/2005/8/layout/list1"/>
    <dgm:cxn modelId="{1737E042-D369-49B3-940F-FA53ECA43DB3}" type="presParOf" srcId="{821DE635-3D0A-4110-9BE6-BA2C8C36547A}" destId="{98DEC481-091B-498D-A238-EC33EAC1A44B}" srcOrd="4" destOrd="0" presId="urn:microsoft.com/office/officeart/2005/8/layout/list1"/>
    <dgm:cxn modelId="{D92DE937-826B-4A55-AEC8-91B2736672E7}" type="presParOf" srcId="{98DEC481-091B-498D-A238-EC33EAC1A44B}" destId="{4B9D1B23-D9BF-4C97-9D49-09C95130D43B}" srcOrd="0" destOrd="0" presId="urn:microsoft.com/office/officeart/2005/8/layout/list1"/>
    <dgm:cxn modelId="{8EF31DCF-F1C0-43D5-828D-87B1485EC795}" type="presParOf" srcId="{98DEC481-091B-498D-A238-EC33EAC1A44B}" destId="{380141EE-3742-4D76-8BB0-6D8034A2FDF8}" srcOrd="1" destOrd="0" presId="urn:microsoft.com/office/officeart/2005/8/layout/list1"/>
    <dgm:cxn modelId="{B929FD04-1075-4172-B6CA-48F2DCD39C86}" type="presParOf" srcId="{821DE635-3D0A-4110-9BE6-BA2C8C36547A}" destId="{AC4FC71C-878B-4C46-BF6B-5B96BA79AC0F}" srcOrd="5" destOrd="0" presId="urn:microsoft.com/office/officeart/2005/8/layout/list1"/>
    <dgm:cxn modelId="{FCC9243B-7F93-4E5A-8495-1E4747BE689E}" type="presParOf" srcId="{821DE635-3D0A-4110-9BE6-BA2C8C36547A}" destId="{378523A3-7A2C-4980-BFD7-785436F3540D}" srcOrd="6" destOrd="0" presId="urn:microsoft.com/office/officeart/2005/8/layout/list1"/>
    <dgm:cxn modelId="{6E5813C3-6DB3-4C66-A17A-B8E8C9E02368}" type="presParOf" srcId="{821DE635-3D0A-4110-9BE6-BA2C8C36547A}" destId="{28B27FC6-92E2-4228-8B73-2E68251C710F}" srcOrd="7" destOrd="0" presId="urn:microsoft.com/office/officeart/2005/8/layout/list1"/>
    <dgm:cxn modelId="{2D7897AF-64FA-4985-B4A5-F703D488B726}" type="presParOf" srcId="{821DE635-3D0A-4110-9BE6-BA2C8C36547A}" destId="{5DE50557-9B4F-4A2C-A258-248F4132527B}" srcOrd="8" destOrd="0" presId="urn:microsoft.com/office/officeart/2005/8/layout/list1"/>
    <dgm:cxn modelId="{81EC7D09-9345-4C59-838F-7D846F42D807}" type="presParOf" srcId="{5DE50557-9B4F-4A2C-A258-248F4132527B}" destId="{5D0AEE17-C970-495C-AF8A-9DD5D15E6594}" srcOrd="0" destOrd="0" presId="urn:microsoft.com/office/officeart/2005/8/layout/list1"/>
    <dgm:cxn modelId="{74F87C00-12C5-470A-9792-A2BD1FA06B60}" type="presParOf" srcId="{5DE50557-9B4F-4A2C-A258-248F4132527B}" destId="{0C9D6B91-6E70-41D9-A9A3-3BCBE88F5AFE}" srcOrd="1" destOrd="0" presId="urn:microsoft.com/office/officeart/2005/8/layout/list1"/>
    <dgm:cxn modelId="{091A7A06-A0A5-45C0-A0BE-A21227A30635}" type="presParOf" srcId="{821DE635-3D0A-4110-9BE6-BA2C8C36547A}" destId="{9DE05354-291C-4609-84EA-E85F993FA08C}" srcOrd="9" destOrd="0" presId="urn:microsoft.com/office/officeart/2005/8/layout/list1"/>
    <dgm:cxn modelId="{7C69C328-E3AA-44D1-AFD1-EA666101783B}" type="presParOf" srcId="{821DE635-3D0A-4110-9BE6-BA2C8C36547A}" destId="{28538D6E-5539-4E80-A771-6BFD472498DA}" srcOrd="10" destOrd="0" presId="urn:microsoft.com/office/officeart/2005/8/layout/list1"/>
    <dgm:cxn modelId="{2DAB2A28-9FBC-4CFC-9F0B-76D9B2AF13B4}" type="presParOf" srcId="{821DE635-3D0A-4110-9BE6-BA2C8C36547A}" destId="{0BCB23A7-9983-478D-9BD5-68F23E0CC6DD}" srcOrd="11" destOrd="0" presId="urn:microsoft.com/office/officeart/2005/8/layout/list1"/>
    <dgm:cxn modelId="{B65EA55B-0595-4BAC-86D3-5ED3596C4904}" type="presParOf" srcId="{821DE635-3D0A-4110-9BE6-BA2C8C36547A}" destId="{6997659C-ED52-464D-AA99-C5B8021D7462}" srcOrd="12" destOrd="0" presId="urn:microsoft.com/office/officeart/2005/8/layout/list1"/>
    <dgm:cxn modelId="{C536ECB9-3BCB-46A0-AFB7-B4CC84D98C26}" type="presParOf" srcId="{6997659C-ED52-464D-AA99-C5B8021D7462}" destId="{5863A23A-40E2-40AB-9C37-2581C372248B}" srcOrd="0" destOrd="0" presId="urn:microsoft.com/office/officeart/2005/8/layout/list1"/>
    <dgm:cxn modelId="{C472F8DE-526A-4051-990B-692F07813C26}" type="presParOf" srcId="{6997659C-ED52-464D-AA99-C5B8021D7462}" destId="{C09DF508-387C-44F4-A3DF-8CA1C07A6A14}" srcOrd="1" destOrd="0" presId="urn:microsoft.com/office/officeart/2005/8/layout/list1"/>
    <dgm:cxn modelId="{BC7E5F9F-7CF9-448C-A6F9-B22A4591B962}" type="presParOf" srcId="{821DE635-3D0A-4110-9BE6-BA2C8C36547A}" destId="{36B95C29-A961-4107-94E7-9617FD61C21D}" srcOrd="13" destOrd="0" presId="urn:microsoft.com/office/officeart/2005/8/layout/list1"/>
    <dgm:cxn modelId="{0D8AB864-9E81-4E86-AAB9-91A8CDD40659}" type="presParOf" srcId="{821DE635-3D0A-4110-9BE6-BA2C8C36547A}" destId="{8A23C241-3BEA-4DB2-917B-AA6B6EC2125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2DC793-526D-4787-98F7-F47E1AB45A0B}">
      <dsp:nvSpPr>
        <dsp:cNvPr id="0" name=""/>
        <dsp:cNvSpPr/>
      </dsp:nvSpPr>
      <dsp:spPr>
        <a:xfrm>
          <a:off x="0" y="596566"/>
          <a:ext cx="8172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DB5937-EC1F-441D-A561-E11A49F1DE0C}">
      <dsp:nvSpPr>
        <dsp:cNvPr id="0" name=""/>
        <dsp:cNvSpPr/>
      </dsp:nvSpPr>
      <dsp:spPr>
        <a:xfrm>
          <a:off x="864092" y="0"/>
          <a:ext cx="6473635" cy="689505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228" tIns="0" rIns="216228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Получить согласие работника</a:t>
          </a: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64092" y="0"/>
        <a:ext cx="6473635" cy="689505"/>
      </dsp:txXfrm>
    </dsp:sp>
    <dsp:sp modelId="{378523A3-7A2C-4980-BFD7-785436F3540D}">
      <dsp:nvSpPr>
        <dsp:cNvPr id="0" name=""/>
        <dsp:cNvSpPr/>
      </dsp:nvSpPr>
      <dsp:spPr>
        <a:xfrm>
          <a:off x="0" y="1712934"/>
          <a:ext cx="8172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141EE-3742-4D76-8BB0-6D8034A2FDF8}">
      <dsp:nvSpPr>
        <dsp:cNvPr id="0" name=""/>
        <dsp:cNvSpPr/>
      </dsp:nvSpPr>
      <dsp:spPr>
        <a:xfrm>
          <a:off x="864092" y="720081"/>
          <a:ext cx="6503097" cy="910447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228" tIns="0" rIns="216228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Оформить дополнительное соглашение к трудовому договору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64092" y="720081"/>
        <a:ext cx="6503097" cy="910447"/>
      </dsp:txXfrm>
    </dsp:sp>
    <dsp:sp modelId="{28538D6E-5539-4E80-A771-6BFD472498DA}">
      <dsp:nvSpPr>
        <dsp:cNvPr id="0" name=""/>
        <dsp:cNvSpPr/>
      </dsp:nvSpPr>
      <dsp:spPr>
        <a:xfrm>
          <a:off x="0" y="3200942"/>
          <a:ext cx="8172400" cy="3377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9D6B91-6E70-41D9-A9A3-3BCBE88F5AFE}">
      <dsp:nvSpPr>
        <dsp:cNvPr id="0" name=""/>
        <dsp:cNvSpPr/>
      </dsp:nvSpPr>
      <dsp:spPr>
        <a:xfrm>
          <a:off x="936115" y="1800199"/>
          <a:ext cx="6488402" cy="124197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228" tIns="0" rIns="216228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Издать приказ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(согласие можно выразить при ознакомлении с приказом)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6115" y="1800199"/>
        <a:ext cx="6488402" cy="1241970"/>
      </dsp:txXfrm>
    </dsp:sp>
    <dsp:sp modelId="{8A23C241-3BEA-4DB2-917B-AA6B6EC21258}">
      <dsp:nvSpPr>
        <dsp:cNvPr id="0" name=""/>
        <dsp:cNvSpPr/>
      </dsp:nvSpPr>
      <dsp:spPr>
        <a:xfrm>
          <a:off x="0" y="5046066"/>
          <a:ext cx="8172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DF508-387C-44F4-A3DF-8CA1C07A6A14}">
      <dsp:nvSpPr>
        <dsp:cNvPr id="0" name=""/>
        <dsp:cNvSpPr/>
      </dsp:nvSpPr>
      <dsp:spPr>
        <a:xfrm>
          <a:off x="936115" y="3168352"/>
          <a:ext cx="6499147" cy="1669183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6228" tIns="0" rIns="216228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Предоставить работнику (при необходимости) оборудование и программно-технические средства, ознакомить с требованиями охраны труда при работе с указанным оборудованием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6115" y="3168352"/>
        <a:ext cx="6499147" cy="1669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1FC175E-D10C-4FCC-B1E2-5ADC46ECB3C4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431006-0B2A-4E26-839E-3ED17DF95F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06F9A5254B7DD801D243C7C7A240098DF3EA13BAEEAF47B0AA5CE8687F51EB3A6ACC8B1ADE3235FA047D7B4n9QBE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FCBB7549984BCB3C0FF1934C13515DAE0DC1695B0A7C18AB62B136A40EDF1A6C8F854EAF581FED7A29D73DD310412A537554BC43CD7BC57S3B5D" TargetMode="External"/><Relationship Id="rId2" Type="http://schemas.openxmlformats.org/officeDocument/2006/relationships/hyperlink" Target="consultantplus://offline/ref=CFCBB7549984BCB3C0FF1934C13515DAE0DC1795BEA2C18AB62B136A40EDF1A6C8F854EAF581FCD3A79D73DD310412A537554BC43CD7BC57S3B5D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0F9CE1E23C411BB856D2BC5F56BAD916C38A9FEF7F3EA85D10C7C77D86D3D06E0F72AED4AD26C04908EB7618298D55111FD9D97862EC747xBRAD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EA666E644D526EDAD8E14CF7DB47F9E51C3996EF58296D10AB73EA8819A082708781BA63E09B7D92ADB0E2911O0eAD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02F7D73B42D09FAC2632534750E72CEC14C65B43F584820D9631415AD82822A2B549E4D3BF37520A721E479BD79A3CE9E88EF227EFB8195aClAD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632848" cy="2088233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b="1" cap="non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cap="none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>Тузова Валерия Анатольевна</a:t>
            </a:r>
            <a:br>
              <a:rPr lang="ru-RU" sz="24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начальник отдела по вопросам государственной службы, кадров и документационного обеспечения 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Министерства образования и науки Алтайского края</a:t>
            </a:r>
            <a:r>
              <a:rPr lang="ru-RU" sz="2400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cap="none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776864" cy="309634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Об особенностях дистанционных трудовых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отношений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764704"/>
            <a:ext cx="77048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связи с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временным переводом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дистанционную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заработная плата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работников не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уменьшается,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запись о переводе в трудовых книжках не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производится, форма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СЗВ-ТД 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Пенсионный фонд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РФ не подается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944944" cy="5877272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effectLst/>
                <a:latin typeface="Times New Roman" pitchFamily="18" charset="0"/>
                <a:cs typeface="Times New Roman" pitchFamily="18" charset="0"/>
              </a:rPr>
              <a:t>Организация режима труда и учета рабочего времени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в период действия указа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Президента РФ от 02.04.2020 № 239</a:t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«О мерах по обеспечению санитарно-эпидемиологического благополучия населения на территории Российской Федерации в связи с распространением новой </a:t>
            </a:r>
            <a:r>
              <a:rPr lang="ru-RU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инфекции</a:t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(COVID-19)»</a:t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Необходимо дополнить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унифицированную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2"/>
              </a:rPr>
              <a:t>форму табеля учета рабочего времени  </a:t>
            </a:r>
            <a:r>
              <a:rPr lang="ru-RU" sz="4000" dirty="0">
                <a:latin typeface="Times New Roman" pitchFamily="18" charset="0"/>
                <a:cs typeface="Times New Roman" pitchFamily="18" charset="0"/>
                <a:hlinkClick r:id="rId2"/>
              </a:rPr>
              <a:t>Т-12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2"/>
              </a:rPr>
              <a:t>следующими условными обозначениями: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2"/>
              </a:rPr>
              <a:t>«ДР» - дистанционная работа;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2"/>
              </a:rPr>
              <a:t>«НД» – нерабочие дни с сохранением заработной платы</a:t>
            </a:r>
            <a:endParaRPr lang="ru-RU" sz="4000" dirty="0">
              <a:latin typeface="Times New Roman" pitchFamily="18" charset="0"/>
              <a:cs typeface="Times New Roman" pitchFamily="18" charset="0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8016952" cy="619268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ЗАРАБОТНАЯ ПЛАТА ВСЕМ РАБОТНИКАМ ДОЛЖНА БЫТЬ ВЫПЛАЧЕНА 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ПОЛНОМ РАЗМЕРЕ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, ПРЕДУСМОТРЕННОМ В ТРУДОВОМ ДОГОВОРЕ ЗА НОРМУ РАБОЧЕГО ВРЕМЕНИ, В ТОМ ЧИСЛЕ РАБОТНИКАМ, ПОЛУЧАЮЩИМ МРОТ 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76864" cy="662473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Работникам, должностные обязанности которых не могут исполняться дистанционно (технический, административный персонал)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работникам, у которых уменьшился объем работы (педагогические работники дошкольных образовательных организаций)  устанавливается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поочередный график выхода на работу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, остальные дни являются для них нерабочими днями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с сохранением заработной платы</a:t>
            </a:r>
            <a:endParaRPr lang="ru-RU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531492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В случае невозможности обеспечения в рамках графика для вышеуказанных категорий работников равного количества рабочих дней руководитель вправе в рамках стимулирующей части фонда оплаты труда увеличить </a:t>
            </a:r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стимулирующую выплату 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работникам, отработавшим большее количество рабочего времени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064896" cy="6408712"/>
          </a:xfrm>
          <a:ln>
            <a:noFill/>
          </a:ln>
          <a:effectLst/>
        </p:spPr>
        <p:txBody>
          <a:bodyPr>
            <a:normAutofit/>
          </a:bodyPr>
          <a:lstStyle/>
          <a:p>
            <a:pPr algn="ctr"/>
            <a:r>
              <a:rPr lang="ru-RU" sz="2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>МИНИСТЕРСТВО ПРОСВЕЩЕНИЯ РОССИЙСКОЙ ФЕДЕРАЦИИ</a:t>
            </a:r>
            <a:r>
              <a:rPr lang="ru-RU" sz="2800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>ПРИКАЗ ОТ 17 МАРТА 2020  № 104 </a:t>
            </a:r>
            <a:r>
              <a:rPr lang="ru-RU" sz="24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i="1" cap="none" dirty="0" smtClean="0">
                <a:effectLst/>
                <a:latin typeface="Times New Roman" pitchFamily="18" charset="0"/>
                <a:cs typeface="Times New Roman" pitchFamily="18" charset="0"/>
              </a:rPr>
              <a:t>Об организации образовательной деятельности в организациях, реализующих образовательные программы начального общего, основного общего и среднего общего образования, образовательные программы среднего профессионального образования, соответствующего дополнительного профессионального образования и дополнительные общеобразовательные программы, в условиях распространения новой коронавирусной инфекции на территории Российской Федерации</a:t>
            </a:r>
            <a:r>
              <a:rPr lang="ru-RU" sz="2400" b="1" i="1" cap="none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3100" b="1" i="1" cap="none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0"/>
            <a:ext cx="7848872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соответствии с пунктом 5 протокола заседания оперативного штаба по предупреждению завоза и распространения новой коронавирусной инфекции на территории Российской Федерации от 13 марта 2020 г. N 11 приказываю: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Руководителям органов исполнительной власти субъектов Российской Федерации, осуществляющих государственное управление в сфере образования: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1.1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Усилить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меры по обеспечению безопасных условий обучения и воспитания обучающихся;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1.2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 реализации образовательных программ начального общего, основного общего и среднего общего образования, образовательных программ среднего профессионального образования, соответствующего дополнительного профессионального образования и дополнительных общеобразовательных программ (далее совместно - образовательные программы) предусмотреть: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возможность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предоставления каникул для обучающихся, в том числе путем перевода их на обучение по индивидуальному учебному плану;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организацию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контактной работы обучающихся и педагогических работников исключительно в электронной информационно-образовательной среде;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использование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различных образовательных технологий, позволяющих обеспечивать взаимодействие обучающихся и педагогических работников опосредованно (на расстоянии), в том числе с применением электронного обучения и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дистанционных образовательных технологий;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6632"/>
            <a:ext cx="792088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1.3. Обеспечить реализацию образовательных программ в полном объеме;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1.4. Активизировать с учетом изменившихся условий реализации образовательных программ воспитательную работу, направленную на развитие личности, создание условий для самоопределения и социализации обучающегося на основе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духовно-нравственных ценностей и принятых в обществе правил, норм поведения в интересах человека, семьи, общества и государства.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Рекомендовать руководителям образовательных организаций, реализующих образовательные программы, обеспечить осуществление образовательной деятельности в соответствии с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пунктом 1 настоящего приказа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Департаменту международного сотрудничества и связей с общественностью (Шатунов С.П.) разместить настоящий приказ на официальном сайте Министерства просвещения Российской Федерации в информационно-телекоммуникационной сети "Интернет".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Контроль за исполнением настоящего приказа возложить на заместителя Министра Глушко Д.Е.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С.С.КРАВЦОВ</a:t>
            </a:r>
          </a:p>
          <a:p>
            <a:endParaRPr lang="ru-RU" dirty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Статья 312.1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Трудового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одекса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Федерации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Дистанционная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работа –</a:t>
            </a:r>
          </a:p>
          <a:p>
            <a:pPr algn="ctr"/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4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выполнение определенной трудовым договором трудовой функции вне места нахождения работодателя, его филиала, представительства, иного обособленного структурного подразделения (включая расположенные в другой местности), вне стационарного рабочего места, территории или объекта, прямо или косвенно находящихся под контролем работодателя, при условии использования для выполнения данной трудовой функции и для осуществления взаимодействия между работодателем и работником по вопросам, связанным с ее выполнением, информационно-телекоммуникационных сетей общего пользования, в том числе сети «Интернет»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8640"/>
            <a:ext cx="784887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Статья 312.2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Трудового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Кодекса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Трудовой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договор о дистанционной работе и соглашения об изменении определенных сторонами условий трудового договора о дистанционной работе могут заключаться путем обмена электронными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документами*.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этом в качестве места заключения трудового договора о дистанционной работе, соглашений об изменении определенных сторонами условий трудового договора о дистанционной работе указывается место нахождения работодателя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подписанными усиленными квалифицированными электронными подписями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8640"/>
            <a:ext cx="777686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МИНИСТЕРСТВО ТРУДА И СОЦИАЛЬНОЙ ЗАЩИТЫ РОССИЙСКОЙ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ФЕДЕРАЦИИ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ПИСЬМО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 27 марта 2020 г. N 14-4/10/П-2741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период действия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/>
              </a:rPr>
              <a:t>Указа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Президента Российской Федерации изменения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/>
              </a:rPr>
              <a:t>в части перехода на удаленный режим работы могут оформляться путем обмена электронными образами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документов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скан-копиями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)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/>
              </a:rPr>
              <a:t>при необходимости с последующим их оформлением в установленном порядке.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8640"/>
            <a:ext cx="8100392" cy="656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Статья 312.3 Трудового кодекса Российской Федерации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just">
              <a:lnSpc>
                <a:spcPts val="288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сроки обеспечения дистанционных работников необходимыми для исполнения ими своих обязанностей по трудовому договору о дистанционной работе оборудованием, программно-техническими средствами, средствами защиты информации и иными средствами, порядок и сроки представления дистанционными работниками отчетов о выполненной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работе, иные необходимые условия указываются в трудовом договоре.</a:t>
            </a:r>
          </a:p>
          <a:p>
            <a:pPr algn="just">
              <a:lnSpc>
                <a:spcPts val="2880"/>
              </a:lnSpc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целях обеспечения безопасных условий и охраны труда дистанционных работников работодатель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  <a:hlinkClick r:id="rId2"/>
              </a:rPr>
              <a:t>осуществляет </a:t>
            </a:r>
            <a:r>
              <a:rPr lang="ru-RU" sz="2200" dirty="0">
                <a:latin typeface="Times New Roman" pitchFamily="18" charset="0"/>
                <a:cs typeface="Times New Roman" pitchFamily="18" charset="0"/>
                <a:hlinkClick r:id="rId2"/>
              </a:rPr>
              <a:t>ознакомление дистанционных работников с требованиями охраны труда при работе с оборудованием и средствами,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  <a:hlinkClick r:id="rId2"/>
              </a:rPr>
              <a:t>предоставленными работодателем.</a:t>
            </a:r>
          </a:p>
          <a:p>
            <a:pPr algn="just">
              <a:lnSpc>
                <a:spcPts val="288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848872" cy="908720"/>
          </a:xfrm>
        </p:spPr>
        <p:txBody>
          <a:bodyPr>
            <a:noAutofit/>
          </a:bodyPr>
          <a:lstStyle/>
          <a:p>
            <a:pPr algn="ctr"/>
            <a:r>
              <a:rPr lang="ru-RU" sz="2800" cap="none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Как временно перевести на дистанционную работу?</a:t>
            </a:r>
            <a:endParaRPr lang="ru-RU" sz="2800" cap="none" dirty="0"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71600" y="980728"/>
          <a:ext cx="81724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227</TotalTime>
  <Words>551</Words>
  <Application>Microsoft Office PowerPoint</Application>
  <PresentationFormat>Экран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Тузова Валерия Анатольевна начальник отдела по вопросам государственной службы, кадров и документационного обеспечения  Министерства образования и науки Алтайского края </vt:lpstr>
      <vt:lpstr>МИНИСТЕРСТВО ПРОСВЕЩЕНИЯ РОССИЙСКОЙ ФЕДЕРАЦИИ  ПРИКАЗ ОТ 17 МАРТА 2020  № 104   Об организации образовательной деятельности в организациях, реализующих образовательные программы начального общего, основного общего и среднего общего образования, образовательные программы среднего профессионального образования, соответствующего дополнительного профессионального образования и дополнительные общеобразовательные программы, в условиях распространения новой коронавирусной инфекции на территории Российской Федерации </vt:lpstr>
      <vt:lpstr>Слайд 3</vt:lpstr>
      <vt:lpstr>Слайд 4</vt:lpstr>
      <vt:lpstr>Слайд 5</vt:lpstr>
      <vt:lpstr>Слайд 6</vt:lpstr>
      <vt:lpstr>Слайд 7</vt:lpstr>
      <vt:lpstr>Слайд 8</vt:lpstr>
      <vt:lpstr>Как временно перевести на дистанционную работу?</vt:lpstr>
      <vt:lpstr>Слайд 10</vt:lpstr>
      <vt:lpstr>Организация режима труда и учета рабочего времени  в период действия указа Президента РФ от 02.04.2020 № 239 «О мерах по обеспечению санитарно-эпидемиологического благополучия населения на территории Российской Федерации в связи с распространением новой коронавирусной инфекции  (COVID-19)»  </vt:lpstr>
      <vt:lpstr>Слайд 12</vt:lpstr>
      <vt:lpstr>ЗАРАБОТНАЯ ПЛАТА ВСЕМ РАБОТНИКАМ ДОЛЖНА БЫТЬ ВЫПЛАЧЕНА  В ПОЛНОМ РАЗМЕРЕ, ПРЕДУСМОТРЕННОМ В ТРУДОВОМ ДОГОВОРЕ ЗА НОРМУ РАБОЧЕГО ВРЕМЕНИ, В ТОМ ЧИСЛЕ РАБОТНИКАМ, ПОЛУЧАЮЩИМ МРОТ </vt:lpstr>
      <vt:lpstr> Работникам, должностные обязанности которых не могут исполняться дистанционно (технический, административный персонал) и работникам, у которых уменьшился объем работы (педагогические работники дошкольных образовательных организаций)  устанавливается поочередный график выхода на работу, остальные дни являются для них нерабочими днями с сохранением заработной платы</vt:lpstr>
      <vt:lpstr> В случае невозможности обеспечения в рамках графика для вышеуказанных категорий работников равного количества рабочих дней руководитель вправе в рамках стимулирующей части фонда оплаты труда увеличить стимулирующую выплату работникам, отработавшим большее количество рабочего времени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Тузова Валерия Анатольевна начальник отдела по вопросам государственной службы, кадров и документационного обеспечения</dc:title>
  <dc:creator>shishkina</dc:creator>
  <cp:lastModifiedBy>AKO Profsouz</cp:lastModifiedBy>
  <cp:revision>24</cp:revision>
  <dcterms:created xsi:type="dcterms:W3CDTF">2020-04-08T02:10:59Z</dcterms:created>
  <dcterms:modified xsi:type="dcterms:W3CDTF">2020-04-08T10:55:19Z</dcterms:modified>
</cp:coreProperties>
</file>