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858000" cy="9144000"/>
  <p:embeddedFontLst>
    <p:embeddedFont>
      <p:font typeface="Arimo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ex Gyre Adventor" panose="020B0604020202020204" charset="-52"/>
      <p:regular r:id="rId27"/>
    </p:embeddedFont>
    <p:embeddedFont>
      <p:font typeface="Tex Gyre Adventor Bold" panose="020B0604020202020204" charset="-5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5400000">
            <a:off x="14847788" y="2963172"/>
            <a:ext cx="4286649" cy="51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3"/>
              </a:lnSpc>
            </a:pPr>
            <a:r>
              <a:rPr lang="en-US" sz="3494">
                <a:solidFill>
                  <a:srgbClr val="5DCAD1"/>
                </a:solidFill>
                <a:latin typeface="Tex Gyre Adventor"/>
              </a:rPr>
              <a:t>03 марта 2021 года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5053218"/>
            <a:ext cx="13316350" cy="4248369"/>
            <a:chOff x="0" y="0"/>
            <a:chExt cx="17755133" cy="5664492"/>
          </a:xfrm>
        </p:grpSpPr>
        <p:sp>
          <p:nvSpPr>
            <p:cNvPr id="4" name="TextBox 4"/>
            <p:cNvSpPr txBox="1"/>
            <p:nvPr/>
          </p:nvSpPr>
          <p:spPr>
            <a:xfrm>
              <a:off x="0" y="63996"/>
              <a:ext cx="17755133" cy="2982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03"/>
                </a:lnSpc>
              </a:pPr>
              <a:r>
                <a:rPr lang="en-US" sz="8203" spc="820">
                  <a:solidFill>
                    <a:srgbClr val="F3CD74"/>
                  </a:solidFill>
                  <a:latin typeface="Tex Gyre Adventor Bold"/>
                </a:rPr>
                <a:t>ОТКРЫТЫЙ ОТЧЕТ ЗА 2020 ГОД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261096"/>
              <a:ext cx="12675133" cy="24033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92"/>
                </a:lnSpc>
              </a:pPr>
              <a:r>
                <a:rPr lang="en-US" sz="3494">
                  <a:solidFill>
                    <a:srgbClr val="5DCAD1"/>
                  </a:solidFill>
                  <a:latin typeface="Tex Gyre Adventor"/>
                </a:rPr>
                <a:t>Ярославская областная организация Общероссийского Профсоюза образования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164061" y="-2286000"/>
            <a:ext cx="7014173" cy="6061673"/>
            <a:chOff x="0" y="0"/>
            <a:chExt cx="9352231" cy="8082231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-2700000">
              <a:off x="1183615" y="1183615"/>
              <a:ext cx="5715000" cy="5715000"/>
              <a:chOff x="0" y="0"/>
              <a:chExt cx="2653030" cy="265303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2700000">
              <a:off x="2453615" y="1183615"/>
              <a:ext cx="5715000" cy="5715000"/>
              <a:chOff x="0" y="0"/>
              <a:chExt cx="1913890" cy="1913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11" name="Group 11"/>
          <p:cNvGrpSpPr/>
          <p:nvPr/>
        </p:nvGrpSpPr>
        <p:grpSpPr>
          <a:xfrm>
            <a:off x="14857885" y="7477898"/>
            <a:ext cx="4573115" cy="3952102"/>
            <a:chOff x="0" y="0"/>
            <a:chExt cx="6097487" cy="5269470"/>
          </a:xfrm>
        </p:grpSpPr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2700000">
              <a:off x="771696" y="771696"/>
              <a:ext cx="3726078" cy="3726078"/>
              <a:chOff x="0" y="0"/>
              <a:chExt cx="2653030" cy="265303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 rot="-2700000">
              <a:off x="1599713" y="771696"/>
              <a:ext cx="3726078" cy="3726078"/>
              <a:chOff x="0" y="0"/>
              <a:chExt cx="1913890" cy="191389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4527" y="1642346"/>
            <a:ext cx="11250543" cy="6659962"/>
            <a:chOff x="0" y="0"/>
            <a:chExt cx="15000723" cy="8879949"/>
          </a:xfrm>
        </p:grpSpPr>
        <p:sp>
          <p:nvSpPr>
            <p:cNvPr id="3" name="TextBox 3"/>
            <p:cNvSpPr txBox="1"/>
            <p:nvPr/>
          </p:nvSpPr>
          <p:spPr>
            <a:xfrm>
              <a:off x="4783868" y="780537"/>
              <a:ext cx="896804" cy="87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СОУТ</a:t>
              </a:r>
            </a:p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20.5%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535462" y="5233627"/>
              <a:ext cx="1649486" cy="87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аттестация</a:t>
              </a:r>
            </a:p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20.2%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693637" y="8000179"/>
              <a:ext cx="5917453" cy="87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стимултрования и премиальных выплат</a:t>
              </a:r>
            </a:p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20.1%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076792" y="703470"/>
              <a:ext cx="4923932" cy="87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распределение учебной нагрузки</a:t>
              </a:r>
            </a:p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20%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274166"/>
              <a:ext cx="3889850" cy="87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социального страхования </a:t>
              </a:r>
            </a:p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19%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914644" y="-66675"/>
              <a:ext cx="3496827" cy="879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состав Ученого Совета </a:t>
              </a:r>
            </a:p>
            <a:p>
              <a:pPr algn="ctr">
                <a:lnSpc>
                  <a:spcPts val="2614"/>
                </a:lnSpc>
              </a:pPr>
              <a:r>
                <a:rPr lang="en-US" sz="1867">
                  <a:solidFill>
                    <a:srgbClr val="2F5972"/>
                  </a:solidFill>
                  <a:latin typeface="Arimo"/>
                </a:rPr>
                <a:t>0.2%</a:t>
              </a:r>
            </a:p>
          </p:txBody>
        </p: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4336315" y="1070522"/>
              <a:ext cx="6739033" cy="6739033"/>
              <a:chOff x="0" y="0"/>
              <a:chExt cx="2540000" cy="254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000" y="0"/>
                <a:ext cx="122594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947" h="1270000">
                    <a:moveTo>
                      <a:pt x="0" y="0"/>
                    </a:moveTo>
                    <a:cubicBezTo>
                      <a:pt x="573695" y="0"/>
                      <a:pt x="1076156" y="384611"/>
                      <a:pt x="1225947" y="93840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1270000" y="877548"/>
                <a:ext cx="1386671" cy="1463230"/>
              </a:xfrm>
              <a:custGeom>
                <a:avLst/>
                <a:gdLst/>
                <a:ahLst/>
                <a:cxnLst/>
                <a:rect l="l" t="t" r="r" b="b"/>
                <a:pathLst>
                  <a:path w="1386671" h="1463230">
                    <a:moveTo>
                      <a:pt x="1207842" y="0"/>
                    </a:moveTo>
                    <a:cubicBezTo>
                      <a:pt x="1386671" y="550381"/>
                      <a:pt x="1170811" y="1152057"/>
                      <a:pt x="682887" y="1463230"/>
                    </a:cubicBezTo>
                    <a:lnTo>
                      <a:pt x="0" y="392452"/>
                    </a:lnTo>
                    <a:close/>
                  </a:path>
                </a:pathLst>
              </a:custGeom>
              <a:solidFill>
                <a:srgbClr val="AEAF59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457466" y="1270000"/>
                <a:ext cx="1548084" cy="1369029"/>
              </a:xfrm>
              <a:custGeom>
                <a:avLst/>
                <a:gdLst/>
                <a:ahLst/>
                <a:cxnLst/>
                <a:rect l="l" t="t" r="r" b="b"/>
                <a:pathLst>
                  <a:path w="1548084" h="1369029">
                    <a:moveTo>
                      <a:pt x="1548084" y="1035310"/>
                    </a:moveTo>
                    <a:cubicBezTo>
                      <a:pt x="1078364" y="1369029"/>
                      <a:pt x="442838" y="1344704"/>
                      <a:pt x="0" y="976058"/>
                    </a:cubicBezTo>
                    <a:lnTo>
                      <a:pt x="812534" y="0"/>
                    </a:lnTo>
                    <a:close/>
                  </a:path>
                </a:pathLst>
              </a:custGeom>
              <a:solidFill>
                <a:srgbClr val="6F8E48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-106174" y="874796"/>
                <a:ext cx="1376174" cy="1410652"/>
              </a:xfrm>
              <a:custGeom>
                <a:avLst/>
                <a:gdLst/>
                <a:ahLst/>
                <a:cxnLst/>
                <a:rect l="l" t="t" r="r" b="b"/>
                <a:pathLst>
                  <a:path w="1376174" h="1410652">
                    <a:moveTo>
                      <a:pt x="613438" y="1410652"/>
                    </a:moveTo>
                    <a:cubicBezTo>
                      <a:pt x="178614" y="1084041"/>
                      <a:pt x="0" y="516825"/>
                      <a:pt x="169230" y="0"/>
                    </a:cubicBezTo>
                    <a:lnTo>
                      <a:pt x="1376174" y="395204"/>
                    </a:lnTo>
                    <a:close/>
                  </a:path>
                </a:pathLst>
              </a:custGeom>
              <a:solidFill>
                <a:srgbClr val="396C3C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44812" y="0"/>
                <a:ext cx="1225188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25188" h="1270000">
                    <a:moveTo>
                      <a:pt x="0" y="935612"/>
                    </a:moveTo>
                    <a:cubicBezTo>
                      <a:pt x="150757" y="383243"/>
                      <a:pt x="652488" y="57"/>
                      <a:pt x="1225061" y="0"/>
                    </a:cubicBezTo>
                    <a:lnTo>
                      <a:pt x="1225188" y="1270000"/>
                    </a:lnTo>
                    <a:close/>
                  </a:path>
                </a:pathLst>
              </a:custGeom>
              <a:solidFill>
                <a:srgbClr val="00492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1249799" y="0"/>
                <a:ext cx="20201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20201" h="1270000">
                    <a:moveTo>
                      <a:pt x="0" y="161"/>
                    </a:moveTo>
                    <a:cubicBezTo>
                      <a:pt x="6691" y="54"/>
                      <a:pt x="13382" y="1"/>
                      <a:pt x="20074" y="0"/>
                    </a:cubicBezTo>
                    <a:lnTo>
                      <a:pt x="20201" y="1270000"/>
                    </a:lnTo>
                    <a:close/>
                  </a:path>
                </a:pathLst>
              </a:custGeom>
              <a:solidFill>
                <a:srgbClr val="1E6E61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263266" y="0"/>
                <a:ext cx="6734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1270000">
                    <a:moveTo>
                      <a:pt x="0" y="18"/>
                    </a:moveTo>
                    <a:cubicBezTo>
                      <a:pt x="2202" y="6"/>
                      <a:pt x="4405" y="0"/>
                      <a:pt x="6607" y="0"/>
                    </a:cubicBezTo>
                    <a:lnTo>
                      <a:pt x="6734" y="1270000"/>
                    </a:lnTo>
                    <a:close/>
                  </a:path>
                </a:pathLst>
              </a:custGeom>
              <a:solidFill>
                <a:srgbClr val="459496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9997651" y="7017160"/>
            <a:ext cx="7572659" cy="2326166"/>
            <a:chOff x="0" y="0"/>
            <a:chExt cx="10096879" cy="3101555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255314"/>
              <a:ext cx="10096879" cy="84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5575"/>
                </a:lnSpc>
              </a:pPr>
              <a:r>
                <a:rPr lang="en-US" sz="3716">
                  <a:solidFill>
                    <a:srgbClr val="2F5972"/>
                  </a:solidFill>
                  <a:latin typeface="Tex Gyre Adventor"/>
                </a:rPr>
                <a:t>включены в состав комиссий: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29" y="-49335"/>
              <a:ext cx="10096750" cy="1635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713"/>
                </a:lnSpc>
              </a:pPr>
              <a:r>
                <a:rPr lang="en-US" sz="3928" spc="392">
                  <a:solidFill>
                    <a:srgbClr val="F5FBF9"/>
                  </a:solidFill>
                  <a:latin typeface="Tex Gyre Adventor Bold"/>
                </a:rPr>
                <a:t>ПРЕДСТАВИТЕЛИ ПРОФСОЮЗА 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385179" y="-3676804"/>
            <a:ext cx="9918157" cy="8649008"/>
            <a:chOff x="0" y="0"/>
            <a:chExt cx="13224210" cy="11532010"/>
          </a:xfrm>
        </p:grpSpPr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 rot="-2700000">
              <a:off x="1688824" y="1688824"/>
              <a:ext cx="8154363" cy="8154363"/>
              <a:chOff x="0" y="0"/>
              <a:chExt cx="2653030" cy="265303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 rot="-2700000">
              <a:off x="3381023" y="1688824"/>
              <a:ext cx="8154363" cy="8154363"/>
              <a:chOff x="0" y="0"/>
              <a:chExt cx="1913890" cy="191389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25" name="Group 25"/>
          <p:cNvGrpSpPr/>
          <p:nvPr/>
        </p:nvGrpSpPr>
        <p:grpSpPr>
          <a:xfrm>
            <a:off x="-836346" y="8061573"/>
            <a:ext cx="3730091" cy="3147104"/>
            <a:chOff x="0" y="0"/>
            <a:chExt cx="4973455" cy="4196139"/>
          </a:xfrm>
        </p:grpSpPr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 rot="-2700000">
              <a:off x="614510" y="614510"/>
              <a:ext cx="2967118" cy="2967118"/>
              <a:chOff x="0" y="0"/>
              <a:chExt cx="2653030" cy="265303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 rot="-2700000">
              <a:off x="1391826" y="614510"/>
              <a:ext cx="2967118" cy="2967118"/>
              <a:chOff x="0" y="0"/>
              <a:chExt cx="1913890" cy="191389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64061" y="-2286000"/>
            <a:ext cx="7014173" cy="6061673"/>
            <a:chOff x="0" y="0"/>
            <a:chExt cx="9352231" cy="8082231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1183615" y="1183615"/>
              <a:ext cx="5715000" cy="5715000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2453615" y="1183615"/>
              <a:ext cx="5715000" cy="5715000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4857885" y="7477898"/>
            <a:ext cx="4573115" cy="3952102"/>
            <a:chOff x="0" y="0"/>
            <a:chExt cx="6097487" cy="526947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771696" y="771696"/>
              <a:ext cx="3726078" cy="3726078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599713" y="771696"/>
              <a:ext cx="3726078" cy="3726078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3136157" y="4114841"/>
            <a:ext cx="10477900" cy="3164599"/>
            <a:chOff x="0" y="0"/>
            <a:chExt cx="13970533" cy="421946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71475"/>
              <a:ext cx="13970533" cy="3818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0000"/>
                </a:lnSpc>
              </a:pPr>
              <a:r>
                <a:rPr lang="en-US" sz="20000">
                  <a:solidFill>
                    <a:srgbClr val="F5FBF9"/>
                  </a:solidFill>
                  <a:latin typeface="Tex Gyre Adventor Bold"/>
                </a:rPr>
                <a:t>508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249827"/>
              <a:ext cx="13970533" cy="735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320"/>
                </a:lnSpc>
              </a:pPr>
              <a:r>
                <a:rPr lang="en-US" sz="3600" spc="359">
                  <a:solidFill>
                    <a:srgbClr val="2F5972"/>
                  </a:solidFill>
                  <a:latin typeface="Tex Gyre Adventor"/>
                </a:rPr>
                <a:t>ЧЕЛОВЕК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850111" y="1300674"/>
            <a:ext cx="5048546" cy="1660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0"/>
              </a:lnSpc>
            </a:pPr>
            <a:r>
              <a:rPr lang="en-US" sz="3567" spc="356">
                <a:solidFill>
                  <a:srgbClr val="F5FBF9"/>
                </a:solidFill>
                <a:latin typeface="Tex Gyre Adventor Bold"/>
              </a:rPr>
              <a:t>ЗА ОТЧЕТНЫЙ ПЕРИОД РАССМОТРЕНО: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32853" y="5143500"/>
            <a:ext cx="5048546" cy="110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0"/>
              </a:lnSpc>
            </a:pPr>
            <a:r>
              <a:rPr lang="en-US" sz="3567" spc="356">
                <a:solidFill>
                  <a:srgbClr val="F5FBF9"/>
                </a:solidFill>
                <a:latin typeface="Tex Gyre Adventor Bold"/>
              </a:rPr>
              <a:t>ПРИНЯТО НА ЛИЧНЫЙ ПРИЕМ: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898658" y="2103157"/>
            <a:ext cx="7551142" cy="2280642"/>
            <a:chOff x="0" y="0"/>
            <a:chExt cx="10068189" cy="3040856"/>
          </a:xfrm>
        </p:grpSpPr>
        <p:sp>
          <p:nvSpPr>
            <p:cNvPr id="18" name="TextBox 18"/>
            <p:cNvSpPr txBox="1"/>
            <p:nvPr/>
          </p:nvSpPr>
          <p:spPr>
            <a:xfrm>
              <a:off x="0" y="266700"/>
              <a:ext cx="10068189" cy="27526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413"/>
                </a:lnSpc>
              </a:pPr>
              <a:r>
                <a:rPr lang="en-US" sz="14413">
                  <a:solidFill>
                    <a:srgbClr val="F5FBF9"/>
                  </a:solidFill>
                  <a:latin typeface="Tex Gyre Adventor Bold"/>
                </a:rPr>
                <a:t>51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069601"/>
              <a:ext cx="10068189" cy="523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113"/>
                </a:lnSpc>
              </a:pPr>
              <a:r>
                <a:rPr lang="en-US" sz="2594" spc="259">
                  <a:solidFill>
                    <a:srgbClr val="2F5972"/>
                  </a:solidFill>
                  <a:latin typeface="Tex Gyre Adventor"/>
                </a:rPr>
                <a:t>ОБРАЩЕНИЕ И ЖАЛОБА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700000">
            <a:off x="-1947600" y="4864664"/>
            <a:ext cx="5190601" cy="5190601"/>
            <a:chOff x="0" y="0"/>
            <a:chExt cx="2653030" cy="2653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429000" y="1047750"/>
            <a:ext cx="6191250" cy="4000500"/>
          </a:xfrm>
          <a:prstGeom prst="rect">
            <a:avLst/>
          </a:prstGeom>
          <a:solidFill>
            <a:srgbClr val="F3CD74"/>
          </a:solidFill>
        </p:spPr>
      </p:sp>
      <p:sp>
        <p:nvSpPr>
          <p:cNvPr id="5" name="AutoShape 5"/>
          <p:cNvSpPr/>
          <p:nvPr/>
        </p:nvSpPr>
        <p:spPr>
          <a:xfrm>
            <a:off x="9810750" y="1028700"/>
            <a:ext cx="6191250" cy="4000500"/>
          </a:xfrm>
          <a:prstGeom prst="rect">
            <a:avLst/>
          </a:prstGeom>
          <a:solidFill>
            <a:srgbClr val="5DCAD1"/>
          </a:solidFill>
        </p:spPr>
      </p:sp>
      <p:sp>
        <p:nvSpPr>
          <p:cNvPr id="6" name="AutoShape 6"/>
          <p:cNvSpPr/>
          <p:nvPr/>
        </p:nvSpPr>
        <p:spPr>
          <a:xfrm>
            <a:off x="3429000" y="5257800"/>
            <a:ext cx="6191250" cy="4000500"/>
          </a:xfrm>
          <a:prstGeom prst="rect">
            <a:avLst/>
          </a:prstGeom>
          <a:solidFill>
            <a:srgbClr val="5DCAD1"/>
          </a:solidFill>
        </p:spPr>
      </p:sp>
      <p:grpSp>
        <p:nvGrpSpPr>
          <p:cNvPr id="7" name="Group 7"/>
          <p:cNvGrpSpPr/>
          <p:nvPr/>
        </p:nvGrpSpPr>
        <p:grpSpPr>
          <a:xfrm rot="-2700000">
            <a:off x="-1947600" y="3912164"/>
            <a:ext cx="5190601" cy="5190601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9810750" y="5238750"/>
            <a:ext cx="6191250" cy="4000500"/>
          </a:xfrm>
          <a:prstGeom prst="rect">
            <a:avLst/>
          </a:prstGeom>
          <a:solidFill>
            <a:srgbClr val="F3CD74"/>
          </a:solid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2700000">
            <a:off x="15567214" y="-605832"/>
            <a:ext cx="3307165" cy="3307165"/>
            <a:chOff x="0" y="0"/>
            <a:chExt cx="2653030" cy="26530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16177622" y="-605832"/>
            <a:ext cx="3307165" cy="330716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4143175" y="2069911"/>
            <a:ext cx="5184951" cy="1505488"/>
            <a:chOff x="0" y="0"/>
            <a:chExt cx="6913268" cy="2007317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18920"/>
              <a:ext cx="6913268" cy="1088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87"/>
                </a:lnSpc>
              </a:pPr>
              <a:r>
                <a:rPr lang="en-US" sz="2656" spc="265">
                  <a:solidFill>
                    <a:srgbClr val="1C2143"/>
                  </a:solidFill>
                  <a:latin typeface="Tex Gyre Adventor Bold"/>
                </a:rPr>
                <a:t>НАША ДЕЯТЕЛЬНОСТЬ</a:t>
              </a:r>
            </a:p>
            <a:p>
              <a:pPr algn="ctr">
                <a:lnSpc>
                  <a:spcPts val="3187"/>
                </a:lnSpc>
              </a:pPr>
              <a:r>
                <a:rPr lang="en-US" sz="2656" spc="265">
                  <a:solidFill>
                    <a:srgbClr val="1C2143"/>
                  </a:solidFill>
                  <a:latin typeface="Tex Gyre Adventor Bold"/>
                </a:rPr>
                <a:t>ОСВЕЩАЕТСЯ 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824917"/>
              <a:ext cx="6913268" cy="532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0"/>
                </a:lnSpc>
              </a:pPr>
              <a:r>
                <a:rPr lang="en-US" sz="2326">
                  <a:solidFill>
                    <a:srgbClr val="1C2143"/>
                  </a:solidFill>
                  <a:latin typeface="Tex Gyre Adventor"/>
                </a:rPr>
                <a:t>на официальном сайте и группе ВК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10750" y="1159848"/>
            <a:ext cx="5681936" cy="2011814"/>
            <a:chOff x="0" y="0"/>
            <a:chExt cx="7575914" cy="2682419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04752"/>
              <a:ext cx="7575914" cy="639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94"/>
                </a:lnSpc>
              </a:pPr>
              <a:endParaRPr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125958"/>
              <a:ext cx="7575914" cy="1940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31"/>
                </a:lnSpc>
              </a:pPr>
              <a:endParaRPr/>
            </a:p>
            <a:p>
              <a:pPr algn="ctr">
                <a:lnSpc>
                  <a:spcPts val="4290"/>
                </a:lnSpc>
              </a:pPr>
              <a:r>
                <a:rPr lang="en-US" sz="2860">
                  <a:solidFill>
                    <a:srgbClr val="1C2143"/>
                  </a:solidFill>
                  <a:latin typeface="Tex Gyre Adventor"/>
                </a:rPr>
                <a:t>областной газете </a:t>
              </a:r>
            </a:p>
            <a:p>
              <a:pPr algn="ctr">
                <a:lnSpc>
                  <a:spcPts val="4290"/>
                </a:lnSpc>
              </a:pPr>
              <a:r>
                <a:rPr lang="en-US" sz="2860">
                  <a:solidFill>
                    <a:srgbClr val="1C2143"/>
                  </a:solidFill>
                  <a:latin typeface="Tex Gyre Adventor"/>
                </a:rPr>
                <a:t>"Голос профсоюзов"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143175" y="6958791"/>
            <a:ext cx="5000825" cy="1186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1"/>
              </a:lnSpc>
            </a:pPr>
            <a:r>
              <a:rPr lang="en-US" sz="3214">
                <a:solidFill>
                  <a:srgbClr val="1C2143"/>
                </a:solidFill>
                <a:latin typeface="Tex Gyre Adventor"/>
              </a:rPr>
              <a:t>радио </a:t>
            </a:r>
          </a:p>
          <a:p>
            <a:pPr algn="ctr">
              <a:lnSpc>
                <a:spcPts val="4821"/>
              </a:lnSpc>
            </a:pPr>
            <a:r>
              <a:rPr lang="en-US" sz="3214">
                <a:solidFill>
                  <a:srgbClr val="1C2143"/>
                </a:solidFill>
                <a:latin typeface="Tex Gyre Adventor"/>
              </a:rPr>
              <a:t>ЯГТРК "Ярославия"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524925" y="5514186"/>
            <a:ext cx="4762900" cy="3091324"/>
            <a:chOff x="0" y="0"/>
            <a:chExt cx="6350533" cy="4121765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09240"/>
              <a:ext cx="6350533" cy="4881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27"/>
                </a:lnSpc>
              </a:pPr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949722"/>
              <a:ext cx="6350533" cy="3493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endParaRPr/>
            </a:p>
            <a:p>
              <a:pPr algn="ctr">
                <a:lnSpc>
                  <a:spcPts val="3692"/>
                </a:lnSpc>
              </a:pPr>
              <a:r>
                <a:rPr lang="en-US" sz="2461">
                  <a:solidFill>
                    <a:srgbClr val="1C2143"/>
                  </a:solidFill>
                  <a:latin typeface="Tex Gyre Adventor"/>
                </a:rPr>
                <a:t>совещания для руководителей органов управления образованием и образовательных организаций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26357" y="311376"/>
            <a:ext cx="14609392" cy="8758974"/>
            <a:chOff x="0" y="0"/>
            <a:chExt cx="19479190" cy="11678632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19479190" cy="915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80"/>
                </a:lnSpc>
              </a:pPr>
              <a:r>
                <a:rPr lang="en-US" sz="4400" spc="440">
                  <a:solidFill>
                    <a:srgbClr val="F5FBF9"/>
                  </a:solidFill>
                  <a:latin typeface="Tex Gyre Adventor Bold"/>
                </a:rPr>
                <a:t>ОХРАНА ТРУДА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849494"/>
              <a:ext cx="19479190" cy="4081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441313" lvl="1" indent="-220656">
                <a:lnSpc>
                  <a:spcPts val="2452"/>
                </a:lnSpc>
                <a:buFont typeface="Arial"/>
                <a:buChar char="•"/>
              </a:pPr>
              <a:r>
                <a:rPr lang="en-US" sz="2044" spc="204">
                  <a:solidFill>
                    <a:srgbClr val="F5FBF9"/>
                  </a:solidFill>
                  <a:latin typeface="Tex Gyre Adventor"/>
                </a:rPr>
                <a:t>ДОПУСК К РАБОТЕ БЕЗ ПРОХОЖДЕНИЯ ИНСТРУКТАЖА ПО ОХРАНЕ ТРУДА НА РАБОЧЕМ МЕСТЕ;</a:t>
              </a:r>
            </a:p>
            <a:p>
              <a:pPr marL="441313" lvl="1" indent="-220656">
                <a:lnSpc>
                  <a:spcPts val="2452"/>
                </a:lnSpc>
                <a:buFont typeface="Arial"/>
                <a:buChar char="•"/>
              </a:pPr>
              <a:r>
                <a:rPr lang="en-US" sz="2044" spc="204">
                  <a:solidFill>
                    <a:srgbClr val="2F5972"/>
                  </a:solidFill>
                  <a:latin typeface="Tex Gyre Adventor"/>
                </a:rPr>
                <a:t>ОБУЧЕНИЕ ПО ОХРАНЕ ТРУДА ПРОЙДЕНО В НЕУСТАНОВЛЕННОМ ПОРЯДКЕ;</a:t>
              </a:r>
            </a:p>
            <a:p>
              <a:pPr marL="441313" lvl="1" indent="-220656">
                <a:lnSpc>
                  <a:spcPts val="2452"/>
                </a:lnSpc>
                <a:buFont typeface="Arial"/>
                <a:buChar char="•"/>
              </a:pPr>
              <a:r>
                <a:rPr lang="en-US" sz="2044" spc="204">
                  <a:solidFill>
                    <a:srgbClr val="F5FBF9"/>
                  </a:solidFill>
                  <a:latin typeface="Tex Gyre Adventor"/>
                </a:rPr>
                <a:t>НЕ ОРГАНИЗОВАНО В УСТАНОВЛЕННОМ ПОРЯДКЕ ПСИХИАТРИЧЕСКОЕ ОСВИДЕТЕЛЬСТВОВАНИЕ;</a:t>
              </a:r>
            </a:p>
            <a:p>
              <a:pPr marL="441313" lvl="1" indent="-220656">
                <a:lnSpc>
                  <a:spcPts val="2452"/>
                </a:lnSpc>
                <a:buFont typeface="Arial"/>
                <a:buChar char="•"/>
              </a:pPr>
              <a:r>
                <a:rPr lang="en-US" sz="2044" spc="204">
                  <a:solidFill>
                    <a:srgbClr val="2F5972"/>
                  </a:solidFill>
                  <a:latin typeface="Tex Gyre Adventor"/>
                </a:rPr>
                <a:t>НЕ ОРГАНИЗОВАНО ПРОВЕДЕНИЕ ОЦЕНКИ ПРОФЕССИОНАЛЬНЫХ РИСКОВ;</a:t>
              </a:r>
            </a:p>
            <a:p>
              <a:pPr marL="441313" lvl="1" indent="-220656">
                <a:lnSpc>
                  <a:spcPts val="2452"/>
                </a:lnSpc>
                <a:buFont typeface="Arial"/>
                <a:buChar char="•"/>
              </a:pPr>
              <a:r>
                <a:rPr lang="en-US" sz="2044" spc="204">
                  <a:solidFill>
                    <a:srgbClr val="F5FBF9"/>
                  </a:solidFill>
                  <a:latin typeface="Tex Gyre Adventor"/>
                </a:rPr>
                <a:t>СПЕЦИАЛЬНАЯ ОЦЕНКА УСЛОВИЙ ТРУДА НЕ НА ВСЕХ РАБОЧИХ МЕСТАХ;</a:t>
              </a:r>
            </a:p>
            <a:p>
              <a:pPr marL="441313" lvl="1" indent="-220656">
                <a:lnSpc>
                  <a:spcPts val="2452"/>
                </a:lnSpc>
                <a:buFont typeface="Arial"/>
                <a:buChar char="•"/>
              </a:pPr>
              <a:r>
                <a:rPr lang="en-US" sz="2044" spc="204">
                  <a:solidFill>
                    <a:srgbClr val="2F5972"/>
                  </a:solidFill>
                  <a:latin typeface="Tex Gyre Adventor"/>
                </a:rPr>
                <a:t>НЕ РАЗРАБОТАНО ПОЛОЖЕНИЕ О СИСТЕМЕ УПРАВЛЕНИЯ ОХРАНОЙ ТРУДА</a:t>
              </a:r>
            </a:p>
            <a:p>
              <a:pPr>
                <a:lnSpc>
                  <a:spcPts val="2452"/>
                </a:lnSpc>
              </a:pPr>
              <a:endParaRPr lang="en-US" sz="2044" spc="204">
                <a:solidFill>
                  <a:srgbClr val="2F5972"/>
                </a:solidFill>
                <a:latin typeface="Tex Gyre Adventor"/>
              </a:endParaRPr>
            </a:p>
            <a:p>
              <a:pPr>
                <a:lnSpc>
                  <a:spcPts val="2452"/>
                </a:lnSpc>
              </a:pPr>
              <a:endParaRPr lang="en-US" sz="2044" spc="204">
                <a:solidFill>
                  <a:srgbClr val="2F5972"/>
                </a:solidFill>
                <a:latin typeface="Tex Gyre Adventor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1175721"/>
              <a:ext cx="19479190" cy="502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6"/>
                </a:lnSpc>
              </a:pPr>
              <a:r>
                <a:rPr lang="en-US" sz="2496" spc="249">
                  <a:solidFill>
                    <a:srgbClr val="2F5972"/>
                  </a:solidFill>
                  <a:latin typeface="Tex Gyre Adventor"/>
                </a:rPr>
                <a:t>СОУТ ПРОВЕДЕНА НА 10150 РАБОЧИХ МЕСТАХ</a:t>
              </a:r>
              <a:r>
                <a:rPr lang="en-US" sz="2496" spc="249">
                  <a:solidFill>
                    <a:srgbClr val="F5FBF9"/>
                  </a:solidFill>
                  <a:latin typeface="Tex Gyre Adventor"/>
                </a:rPr>
                <a:t>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223472"/>
              <a:ext cx="19479190" cy="2755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06"/>
                </a:lnSpc>
              </a:pPr>
              <a:r>
                <a:rPr lang="en-US" sz="2737">
                  <a:solidFill>
                    <a:srgbClr val="2F5972"/>
                  </a:solidFill>
                  <a:latin typeface="Tex Gyre Adventor Bold"/>
                </a:rPr>
                <a:t>6 проверок - 124 нарушения</a:t>
              </a:r>
            </a:p>
            <a:p>
              <a:pPr algn="ctr">
                <a:lnSpc>
                  <a:spcPts val="4106"/>
                </a:lnSpc>
              </a:pPr>
              <a:r>
                <a:rPr lang="en-US" sz="2737">
                  <a:solidFill>
                    <a:srgbClr val="2F5972"/>
                  </a:solidFill>
                  <a:latin typeface="Tex Gyre Adventor Bold"/>
                </a:rPr>
                <a:t>6 представлений о выявленных нарушениях</a:t>
              </a:r>
            </a:p>
            <a:p>
              <a:pPr algn="ctr">
                <a:lnSpc>
                  <a:spcPts val="4106"/>
                </a:lnSpc>
              </a:pPr>
              <a:r>
                <a:rPr lang="en-US" sz="2737">
                  <a:solidFill>
                    <a:srgbClr val="2F5972"/>
                  </a:solidFill>
                  <a:latin typeface="Tex Gyre Adventor Bold"/>
                </a:rPr>
                <a:t>12 обследований внештатных сотрудников - 47 нарушений</a:t>
              </a:r>
            </a:p>
            <a:p>
              <a:pPr algn="ctr">
                <a:lnSpc>
                  <a:spcPts val="4106"/>
                </a:lnSpc>
              </a:pPr>
              <a:r>
                <a:rPr lang="en-US" sz="2737">
                  <a:solidFill>
                    <a:srgbClr val="2F5972"/>
                  </a:solidFill>
                  <a:latin typeface="Tex Gyre Adventor Bold"/>
                </a:rPr>
                <a:t>уполномоченный по охране труда 136 проверок - 152 нарушения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82624" y="6537091"/>
            <a:ext cx="4906252" cy="5497402"/>
            <a:chOff x="0" y="0"/>
            <a:chExt cx="6541670" cy="732987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862800" y="0"/>
              <a:ext cx="5678870" cy="5678870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0" y="1651000"/>
              <a:ext cx="5678870" cy="5678870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-543184" y="-1343565"/>
            <a:ext cx="3143768" cy="3309882"/>
            <a:chOff x="0" y="0"/>
            <a:chExt cx="4191691" cy="4413177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895779"/>
              <a:ext cx="3517398" cy="3517398"/>
              <a:chOff x="0" y="0"/>
              <a:chExt cx="2787650" cy="27876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674293" y="0"/>
              <a:ext cx="3517398" cy="3517398"/>
              <a:chOff x="-2540" y="-2540"/>
              <a:chExt cx="6355080" cy="635508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82745" y="5757543"/>
            <a:ext cx="8441197" cy="7298197"/>
            <a:chOff x="0" y="0"/>
            <a:chExt cx="11254929" cy="9730929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25062" y="1425062"/>
              <a:ext cx="6880806" cy="6880806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2700000">
              <a:off x="2949062" y="1425062"/>
              <a:ext cx="6880806" cy="6880806"/>
              <a:chOff x="0" y="0"/>
              <a:chExt cx="2653030" cy="26530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 rot="-2700000">
            <a:off x="2627526" y="3520633"/>
            <a:ext cx="21052998" cy="10465684"/>
          </a:xfrm>
          <a:prstGeom prst="rect">
            <a:avLst/>
          </a:prstGeom>
          <a:solidFill>
            <a:srgbClr val="5DCAD1"/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8096650" cy="2947710"/>
            <a:chOff x="0" y="0"/>
            <a:chExt cx="10795533" cy="3930280"/>
          </a:xfrm>
        </p:grpSpPr>
        <p:sp>
          <p:nvSpPr>
            <p:cNvPr id="9" name="TextBox 9"/>
            <p:cNvSpPr txBox="1"/>
            <p:nvPr/>
          </p:nvSpPr>
          <p:spPr>
            <a:xfrm>
              <a:off x="0" y="142875"/>
              <a:ext cx="10791446" cy="14640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00"/>
                </a:lnSpc>
              </a:pPr>
              <a:r>
                <a:rPr lang="en-US" sz="7700">
                  <a:solidFill>
                    <a:srgbClr val="5DCAD1"/>
                  </a:solidFill>
                  <a:latin typeface="Tex Gyre Adventor Bold"/>
                </a:rPr>
                <a:t>273409,4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776439"/>
              <a:ext cx="10795533" cy="2188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>
                  <a:solidFill>
                    <a:srgbClr val="5DCAD1"/>
                  </a:solidFill>
                  <a:latin typeface="Tex Gyre Adventor"/>
                </a:rPr>
                <a:t>ОБЩАЯ СУММА ФИНАНСИРОВАНИЯ ПО ОХРАНЕ ТРУДА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777349" y="6075435"/>
            <a:ext cx="8930731" cy="3986054"/>
            <a:chOff x="0" y="0"/>
            <a:chExt cx="11907642" cy="5314738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5491"/>
              <a:ext cx="11903133" cy="1971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400"/>
                </a:lnSpc>
              </a:pPr>
              <a:r>
                <a:rPr lang="en-US" sz="10400">
                  <a:solidFill>
                    <a:srgbClr val="1C2143"/>
                  </a:solidFill>
                  <a:latin typeface="Tex Gyre Adventor Bold"/>
                </a:rPr>
                <a:t>43%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520738"/>
              <a:ext cx="11907642" cy="2794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327"/>
                </a:lnSpc>
              </a:pPr>
              <a:r>
                <a:rPr lang="en-US" sz="2772" spc="277">
                  <a:solidFill>
                    <a:srgbClr val="1C2143"/>
                  </a:solidFill>
                  <a:latin typeface="Tex Gyre Adventor"/>
                </a:rPr>
                <a:t>МЕРОПРИЯТИЯ, СВЯЗАННЫЕ С ЗАМЕНОЙ ОСВЕЩЕНИЯ, ПОКУПКОЙ ЭЛЕКТРОННЫХ ГРАДУСНИКОВ, ДЕЗ.СРЕДСТВ, В СВЯЗИ С COVID-19, ОБУЧЕНИЮ ПО ОКАЗАНИЮ ПЕРВОЙ ПОМОЩИ  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41411" y="-3649760"/>
            <a:ext cx="8250697" cy="7298197"/>
            <a:chOff x="0" y="0"/>
            <a:chExt cx="11000929" cy="9730929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2695062" y="1425062"/>
              <a:ext cx="6880806" cy="6880806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1C2143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 rot="-2700000">
              <a:off x="1425062" y="1425062"/>
              <a:ext cx="6880806" cy="6880806"/>
              <a:chOff x="0" y="0"/>
              <a:chExt cx="2653030" cy="26530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1C2143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9195458" y="2791850"/>
            <a:ext cx="8096650" cy="3283585"/>
            <a:chOff x="0" y="0"/>
            <a:chExt cx="10795533" cy="4378113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15491"/>
              <a:ext cx="10791446" cy="1971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400"/>
                </a:lnSpc>
              </a:pPr>
              <a:r>
                <a:rPr lang="en-US" sz="10400">
                  <a:solidFill>
                    <a:srgbClr val="1C2143"/>
                  </a:solidFill>
                  <a:latin typeface="Tex Gyre Adventor Bold"/>
                </a:rPr>
                <a:t>40 %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530263"/>
              <a:ext cx="10795533" cy="1847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87"/>
                </a:lnSpc>
              </a:pPr>
              <a:r>
                <a:rPr lang="en-US" sz="3072" spc="307">
                  <a:solidFill>
                    <a:srgbClr val="1C2143"/>
                  </a:solidFill>
                  <a:latin typeface="Tex Gyre Adventor"/>
                </a:rPr>
                <a:t>ОБЯЗАТЕЛЬНЫЕ МЕДОСМОТРЫ И ПСИХИАТРИЧЕСКОЕ ОСВИДЕТЕЛЬСТВОВАНИЕ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90500" y="-190500"/>
            <a:ext cx="18669000" cy="4514850"/>
          </a:xfrm>
          <a:prstGeom prst="rect">
            <a:avLst/>
          </a:prstGeom>
          <a:solidFill>
            <a:srgbClr val="F3CD74"/>
          </a:solid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479307" y="226707"/>
            <a:ext cx="4425212" cy="4425212"/>
            <a:chOff x="0" y="0"/>
            <a:chExt cx="2787650" cy="2787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45869" y="4954374"/>
            <a:ext cx="4886769" cy="4886769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79307" y="718288"/>
            <a:ext cx="4425212" cy="4425212"/>
            <a:chOff x="-2540" y="-2540"/>
            <a:chExt cx="6355080" cy="6355080"/>
          </a:xfrm>
        </p:grpSpPr>
        <p:sp>
          <p:nvSpPr>
            <p:cNvPr id="8" name="Freeform 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C2143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87662" y="698542"/>
            <a:ext cx="4444975" cy="44449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1823" r="-11823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2782150" y="226707"/>
            <a:ext cx="4425212" cy="4425212"/>
            <a:chOff x="0" y="0"/>
            <a:chExt cx="2787650" cy="27876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2281669" y="4651919"/>
            <a:ext cx="5833107" cy="5833107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2281669" y="477637"/>
            <a:ext cx="4425212" cy="4425212"/>
            <a:chOff x="-2540" y="-2540"/>
            <a:chExt cx="6355080" cy="6355080"/>
          </a:xfrm>
        </p:grpSpPr>
        <p:sp>
          <p:nvSpPr>
            <p:cNvPr id="16" name="Freeform 1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1C2143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761315" y="718288"/>
            <a:ext cx="4466882" cy="4466864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866" r="-2866"/>
              </a:stretch>
            </a:blip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6100986" y="477637"/>
            <a:ext cx="4886769" cy="4886769"/>
            <a:chOff x="0" y="0"/>
            <a:chExt cx="2787650" cy="2787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6762550" y="477637"/>
            <a:ext cx="4886769" cy="4886769"/>
            <a:chOff x="-2540" y="-2540"/>
            <a:chExt cx="6355080" cy="6355080"/>
          </a:xfrm>
        </p:grpSpPr>
        <p:sp>
          <p:nvSpPr>
            <p:cNvPr id="22" name="Freeform 2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638053" y="0"/>
            <a:ext cx="4887397" cy="4887377"/>
            <a:chOff x="0" y="0"/>
            <a:chExt cx="6350000" cy="634997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3491" r="-13491"/>
              </a:stretch>
            </a:blip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479307" y="5185152"/>
            <a:ext cx="4425212" cy="4425212"/>
            <a:chOff x="0" y="0"/>
            <a:chExt cx="2787650" cy="27876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459544" y="5396185"/>
            <a:ext cx="4444975" cy="4444958"/>
            <a:chOff x="0" y="0"/>
            <a:chExt cx="6350000" cy="634997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6496" r="-6496"/>
              </a:stretch>
            </a:blip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6"/>
          <a:srcRect l="16770" t="20479" r="22641" b="27485"/>
          <a:stretch>
            <a:fillRect/>
          </a:stretch>
        </p:blipFill>
        <p:spPr>
          <a:xfrm>
            <a:off x="6307585" y="6275539"/>
            <a:ext cx="5548333" cy="2982761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12782150" y="5455883"/>
            <a:ext cx="4762900" cy="3754061"/>
            <a:chOff x="0" y="0"/>
            <a:chExt cx="6350533" cy="5005415"/>
          </a:xfrm>
        </p:grpSpPr>
        <p:sp>
          <p:nvSpPr>
            <p:cNvPr id="31" name="TextBox 31"/>
            <p:cNvSpPr txBox="1"/>
            <p:nvPr/>
          </p:nvSpPr>
          <p:spPr>
            <a:xfrm>
              <a:off x="0" y="9525"/>
              <a:ext cx="6350533" cy="2705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6"/>
                </a:lnSpc>
              </a:pPr>
              <a:r>
                <a:rPr lang="en-US" sz="3389" spc="338">
                  <a:solidFill>
                    <a:srgbClr val="F3CD74"/>
                  </a:solidFill>
                  <a:latin typeface="Tex Gyre Adventor"/>
                </a:rPr>
                <a:t>ОБЛАСТНАЯ ОРГАНИЗАЦИЯ ПРОФСОЮЗА В 2020 ГОДУ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2775023"/>
              <a:ext cx="6350533" cy="2228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5DCAD1"/>
                  </a:solidFill>
                  <a:latin typeface="Tex Gyre Adventor"/>
                </a:rPr>
                <a:t>приняла активное участие в организации и проведении конкурсов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5045519"/>
              <a:ext cx="6350533" cy="580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992000" y="807529"/>
            <a:ext cx="10690909" cy="10690909"/>
            <a:chOff x="0" y="0"/>
            <a:chExt cx="2787650" cy="27876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562766" y="198261"/>
            <a:ext cx="10690909" cy="10690909"/>
            <a:chOff x="-2540" y="-2540"/>
            <a:chExt cx="6355080" cy="6355080"/>
          </a:xfrm>
        </p:grpSpPr>
        <p:sp>
          <p:nvSpPr>
            <p:cNvPr id="5" name="Freeform 5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304692" y="-182739"/>
            <a:ext cx="10652520" cy="1065247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937" r="-24937"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596214" y="1724455"/>
            <a:ext cx="7932408" cy="4042503"/>
            <a:chOff x="0" y="0"/>
            <a:chExt cx="10576544" cy="5390003"/>
          </a:xfrm>
        </p:grpSpPr>
        <p:sp>
          <p:nvSpPr>
            <p:cNvPr id="9" name="TextBox 9"/>
            <p:cNvSpPr txBox="1"/>
            <p:nvPr/>
          </p:nvSpPr>
          <p:spPr>
            <a:xfrm>
              <a:off x="0" y="9525"/>
              <a:ext cx="10576544" cy="2181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88"/>
                </a:lnSpc>
              </a:pPr>
              <a:r>
                <a:rPr lang="en-US" sz="5407">
                  <a:solidFill>
                    <a:srgbClr val="F3CD74"/>
                  </a:solidFill>
                  <a:latin typeface="Tex Gyre Adventor"/>
                </a:rPr>
                <a:t>"Студенческий лидер - 2020"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467019"/>
              <a:ext cx="10576544" cy="29229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50"/>
                </a:lnSpc>
              </a:pPr>
              <a:r>
                <a:rPr lang="en-US" sz="2367">
                  <a:solidFill>
                    <a:srgbClr val="5DCAD1"/>
                  </a:solidFill>
                  <a:latin typeface="Tex Gyre Adventor"/>
                </a:rPr>
                <a:t>председатель профкома ЯГТУ им. П.Г. Демидова</a:t>
              </a:r>
            </a:p>
            <a:p>
              <a:pPr algn="ctr">
                <a:lnSpc>
                  <a:spcPts val="3550"/>
                </a:lnSpc>
              </a:pPr>
              <a:r>
                <a:rPr lang="en-US" sz="2367">
                  <a:solidFill>
                    <a:srgbClr val="5DCAD1"/>
                  </a:solidFill>
                  <a:latin typeface="Tex Gyre Adventor"/>
                </a:rPr>
                <a:t>Анастасия Пономарёва</a:t>
              </a:r>
            </a:p>
            <a:p>
              <a:pPr algn="ctr">
                <a:lnSpc>
                  <a:spcPts val="3550"/>
                </a:lnSpc>
              </a:pPr>
              <a:r>
                <a:rPr lang="en-US" sz="2367">
                  <a:solidFill>
                    <a:srgbClr val="5DCAD1"/>
                  </a:solidFill>
                  <a:latin typeface="Tex Gyre Adventor"/>
                </a:rPr>
                <a:t>Общественный советник руководителя Федерального агентства по делам молодежи "РОСМОЛОДЕЖЬ"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2700000">
            <a:off x="-1947600" y="4864664"/>
            <a:ext cx="5190601" cy="5190601"/>
            <a:chOff x="0" y="0"/>
            <a:chExt cx="2653030" cy="26530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3429000" y="1047750"/>
            <a:ext cx="6191250" cy="4000500"/>
          </a:xfrm>
          <a:prstGeom prst="rect">
            <a:avLst/>
          </a:prstGeom>
          <a:solidFill>
            <a:srgbClr val="F3CD74"/>
          </a:solidFill>
        </p:spPr>
      </p:sp>
      <p:sp>
        <p:nvSpPr>
          <p:cNvPr id="5" name="AutoShape 5"/>
          <p:cNvSpPr/>
          <p:nvPr/>
        </p:nvSpPr>
        <p:spPr>
          <a:xfrm>
            <a:off x="9810750" y="1028700"/>
            <a:ext cx="6191250" cy="4000500"/>
          </a:xfrm>
          <a:prstGeom prst="rect">
            <a:avLst/>
          </a:prstGeom>
          <a:solidFill>
            <a:srgbClr val="5DCAD1"/>
          </a:solidFill>
        </p:spPr>
      </p:sp>
      <p:sp>
        <p:nvSpPr>
          <p:cNvPr id="6" name="AutoShape 6"/>
          <p:cNvSpPr/>
          <p:nvPr/>
        </p:nvSpPr>
        <p:spPr>
          <a:xfrm>
            <a:off x="3429000" y="5257800"/>
            <a:ext cx="6191250" cy="4000500"/>
          </a:xfrm>
          <a:prstGeom prst="rect">
            <a:avLst/>
          </a:prstGeom>
          <a:solidFill>
            <a:srgbClr val="5DCAD1"/>
          </a:solidFill>
        </p:spPr>
      </p:sp>
      <p:grpSp>
        <p:nvGrpSpPr>
          <p:cNvPr id="7" name="Group 7"/>
          <p:cNvGrpSpPr/>
          <p:nvPr/>
        </p:nvGrpSpPr>
        <p:grpSpPr>
          <a:xfrm rot="-2700000">
            <a:off x="-1947600" y="3912164"/>
            <a:ext cx="5190601" cy="5190601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9810750" y="5238750"/>
            <a:ext cx="6191250" cy="4000500"/>
          </a:xfrm>
          <a:prstGeom prst="rect">
            <a:avLst/>
          </a:prstGeom>
          <a:solidFill>
            <a:srgbClr val="F3CD74"/>
          </a:solid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2700000">
            <a:off x="15567214" y="-605832"/>
            <a:ext cx="3307165" cy="3307165"/>
            <a:chOff x="0" y="0"/>
            <a:chExt cx="2653030" cy="265303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700000">
            <a:off x="16177622" y="-605832"/>
            <a:ext cx="3307165" cy="3307165"/>
            <a:chOff x="0" y="0"/>
            <a:chExt cx="1913890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3CD74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684049" y="4421435"/>
            <a:ext cx="566723" cy="319495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3897546" y="1353278"/>
            <a:ext cx="5008529" cy="2364591"/>
            <a:chOff x="0" y="0"/>
            <a:chExt cx="6678039" cy="3152788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14874"/>
              <a:ext cx="6678039" cy="1431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338" spc="233">
                  <a:solidFill>
                    <a:srgbClr val="1C2143"/>
                  </a:solidFill>
                  <a:latin typeface="Tex Gyre Adventor Bold"/>
                </a:rPr>
                <a:t>ЛАУРЕАТ </a:t>
              </a:r>
              <a:r>
                <a:rPr lang="en-US" sz="2338" spc="233">
                  <a:solidFill>
                    <a:srgbClr val="1C2143"/>
                  </a:solidFill>
                  <a:latin typeface="Tex Gyre Adventor"/>
                </a:rPr>
                <a:t>ВСЕРОССИЙСКОГО ПРОФЕССИОНАЛЬНОГО КОНКУРСА "</a:t>
              </a:r>
              <a:r>
                <a:rPr lang="en-US" sz="2338" spc="233">
                  <a:solidFill>
                    <a:srgbClr val="1C2143"/>
                  </a:solidFill>
                  <a:latin typeface="Tex Gyre Adventor Bold"/>
                </a:rPr>
                <a:t>АРКТУР</a:t>
              </a:r>
              <a:r>
                <a:rPr lang="en-US" sz="2338" spc="233">
                  <a:solidFill>
                    <a:srgbClr val="1C2143"/>
                  </a:solidFill>
                  <a:latin typeface="Tex Gyre Adventor"/>
                </a:rPr>
                <a:t>"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695126"/>
              <a:ext cx="6678039" cy="17960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86"/>
                </a:lnSpc>
              </a:pPr>
              <a:r>
                <a:rPr lang="en-US" sz="2457">
                  <a:solidFill>
                    <a:srgbClr val="1C2143"/>
                  </a:solidFill>
                  <a:latin typeface="Tex Gyre Adventor"/>
                </a:rPr>
                <a:t>МБУ ДО "Центр детского творчества "Солнечный"</a:t>
              </a:r>
            </a:p>
            <a:p>
              <a:pPr algn="ctr">
                <a:lnSpc>
                  <a:spcPts val="3686"/>
                </a:lnSpc>
              </a:pPr>
              <a:r>
                <a:rPr lang="en-US" sz="2457">
                  <a:solidFill>
                    <a:srgbClr val="1C2143"/>
                  </a:solidFill>
                  <a:latin typeface="Tex Gyre Adventor"/>
                </a:rPr>
                <a:t>г. Рыбинск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122641" y="1964296"/>
            <a:ext cx="5370045" cy="1855784"/>
            <a:chOff x="0" y="0"/>
            <a:chExt cx="7160060" cy="2474379"/>
          </a:xfrm>
        </p:grpSpPr>
        <p:sp>
          <p:nvSpPr>
            <p:cNvPr id="19" name="TextBox 19"/>
            <p:cNvSpPr txBox="1"/>
            <p:nvPr/>
          </p:nvSpPr>
          <p:spPr>
            <a:xfrm>
              <a:off x="0" y="89477"/>
              <a:ext cx="7160060" cy="1629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000" spc="200">
                  <a:solidFill>
                    <a:srgbClr val="1C2143"/>
                  </a:solidFill>
                  <a:latin typeface="Tex Gyre Adventor"/>
                </a:rPr>
                <a:t>РЕГИОНАЛЬНЫЙ ЭТАП ВСЕРОССИЙСКОГО КОНКУРСА "ОРГАНИЗАЦИЯ ВЫСОКОЙ СОЦИАЛЬНОЙ ЭФФЕКТИВНОСТИ" 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316037"/>
              <a:ext cx="7160060" cy="1521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48"/>
                </a:lnSpc>
              </a:pPr>
              <a:endParaRPr/>
            </a:p>
            <a:p>
              <a:pPr algn="ctr">
                <a:lnSpc>
                  <a:spcPts val="3148"/>
                </a:lnSpc>
              </a:pPr>
              <a:r>
                <a:rPr lang="en-US" sz="2099">
                  <a:solidFill>
                    <a:srgbClr val="1C2143"/>
                  </a:solidFill>
                  <a:latin typeface="Tex Gyre Adventor"/>
                </a:rPr>
                <a:t>МДОУ детский сад общеразвивающего вида п. Песочное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143175" y="5806326"/>
            <a:ext cx="4762900" cy="2017301"/>
            <a:chOff x="0" y="0"/>
            <a:chExt cx="6350533" cy="268973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40196"/>
              <a:ext cx="6350533" cy="1379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4"/>
                </a:lnSpc>
              </a:pPr>
              <a:r>
                <a:rPr lang="en-US" sz="1728" spc="172">
                  <a:solidFill>
                    <a:srgbClr val="1C2143"/>
                  </a:solidFill>
                  <a:latin typeface="Tex Gyre Adventor"/>
                </a:rPr>
                <a:t>ВСЕРОССИЙСКИЙ КОНКУРС ЛУЧШИХ ПРАКТИК ПО ПРОПАГАНДЕ И ФОРМИРОВАНИЮ ЗОЖ</a:t>
              </a:r>
            </a:p>
            <a:p>
              <a:pPr algn="ctr">
                <a:lnSpc>
                  <a:spcPts val="2074"/>
                </a:lnSpc>
              </a:pPr>
              <a:r>
                <a:rPr lang="en-US" sz="1728" spc="172">
                  <a:solidFill>
                    <a:srgbClr val="1C2143"/>
                  </a:solidFill>
                  <a:latin typeface="Tex Gyre Adventor"/>
                </a:rPr>
                <a:t>"ЗДОРОВЫЕ РЕШЕНИЯ"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653514"/>
              <a:ext cx="6350533" cy="13579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r>
                <a:rPr lang="en-US" sz="1861">
                  <a:solidFill>
                    <a:srgbClr val="1C2143"/>
                  </a:solidFill>
                  <a:latin typeface="Tex Gyre Adventor Bold"/>
                </a:rPr>
                <a:t>Благодарность </a:t>
              </a:r>
            </a:p>
            <a:p>
              <a:pPr algn="ctr">
                <a:lnSpc>
                  <a:spcPts val="2792"/>
                </a:lnSpc>
              </a:pPr>
              <a:r>
                <a:rPr lang="en-US" sz="1861">
                  <a:solidFill>
                    <a:srgbClr val="1C2143"/>
                  </a:solidFill>
                  <a:latin typeface="Tex Gyre Adventor"/>
                </a:rPr>
                <a:t>за активное участие в подготовке и проведении конкурса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582871" y="4864543"/>
            <a:ext cx="4909815" cy="3141695"/>
            <a:chOff x="0" y="0"/>
            <a:chExt cx="6546420" cy="4188927"/>
          </a:xfrm>
        </p:grpSpPr>
        <p:sp>
          <p:nvSpPr>
            <p:cNvPr id="25" name="TextBox 25"/>
            <p:cNvSpPr txBox="1"/>
            <p:nvPr/>
          </p:nvSpPr>
          <p:spPr>
            <a:xfrm>
              <a:off x="0" y="112609"/>
              <a:ext cx="6546420" cy="5032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18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219819"/>
              <a:ext cx="6546420" cy="330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8"/>
                </a:lnSpc>
              </a:pPr>
              <a:r>
                <a:rPr lang="en-US" sz="1919">
                  <a:solidFill>
                    <a:srgbClr val="1C2143"/>
                  </a:solidFill>
                  <a:latin typeface="Tex Gyre Adventor"/>
                </a:rPr>
                <a:t>МДОУ "Детский сад № 41 р.п. Петровское</a:t>
              </a:r>
            </a:p>
            <a:p>
              <a:pPr algn="ctr">
                <a:lnSpc>
                  <a:spcPts val="2878"/>
                </a:lnSpc>
              </a:pPr>
              <a:endParaRPr lang="en-US" sz="1919">
                <a:solidFill>
                  <a:srgbClr val="1C2143"/>
                </a:solidFill>
                <a:latin typeface="Tex Gyre Adventor"/>
              </a:endParaRPr>
            </a:p>
            <a:p>
              <a:pPr algn="ctr">
                <a:lnSpc>
                  <a:spcPts val="2878"/>
                </a:lnSpc>
              </a:pPr>
              <a:r>
                <a:rPr lang="en-US" sz="1919">
                  <a:solidFill>
                    <a:srgbClr val="1C2143"/>
                  </a:solidFill>
                  <a:latin typeface="Tex Gyre Adventor"/>
                </a:rPr>
                <a:t>МДОУ "Детский сад № 14 "Сказка" Тутаевского МР</a:t>
              </a:r>
            </a:p>
            <a:p>
              <a:pPr algn="ctr">
                <a:lnSpc>
                  <a:spcPts val="2878"/>
                </a:lnSpc>
              </a:pPr>
              <a:endParaRPr lang="en-US" sz="1919">
                <a:solidFill>
                  <a:srgbClr val="1C2143"/>
                </a:solidFill>
                <a:latin typeface="Tex Gyre Adventor"/>
              </a:endParaRPr>
            </a:p>
            <a:p>
              <a:pPr algn="ctr">
                <a:lnSpc>
                  <a:spcPts val="2878"/>
                </a:lnSpc>
              </a:pPr>
              <a:endParaRPr lang="en-US" sz="1919">
                <a:solidFill>
                  <a:srgbClr val="1C2143"/>
                </a:solidFill>
                <a:latin typeface="Tex Gyre Adventor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83759" y="383041"/>
            <a:ext cx="10683637" cy="12016414"/>
            <a:chOff x="0" y="0"/>
            <a:chExt cx="14244849" cy="1602188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2086110" y="3863146"/>
              <a:ext cx="10072629" cy="10072629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2086110" y="2086110"/>
              <a:ext cx="10072629" cy="10072629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1507973" y="-574523"/>
            <a:ext cx="4692345" cy="3930345"/>
            <a:chOff x="0" y="0"/>
            <a:chExt cx="6256461" cy="524046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767448" y="767448"/>
              <a:ext cx="3705565" cy="3705565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783448" y="767448"/>
              <a:ext cx="3705565" cy="3705565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4196149" y="3645062"/>
            <a:ext cx="7868050" cy="5796930"/>
            <a:chOff x="0" y="0"/>
            <a:chExt cx="10490733" cy="772924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6789"/>
              <a:ext cx="10490733" cy="735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>
                  <a:solidFill>
                    <a:srgbClr val="F3CD74"/>
                  </a:solidFill>
                  <a:latin typeface="Tex Gyre Adventor"/>
                </a:rPr>
                <a:t>160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057625"/>
              <a:ext cx="10490733" cy="735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>
                  <a:solidFill>
                    <a:srgbClr val="F3CD74"/>
                  </a:solidFill>
                  <a:latin typeface="Tex Gyre Adventor"/>
                </a:rPr>
                <a:t>41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380038"/>
              <a:ext cx="10490733" cy="735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>
                  <a:solidFill>
                    <a:srgbClr val="F3CD74"/>
                  </a:solidFill>
                  <a:latin typeface="Tex Gyre Adventor"/>
                </a:rPr>
                <a:t>28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55563"/>
              <a:ext cx="10490733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5DCAD1"/>
                  </a:solidFill>
                  <a:latin typeface="Tex Gyre Adventor"/>
                </a:rPr>
                <a:t>председателей первичных профсоюзных организаций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939977"/>
              <a:ext cx="10490733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5DCAD1"/>
                  </a:solidFill>
                  <a:latin typeface="Tex Gyre Adventor"/>
                </a:rPr>
                <a:t>уполномоченный по охране труда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6262390"/>
              <a:ext cx="10490733" cy="1466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r>
                <a:rPr lang="en-US" sz="3000">
                  <a:solidFill>
                    <a:srgbClr val="5DCAD1"/>
                  </a:solidFill>
                  <a:latin typeface="Tex Gyre Adventor"/>
                </a:rPr>
                <a:t>профсоюзных активистов, членов профкома и др.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 rot="-5400000">
            <a:off x="-755712" y="5108547"/>
            <a:ext cx="5429546" cy="256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9"/>
              </a:lnSpc>
            </a:pPr>
            <a:r>
              <a:rPr lang="en-US" sz="4100" spc="410">
                <a:solidFill>
                  <a:srgbClr val="F3CD74"/>
                </a:solidFill>
                <a:latin typeface="Tex Gyre Adventor Bold"/>
              </a:rPr>
              <a:t>В 2020 ГОДУ ПРОШЛИ ОБУЧЕНИЕ </a:t>
            </a:r>
          </a:p>
          <a:p>
            <a:pPr>
              <a:lnSpc>
                <a:spcPts val="4920"/>
              </a:lnSpc>
            </a:pPr>
            <a:r>
              <a:rPr lang="en-US" sz="4100" spc="410">
                <a:solidFill>
                  <a:srgbClr val="F3CD74"/>
                </a:solidFill>
                <a:latin typeface="Tex Gyre Adventor Bold"/>
              </a:rPr>
              <a:t>В 1 И 4 КВАРТАЛЕ: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59355" y="789130"/>
            <a:ext cx="6788790" cy="1781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9"/>
              </a:lnSpc>
            </a:pPr>
            <a:r>
              <a:rPr lang="en-US" sz="3799" spc="379">
                <a:solidFill>
                  <a:srgbClr val="F5FBF9"/>
                </a:solidFill>
                <a:latin typeface="Tex Gyre Adventor Bold"/>
              </a:rPr>
              <a:t>ОБУЧЕНО</a:t>
            </a:r>
            <a:r>
              <a:rPr lang="en-US" sz="3799" spc="379">
                <a:solidFill>
                  <a:srgbClr val="F3CD74"/>
                </a:solidFill>
                <a:latin typeface="Tex Gyre Adventor Bold"/>
              </a:rPr>
              <a:t> 231 ЧЛЕНА ОТРАСЛЕВОГО ПРОФСОЮЗА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80829" y="-2406258"/>
            <a:ext cx="6332075" cy="5629944"/>
            <a:chOff x="0" y="0"/>
            <a:chExt cx="8442767" cy="750659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1099315" y="1099315"/>
              <a:ext cx="5307962" cy="5307962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2035490" y="1099315"/>
              <a:ext cx="5307962" cy="5307962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2700000">
            <a:off x="-348036" y="8481548"/>
            <a:ext cx="2779174" cy="2779174"/>
            <a:chOff x="0" y="0"/>
            <a:chExt cx="2653030" cy="26530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5FBF9"/>
            </a:solidFill>
          </p:spPr>
        </p:sp>
      </p:grpSp>
      <p:grpSp>
        <p:nvGrpSpPr>
          <p:cNvPr id="9" name="Group 9"/>
          <p:cNvGrpSpPr/>
          <p:nvPr/>
        </p:nvGrpSpPr>
        <p:grpSpPr>
          <a:xfrm rot="-2700000">
            <a:off x="-348036" y="8897413"/>
            <a:ext cx="2779174" cy="2779174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F5972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028700" y="4845812"/>
            <a:ext cx="16230600" cy="57150"/>
          </a:xfrm>
          <a:prstGeom prst="rect">
            <a:avLst/>
          </a:prstGeom>
          <a:solidFill>
            <a:srgbClr val="2F5972"/>
          </a:solidFill>
        </p:spPr>
      </p:sp>
      <p:sp>
        <p:nvSpPr>
          <p:cNvPr id="12" name="AutoShape 12"/>
          <p:cNvSpPr/>
          <p:nvPr/>
        </p:nvSpPr>
        <p:spPr>
          <a:xfrm rot="-2700000">
            <a:off x="3267275" y="4731512"/>
            <a:ext cx="285750" cy="285750"/>
          </a:xfrm>
          <a:prstGeom prst="rect">
            <a:avLst/>
          </a:prstGeom>
          <a:solidFill>
            <a:srgbClr val="F5FBF9"/>
          </a:solidFill>
        </p:spPr>
      </p:sp>
      <p:sp>
        <p:nvSpPr>
          <p:cNvPr id="13" name="AutoShape 13"/>
          <p:cNvSpPr/>
          <p:nvPr/>
        </p:nvSpPr>
        <p:spPr>
          <a:xfrm rot="-2700000">
            <a:off x="7089842" y="4731512"/>
            <a:ext cx="285750" cy="285750"/>
          </a:xfrm>
          <a:prstGeom prst="rect">
            <a:avLst/>
          </a:prstGeom>
          <a:solidFill>
            <a:srgbClr val="F5FBF9"/>
          </a:solidFill>
        </p:spPr>
      </p:sp>
      <p:sp>
        <p:nvSpPr>
          <p:cNvPr id="14" name="AutoShape 14"/>
          <p:cNvSpPr/>
          <p:nvPr/>
        </p:nvSpPr>
        <p:spPr>
          <a:xfrm rot="-2700000">
            <a:off x="10912408" y="4731512"/>
            <a:ext cx="285750" cy="285750"/>
          </a:xfrm>
          <a:prstGeom prst="rect">
            <a:avLst/>
          </a:prstGeom>
          <a:solidFill>
            <a:srgbClr val="F5FBF9"/>
          </a:solidFill>
        </p:spPr>
      </p:sp>
      <p:sp>
        <p:nvSpPr>
          <p:cNvPr id="15" name="AutoShape 15"/>
          <p:cNvSpPr/>
          <p:nvPr/>
        </p:nvSpPr>
        <p:spPr>
          <a:xfrm rot="-2700000">
            <a:off x="14734975" y="4731512"/>
            <a:ext cx="285750" cy="285750"/>
          </a:xfrm>
          <a:prstGeom prst="rect">
            <a:avLst/>
          </a:prstGeom>
          <a:solidFill>
            <a:srgbClr val="F5FBF9"/>
          </a:solidFill>
        </p:spPr>
      </p:sp>
      <p:grpSp>
        <p:nvGrpSpPr>
          <p:cNvPr id="16" name="Group 16"/>
          <p:cNvGrpSpPr/>
          <p:nvPr/>
        </p:nvGrpSpPr>
        <p:grpSpPr>
          <a:xfrm>
            <a:off x="1028700" y="2028043"/>
            <a:ext cx="5596981" cy="2072789"/>
            <a:chOff x="0" y="0"/>
            <a:chExt cx="7462642" cy="2763719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6789"/>
              <a:ext cx="7462642" cy="1509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19"/>
                </a:lnSpc>
              </a:pPr>
              <a:r>
                <a:rPr lang="en-US" sz="3600" spc="360">
                  <a:solidFill>
                    <a:srgbClr val="1C2143"/>
                  </a:solidFill>
                  <a:latin typeface="Tex Gyre Adventor Bold"/>
                </a:rPr>
                <a:t>ИННОВАЦИОННЫЕ</a:t>
              </a:r>
            </a:p>
            <a:p>
              <a:pPr algn="ctr">
                <a:lnSpc>
                  <a:spcPts val="4320"/>
                </a:lnSpc>
              </a:pPr>
              <a:r>
                <a:rPr lang="en-US" sz="3599" spc="359">
                  <a:solidFill>
                    <a:srgbClr val="1C2143"/>
                  </a:solidFill>
                  <a:latin typeface="Tex Gyre Adventor Bold"/>
                </a:rPr>
                <a:t>ФОРМЫ РАБОТЫ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881981"/>
              <a:ext cx="7462642" cy="881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endParaRPr/>
            </a:p>
            <a:p>
              <a:pPr algn="ctr">
                <a:lnSpc>
                  <a:spcPts val="2792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131051" y="5650387"/>
            <a:ext cx="6607443" cy="854631"/>
            <a:chOff x="0" y="0"/>
            <a:chExt cx="8809923" cy="113950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8809923" cy="132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9"/>
                </a:lnSpc>
              </a:pPr>
              <a:r>
                <a:rPr lang="en-US" sz="2199" spc="219">
                  <a:solidFill>
                    <a:srgbClr val="F5FBF9"/>
                  </a:solidFill>
                  <a:latin typeface="Tex Gyre Adventor"/>
                </a:rPr>
                <a:t>ОРГАНИЗАЦИЯ ДОПОЛНИТЕЛЬНОГО ПЕНСИОННОГО ОБЕСПЕЧЕНИЯ С НПФ "ОБРАЗОВАНИЕ И НАУКА"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365647"/>
              <a:ext cx="8809923" cy="417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673833" y="1870377"/>
            <a:ext cx="5653689" cy="2230455"/>
            <a:chOff x="0" y="0"/>
            <a:chExt cx="7538252" cy="2973939"/>
          </a:xfrm>
        </p:grpSpPr>
        <p:sp>
          <p:nvSpPr>
            <p:cNvPr id="23" name="TextBox 23"/>
            <p:cNvSpPr txBox="1"/>
            <p:nvPr/>
          </p:nvSpPr>
          <p:spPr>
            <a:xfrm>
              <a:off x="0" y="14472"/>
              <a:ext cx="7538252" cy="887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97"/>
                </a:lnSpc>
              </a:pPr>
              <a:r>
                <a:rPr lang="en-US" sz="2248" spc="224">
                  <a:solidFill>
                    <a:srgbClr val="F5FBF9"/>
                  </a:solidFill>
                  <a:latin typeface="Tex Gyre Adventor"/>
                </a:rPr>
                <a:t>ЛЬГОТНОЕ ОЗДОРОВЛЕНИЕ ЧЛЕНОВ ПРОФСОЮЗА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17151"/>
              <a:ext cx="7538252" cy="10567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4"/>
                </a:lnSpc>
              </a:pPr>
              <a:r>
                <a:rPr lang="en-US" sz="2209">
                  <a:solidFill>
                    <a:srgbClr val="2F5972"/>
                  </a:solidFill>
                  <a:latin typeface="Tex Gyre Adventor"/>
                </a:rPr>
                <a:t>67 членов профсоюза </a:t>
              </a:r>
            </a:p>
            <a:p>
              <a:pPr algn="ctr">
                <a:lnSpc>
                  <a:spcPts val="3314"/>
                </a:lnSpc>
              </a:pPr>
              <a:r>
                <a:rPr lang="en-US" sz="2209">
                  <a:solidFill>
                    <a:srgbClr val="2F5972"/>
                  </a:solidFill>
                  <a:latin typeface="Tex Gyre Adventor"/>
                </a:rPr>
                <a:t> 165000 рублей удешевление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496400" y="5650387"/>
            <a:ext cx="4762900" cy="867579"/>
            <a:chOff x="0" y="0"/>
            <a:chExt cx="6350533" cy="1156772"/>
          </a:xfrm>
        </p:grpSpPr>
        <p:sp>
          <p:nvSpPr>
            <p:cNvPr id="26" name="TextBox 26"/>
            <p:cNvSpPr txBox="1"/>
            <p:nvPr/>
          </p:nvSpPr>
          <p:spPr>
            <a:xfrm>
              <a:off x="0" y="0"/>
              <a:ext cx="6350533" cy="1320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9"/>
                </a:lnSpc>
              </a:pPr>
              <a:r>
                <a:rPr lang="en-US" sz="2199" spc="219">
                  <a:solidFill>
                    <a:srgbClr val="F5FBF9"/>
                  </a:solidFill>
                  <a:latin typeface="Tex Gyre Adventor"/>
                </a:rPr>
                <a:t>ОРГАНИЗАЦИЯ ЛЬГОТНОГО КРЕДИТОВАНИЯ ЧЛЕНОВ ПРОФСОЮЗА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382911"/>
              <a:ext cx="6350533" cy="417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23469" y="7259060"/>
            <a:ext cx="6607443" cy="1457881"/>
            <a:chOff x="0" y="0"/>
            <a:chExt cx="8809923" cy="1943841"/>
          </a:xfrm>
        </p:grpSpPr>
        <p:sp>
          <p:nvSpPr>
            <p:cNvPr id="29" name="TextBox 29"/>
            <p:cNvSpPr txBox="1"/>
            <p:nvPr/>
          </p:nvSpPr>
          <p:spPr>
            <a:xfrm>
              <a:off x="0" y="0"/>
              <a:ext cx="8809923" cy="21251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9"/>
                </a:lnSpc>
              </a:pPr>
              <a:r>
                <a:rPr lang="en-US" sz="2199" spc="219">
                  <a:solidFill>
                    <a:srgbClr val="F5FBF9"/>
                  </a:solidFill>
                  <a:latin typeface="Tex Gyre Adventor"/>
                </a:rPr>
                <a:t>ЛЬГОТНОЕ СТРАХОВАНИЕ ЧЛЕНОВ ПРОФСОЮЗА</a:t>
              </a:r>
            </a:p>
            <a:p>
              <a:pPr algn="ctr">
                <a:lnSpc>
                  <a:spcPts val="2639"/>
                </a:lnSpc>
              </a:pPr>
              <a:endParaRPr lang="en-US" sz="2199" spc="219">
                <a:solidFill>
                  <a:srgbClr val="F5FBF9"/>
                </a:solidFill>
                <a:latin typeface="Tex Gyre Adventor"/>
              </a:endParaRPr>
            </a:p>
            <a:p>
              <a:pPr algn="ctr">
                <a:lnSpc>
                  <a:spcPts val="2159"/>
                </a:lnSpc>
              </a:pPr>
              <a:r>
                <a:rPr lang="en-US" sz="1799" spc="179">
                  <a:solidFill>
                    <a:srgbClr val="1C2143"/>
                  </a:solidFill>
                  <a:latin typeface="Tex Gyre Adventor"/>
                </a:rPr>
                <a:t>696 ЧЛЕНОВ ПРОФСОЮЗА </a:t>
              </a:r>
            </a:p>
            <a:p>
              <a:pPr algn="ctr">
                <a:lnSpc>
                  <a:spcPts val="2639"/>
                </a:lnSpc>
              </a:pPr>
              <a:endParaRPr lang="en-US" sz="1799" spc="179">
                <a:solidFill>
                  <a:srgbClr val="1C2143"/>
                </a:solidFill>
                <a:latin typeface="Tex Gyre Adventor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2169980"/>
              <a:ext cx="8809923" cy="417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8673833" y="7190520"/>
            <a:ext cx="6607443" cy="797481"/>
            <a:chOff x="0" y="0"/>
            <a:chExt cx="8809923" cy="1063307"/>
          </a:xfrm>
        </p:grpSpPr>
        <p:sp>
          <p:nvSpPr>
            <p:cNvPr id="32" name="TextBox 32"/>
            <p:cNvSpPr txBox="1"/>
            <p:nvPr/>
          </p:nvSpPr>
          <p:spPr>
            <a:xfrm>
              <a:off x="0" y="0"/>
              <a:ext cx="8809923" cy="1244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9"/>
                </a:lnSpc>
              </a:pPr>
              <a:r>
                <a:rPr lang="en-US" sz="2199" spc="219">
                  <a:solidFill>
                    <a:srgbClr val="F5FBF9"/>
                  </a:solidFill>
                  <a:latin typeface="Tex Gyre Adventor"/>
                </a:rPr>
                <a:t>ОКАЗАНИЕ МАТЕРИАЛЬНОЙ ПОМОЩИ </a:t>
              </a:r>
            </a:p>
            <a:p>
              <a:pPr algn="ctr">
                <a:lnSpc>
                  <a:spcPts val="2639"/>
                </a:lnSpc>
              </a:pPr>
              <a:endParaRPr lang="en-US" sz="2199" spc="219">
                <a:solidFill>
                  <a:srgbClr val="F5FBF9"/>
                </a:solidFill>
                <a:latin typeface="Tex Gyre Adventor"/>
              </a:endParaRPr>
            </a:p>
            <a:p>
              <a:pPr algn="ctr">
                <a:lnSpc>
                  <a:spcPts val="2159"/>
                </a:lnSpc>
              </a:pPr>
              <a:r>
                <a:rPr lang="en-US" sz="1799" spc="179">
                  <a:solidFill>
                    <a:srgbClr val="1C2143"/>
                  </a:solidFill>
                  <a:latin typeface="Tex Gyre Adventor"/>
                </a:rPr>
                <a:t>11 ЧЕЛОВЕК НА СУММУ 76 000 РУБЛЕЙ 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1289447"/>
              <a:ext cx="8809923" cy="417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840279" y="8859560"/>
            <a:ext cx="6607443" cy="797481"/>
            <a:chOff x="0" y="0"/>
            <a:chExt cx="8809923" cy="1063307"/>
          </a:xfrm>
        </p:grpSpPr>
        <p:sp>
          <p:nvSpPr>
            <p:cNvPr id="35" name="TextBox 35"/>
            <p:cNvSpPr txBox="1"/>
            <p:nvPr/>
          </p:nvSpPr>
          <p:spPr>
            <a:xfrm>
              <a:off x="0" y="0"/>
              <a:ext cx="8809923" cy="1244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9"/>
                </a:lnSpc>
              </a:pPr>
              <a:r>
                <a:rPr lang="en-US" sz="2199" spc="219">
                  <a:solidFill>
                    <a:srgbClr val="F5FBF9"/>
                  </a:solidFill>
                  <a:latin typeface="Tex Gyre Adventor"/>
                </a:rPr>
                <a:t>ДИСКОНТНАЯ ПРОГРАММА </a:t>
              </a:r>
            </a:p>
            <a:p>
              <a:pPr algn="ctr">
                <a:lnSpc>
                  <a:spcPts val="2639"/>
                </a:lnSpc>
              </a:pPr>
              <a:endParaRPr lang="en-US" sz="2199" spc="219">
                <a:solidFill>
                  <a:srgbClr val="F5FBF9"/>
                </a:solidFill>
                <a:latin typeface="Tex Gyre Adventor"/>
              </a:endParaRPr>
            </a:p>
            <a:p>
              <a:pPr algn="ctr">
                <a:lnSpc>
                  <a:spcPts val="2159"/>
                </a:lnSpc>
              </a:pPr>
              <a:r>
                <a:rPr lang="en-US" sz="2199" spc="219">
                  <a:solidFill>
                    <a:srgbClr val="1C2143"/>
                  </a:solidFill>
                  <a:latin typeface="Tex Gyre Adventor"/>
                </a:rPr>
                <a:t>ВЫДАНО 10806 ДИСКОНТНЫХ КАРТ</a:t>
              </a:r>
              <a:r>
                <a:rPr lang="en-US" sz="1799" spc="179">
                  <a:solidFill>
                    <a:srgbClr val="1C2143"/>
                  </a:solidFill>
                  <a:latin typeface="Tex Gyre Adventor"/>
                </a:rPr>
                <a:t> 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1289447"/>
              <a:ext cx="8809923" cy="417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5400000">
            <a:off x="13671966" y="3302701"/>
            <a:ext cx="5851736" cy="1303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4199" spc="419">
                <a:solidFill>
                  <a:srgbClr val="F3CD74"/>
                </a:solidFill>
                <a:latin typeface="Tex Gyre Adventor Bold"/>
              </a:rPr>
              <a:t>СТАТИСТИЧЕСКИЕ ДАННЫЕ: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397662" y="249418"/>
            <a:ext cx="6667900" cy="949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99"/>
              </a:lnSpc>
            </a:pPr>
            <a:r>
              <a:rPr lang="en-US" sz="2999">
                <a:solidFill>
                  <a:srgbClr val="F3CD74"/>
                </a:solidFill>
                <a:latin typeface="Tex Gyre Adventor"/>
              </a:rPr>
              <a:t>465</a:t>
            </a:r>
            <a:r>
              <a:rPr lang="en-US" sz="2999">
                <a:solidFill>
                  <a:srgbClr val="5DCAD1"/>
                </a:solidFill>
                <a:latin typeface="Tex Gyre Adventor"/>
              </a:rPr>
              <a:t> первичных профсюзных организаций</a:t>
            </a:r>
          </a:p>
          <a:p>
            <a:pPr algn="r">
              <a:lnSpc>
                <a:spcPts val="4499"/>
              </a:lnSpc>
            </a:pPr>
            <a:endParaRPr lang="en-US" sz="2999">
              <a:solidFill>
                <a:srgbClr val="5DCAD1"/>
              </a:solidFill>
              <a:latin typeface="Tex Gyre Adventor"/>
            </a:endParaRPr>
          </a:p>
          <a:p>
            <a:pPr algn="r">
              <a:lnSpc>
                <a:spcPts val="4499"/>
              </a:lnSpc>
            </a:pPr>
            <a:r>
              <a:rPr lang="en-US" sz="2999">
                <a:solidFill>
                  <a:srgbClr val="F3CD74"/>
                </a:solidFill>
                <a:latin typeface="Tex Gyre Adventor"/>
              </a:rPr>
              <a:t>21684 </a:t>
            </a:r>
            <a:r>
              <a:rPr lang="en-US" sz="2999">
                <a:solidFill>
                  <a:srgbClr val="5DCAD1"/>
                </a:solidFill>
                <a:latin typeface="Tex Gyre Adventor"/>
              </a:rPr>
              <a:t>члена Профсоюза</a:t>
            </a:r>
          </a:p>
          <a:p>
            <a:pPr algn="r">
              <a:lnSpc>
                <a:spcPts val="4499"/>
              </a:lnSpc>
            </a:pPr>
            <a:endParaRPr lang="en-US" sz="2999">
              <a:solidFill>
                <a:srgbClr val="5DCAD1"/>
              </a:solidFill>
              <a:latin typeface="Tex Gyre Adventor"/>
            </a:endParaRPr>
          </a:p>
          <a:p>
            <a:pPr algn="r">
              <a:lnSpc>
                <a:spcPts val="4499"/>
              </a:lnSpc>
            </a:pPr>
            <a:r>
              <a:rPr lang="en-US" sz="2999">
                <a:solidFill>
                  <a:srgbClr val="F3CD74"/>
                </a:solidFill>
                <a:latin typeface="Tex Gyre Adventor"/>
              </a:rPr>
              <a:t>10385</a:t>
            </a:r>
            <a:r>
              <a:rPr lang="en-US" sz="2999">
                <a:solidFill>
                  <a:srgbClr val="5DCAD1"/>
                </a:solidFill>
                <a:latin typeface="Tex Gyre Adventor"/>
              </a:rPr>
              <a:t> работающих</a:t>
            </a:r>
          </a:p>
          <a:p>
            <a:pPr algn="r">
              <a:lnSpc>
                <a:spcPts val="4499"/>
              </a:lnSpc>
            </a:pPr>
            <a:r>
              <a:rPr lang="en-US" sz="2999">
                <a:solidFill>
                  <a:srgbClr val="F3CD74"/>
                </a:solidFill>
                <a:latin typeface="Tex Gyre Adventor"/>
              </a:rPr>
              <a:t>10920 </a:t>
            </a:r>
            <a:r>
              <a:rPr lang="en-US" sz="2999">
                <a:solidFill>
                  <a:srgbClr val="5DCAD1"/>
                </a:solidFill>
                <a:latin typeface="Tex Gyre Adventor"/>
              </a:rPr>
              <a:t>обучающихся</a:t>
            </a:r>
          </a:p>
          <a:p>
            <a:pPr algn="r">
              <a:lnSpc>
                <a:spcPts val="4499"/>
              </a:lnSpc>
            </a:pPr>
            <a:endParaRPr lang="en-US" sz="2999">
              <a:solidFill>
                <a:srgbClr val="5DCAD1"/>
              </a:solidFill>
              <a:latin typeface="Tex Gyre Adventor"/>
            </a:endParaRPr>
          </a:p>
          <a:p>
            <a:pPr algn="r">
              <a:lnSpc>
                <a:spcPts val="4499"/>
              </a:lnSpc>
            </a:pPr>
            <a:r>
              <a:rPr lang="en-US" sz="2999">
                <a:solidFill>
                  <a:srgbClr val="F3CD74"/>
                </a:solidFill>
                <a:latin typeface="Tex Gyre Adventor"/>
              </a:rPr>
              <a:t>379</a:t>
            </a:r>
            <a:r>
              <a:rPr lang="en-US" sz="2999">
                <a:solidFill>
                  <a:srgbClr val="5DCAD1"/>
                </a:solidFill>
                <a:latin typeface="Tex Gyre Adventor"/>
              </a:rPr>
              <a:t> неработающих пенсионеров</a:t>
            </a:r>
          </a:p>
          <a:p>
            <a:pPr algn="r">
              <a:lnSpc>
                <a:spcPts val="4499"/>
              </a:lnSpc>
            </a:pPr>
            <a:endParaRPr lang="en-US" sz="2999">
              <a:solidFill>
                <a:srgbClr val="5DCAD1"/>
              </a:solidFill>
              <a:latin typeface="Tex Gyre Adventor"/>
            </a:endParaRPr>
          </a:p>
          <a:p>
            <a:pPr algn="r">
              <a:lnSpc>
                <a:spcPts val="4499"/>
              </a:lnSpc>
            </a:pPr>
            <a:r>
              <a:rPr lang="en-US" sz="2999">
                <a:solidFill>
                  <a:srgbClr val="F3CD74"/>
                </a:solidFill>
                <a:latin typeface="Tex Gyre Adventor"/>
              </a:rPr>
              <a:t>Принято</a:t>
            </a:r>
            <a:r>
              <a:rPr lang="en-US" sz="2999">
                <a:solidFill>
                  <a:srgbClr val="5DCAD1"/>
                </a:solidFill>
                <a:latin typeface="Tex Gyre Adventor"/>
              </a:rPr>
              <a:t> в Профсоюз 1317 человек, из них 672 студента </a:t>
            </a:r>
          </a:p>
          <a:p>
            <a:pPr algn="r">
              <a:lnSpc>
                <a:spcPts val="4499"/>
              </a:lnSpc>
            </a:pPr>
            <a:endParaRPr lang="en-US" sz="2999">
              <a:solidFill>
                <a:srgbClr val="5DCAD1"/>
              </a:solidFill>
              <a:latin typeface="Tex Gyre Adventor"/>
            </a:endParaRPr>
          </a:p>
          <a:p>
            <a:pPr algn="r">
              <a:lnSpc>
                <a:spcPts val="4499"/>
              </a:lnSpc>
            </a:pPr>
            <a:r>
              <a:rPr lang="en-US" sz="2999">
                <a:solidFill>
                  <a:srgbClr val="F3CD74"/>
                </a:solidFill>
                <a:latin typeface="Tex Gyre Adventor"/>
              </a:rPr>
              <a:t>Общий охват: </a:t>
            </a:r>
            <a:r>
              <a:rPr lang="en-US" sz="2999">
                <a:solidFill>
                  <a:srgbClr val="5DCAD1"/>
                </a:solidFill>
                <a:latin typeface="Tex Gyre Adventor"/>
              </a:rPr>
              <a:t>42,8 % работающих членов Профсоюза</a:t>
            </a:r>
          </a:p>
          <a:p>
            <a:pPr algn="r">
              <a:lnSpc>
                <a:spcPts val="4499"/>
              </a:lnSpc>
            </a:pPr>
            <a:r>
              <a:rPr lang="en-US" sz="2999">
                <a:solidFill>
                  <a:srgbClr val="5DCAD1"/>
                </a:solidFill>
                <a:latin typeface="Tex Gyre Adventor"/>
              </a:rPr>
              <a:t>93,7 % обучающихся</a:t>
            </a:r>
          </a:p>
          <a:p>
            <a:pPr algn="r">
              <a:lnSpc>
                <a:spcPts val="2850"/>
              </a:lnSpc>
            </a:pPr>
            <a:endParaRPr lang="en-US" sz="2999">
              <a:solidFill>
                <a:srgbClr val="5DCAD1"/>
              </a:solidFill>
              <a:latin typeface="Tex Gyre Adventor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3581385" y="-3060246"/>
            <a:ext cx="11979047" cy="10692492"/>
            <a:chOff x="0" y="0"/>
            <a:chExt cx="15972062" cy="14256656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2700000">
              <a:off x="3803245" y="2087839"/>
              <a:ext cx="10080978" cy="10080978"/>
              <a:chOff x="0" y="0"/>
              <a:chExt cx="2653030" cy="26530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2700000">
              <a:off x="2087839" y="2087839"/>
              <a:ext cx="10080978" cy="10080978"/>
              <a:chOff x="0" y="0"/>
              <a:chExt cx="1913890" cy="191389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15159760" y="7487939"/>
            <a:ext cx="4496396" cy="4013481"/>
            <a:chOff x="0" y="0"/>
            <a:chExt cx="5995194" cy="5351308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-2700000">
              <a:off x="1427567" y="783681"/>
              <a:ext cx="3783946" cy="3783946"/>
              <a:chOff x="0" y="0"/>
              <a:chExt cx="2653030" cy="265303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2700000">
              <a:off x="783681" y="783681"/>
              <a:ext cx="3783946" cy="3783946"/>
              <a:chOff x="0" y="0"/>
              <a:chExt cx="1913890" cy="1913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83759" y="383041"/>
            <a:ext cx="10683637" cy="12016414"/>
            <a:chOff x="0" y="0"/>
            <a:chExt cx="14244849" cy="16021885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2086110" y="3863146"/>
              <a:ext cx="10072629" cy="10072629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2086110" y="2086110"/>
              <a:ext cx="10072629" cy="10072629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1507973" y="-574523"/>
            <a:ext cx="4692345" cy="3930345"/>
            <a:chOff x="0" y="0"/>
            <a:chExt cx="6256461" cy="5240461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767448" y="767448"/>
              <a:ext cx="3705565" cy="3705565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783448" y="767448"/>
              <a:ext cx="3705565" cy="3705565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3184373" y="2623970"/>
            <a:ext cx="7058509" cy="7064978"/>
            <a:chOff x="0" y="0"/>
            <a:chExt cx="9411346" cy="941997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15090"/>
              <a:ext cx="9411346" cy="634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5"/>
                </a:lnSpc>
              </a:pPr>
              <a:r>
                <a:rPr lang="en-US" sz="3146" spc="314">
                  <a:solidFill>
                    <a:srgbClr val="F3CD74"/>
                  </a:solidFill>
                  <a:latin typeface="Tex Gyre Adventor"/>
                </a:rPr>
                <a:t>ПОЧТОВЫЙ АДРЕС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680877"/>
              <a:ext cx="9411346" cy="634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5"/>
                </a:lnSpc>
              </a:pPr>
              <a:r>
                <a:rPr lang="en-US" sz="3146" spc="314">
                  <a:solidFill>
                    <a:srgbClr val="F3CD74"/>
                  </a:solidFill>
                  <a:latin typeface="Tex Gyre Adventor"/>
                </a:rPr>
                <a:t>НОМЕР ТЕЛЕФОНА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10810"/>
              <a:ext cx="9411346" cy="6348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75"/>
                </a:lnSpc>
              </a:pPr>
              <a:r>
                <a:rPr lang="en-US" sz="3146" spc="314">
                  <a:solidFill>
                    <a:srgbClr val="F3CD74"/>
                  </a:solidFill>
                  <a:latin typeface="Tex Gyre Adventor"/>
                </a:rPr>
                <a:t>ЭЛЕКТРОННЫЙ АДРЕС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754869"/>
              <a:ext cx="9411346" cy="12750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33"/>
                </a:lnSpc>
              </a:pPr>
              <a:r>
                <a:rPr lang="en-US" sz="2622">
                  <a:solidFill>
                    <a:srgbClr val="5DCAD1"/>
                  </a:solidFill>
                  <a:latin typeface="Tex Gyre Adventor"/>
                </a:rPr>
                <a:t>150014, г. Ярославль, ул. Свобрды, д.87 а, оф. 217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450836"/>
              <a:ext cx="9411346" cy="6090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33"/>
                </a:lnSpc>
              </a:pPr>
              <a:r>
                <a:rPr lang="en-US" sz="2622">
                  <a:solidFill>
                    <a:srgbClr val="5DCAD1"/>
                  </a:solidFill>
                  <a:latin typeface="Tex Gyre Adventor"/>
                </a:rPr>
                <a:t>8(4852) 21-15-06; 21-07-64; 21-08-63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5480769"/>
              <a:ext cx="9411346" cy="3939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33"/>
                </a:lnSpc>
              </a:pPr>
              <a:r>
                <a:rPr lang="en-US" sz="2622">
                  <a:solidFill>
                    <a:srgbClr val="5DCAD1"/>
                  </a:solidFill>
                  <a:latin typeface="Tex Gyre Adventor"/>
                </a:rPr>
                <a:t>obkom/76@mail.ru </a:t>
              </a:r>
            </a:p>
            <a:p>
              <a:pPr>
                <a:lnSpc>
                  <a:spcPts val="3933"/>
                </a:lnSpc>
              </a:pPr>
              <a:r>
                <a:rPr lang="en-US" sz="2622">
                  <a:solidFill>
                    <a:srgbClr val="F3CD74"/>
                  </a:solidFill>
                  <a:latin typeface="Tex Gyre Adventor"/>
                </a:rPr>
                <a:t>официальный сайт: </a:t>
              </a:r>
              <a:r>
                <a:rPr lang="en-US" sz="2622">
                  <a:solidFill>
                    <a:srgbClr val="5DCAD1"/>
                  </a:solidFill>
                  <a:latin typeface="Tex Gyre Adventor"/>
                </a:rPr>
                <a:t>https://www.eseur.ru/yaroslavl/</a:t>
              </a:r>
            </a:p>
            <a:p>
              <a:pPr>
                <a:lnSpc>
                  <a:spcPts val="3933"/>
                </a:lnSpc>
              </a:pPr>
              <a:r>
                <a:rPr lang="en-US" sz="2622">
                  <a:solidFill>
                    <a:srgbClr val="F3CD74"/>
                  </a:solidFill>
                  <a:latin typeface="Tex Gyre Adventor"/>
                </a:rPr>
                <a:t>группа в ВК: </a:t>
              </a:r>
              <a:r>
                <a:rPr lang="en-US" sz="2622">
                  <a:solidFill>
                    <a:srgbClr val="5DCAD1"/>
                  </a:solidFill>
                  <a:latin typeface="Tex Gyre Adventor"/>
                </a:rPr>
                <a:t>https://vk.com/profsoyuz76</a:t>
              </a:r>
            </a:p>
            <a:p>
              <a:pPr>
                <a:lnSpc>
                  <a:spcPts val="3933"/>
                </a:lnSpc>
              </a:pPr>
              <a:endParaRPr lang="en-US" sz="2622">
                <a:solidFill>
                  <a:srgbClr val="5DCAD1"/>
                </a:solidFill>
                <a:latin typeface="Tex Gyre Adventor"/>
              </a:endParaRPr>
            </a:p>
            <a:p>
              <a:pPr>
                <a:lnSpc>
                  <a:spcPts val="3933"/>
                </a:lnSpc>
              </a:pPr>
              <a:endParaRPr lang="en-US" sz="2622">
                <a:solidFill>
                  <a:srgbClr val="5DCAD1"/>
                </a:solidFill>
                <a:latin typeface="Tex Gyre Adventor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 rot="-5400000">
            <a:off x="-2048410" y="5462954"/>
            <a:ext cx="7344844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699" spc="269">
                <a:solidFill>
                  <a:srgbClr val="F3CD74"/>
                </a:solidFill>
                <a:latin typeface="Tex Gyre Adventor Bold"/>
              </a:rPr>
              <a:t>ЯРОСЛАВСКАЯ ОБЛАСТНАЯ ОРГАНИЗАЦИЯ ОБЩЕРОССИЙСКОГО ПРОФСОЮЗА ОБРАЗОВАНИЯ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624625" y="1585745"/>
            <a:ext cx="7344844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699" spc="269">
                <a:solidFill>
                  <a:srgbClr val="F3CD74"/>
                </a:solidFill>
                <a:latin typeface="Tex Gyre Adventor Bold"/>
              </a:rPr>
              <a:t>БЛАГОДАРИМ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93900" y="1671295"/>
            <a:ext cx="9259670" cy="6793971"/>
            <a:chOff x="0" y="0"/>
            <a:chExt cx="12346227" cy="9058627"/>
          </a:xfrm>
        </p:grpSpPr>
        <p:sp>
          <p:nvSpPr>
            <p:cNvPr id="3" name="TextBox 3"/>
            <p:cNvSpPr txBox="1"/>
            <p:nvPr/>
          </p:nvSpPr>
          <p:spPr>
            <a:xfrm>
              <a:off x="0" y="738656"/>
              <a:ext cx="12346227" cy="8465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72"/>
                </a:lnSpc>
              </a:pPr>
              <a:r>
                <a:rPr lang="en-US" sz="2448">
                  <a:solidFill>
                    <a:srgbClr val="2F5972"/>
                  </a:solidFill>
                  <a:latin typeface="Tex Gyre Adventor"/>
                </a:rPr>
                <a:t>- О плане работы </a:t>
              </a:r>
              <a:r>
                <a:rPr lang="en-US" sz="2448">
                  <a:solidFill>
                    <a:srgbClr val="2F5972"/>
                  </a:solidFill>
                  <a:latin typeface="Arimo"/>
                </a:rPr>
                <a:t>Ярославского областного комитета Общероссийского Профсоюза образования на 2020 год; </a:t>
              </a:r>
            </a:p>
            <a:p>
              <a:pPr algn="just">
                <a:lnSpc>
                  <a:spcPts val="3672"/>
                </a:lnSpc>
              </a:pPr>
              <a:r>
                <a:rPr lang="en-US" sz="2448">
                  <a:solidFill>
                    <a:srgbClr val="2F5972"/>
                  </a:solidFill>
                  <a:latin typeface="Arimo"/>
                </a:rPr>
                <a:t>- О подготовке и проведении мероприятий, посвящённых 30-летию Общероссийского Профсоюза образования;</a:t>
              </a:r>
            </a:p>
            <a:p>
              <a:pPr algn="just">
                <a:lnSpc>
                  <a:spcPts val="3672"/>
                </a:lnSpc>
              </a:pPr>
              <a:r>
                <a:rPr lang="en-US" sz="2448">
                  <a:solidFill>
                    <a:srgbClr val="2F5972"/>
                  </a:solidFill>
                  <a:latin typeface="Arimo"/>
                </a:rPr>
                <a:t>-  Об участии профсоюзных организаций в летней оздоровительной кампании 2020 году;</a:t>
              </a:r>
            </a:p>
            <a:p>
              <a:pPr algn="just">
                <a:lnSpc>
                  <a:spcPts val="3672"/>
                </a:lnSpc>
              </a:pPr>
              <a:r>
                <a:rPr lang="en-US" sz="2448">
                  <a:solidFill>
                    <a:srgbClr val="2F5972"/>
                  </a:solidFill>
                  <a:latin typeface="Arimo"/>
                </a:rPr>
                <a:t>- О реализации инновационных форм работы,включая программы «Профсоюзная путевка», «Профсоюзный дисконт» и др.;</a:t>
              </a:r>
            </a:p>
            <a:p>
              <a:pPr algn="just">
                <a:lnSpc>
                  <a:spcPts val="3672"/>
                </a:lnSpc>
              </a:pPr>
              <a:r>
                <a:rPr lang="en-US" sz="2448">
                  <a:solidFill>
                    <a:srgbClr val="2F5972"/>
                  </a:solidFill>
                  <a:latin typeface="Arimo"/>
                </a:rPr>
                <a:t>- Итоги VIII Съезда Профессионального союза работников</a:t>
              </a:r>
            </a:p>
            <a:p>
              <a:pPr algn="r">
                <a:lnSpc>
                  <a:spcPts val="3672"/>
                </a:lnSpc>
              </a:pPr>
              <a:r>
                <a:rPr lang="en-US" sz="2448">
                  <a:solidFill>
                    <a:srgbClr val="2F5972"/>
                  </a:solidFill>
                  <a:latin typeface="Arimo"/>
                </a:rPr>
                <a:t>народного образования и науки Российской Федерации;</a:t>
              </a:r>
            </a:p>
            <a:p>
              <a:pPr algn="just">
                <a:lnSpc>
                  <a:spcPts val="3672"/>
                </a:lnSpc>
              </a:pPr>
              <a:r>
                <a:rPr lang="en-US" sz="2448">
                  <a:solidFill>
                    <a:srgbClr val="2F5972"/>
                  </a:solidFill>
                  <a:latin typeface="Tex Gyre Adventor"/>
                </a:rPr>
                <a:t>- </a:t>
              </a:r>
              <a:r>
                <a:rPr lang="en-US" sz="2448">
                  <a:solidFill>
                    <a:srgbClr val="2F5972"/>
                  </a:solidFill>
                  <a:latin typeface="Arimo"/>
                </a:rPr>
                <a:t>Актуальные задачи деятельности Профсоюза в современных условиях и др.</a:t>
              </a:r>
            </a:p>
            <a:p>
              <a:pPr algn="r">
                <a:lnSpc>
                  <a:spcPts val="2845"/>
                </a:lnSpc>
              </a:pPr>
              <a:r>
                <a:rPr lang="en-US" sz="1896">
                  <a:solidFill>
                    <a:srgbClr val="2F5972"/>
                  </a:solidFill>
                  <a:latin typeface="Tex Gyre Adventor"/>
                </a:rPr>
                <a:t>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77" y="-28249"/>
              <a:ext cx="12346050" cy="774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434"/>
                </a:lnSpc>
              </a:pPr>
              <a:r>
                <a:rPr lang="en-US" sz="3695" spc="369">
                  <a:solidFill>
                    <a:srgbClr val="F5FBF9"/>
                  </a:solidFill>
                  <a:latin typeface="Tex Gyre Adventor Bold"/>
                </a:rPr>
                <a:t>АКТУАЛЬНЫЕ ВОПРОСЫ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38099" y="8163147"/>
            <a:ext cx="5009706" cy="4247706"/>
            <a:chOff x="0" y="0"/>
            <a:chExt cx="6679608" cy="566360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016000" y="0"/>
              <a:ext cx="5663608" cy="5663608"/>
              <a:chOff x="0" y="0"/>
              <a:chExt cx="2787650" cy="27876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0"/>
              <a:ext cx="5663608" cy="5663608"/>
              <a:chOff x="-2540" y="-2540"/>
              <a:chExt cx="6355080" cy="635508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10" name="Group 10"/>
          <p:cNvGrpSpPr/>
          <p:nvPr/>
        </p:nvGrpSpPr>
        <p:grpSpPr>
          <a:xfrm>
            <a:off x="-2322041" y="0"/>
            <a:ext cx="10192766" cy="8393873"/>
            <a:chOff x="0" y="0"/>
            <a:chExt cx="13590355" cy="11191831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0" y="0"/>
              <a:ext cx="11191831" cy="11191831"/>
              <a:chOff x="0" y="0"/>
              <a:chExt cx="2787650" cy="278765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398524" y="0"/>
              <a:ext cx="11191831" cy="11191831"/>
              <a:chOff x="-2540" y="-2540"/>
              <a:chExt cx="6355080" cy="635508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5808467" y="376833"/>
            <a:ext cx="12709736" cy="651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4199" spc="419">
                <a:solidFill>
                  <a:srgbClr val="F5FBF9"/>
                </a:solidFill>
                <a:latin typeface="Tex Gyre Adventor Bold"/>
              </a:rPr>
              <a:t>ЗАСЕДАНИЯ ПРЕЗИДИУМА И КОМИТЕТА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84888" y="3244858"/>
            <a:ext cx="11434339" cy="7042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9"/>
              </a:lnSpc>
            </a:pPr>
            <a:r>
              <a:rPr lang="en-US" sz="2633" spc="263">
                <a:solidFill>
                  <a:srgbClr val="5DCAD1"/>
                </a:solidFill>
                <a:latin typeface="Tex Gyre Adventor"/>
              </a:rPr>
              <a:t> </a:t>
            </a:r>
            <a:r>
              <a:rPr lang="en-US" sz="2633" spc="263">
                <a:solidFill>
                  <a:srgbClr val="F3CD74"/>
                </a:solidFill>
                <a:latin typeface="Tex Gyre Adventor"/>
              </a:rPr>
              <a:t>16 ДЕКАБРЯ 2019 ГОДА</a:t>
            </a:r>
          </a:p>
          <a:p>
            <a:pPr>
              <a:lnSpc>
                <a:spcPts val="3159"/>
              </a:lnSpc>
            </a:pPr>
            <a:r>
              <a:rPr lang="en-US" sz="2633" spc="263">
                <a:solidFill>
                  <a:srgbClr val="5DCAD1"/>
                </a:solidFill>
                <a:latin typeface="Tex Gyre Adventor"/>
              </a:rPr>
              <a:t>РЕГИОНАЛЬНОЕ ОТРАСЛЕВОЕ СОГЛАШЕНИЕ С ДЕПАРТАМЕНТОМ ОБРАЗОВАНИЯ ЯРОСЛАВСКОЙ ОБЛАСТИ НА 2020-2022 ГГ.</a:t>
            </a:r>
            <a:r>
              <a:rPr lang="en-US" sz="2633" spc="263">
                <a:solidFill>
                  <a:srgbClr val="F3CD74"/>
                </a:solidFill>
                <a:latin typeface="Tex Gyre Adventor"/>
              </a:rPr>
              <a:t> РАСПРОСТРАНЕНО НА 8907 </a:t>
            </a:r>
            <a:r>
              <a:rPr lang="en-US" sz="2633" spc="263">
                <a:solidFill>
                  <a:srgbClr val="5DCAD1"/>
                </a:solidFill>
                <a:latin typeface="Tex Gyre Adventor"/>
              </a:rPr>
              <a:t>ЧЛЕНОВ ПРОФСОЮЗА</a:t>
            </a:r>
          </a:p>
          <a:p>
            <a:pPr>
              <a:lnSpc>
                <a:spcPts val="3159"/>
              </a:lnSpc>
            </a:pPr>
            <a:endParaRPr lang="en-US" sz="2633" spc="263">
              <a:solidFill>
                <a:srgbClr val="5DCAD1"/>
              </a:solidFill>
              <a:latin typeface="Tex Gyre Adventor"/>
            </a:endParaRPr>
          </a:p>
          <a:p>
            <a:pPr>
              <a:lnSpc>
                <a:spcPts val="3159"/>
              </a:lnSpc>
            </a:pPr>
            <a:r>
              <a:rPr lang="en-US" sz="2633" spc="263">
                <a:solidFill>
                  <a:srgbClr val="F3CD74"/>
                </a:solidFill>
                <a:latin typeface="Tex Gyre Adventor"/>
              </a:rPr>
              <a:t>КОЛЛЕКТИВНЫЕ ДОГОВОРЫ</a:t>
            </a:r>
            <a:r>
              <a:rPr lang="en-US" sz="2633" spc="263">
                <a:solidFill>
                  <a:srgbClr val="5DCAD1"/>
                </a:solidFill>
                <a:latin typeface="Tex Gyre Adventor"/>
              </a:rPr>
              <a:t> В </a:t>
            </a:r>
            <a:r>
              <a:rPr lang="en-US" sz="2633" spc="263">
                <a:solidFill>
                  <a:srgbClr val="F3CD74"/>
                </a:solidFill>
                <a:latin typeface="Tex Gyre Adventor"/>
              </a:rPr>
              <a:t>390</a:t>
            </a:r>
            <a:r>
              <a:rPr lang="en-US" sz="2633" spc="263">
                <a:solidFill>
                  <a:srgbClr val="5DCAD1"/>
                </a:solidFill>
                <a:latin typeface="Tex Gyre Adventor"/>
              </a:rPr>
              <a:t> ИЗ 465 ППО  (</a:t>
            </a:r>
            <a:r>
              <a:rPr lang="en-US" sz="2633" spc="263">
                <a:solidFill>
                  <a:srgbClr val="F3CD74"/>
                </a:solidFill>
                <a:latin typeface="Tex Gyre Adventor"/>
              </a:rPr>
              <a:t>84,4 %</a:t>
            </a:r>
            <a:r>
              <a:rPr lang="en-US" sz="2633" spc="263">
                <a:solidFill>
                  <a:srgbClr val="5DCAD1"/>
                </a:solidFill>
                <a:latin typeface="Tex Gyre Adventor"/>
              </a:rPr>
              <a:t>)</a:t>
            </a:r>
          </a:p>
          <a:p>
            <a:pPr>
              <a:lnSpc>
                <a:spcPts val="3159"/>
              </a:lnSpc>
            </a:pPr>
            <a:endParaRPr lang="en-US" sz="2633" spc="263">
              <a:solidFill>
                <a:srgbClr val="5DCAD1"/>
              </a:solidFill>
              <a:latin typeface="Tex Gyre Adventor"/>
            </a:endParaRPr>
          </a:p>
          <a:p>
            <a:pPr>
              <a:lnSpc>
                <a:spcPts val="3159"/>
              </a:lnSpc>
            </a:pPr>
            <a:r>
              <a:rPr lang="en-US" sz="2633" spc="263">
                <a:solidFill>
                  <a:srgbClr val="5DCAD1"/>
                </a:solidFill>
                <a:latin typeface="Tex Gyre Adventor"/>
              </a:rPr>
              <a:t>НА </a:t>
            </a:r>
            <a:r>
              <a:rPr lang="en-US" sz="2633" spc="263">
                <a:solidFill>
                  <a:srgbClr val="F3CD74"/>
                </a:solidFill>
                <a:latin typeface="Tex Gyre Adventor"/>
              </a:rPr>
              <a:t>1089</a:t>
            </a:r>
            <a:r>
              <a:rPr lang="en-US" sz="2633" spc="263">
                <a:solidFill>
                  <a:srgbClr val="5DCAD1"/>
                </a:solidFill>
                <a:latin typeface="Tex Gyre Adventor"/>
              </a:rPr>
              <a:t> ЧЛЕНОВ ПРОФСОЮЗА - </a:t>
            </a:r>
            <a:r>
              <a:rPr lang="en-US" sz="2633" spc="263">
                <a:solidFill>
                  <a:srgbClr val="F3CD74"/>
                </a:solidFill>
                <a:latin typeface="Tex Gyre Adventor"/>
              </a:rPr>
              <a:t>ФЕДЕРАЛЬНОЕ СОГЛАШЕНИЕ</a:t>
            </a:r>
            <a:r>
              <a:rPr lang="en-US" sz="2633" spc="263">
                <a:solidFill>
                  <a:srgbClr val="5DCAD1"/>
                </a:solidFill>
                <a:latin typeface="Tex Gyre Adventor"/>
              </a:rPr>
              <a:t> ПО ОРГАНИЗАЦИЯМ, НАХОДЯЩИХСЯ В ВЕДЕНИИ МИНОБРНАУКИ РФ (2018-2020ГГ)</a:t>
            </a:r>
          </a:p>
          <a:p>
            <a:pPr>
              <a:lnSpc>
                <a:spcPts val="3159"/>
              </a:lnSpc>
            </a:pPr>
            <a:endParaRPr lang="en-US" sz="2633" spc="263">
              <a:solidFill>
                <a:srgbClr val="5DCAD1"/>
              </a:solidFill>
              <a:latin typeface="Tex Gyre Adventor"/>
            </a:endParaRPr>
          </a:p>
          <a:p>
            <a:pPr>
              <a:lnSpc>
                <a:spcPts val="3159"/>
              </a:lnSpc>
            </a:pPr>
            <a:endParaRPr lang="en-US" sz="2633" spc="263">
              <a:solidFill>
                <a:srgbClr val="5DCAD1"/>
              </a:solidFill>
              <a:latin typeface="Tex Gyre Adventor"/>
            </a:endParaRPr>
          </a:p>
          <a:p>
            <a:pPr>
              <a:lnSpc>
                <a:spcPts val="3159"/>
              </a:lnSpc>
            </a:pPr>
            <a:endParaRPr lang="en-US" sz="2633" spc="263">
              <a:solidFill>
                <a:srgbClr val="5DCAD1"/>
              </a:solidFill>
              <a:latin typeface="Tex Gyre Adventor"/>
            </a:endParaRPr>
          </a:p>
          <a:p>
            <a:pPr algn="r">
              <a:lnSpc>
                <a:spcPts val="5950"/>
              </a:lnSpc>
            </a:pPr>
            <a:endParaRPr lang="en-US" sz="2633" spc="263">
              <a:solidFill>
                <a:srgbClr val="5DCAD1"/>
              </a:solidFill>
              <a:latin typeface="Tex Gyre Adventor"/>
            </a:endParaRPr>
          </a:p>
          <a:p>
            <a:pPr algn="r">
              <a:lnSpc>
                <a:spcPts val="5950"/>
              </a:lnSpc>
            </a:pPr>
            <a:endParaRPr lang="en-US" sz="2633" spc="263">
              <a:solidFill>
                <a:srgbClr val="5DCAD1"/>
              </a:solidFill>
              <a:latin typeface="Tex Gyre Adventor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286495" y="-882258"/>
            <a:ext cx="8326610" cy="7403315"/>
            <a:chOff x="0" y="0"/>
            <a:chExt cx="11102146" cy="987108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-2700000">
              <a:off x="1445587" y="1445587"/>
              <a:ext cx="6979912" cy="6979912"/>
              <a:chOff x="0" y="0"/>
              <a:chExt cx="2653030" cy="265303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-2700000">
              <a:off x="2676647" y="1445587"/>
              <a:ext cx="6979912" cy="6979912"/>
              <a:chOff x="0" y="0"/>
              <a:chExt cx="1913890" cy="1913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grpSp>
        <p:nvGrpSpPr>
          <p:cNvPr id="8" name="Group 8"/>
          <p:cNvGrpSpPr/>
          <p:nvPr/>
        </p:nvGrpSpPr>
        <p:grpSpPr>
          <a:xfrm>
            <a:off x="-923621" y="7334462"/>
            <a:ext cx="4547940" cy="3930345"/>
            <a:chOff x="0" y="0"/>
            <a:chExt cx="6063920" cy="5240461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-2700000">
              <a:off x="767448" y="767448"/>
              <a:ext cx="3705565" cy="3705565"/>
              <a:chOff x="0" y="0"/>
              <a:chExt cx="2653030" cy="26530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 rot="-2700000">
              <a:off x="1590907" y="767448"/>
              <a:ext cx="3705565" cy="3705565"/>
              <a:chOff x="0" y="0"/>
              <a:chExt cx="1913890" cy="191389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F3CD74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1028700" y="1162050"/>
            <a:ext cx="12379835" cy="176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4"/>
              </a:lnSpc>
            </a:pPr>
            <a:r>
              <a:rPr lang="en-US" sz="6594" spc="659">
                <a:solidFill>
                  <a:srgbClr val="F3CD74"/>
                </a:solidFill>
                <a:latin typeface="Tex Gyre Adventor Bold"/>
              </a:rPr>
              <a:t>СОЦИАЛЬНОЕ ПАРТНЕРСТВО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82745" y="5757543"/>
            <a:ext cx="8441197" cy="7298197"/>
            <a:chOff x="0" y="0"/>
            <a:chExt cx="11254929" cy="9730929"/>
          </a:xfrm>
        </p:grpSpPr>
        <p:grpSp>
          <p:nvGrpSpPr>
            <p:cNvPr id="3" name="Group 3"/>
            <p:cNvGrpSpPr/>
            <p:nvPr/>
          </p:nvGrpSpPr>
          <p:grpSpPr>
            <a:xfrm rot="-2700000">
              <a:off x="1425062" y="1425062"/>
              <a:ext cx="6880806" cy="6880806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2700000">
              <a:off x="2949062" y="1425062"/>
              <a:ext cx="6880806" cy="6880806"/>
              <a:chOff x="0" y="0"/>
              <a:chExt cx="2653030" cy="26530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5DCAD1"/>
              </a:solidFill>
            </p:spPr>
          </p:sp>
        </p:grpSp>
      </p:grpSp>
      <p:sp>
        <p:nvSpPr>
          <p:cNvPr id="7" name="AutoShape 7"/>
          <p:cNvSpPr/>
          <p:nvPr/>
        </p:nvSpPr>
        <p:spPr>
          <a:xfrm rot="-2700000">
            <a:off x="2627526" y="3520633"/>
            <a:ext cx="21052998" cy="10465684"/>
          </a:xfrm>
          <a:prstGeom prst="rect">
            <a:avLst/>
          </a:prstGeom>
          <a:solidFill>
            <a:srgbClr val="5DCAD1"/>
          </a:solid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0197299" cy="2519958"/>
            <a:chOff x="0" y="0"/>
            <a:chExt cx="13596398" cy="3359944"/>
          </a:xfrm>
        </p:grpSpPr>
        <p:sp>
          <p:nvSpPr>
            <p:cNvPr id="9" name="TextBox 9"/>
            <p:cNvSpPr txBox="1"/>
            <p:nvPr/>
          </p:nvSpPr>
          <p:spPr>
            <a:xfrm>
              <a:off x="0" y="123825"/>
              <a:ext cx="13591250" cy="2365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6500">
                  <a:solidFill>
                    <a:srgbClr val="F3CD74"/>
                  </a:solidFill>
                  <a:latin typeface="Tex Gyre Adventor Bold"/>
                </a:rPr>
                <a:t>80 </a:t>
              </a:r>
              <a:r>
                <a:rPr lang="en-US" sz="6500">
                  <a:solidFill>
                    <a:srgbClr val="5DCAD1"/>
                  </a:solidFill>
                  <a:latin typeface="Tex Gyre Adventor Bold"/>
                </a:rPr>
                <a:t>КОЛЛЕКТИВНЫХ ДОГОВОРОВ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658666"/>
              <a:ext cx="13596398" cy="7358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3600" spc="359">
                  <a:solidFill>
                    <a:srgbClr val="5DCAD1"/>
                  </a:solidFill>
                  <a:latin typeface="Tex Gyre Adventor"/>
                </a:rPr>
                <a:t>ЭКСПЕРТИЗА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62509" y="3635737"/>
            <a:ext cx="6904230" cy="1964385"/>
            <a:chOff x="0" y="0"/>
            <a:chExt cx="9205640" cy="2619180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04801"/>
              <a:ext cx="9202154" cy="16167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0"/>
                </a:lnSpc>
              </a:pPr>
              <a:r>
                <a:rPr lang="en-US" sz="8520">
                  <a:solidFill>
                    <a:srgbClr val="F3CD74"/>
                  </a:solidFill>
                  <a:latin typeface="Tex Gyre Adventor Bold"/>
                </a:rPr>
                <a:t>17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061438"/>
              <a:ext cx="9205640" cy="557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288"/>
                </a:lnSpc>
              </a:pPr>
              <a:r>
                <a:rPr lang="en-US" sz="2740" spc="274">
                  <a:solidFill>
                    <a:srgbClr val="F3CD74"/>
                  </a:solidFill>
                  <a:latin typeface="Tex Gyre Adventor Bold"/>
                </a:rPr>
                <a:t>ДОПОЛНИТЕЛЬНЫХ СОГЛАШЕНИЙ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041411" y="-3649760"/>
            <a:ext cx="8250697" cy="7298197"/>
            <a:chOff x="0" y="0"/>
            <a:chExt cx="11000929" cy="9730929"/>
          </a:xfrm>
        </p:grpSpPr>
        <p:grpSp>
          <p:nvGrpSpPr>
            <p:cNvPr id="15" name="Group 15"/>
            <p:cNvGrpSpPr/>
            <p:nvPr/>
          </p:nvGrpSpPr>
          <p:grpSpPr>
            <a:xfrm rot="-2700000">
              <a:off x="2695062" y="1425062"/>
              <a:ext cx="6880806" cy="6880806"/>
              <a:chOff x="0" y="0"/>
              <a:chExt cx="1913890" cy="1913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1C2143"/>
              </a:solidFill>
            </p:spPr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 rot="-2700000">
              <a:off x="1425062" y="1425062"/>
              <a:ext cx="6880806" cy="6880806"/>
              <a:chOff x="0" y="0"/>
              <a:chExt cx="2653030" cy="26530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1C2143"/>
              </a:solidFill>
            </p:spPr>
          </p:sp>
        </p:grpSp>
      </p:grpSp>
      <p:grpSp>
        <p:nvGrpSpPr>
          <p:cNvPr id="19" name="Group 19"/>
          <p:cNvGrpSpPr/>
          <p:nvPr/>
        </p:nvGrpSpPr>
        <p:grpSpPr>
          <a:xfrm>
            <a:off x="9296200" y="7299351"/>
            <a:ext cx="8341078" cy="2220540"/>
            <a:chOff x="0" y="0"/>
            <a:chExt cx="11121437" cy="296072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94176"/>
              <a:ext cx="11117227" cy="17695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9313"/>
                </a:lnSpc>
              </a:pPr>
              <a:r>
                <a:rPr lang="en-US" sz="9313">
                  <a:solidFill>
                    <a:srgbClr val="F3CD74"/>
                  </a:solidFill>
                  <a:latin typeface="Tex Gyre Adventor Bold"/>
                </a:rPr>
                <a:t>30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2310639"/>
              <a:ext cx="11121437" cy="650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98"/>
                </a:lnSpc>
              </a:pPr>
              <a:r>
                <a:rPr lang="en-US" sz="3165" spc="316">
                  <a:solidFill>
                    <a:srgbClr val="1C2143"/>
                  </a:solidFill>
                  <a:latin typeface="Tex Gyre Adventor Bold"/>
                </a:rPr>
                <a:t>ЛОКАЛЬНЫХ НОРМАТИВНЫХ АКТОВ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64061" y="-2286000"/>
            <a:ext cx="7014173" cy="6061673"/>
            <a:chOff x="0" y="0"/>
            <a:chExt cx="9352231" cy="8082231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1183615" y="1183615"/>
              <a:ext cx="5715000" cy="5715000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2453615" y="1183615"/>
              <a:ext cx="5715000" cy="5715000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4857885" y="7477898"/>
            <a:ext cx="4573115" cy="3952102"/>
            <a:chOff x="0" y="0"/>
            <a:chExt cx="6097487" cy="526947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2700000">
              <a:off x="771696" y="771696"/>
              <a:ext cx="3726078" cy="3726078"/>
              <a:chOff x="0" y="0"/>
              <a:chExt cx="2653030" cy="26530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2700000">
              <a:off x="1599713" y="771696"/>
              <a:ext cx="3726078" cy="3726078"/>
              <a:chOff x="0" y="0"/>
              <a:chExt cx="1913890" cy="191389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6781400" y="1028700"/>
            <a:ext cx="10477900" cy="4054988"/>
            <a:chOff x="0" y="0"/>
            <a:chExt cx="13970533" cy="540665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371475"/>
              <a:ext cx="13970533" cy="3818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0000"/>
                </a:lnSpc>
              </a:pPr>
              <a:r>
                <a:rPr lang="en-US" sz="20000">
                  <a:solidFill>
                    <a:srgbClr val="F5FBF9"/>
                  </a:solidFill>
                  <a:latin typeface="Tex Gyre Adventor Bold"/>
                </a:rPr>
                <a:t>15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259352"/>
              <a:ext cx="13970533" cy="191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20"/>
                </a:lnSpc>
              </a:pPr>
              <a:r>
                <a:rPr lang="en-US" sz="4600" spc="460">
                  <a:solidFill>
                    <a:srgbClr val="2F5972"/>
                  </a:solidFill>
                  <a:latin typeface="Tex Gyre Adventor Bold"/>
                </a:rPr>
                <a:t>ТЕРРИТОРИАЛЬНЫХ СОГЛАШЕНИЙ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 rot="-5400000">
            <a:off x="155936" y="6122282"/>
            <a:ext cx="6685817" cy="553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80"/>
              </a:lnSpc>
            </a:pPr>
            <a:r>
              <a:rPr lang="en-US" sz="3567" spc="356">
                <a:solidFill>
                  <a:srgbClr val="F5FBF9"/>
                </a:solidFill>
                <a:latin typeface="Tex Gyre Adventor Bold"/>
              </a:rPr>
              <a:t>НА КОНЕЦ 2020 ГОДА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48804" y="4273529"/>
            <a:ext cx="6382229" cy="6294855"/>
            <a:chOff x="0" y="0"/>
            <a:chExt cx="8509638" cy="8393141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809747"/>
              <a:ext cx="7583394" cy="7583394"/>
              <a:chOff x="-2540" y="-2540"/>
              <a:chExt cx="6355080" cy="63550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926245" y="0"/>
              <a:ext cx="7583394" cy="7583394"/>
              <a:chOff x="0" y="0"/>
              <a:chExt cx="2787650" cy="278765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-1104399" y="-700848"/>
            <a:ext cx="4806532" cy="4061557"/>
            <a:chOff x="0" y="0"/>
            <a:chExt cx="6408709" cy="5415410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0" y="508000"/>
              <a:ext cx="4907410" cy="4907410"/>
              <a:chOff x="0" y="0"/>
              <a:chExt cx="2787650" cy="27876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2787650" cy="2787650"/>
              </a:xfrm>
              <a:custGeom>
                <a:avLst/>
                <a:gdLst/>
                <a:ahLst/>
                <a:cxnLst/>
                <a:rect l="l" t="t" r="r" b="b"/>
                <a:pathLst>
                  <a:path w="2787650" h="2787650">
                    <a:moveTo>
                      <a:pt x="81280" y="1861820"/>
                    </a:moveTo>
                    <a:cubicBezTo>
                      <a:pt x="73660" y="1841500"/>
                      <a:pt x="67310" y="1819910"/>
                      <a:pt x="60960" y="1799590"/>
                    </a:cubicBezTo>
                    <a:lnTo>
                      <a:pt x="1800860" y="59690"/>
                    </a:lnTo>
                    <a:cubicBezTo>
                      <a:pt x="1821180" y="66040"/>
                      <a:pt x="1842770" y="72390"/>
                      <a:pt x="1863090" y="80010"/>
                    </a:cubicBezTo>
                    <a:lnTo>
                      <a:pt x="81280" y="1861820"/>
                    </a:lnTo>
                    <a:close/>
                    <a:moveTo>
                      <a:pt x="1597660" y="15240"/>
                    </a:moveTo>
                    <a:cubicBezTo>
                      <a:pt x="1573530" y="11430"/>
                      <a:pt x="1548130" y="8890"/>
                      <a:pt x="1524000" y="6350"/>
                    </a:cubicBezTo>
                    <a:lnTo>
                      <a:pt x="6350" y="1524000"/>
                    </a:lnTo>
                    <a:cubicBezTo>
                      <a:pt x="8890" y="1548130"/>
                      <a:pt x="11430" y="1573530"/>
                      <a:pt x="15240" y="1597660"/>
                    </a:cubicBezTo>
                    <a:lnTo>
                      <a:pt x="1597660" y="15240"/>
                    </a:lnTo>
                    <a:close/>
                    <a:moveTo>
                      <a:pt x="2189480" y="248920"/>
                    </a:moveTo>
                    <a:cubicBezTo>
                      <a:pt x="2172970" y="237490"/>
                      <a:pt x="2156460" y="226060"/>
                      <a:pt x="2139950" y="215900"/>
                    </a:cubicBezTo>
                    <a:lnTo>
                      <a:pt x="215900" y="2139950"/>
                    </a:lnTo>
                    <a:cubicBezTo>
                      <a:pt x="226060" y="2156460"/>
                      <a:pt x="237490" y="2172970"/>
                      <a:pt x="248920" y="2189480"/>
                    </a:cubicBezTo>
                    <a:lnTo>
                      <a:pt x="2189480" y="248920"/>
                    </a:lnTo>
                    <a:close/>
                    <a:moveTo>
                      <a:pt x="1979930" y="128270"/>
                    </a:moveTo>
                    <a:cubicBezTo>
                      <a:pt x="1960880" y="119380"/>
                      <a:pt x="1941830" y="110490"/>
                      <a:pt x="1922780" y="102870"/>
                    </a:cubicBezTo>
                    <a:lnTo>
                      <a:pt x="104140" y="1921510"/>
                    </a:lnTo>
                    <a:cubicBezTo>
                      <a:pt x="111760" y="1940560"/>
                      <a:pt x="120650" y="1959610"/>
                      <a:pt x="129540" y="1978660"/>
                    </a:cubicBezTo>
                    <a:lnTo>
                      <a:pt x="1979930" y="128270"/>
                    </a:lnTo>
                    <a:close/>
                    <a:moveTo>
                      <a:pt x="2087880" y="185420"/>
                    </a:moveTo>
                    <a:cubicBezTo>
                      <a:pt x="2070100" y="175260"/>
                      <a:pt x="2052320" y="165100"/>
                      <a:pt x="2034540" y="156210"/>
                    </a:cubicBezTo>
                    <a:lnTo>
                      <a:pt x="154940" y="2035810"/>
                    </a:lnTo>
                    <a:cubicBezTo>
                      <a:pt x="163830" y="2053590"/>
                      <a:pt x="173990" y="2071370"/>
                      <a:pt x="184150" y="2089150"/>
                    </a:cubicBezTo>
                    <a:lnTo>
                      <a:pt x="2087880" y="185420"/>
                    </a:lnTo>
                    <a:close/>
                    <a:moveTo>
                      <a:pt x="834390" y="116840"/>
                    </a:moveTo>
                    <a:cubicBezTo>
                      <a:pt x="774700" y="143510"/>
                      <a:pt x="716280" y="173990"/>
                      <a:pt x="660400" y="208280"/>
                    </a:cubicBezTo>
                    <a:lnTo>
                      <a:pt x="208280" y="660400"/>
                    </a:lnTo>
                    <a:cubicBezTo>
                      <a:pt x="172720" y="716280"/>
                      <a:pt x="142240" y="774700"/>
                      <a:pt x="116840" y="834390"/>
                    </a:cubicBezTo>
                    <a:lnTo>
                      <a:pt x="834390" y="116840"/>
                    </a:lnTo>
                    <a:close/>
                    <a:moveTo>
                      <a:pt x="1363980" y="0"/>
                    </a:moveTo>
                    <a:lnTo>
                      <a:pt x="0" y="1363980"/>
                    </a:lnTo>
                    <a:cubicBezTo>
                      <a:pt x="0" y="1391920"/>
                      <a:pt x="0" y="1418590"/>
                      <a:pt x="1270" y="1446530"/>
                    </a:cubicBezTo>
                    <a:lnTo>
                      <a:pt x="1445260" y="1270"/>
                    </a:lnTo>
                    <a:cubicBezTo>
                      <a:pt x="1418590" y="0"/>
                      <a:pt x="1390650" y="0"/>
                      <a:pt x="1363980" y="0"/>
                    </a:cubicBezTo>
                    <a:close/>
                    <a:moveTo>
                      <a:pt x="2787650" y="1386840"/>
                    </a:moveTo>
                    <a:lnTo>
                      <a:pt x="1386840" y="2787650"/>
                    </a:lnTo>
                    <a:cubicBezTo>
                      <a:pt x="1414780" y="2787650"/>
                      <a:pt x="1443990" y="2787650"/>
                      <a:pt x="1471930" y="2785110"/>
                    </a:cubicBezTo>
                    <a:lnTo>
                      <a:pt x="2785110" y="1471930"/>
                    </a:lnTo>
                    <a:cubicBezTo>
                      <a:pt x="2786380" y="1443990"/>
                      <a:pt x="2787650" y="1414780"/>
                      <a:pt x="2787650" y="1386840"/>
                    </a:cubicBezTo>
                    <a:close/>
                    <a:moveTo>
                      <a:pt x="2283460" y="321310"/>
                    </a:moveTo>
                    <a:cubicBezTo>
                      <a:pt x="2268220" y="308610"/>
                      <a:pt x="2252980" y="295910"/>
                      <a:pt x="2237740" y="284480"/>
                    </a:cubicBezTo>
                    <a:lnTo>
                      <a:pt x="284480" y="2237740"/>
                    </a:lnTo>
                    <a:cubicBezTo>
                      <a:pt x="295910" y="2252980"/>
                      <a:pt x="308610" y="2268220"/>
                      <a:pt x="321310" y="2283460"/>
                    </a:cubicBezTo>
                    <a:lnTo>
                      <a:pt x="2283460" y="321310"/>
                    </a:lnTo>
                    <a:close/>
                    <a:moveTo>
                      <a:pt x="1276350" y="5080"/>
                    </a:moveTo>
                    <a:cubicBezTo>
                      <a:pt x="1244600" y="7620"/>
                      <a:pt x="1214120" y="11430"/>
                      <a:pt x="1182370" y="16510"/>
                    </a:cubicBezTo>
                    <a:lnTo>
                      <a:pt x="16510" y="1182370"/>
                    </a:lnTo>
                    <a:cubicBezTo>
                      <a:pt x="11430" y="1214120"/>
                      <a:pt x="7620" y="1244600"/>
                      <a:pt x="5080" y="1276350"/>
                    </a:cubicBezTo>
                    <a:lnTo>
                      <a:pt x="1276350" y="5080"/>
                    </a:lnTo>
                    <a:close/>
                    <a:moveTo>
                      <a:pt x="1080770" y="35560"/>
                    </a:moveTo>
                    <a:cubicBezTo>
                      <a:pt x="1042670" y="44450"/>
                      <a:pt x="1004570" y="54610"/>
                      <a:pt x="966470" y="67310"/>
                    </a:cubicBezTo>
                    <a:lnTo>
                      <a:pt x="66040" y="966470"/>
                    </a:lnTo>
                    <a:cubicBezTo>
                      <a:pt x="54610" y="1004570"/>
                      <a:pt x="43180" y="1041400"/>
                      <a:pt x="34290" y="1080770"/>
                    </a:cubicBezTo>
                    <a:lnTo>
                      <a:pt x="1080770" y="35560"/>
                    </a:lnTo>
                    <a:close/>
                    <a:moveTo>
                      <a:pt x="1734820" y="41910"/>
                    </a:moveTo>
                    <a:cubicBezTo>
                      <a:pt x="1711960" y="36830"/>
                      <a:pt x="1690370" y="31750"/>
                      <a:pt x="1667510" y="26670"/>
                    </a:cubicBezTo>
                    <a:lnTo>
                      <a:pt x="26670" y="1667510"/>
                    </a:lnTo>
                    <a:cubicBezTo>
                      <a:pt x="31750" y="1690370"/>
                      <a:pt x="36830" y="1711960"/>
                      <a:pt x="41910" y="1734820"/>
                    </a:cubicBezTo>
                    <a:lnTo>
                      <a:pt x="1734820" y="41910"/>
                    </a:lnTo>
                    <a:close/>
                    <a:moveTo>
                      <a:pt x="2762250" y="1659890"/>
                    </a:moveTo>
                    <a:cubicBezTo>
                      <a:pt x="2768600" y="1626870"/>
                      <a:pt x="2773680" y="1595120"/>
                      <a:pt x="2777490" y="1562100"/>
                    </a:cubicBezTo>
                    <a:lnTo>
                      <a:pt x="1562100" y="2777490"/>
                    </a:lnTo>
                    <a:cubicBezTo>
                      <a:pt x="1595120" y="2773680"/>
                      <a:pt x="1628140" y="2768600"/>
                      <a:pt x="1659890" y="2762250"/>
                    </a:cubicBezTo>
                    <a:lnTo>
                      <a:pt x="2762250" y="1659890"/>
                    </a:lnTo>
                    <a:close/>
                    <a:moveTo>
                      <a:pt x="2785110" y="1306830"/>
                    </a:moveTo>
                    <a:cubicBezTo>
                      <a:pt x="2783840" y="1281430"/>
                      <a:pt x="2781300" y="1256030"/>
                      <a:pt x="2778760" y="1230630"/>
                    </a:cubicBezTo>
                    <a:lnTo>
                      <a:pt x="1230630" y="2777490"/>
                    </a:lnTo>
                    <a:cubicBezTo>
                      <a:pt x="1256030" y="2780030"/>
                      <a:pt x="1281430" y="2782570"/>
                      <a:pt x="1306830" y="2783840"/>
                    </a:cubicBezTo>
                    <a:lnTo>
                      <a:pt x="2785110" y="1306830"/>
                    </a:lnTo>
                    <a:close/>
                    <a:moveTo>
                      <a:pt x="2767330" y="1158240"/>
                    </a:moveTo>
                    <a:cubicBezTo>
                      <a:pt x="2763520" y="1135380"/>
                      <a:pt x="2758440" y="1112520"/>
                      <a:pt x="2753360" y="1089660"/>
                    </a:cubicBezTo>
                    <a:lnTo>
                      <a:pt x="1088390" y="2753360"/>
                    </a:lnTo>
                    <a:cubicBezTo>
                      <a:pt x="1111250" y="2758440"/>
                      <a:pt x="1134110" y="2763520"/>
                      <a:pt x="1156970" y="2767330"/>
                    </a:cubicBezTo>
                    <a:lnTo>
                      <a:pt x="2767330" y="1158240"/>
                    </a:lnTo>
                    <a:close/>
                    <a:moveTo>
                      <a:pt x="2369820" y="398780"/>
                    </a:moveTo>
                    <a:cubicBezTo>
                      <a:pt x="2355850" y="384810"/>
                      <a:pt x="2341880" y="372110"/>
                      <a:pt x="2327910" y="358140"/>
                    </a:cubicBezTo>
                    <a:lnTo>
                      <a:pt x="359410" y="2326640"/>
                    </a:lnTo>
                    <a:cubicBezTo>
                      <a:pt x="372110" y="2340610"/>
                      <a:pt x="386080" y="2354580"/>
                      <a:pt x="400050" y="2368550"/>
                    </a:cubicBezTo>
                    <a:lnTo>
                      <a:pt x="2369820" y="398780"/>
                    </a:lnTo>
                    <a:close/>
                    <a:moveTo>
                      <a:pt x="2451100" y="2301240"/>
                    </a:moveTo>
                    <a:cubicBezTo>
                      <a:pt x="2520950" y="2219960"/>
                      <a:pt x="2579370" y="2133600"/>
                      <a:pt x="2627630" y="2042160"/>
                    </a:cubicBezTo>
                    <a:lnTo>
                      <a:pt x="2042160" y="2627630"/>
                    </a:lnTo>
                    <a:cubicBezTo>
                      <a:pt x="2133600" y="2579370"/>
                      <a:pt x="2219960" y="2520950"/>
                      <a:pt x="2301240" y="2451100"/>
                    </a:cubicBezTo>
                    <a:lnTo>
                      <a:pt x="2451100" y="2301240"/>
                    </a:lnTo>
                    <a:close/>
                    <a:moveTo>
                      <a:pt x="2736850" y="1023620"/>
                    </a:moveTo>
                    <a:cubicBezTo>
                      <a:pt x="2730500" y="1002030"/>
                      <a:pt x="2724150" y="981710"/>
                      <a:pt x="2717800" y="960120"/>
                    </a:cubicBezTo>
                    <a:lnTo>
                      <a:pt x="960120" y="2717800"/>
                    </a:lnTo>
                    <a:cubicBezTo>
                      <a:pt x="981710" y="2724150"/>
                      <a:pt x="1002030" y="2730500"/>
                      <a:pt x="1023620" y="2736850"/>
                    </a:cubicBezTo>
                    <a:lnTo>
                      <a:pt x="2736850" y="1023620"/>
                    </a:lnTo>
                    <a:close/>
                    <a:moveTo>
                      <a:pt x="2696210" y="1892300"/>
                    </a:moveTo>
                    <a:cubicBezTo>
                      <a:pt x="2711450" y="1851660"/>
                      <a:pt x="2725420" y="1811020"/>
                      <a:pt x="2736850" y="1769110"/>
                    </a:cubicBezTo>
                    <a:lnTo>
                      <a:pt x="1769110" y="2736850"/>
                    </a:lnTo>
                    <a:cubicBezTo>
                      <a:pt x="1811020" y="2725420"/>
                      <a:pt x="1851660" y="2711450"/>
                      <a:pt x="1892300" y="2696210"/>
                    </a:cubicBezTo>
                    <a:lnTo>
                      <a:pt x="2696210" y="1892300"/>
                    </a:lnTo>
                    <a:close/>
                    <a:moveTo>
                      <a:pt x="2523490" y="576580"/>
                    </a:moveTo>
                    <a:cubicBezTo>
                      <a:pt x="2512060" y="561340"/>
                      <a:pt x="2500630" y="544830"/>
                      <a:pt x="2487930" y="529590"/>
                    </a:cubicBezTo>
                    <a:lnTo>
                      <a:pt x="529590" y="2486660"/>
                    </a:lnTo>
                    <a:cubicBezTo>
                      <a:pt x="544830" y="2499360"/>
                      <a:pt x="561340" y="2510790"/>
                      <a:pt x="576580" y="2522220"/>
                    </a:cubicBezTo>
                    <a:lnTo>
                      <a:pt x="2523490" y="576580"/>
                    </a:lnTo>
                    <a:close/>
                    <a:moveTo>
                      <a:pt x="2696210" y="899160"/>
                    </a:moveTo>
                    <a:cubicBezTo>
                      <a:pt x="2688590" y="878840"/>
                      <a:pt x="2680970" y="859790"/>
                      <a:pt x="2672080" y="840740"/>
                    </a:cubicBezTo>
                    <a:lnTo>
                      <a:pt x="839470" y="2673350"/>
                    </a:lnTo>
                    <a:cubicBezTo>
                      <a:pt x="858520" y="2682240"/>
                      <a:pt x="878840" y="2689860"/>
                      <a:pt x="897890" y="2697480"/>
                    </a:cubicBezTo>
                    <a:lnTo>
                      <a:pt x="2696210" y="899160"/>
                    </a:lnTo>
                    <a:close/>
                    <a:moveTo>
                      <a:pt x="2449830" y="483870"/>
                    </a:moveTo>
                    <a:cubicBezTo>
                      <a:pt x="2437130" y="468630"/>
                      <a:pt x="2424430" y="454660"/>
                      <a:pt x="2410460" y="440690"/>
                    </a:cubicBezTo>
                    <a:lnTo>
                      <a:pt x="440690" y="2410460"/>
                    </a:lnTo>
                    <a:cubicBezTo>
                      <a:pt x="454660" y="2424430"/>
                      <a:pt x="469900" y="2437130"/>
                      <a:pt x="483870" y="2449830"/>
                    </a:cubicBezTo>
                    <a:lnTo>
                      <a:pt x="2449830" y="483870"/>
                    </a:lnTo>
                    <a:close/>
                    <a:moveTo>
                      <a:pt x="2588260" y="675640"/>
                    </a:moveTo>
                    <a:cubicBezTo>
                      <a:pt x="2578100" y="659130"/>
                      <a:pt x="2567940" y="641350"/>
                      <a:pt x="2556510" y="624840"/>
                    </a:cubicBezTo>
                    <a:lnTo>
                      <a:pt x="624840" y="2556510"/>
                    </a:lnTo>
                    <a:cubicBezTo>
                      <a:pt x="641350" y="2567940"/>
                      <a:pt x="657860" y="2578100"/>
                      <a:pt x="675640" y="2588260"/>
                    </a:cubicBezTo>
                    <a:lnTo>
                      <a:pt x="2588260" y="675640"/>
                    </a:lnTo>
                    <a:close/>
                    <a:moveTo>
                      <a:pt x="2646680" y="783590"/>
                    </a:moveTo>
                    <a:cubicBezTo>
                      <a:pt x="2637790" y="765810"/>
                      <a:pt x="2628900" y="746760"/>
                      <a:pt x="2618740" y="728980"/>
                    </a:cubicBezTo>
                    <a:lnTo>
                      <a:pt x="728980" y="2618740"/>
                    </a:lnTo>
                    <a:cubicBezTo>
                      <a:pt x="746760" y="2628900"/>
                      <a:pt x="764540" y="2637790"/>
                      <a:pt x="783590" y="2646680"/>
                    </a:cubicBezTo>
                    <a:lnTo>
                      <a:pt x="2646680" y="78359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501299" y="0"/>
              <a:ext cx="4907410" cy="4907410"/>
              <a:chOff x="-2540" y="-2540"/>
              <a:chExt cx="6355080" cy="635508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2540" y="-254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4333475" y="418370"/>
            <a:ext cx="2857900" cy="297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Региональная трехсторонняя комиссия по регулированию социально-трудовых отношений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05624" y="2380887"/>
            <a:ext cx="971502" cy="76424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 rot="-5400000">
            <a:off x="-668089" y="4954042"/>
            <a:ext cx="6001046" cy="2607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200" spc="420">
                <a:solidFill>
                  <a:srgbClr val="F5FBF9"/>
                </a:solidFill>
                <a:latin typeface="Tex Gyre Adventor Bold"/>
              </a:rPr>
              <a:t>ОБЛАСТНАЯ ОРГАНИЗАЦИЯ УЧАСТВУЕТ В РАБОТЕ: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294012" y="792907"/>
            <a:ext cx="2857900" cy="211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Экспертной рабочей группы ЯО по рассмотрению общественных инициатив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81875" y="608870"/>
            <a:ext cx="2857900" cy="254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Комитета по бюджету и Комитета по образованию Ярославской областной Думы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36112" y="792907"/>
            <a:ext cx="2857900" cy="211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Коллегии департамента образования Ярославской области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23975" y="3515157"/>
            <a:ext cx="2857900" cy="2114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Коллегии департамента образования Ярославской области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333475" y="484794"/>
            <a:ext cx="365262" cy="365262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7311864" y="667425"/>
            <a:ext cx="365262" cy="365262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0427051" y="846069"/>
            <a:ext cx="365262" cy="36526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3111381" y="850057"/>
            <a:ext cx="365262" cy="365262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516106" y="3572307"/>
            <a:ext cx="365262" cy="365262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sp>
        <p:nvSpPr>
          <p:cNvPr id="29" name="TextBox 29"/>
          <p:cNvSpPr txBox="1"/>
          <p:nvPr/>
        </p:nvSpPr>
        <p:spPr>
          <a:xfrm>
            <a:off x="7578212" y="3472072"/>
            <a:ext cx="2857900" cy="425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Аттестационной комиссии по проведению аттестации педагогических работников организаций ЯО, осуществляющих образовательную деятельность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7311864" y="3572307"/>
            <a:ext cx="365262" cy="365262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0609682" y="3515157"/>
            <a:ext cx="2857900" cy="4257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Совета по обеспечения реализации приоритетного национального проекта и федеральных целевых программ в сфере образования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0609682" y="3572307"/>
            <a:ext cx="365262" cy="365262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sp>
        <p:nvSpPr>
          <p:cNvPr id="35" name="TextBox 35"/>
          <p:cNvSpPr txBox="1"/>
          <p:nvPr/>
        </p:nvSpPr>
        <p:spPr>
          <a:xfrm>
            <a:off x="4523975" y="5960765"/>
            <a:ext cx="2857900" cy="1256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Совета ректоров ВУЗов Ярославской области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158713" y="6017915"/>
            <a:ext cx="365262" cy="365262"/>
            <a:chOff x="0" y="0"/>
            <a:chExt cx="6350000" cy="6350000"/>
          </a:xfrm>
        </p:grpSpPr>
        <p:sp>
          <p:nvSpPr>
            <p:cNvPr id="37" name="Freeform 3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4628726" y="7672150"/>
            <a:ext cx="3048400" cy="254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Межведомственного совета по реализации проекта модернизации системы общего образования ЯО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4158713" y="7729300"/>
            <a:ext cx="365262" cy="365262"/>
            <a:chOff x="0" y="0"/>
            <a:chExt cx="6350000" cy="6350000"/>
          </a:xfrm>
        </p:grpSpPr>
        <p:sp>
          <p:nvSpPr>
            <p:cNvPr id="40" name="Freeform 4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sp>
        <p:nvSpPr>
          <p:cNvPr id="41" name="TextBox 41"/>
          <p:cNvSpPr txBox="1"/>
          <p:nvPr/>
        </p:nvSpPr>
        <p:spPr>
          <a:xfrm>
            <a:off x="7926544" y="8037412"/>
            <a:ext cx="3048400" cy="1685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Общественного Совета департамента образования ЯО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7561282" y="8094562"/>
            <a:ext cx="365262" cy="365262"/>
            <a:chOff x="0" y="0"/>
            <a:chExt cx="6350000" cy="6350000"/>
          </a:xfrm>
        </p:grpSpPr>
        <p:sp>
          <p:nvSpPr>
            <p:cNvPr id="43" name="Freeform 4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sp>
        <p:nvSpPr>
          <p:cNvPr id="44" name="TextBox 44"/>
          <p:cNvSpPr txBox="1"/>
          <p:nvPr/>
        </p:nvSpPr>
        <p:spPr>
          <a:xfrm>
            <a:off x="13500404" y="3592353"/>
            <a:ext cx="3048400" cy="3828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Экспертного совета конкурсов проектов в сфере развития институтов гражданского общества и гармонизации межнациональных отношений </a:t>
            </a:r>
          </a:p>
        </p:txBody>
      </p:sp>
      <p:grpSp>
        <p:nvGrpSpPr>
          <p:cNvPr id="45" name="Group 45"/>
          <p:cNvGrpSpPr/>
          <p:nvPr/>
        </p:nvGrpSpPr>
        <p:grpSpPr>
          <a:xfrm>
            <a:off x="13102319" y="3649503"/>
            <a:ext cx="365262" cy="365262"/>
            <a:chOff x="0" y="0"/>
            <a:chExt cx="6350000" cy="6350000"/>
          </a:xfrm>
        </p:grpSpPr>
        <p:sp>
          <p:nvSpPr>
            <p:cNvPr id="46" name="Freeform 4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sp>
        <p:nvSpPr>
          <p:cNvPr id="47" name="TextBox 47"/>
          <p:cNvSpPr txBox="1"/>
          <p:nvPr/>
        </p:nvSpPr>
        <p:spPr>
          <a:xfrm>
            <a:off x="13878782" y="8100775"/>
            <a:ext cx="3048400" cy="82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2"/>
              </a:lnSpc>
            </a:pPr>
            <a:r>
              <a:rPr lang="en-US" sz="2261">
                <a:solidFill>
                  <a:srgbClr val="2F5972"/>
                </a:solidFill>
                <a:latin typeface="Tex Gyre Adventor"/>
              </a:rPr>
              <a:t>Комиссии по наградам ЯО</a:t>
            </a:r>
          </a:p>
        </p:txBody>
      </p:sp>
      <p:grpSp>
        <p:nvGrpSpPr>
          <p:cNvPr id="48" name="Group 48"/>
          <p:cNvGrpSpPr/>
          <p:nvPr/>
        </p:nvGrpSpPr>
        <p:grpSpPr>
          <a:xfrm>
            <a:off x="10792313" y="8157925"/>
            <a:ext cx="365262" cy="365262"/>
            <a:chOff x="0" y="0"/>
            <a:chExt cx="6350000" cy="6350000"/>
          </a:xfrm>
        </p:grpSpPr>
        <p:sp>
          <p:nvSpPr>
            <p:cNvPr id="49" name="Freeform 4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  <p:sp>
        <p:nvSpPr>
          <p:cNvPr id="50" name="TextBox 50"/>
          <p:cNvSpPr txBox="1"/>
          <p:nvPr/>
        </p:nvSpPr>
        <p:spPr>
          <a:xfrm>
            <a:off x="10974944" y="8035181"/>
            <a:ext cx="2492638" cy="2080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1849">
                <a:solidFill>
                  <a:srgbClr val="2F5972"/>
                </a:solidFill>
                <a:latin typeface="Tex Gyre Adventor"/>
              </a:rPr>
              <a:t>Экспертной рабочей группы по защите прав участников образовательного процесса </a:t>
            </a:r>
          </a:p>
        </p:txBody>
      </p:sp>
      <p:grpSp>
        <p:nvGrpSpPr>
          <p:cNvPr id="51" name="Group 51"/>
          <p:cNvGrpSpPr/>
          <p:nvPr/>
        </p:nvGrpSpPr>
        <p:grpSpPr>
          <a:xfrm>
            <a:off x="13878782" y="8094562"/>
            <a:ext cx="365262" cy="365262"/>
            <a:chOff x="0" y="0"/>
            <a:chExt cx="6350000" cy="6350000"/>
          </a:xfrm>
        </p:grpSpPr>
        <p:sp>
          <p:nvSpPr>
            <p:cNvPr id="52" name="Freeform 5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5FBF9"/>
            </a:solid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CA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80829" y="-2406258"/>
            <a:ext cx="6332075" cy="5629944"/>
            <a:chOff x="0" y="0"/>
            <a:chExt cx="8442767" cy="7506593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2700000">
              <a:off x="1099315" y="1099315"/>
              <a:ext cx="5307962" cy="5307962"/>
              <a:chOff x="0" y="0"/>
              <a:chExt cx="2653030" cy="26530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653030" cy="2654300"/>
              </a:xfrm>
              <a:custGeom>
                <a:avLst/>
                <a:gdLst/>
                <a:ahLst/>
                <a:cxnLst/>
                <a:rect l="l" t="t" r="r" b="b"/>
                <a:pathLst>
                  <a:path w="2653030" h="2654300">
                    <a:moveTo>
                      <a:pt x="0" y="1535430"/>
                    </a:moveTo>
                    <a:lnTo>
                      <a:pt x="0" y="1463040"/>
                    </a:lnTo>
                    <a:lnTo>
                      <a:pt x="1463040" y="0"/>
                    </a:lnTo>
                    <a:lnTo>
                      <a:pt x="1535430" y="0"/>
                    </a:lnTo>
                    <a:lnTo>
                      <a:pt x="0" y="1535430"/>
                    </a:lnTo>
                    <a:close/>
                    <a:moveTo>
                      <a:pt x="1681480" y="0"/>
                    </a:moveTo>
                    <a:lnTo>
                      <a:pt x="1609090" y="0"/>
                    </a:lnTo>
                    <a:lnTo>
                      <a:pt x="0" y="1607820"/>
                    </a:lnTo>
                    <a:lnTo>
                      <a:pt x="0" y="1680210"/>
                    </a:lnTo>
                    <a:lnTo>
                      <a:pt x="1681480" y="0"/>
                    </a:lnTo>
                    <a:close/>
                    <a:moveTo>
                      <a:pt x="1390650" y="0"/>
                    </a:moveTo>
                    <a:lnTo>
                      <a:pt x="1318260" y="0"/>
                    </a:lnTo>
                    <a:lnTo>
                      <a:pt x="0" y="1318260"/>
                    </a:lnTo>
                    <a:lnTo>
                      <a:pt x="0" y="1390650"/>
                    </a:lnTo>
                    <a:lnTo>
                      <a:pt x="1390650" y="0"/>
                    </a:lnTo>
                    <a:close/>
                    <a:moveTo>
                      <a:pt x="1245870" y="0"/>
                    </a:moveTo>
                    <a:lnTo>
                      <a:pt x="1173480" y="0"/>
                    </a:lnTo>
                    <a:lnTo>
                      <a:pt x="0" y="1173480"/>
                    </a:lnTo>
                    <a:lnTo>
                      <a:pt x="0" y="1245870"/>
                    </a:lnTo>
                    <a:lnTo>
                      <a:pt x="1245870" y="0"/>
                    </a:lnTo>
                    <a:close/>
                    <a:moveTo>
                      <a:pt x="1826260" y="0"/>
                    </a:moveTo>
                    <a:lnTo>
                      <a:pt x="1753870" y="0"/>
                    </a:lnTo>
                    <a:lnTo>
                      <a:pt x="0" y="1753870"/>
                    </a:lnTo>
                    <a:lnTo>
                      <a:pt x="0" y="1826260"/>
                    </a:lnTo>
                    <a:lnTo>
                      <a:pt x="1826260" y="0"/>
                    </a:lnTo>
                    <a:close/>
                    <a:moveTo>
                      <a:pt x="2260600" y="0"/>
                    </a:moveTo>
                    <a:lnTo>
                      <a:pt x="2188210" y="0"/>
                    </a:lnTo>
                    <a:lnTo>
                      <a:pt x="0" y="2188210"/>
                    </a:lnTo>
                    <a:lnTo>
                      <a:pt x="0" y="2260600"/>
                    </a:lnTo>
                    <a:lnTo>
                      <a:pt x="2260600" y="0"/>
                    </a:lnTo>
                    <a:close/>
                    <a:moveTo>
                      <a:pt x="2551430" y="0"/>
                    </a:moveTo>
                    <a:lnTo>
                      <a:pt x="2479040" y="0"/>
                    </a:lnTo>
                    <a:lnTo>
                      <a:pt x="0" y="2479040"/>
                    </a:lnTo>
                    <a:lnTo>
                      <a:pt x="0" y="2551430"/>
                    </a:lnTo>
                    <a:lnTo>
                      <a:pt x="2551430" y="0"/>
                    </a:lnTo>
                    <a:close/>
                    <a:moveTo>
                      <a:pt x="2405380" y="0"/>
                    </a:moveTo>
                    <a:lnTo>
                      <a:pt x="2332990" y="0"/>
                    </a:lnTo>
                    <a:lnTo>
                      <a:pt x="0" y="2332990"/>
                    </a:lnTo>
                    <a:lnTo>
                      <a:pt x="0" y="2405380"/>
                    </a:lnTo>
                    <a:lnTo>
                      <a:pt x="2405380" y="0"/>
                    </a:lnTo>
                    <a:close/>
                    <a:moveTo>
                      <a:pt x="2115820" y="0"/>
                    </a:moveTo>
                    <a:lnTo>
                      <a:pt x="2043430" y="0"/>
                    </a:lnTo>
                    <a:lnTo>
                      <a:pt x="0" y="2043430"/>
                    </a:lnTo>
                    <a:lnTo>
                      <a:pt x="0" y="2115820"/>
                    </a:lnTo>
                    <a:lnTo>
                      <a:pt x="2115820" y="0"/>
                    </a:lnTo>
                    <a:close/>
                    <a:moveTo>
                      <a:pt x="375920" y="0"/>
                    </a:moveTo>
                    <a:lnTo>
                      <a:pt x="303530" y="0"/>
                    </a:lnTo>
                    <a:lnTo>
                      <a:pt x="0" y="303530"/>
                    </a:lnTo>
                    <a:lnTo>
                      <a:pt x="0" y="375920"/>
                    </a:lnTo>
                    <a:lnTo>
                      <a:pt x="375920" y="0"/>
                    </a:lnTo>
                    <a:close/>
                    <a:moveTo>
                      <a:pt x="1101090" y="0"/>
                    </a:moveTo>
                    <a:lnTo>
                      <a:pt x="1028700" y="0"/>
                    </a:lnTo>
                    <a:lnTo>
                      <a:pt x="0" y="1028700"/>
                    </a:lnTo>
                    <a:lnTo>
                      <a:pt x="0" y="1101090"/>
                    </a:lnTo>
                    <a:lnTo>
                      <a:pt x="1101090" y="0"/>
                    </a:lnTo>
                    <a:close/>
                    <a:moveTo>
                      <a:pt x="2653030" y="0"/>
                    </a:moveTo>
                    <a:lnTo>
                      <a:pt x="2623820" y="0"/>
                    </a:lnTo>
                    <a:lnTo>
                      <a:pt x="0" y="2623820"/>
                    </a:lnTo>
                    <a:lnTo>
                      <a:pt x="0" y="2653030"/>
                    </a:lnTo>
                    <a:lnTo>
                      <a:pt x="43180" y="2653030"/>
                    </a:lnTo>
                    <a:lnTo>
                      <a:pt x="2653030" y="43180"/>
                    </a:lnTo>
                    <a:lnTo>
                      <a:pt x="2653030" y="0"/>
                    </a:lnTo>
                    <a:close/>
                    <a:moveTo>
                      <a:pt x="520700" y="0"/>
                    </a:moveTo>
                    <a:lnTo>
                      <a:pt x="448310" y="0"/>
                    </a:lnTo>
                    <a:lnTo>
                      <a:pt x="0" y="448310"/>
                    </a:lnTo>
                    <a:lnTo>
                      <a:pt x="0" y="520700"/>
                    </a:lnTo>
                    <a:lnTo>
                      <a:pt x="520700" y="0"/>
                    </a:lnTo>
                    <a:close/>
                    <a:moveTo>
                      <a:pt x="85090" y="0"/>
                    </a:moveTo>
                    <a:lnTo>
                      <a:pt x="12700" y="0"/>
                    </a:lnTo>
                    <a:lnTo>
                      <a:pt x="0" y="12700"/>
                    </a:lnTo>
                    <a:lnTo>
                      <a:pt x="0" y="85090"/>
                    </a:lnTo>
                    <a:lnTo>
                      <a:pt x="85090" y="0"/>
                    </a:lnTo>
                    <a:close/>
                    <a:moveTo>
                      <a:pt x="231140" y="0"/>
                    </a:moveTo>
                    <a:lnTo>
                      <a:pt x="158750" y="0"/>
                    </a:lnTo>
                    <a:lnTo>
                      <a:pt x="0" y="157480"/>
                    </a:lnTo>
                    <a:lnTo>
                      <a:pt x="0" y="229870"/>
                    </a:lnTo>
                    <a:lnTo>
                      <a:pt x="231140" y="0"/>
                    </a:lnTo>
                    <a:close/>
                    <a:moveTo>
                      <a:pt x="0" y="956310"/>
                    </a:moveTo>
                    <a:lnTo>
                      <a:pt x="956310" y="0"/>
                    </a:lnTo>
                    <a:lnTo>
                      <a:pt x="883920" y="0"/>
                    </a:lnTo>
                    <a:lnTo>
                      <a:pt x="0" y="882650"/>
                    </a:lnTo>
                    <a:lnTo>
                      <a:pt x="0" y="956310"/>
                    </a:lnTo>
                    <a:close/>
                    <a:moveTo>
                      <a:pt x="665480" y="0"/>
                    </a:moveTo>
                    <a:lnTo>
                      <a:pt x="593090" y="0"/>
                    </a:lnTo>
                    <a:lnTo>
                      <a:pt x="0" y="593090"/>
                    </a:lnTo>
                    <a:lnTo>
                      <a:pt x="0" y="665480"/>
                    </a:lnTo>
                    <a:lnTo>
                      <a:pt x="665480" y="0"/>
                    </a:lnTo>
                    <a:close/>
                    <a:moveTo>
                      <a:pt x="810260" y="0"/>
                    </a:moveTo>
                    <a:lnTo>
                      <a:pt x="737870" y="0"/>
                    </a:lnTo>
                    <a:lnTo>
                      <a:pt x="0" y="737870"/>
                    </a:lnTo>
                    <a:lnTo>
                      <a:pt x="0" y="810260"/>
                    </a:lnTo>
                    <a:lnTo>
                      <a:pt x="810260" y="0"/>
                    </a:lnTo>
                    <a:close/>
                    <a:moveTo>
                      <a:pt x="1971040" y="0"/>
                    </a:moveTo>
                    <a:lnTo>
                      <a:pt x="1898650" y="0"/>
                    </a:lnTo>
                    <a:lnTo>
                      <a:pt x="0" y="1898650"/>
                    </a:lnTo>
                    <a:lnTo>
                      <a:pt x="0" y="1971040"/>
                    </a:lnTo>
                    <a:lnTo>
                      <a:pt x="1971040" y="0"/>
                    </a:lnTo>
                    <a:close/>
                    <a:moveTo>
                      <a:pt x="2653030" y="1783080"/>
                    </a:moveTo>
                    <a:lnTo>
                      <a:pt x="2653030" y="1710690"/>
                    </a:lnTo>
                    <a:lnTo>
                      <a:pt x="1710690" y="2653030"/>
                    </a:lnTo>
                    <a:lnTo>
                      <a:pt x="1783080" y="2653030"/>
                    </a:lnTo>
                    <a:lnTo>
                      <a:pt x="2653030" y="1783080"/>
                    </a:lnTo>
                    <a:close/>
                    <a:moveTo>
                      <a:pt x="2653030" y="1927860"/>
                    </a:moveTo>
                    <a:lnTo>
                      <a:pt x="2653030" y="1855470"/>
                    </a:lnTo>
                    <a:lnTo>
                      <a:pt x="1855470" y="2653030"/>
                    </a:lnTo>
                    <a:lnTo>
                      <a:pt x="1927860" y="2653030"/>
                    </a:lnTo>
                    <a:lnTo>
                      <a:pt x="2653030" y="1927860"/>
                    </a:lnTo>
                    <a:close/>
                    <a:moveTo>
                      <a:pt x="2653030" y="2072640"/>
                    </a:moveTo>
                    <a:lnTo>
                      <a:pt x="2653030" y="2000250"/>
                    </a:lnTo>
                    <a:lnTo>
                      <a:pt x="2000250" y="2653030"/>
                    </a:lnTo>
                    <a:lnTo>
                      <a:pt x="2072640" y="2653030"/>
                    </a:lnTo>
                    <a:lnTo>
                      <a:pt x="2653030" y="2072640"/>
                    </a:lnTo>
                    <a:close/>
                    <a:moveTo>
                      <a:pt x="2653030" y="1638300"/>
                    </a:moveTo>
                    <a:lnTo>
                      <a:pt x="2653030" y="1565910"/>
                    </a:lnTo>
                    <a:lnTo>
                      <a:pt x="1564640" y="2654300"/>
                    </a:lnTo>
                    <a:lnTo>
                      <a:pt x="1637030" y="2654300"/>
                    </a:lnTo>
                    <a:lnTo>
                      <a:pt x="2653030" y="1638300"/>
                    </a:lnTo>
                    <a:close/>
                    <a:moveTo>
                      <a:pt x="2217420" y="2653030"/>
                    </a:moveTo>
                    <a:lnTo>
                      <a:pt x="2653030" y="2217420"/>
                    </a:lnTo>
                    <a:lnTo>
                      <a:pt x="2653030" y="2145030"/>
                    </a:lnTo>
                    <a:lnTo>
                      <a:pt x="2145030" y="2653030"/>
                    </a:lnTo>
                    <a:lnTo>
                      <a:pt x="2217420" y="2653030"/>
                    </a:lnTo>
                    <a:close/>
                    <a:moveTo>
                      <a:pt x="2653030" y="2580640"/>
                    </a:moveTo>
                    <a:lnTo>
                      <a:pt x="2580640" y="2653030"/>
                    </a:lnTo>
                    <a:lnTo>
                      <a:pt x="2653030" y="2653030"/>
                    </a:lnTo>
                    <a:lnTo>
                      <a:pt x="2653030" y="2580640"/>
                    </a:lnTo>
                    <a:close/>
                    <a:moveTo>
                      <a:pt x="2653030" y="2508250"/>
                    </a:moveTo>
                    <a:lnTo>
                      <a:pt x="2653030" y="2435860"/>
                    </a:lnTo>
                    <a:lnTo>
                      <a:pt x="2435860" y="2653030"/>
                    </a:lnTo>
                    <a:lnTo>
                      <a:pt x="2508250" y="2653030"/>
                    </a:lnTo>
                    <a:lnTo>
                      <a:pt x="2653030" y="2508250"/>
                    </a:lnTo>
                    <a:close/>
                    <a:moveTo>
                      <a:pt x="2653030" y="2363470"/>
                    </a:moveTo>
                    <a:lnTo>
                      <a:pt x="2653030" y="2291080"/>
                    </a:lnTo>
                    <a:lnTo>
                      <a:pt x="2291080" y="2653030"/>
                    </a:lnTo>
                    <a:lnTo>
                      <a:pt x="2363470" y="2653030"/>
                    </a:lnTo>
                    <a:lnTo>
                      <a:pt x="2653030" y="2363470"/>
                    </a:lnTo>
                    <a:close/>
                    <a:moveTo>
                      <a:pt x="2653030" y="1492250"/>
                    </a:moveTo>
                    <a:lnTo>
                      <a:pt x="2653030" y="1419860"/>
                    </a:lnTo>
                    <a:lnTo>
                      <a:pt x="1419860" y="2653030"/>
                    </a:lnTo>
                    <a:lnTo>
                      <a:pt x="1492250" y="2653030"/>
                    </a:lnTo>
                    <a:lnTo>
                      <a:pt x="2653030" y="1492250"/>
                    </a:lnTo>
                    <a:close/>
                    <a:moveTo>
                      <a:pt x="2653030" y="187960"/>
                    </a:moveTo>
                    <a:lnTo>
                      <a:pt x="2653030" y="115570"/>
                    </a:lnTo>
                    <a:lnTo>
                      <a:pt x="115570" y="2653030"/>
                    </a:lnTo>
                    <a:lnTo>
                      <a:pt x="187960" y="2653030"/>
                    </a:lnTo>
                    <a:lnTo>
                      <a:pt x="2653030" y="187960"/>
                    </a:lnTo>
                    <a:close/>
                    <a:moveTo>
                      <a:pt x="2653030" y="622300"/>
                    </a:moveTo>
                    <a:lnTo>
                      <a:pt x="2653030" y="549910"/>
                    </a:lnTo>
                    <a:lnTo>
                      <a:pt x="549910" y="2653030"/>
                    </a:lnTo>
                    <a:lnTo>
                      <a:pt x="622300" y="2653030"/>
                    </a:lnTo>
                    <a:lnTo>
                      <a:pt x="2653030" y="622300"/>
                    </a:lnTo>
                    <a:close/>
                    <a:moveTo>
                      <a:pt x="2653030" y="477520"/>
                    </a:moveTo>
                    <a:lnTo>
                      <a:pt x="2653030" y="405130"/>
                    </a:lnTo>
                    <a:lnTo>
                      <a:pt x="405130" y="2653030"/>
                    </a:lnTo>
                    <a:lnTo>
                      <a:pt x="477520" y="2653030"/>
                    </a:lnTo>
                    <a:lnTo>
                      <a:pt x="2653030" y="477520"/>
                    </a:lnTo>
                    <a:close/>
                    <a:moveTo>
                      <a:pt x="2653030" y="1347470"/>
                    </a:moveTo>
                    <a:lnTo>
                      <a:pt x="2653030" y="1275080"/>
                    </a:lnTo>
                    <a:lnTo>
                      <a:pt x="1275080" y="2653030"/>
                    </a:lnTo>
                    <a:lnTo>
                      <a:pt x="1347470" y="2653030"/>
                    </a:lnTo>
                    <a:lnTo>
                      <a:pt x="2653030" y="1347470"/>
                    </a:lnTo>
                    <a:close/>
                    <a:moveTo>
                      <a:pt x="2653030" y="767080"/>
                    </a:moveTo>
                    <a:lnTo>
                      <a:pt x="2653030" y="694690"/>
                    </a:lnTo>
                    <a:lnTo>
                      <a:pt x="694690" y="2653030"/>
                    </a:lnTo>
                    <a:lnTo>
                      <a:pt x="767080" y="2653030"/>
                    </a:lnTo>
                    <a:lnTo>
                      <a:pt x="2653030" y="767080"/>
                    </a:lnTo>
                    <a:close/>
                    <a:moveTo>
                      <a:pt x="2653030" y="332740"/>
                    </a:moveTo>
                    <a:lnTo>
                      <a:pt x="2653030" y="260350"/>
                    </a:lnTo>
                    <a:lnTo>
                      <a:pt x="260350" y="2653030"/>
                    </a:lnTo>
                    <a:lnTo>
                      <a:pt x="332740" y="2653030"/>
                    </a:lnTo>
                    <a:lnTo>
                      <a:pt x="2653030" y="332740"/>
                    </a:lnTo>
                    <a:close/>
                    <a:moveTo>
                      <a:pt x="2653030" y="1202690"/>
                    </a:moveTo>
                    <a:lnTo>
                      <a:pt x="2653030" y="1130300"/>
                    </a:lnTo>
                    <a:lnTo>
                      <a:pt x="1130300" y="2653030"/>
                    </a:lnTo>
                    <a:lnTo>
                      <a:pt x="1202690" y="2653030"/>
                    </a:lnTo>
                    <a:lnTo>
                      <a:pt x="2653030" y="1202690"/>
                    </a:lnTo>
                    <a:close/>
                    <a:moveTo>
                      <a:pt x="2653030" y="913130"/>
                    </a:moveTo>
                    <a:lnTo>
                      <a:pt x="2653030" y="840740"/>
                    </a:lnTo>
                    <a:lnTo>
                      <a:pt x="840740" y="2653030"/>
                    </a:lnTo>
                    <a:lnTo>
                      <a:pt x="913130" y="2653030"/>
                    </a:lnTo>
                    <a:lnTo>
                      <a:pt x="2653030" y="913130"/>
                    </a:lnTo>
                    <a:close/>
                    <a:moveTo>
                      <a:pt x="2653030" y="1057910"/>
                    </a:moveTo>
                    <a:lnTo>
                      <a:pt x="2653030" y="985520"/>
                    </a:lnTo>
                    <a:lnTo>
                      <a:pt x="985520" y="2653030"/>
                    </a:lnTo>
                    <a:lnTo>
                      <a:pt x="1057910" y="2653030"/>
                    </a:lnTo>
                    <a:lnTo>
                      <a:pt x="2653030" y="1057910"/>
                    </a:lnTo>
                    <a:close/>
                  </a:path>
                </a:pathLst>
              </a:custGeom>
              <a:solidFill>
                <a:srgbClr val="F5FBF9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2700000">
              <a:off x="2035490" y="1099315"/>
              <a:ext cx="5307962" cy="5307962"/>
              <a:chOff x="0" y="0"/>
              <a:chExt cx="1913890" cy="19138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0" y="1913890"/>
                    </a:lnTo>
                    <a:lnTo>
                      <a:pt x="1913890" y="1913890"/>
                    </a:lnTo>
                    <a:lnTo>
                      <a:pt x="1913890" y="0"/>
                    </a:lnTo>
                    <a:lnTo>
                      <a:pt x="0" y="0"/>
                    </a:lnTo>
                    <a:close/>
                    <a:moveTo>
                      <a:pt x="1852930" y="1852930"/>
                    </a:moveTo>
                    <a:lnTo>
                      <a:pt x="59690" y="1852930"/>
                    </a:lnTo>
                    <a:lnTo>
                      <a:pt x="59690" y="59690"/>
                    </a:lnTo>
                    <a:lnTo>
                      <a:pt x="1852930" y="59690"/>
                    </a:lnTo>
                    <a:lnTo>
                      <a:pt x="1852930" y="1852930"/>
                    </a:lnTo>
                    <a:close/>
                  </a:path>
                </a:pathLst>
              </a:custGeom>
              <a:solidFill>
                <a:srgbClr val="2F5972"/>
              </a:solidFill>
            </p:spPr>
          </p:sp>
        </p:grp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-2700000">
            <a:off x="-348036" y="8481548"/>
            <a:ext cx="2779174" cy="2779174"/>
            <a:chOff x="0" y="0"/>
            <a:chExt cx="2653030" cy="26530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53030" cy="2654300"/>
            </a:xfrm>
            <a:custGeom>
              <a:avLst/>
              <a:gdLst/>
              <a:ahLst/>
              <a:cxnLst/>
              <a:rect l="l" t="t" r="r" b="b"/>
              <a:pathLst>
                <a:path w="2653030" h="2654300">
                  <a:moveTo>
                    <a:pt x="0" y="1535430"/>
                  </a:moveTo>
                  <a:lnTo>
                    <a:pt x="0" y="1463040"/>
                  </a:lnTo>
                  <a:lnTo>
                    <a:pt x="1463040" y="0"/>
                  </a:lnTo>
                  <a:lnTo>
                    <a:pt x="1535430" y="0"/>
                  </a:lnTo>
                  <a:lnTo>
                    <a:pt x="0" y="1535430"/>
                  </a:lnTo>
                  <a:close/>
                  <a:moveTo>
                    <a:pt x="1681480" y="0"/>
                  </a:moveTo>
                  <a:lnTo>
                    <a:pt x="1609090" y="0"/>
                  </a:lnTo>
                  <a:lnTo>
                    <a:pt x="0" y="1607820"/>
                  </a:lnTo>
                  <a:lnTo>
                    <a:pt x="0" y="1680210"/>
                  </a:lnTo>
                  <a:lnTo>
                    <a:pt x="1681480" y="0"/>
                  </a:lnTo>
                  <a:close/>
                  <a:moveTo>
                    <a:pt x="1390650" y="0"/>
                  </a:moveTo>
                  <a:lnTo>
                    <a:pt x="1318260" y="0"/>
                  </a:lnTo>
                  <a:lnTo>
                    <a:pt x="0" y="1318260"/>
                  </a:lnTo>
                  <a:lnTo>
                    <a:pt x="0" y="1390650"/>
                  </a:lnTo>
                  <a:lnTo>
                    <a:pt x="1390650" y="0"/>
                  </a:lnTo>
                  <a:close/>
                  <a:moveTo>
                    <a:pt x="1245870" y="0"/>
                  </a:moveTo>
                  <a:lnTo>
                    <a:pt x="1173480" y="0"/>
                  </a:lnTo>
                  <a:lnTo>
                    <a:pt x="0" y="1173480"/>
                  </a:lnTo>
                  <a:lnTo>
                    <a:pt x="0" y="1245870"/>
                  </a:lnTo>
                  <a:lnTo>
                    <a:pt x="1245870" y="0"/>
                  </a:lnTo>
                  <a:close/>
                  <a:moveTo>
                    <a:pt x="1826260" y="0"/>
                  </a:moveTo>
                  <a:lnTo>
                    <a:pt x="1753870" y="0"/>
                  </a:lnTo>
                  <a:lnTo>
                    <a:pt x="0" y="1753870"/>
                  </a:lnTo>
                  <a:lnTo>
                    <a:pt x="0" y="1826260"/>
                  </a:lnTo>
                  <a:lnTo>
                    <a:pt x="1826260" y="0"/>
                  </a:lnTo>
                  <a:close/>
                  <a:moveTo>
                    <a:pt x="2260600" y="0"/>
                  </a:moveTo>
                  <a:lnTo>
                    <a:pt x="2188210" y="0"/>
                  </a:lnTo>
                  <a:lnTo>
                    <a:pt x="0" y="2188210"/>
                  </a:lnTo>
                  <a:lnTo>
                    <a:pt x="0" y="2260600"/>
                  </a:lnTo>
                  <a:lnTo>
                    <a:pt x="2260600" y="0"/>
                  </a:lnTo>
                  <a:close/>
                  <a:moveTo>
                    <a:pt x="2551430" y="0"/>
                  </a:moveTo>
                  <a:lnTo>
                    <a:pt x="2479040" y="0"/>
                  </a:lnTo>
                  <a:lnTo>
                    <a:pt x="0" y="2479040"/>
                  </a:lnTo>
                  <a:lnTo>
                    <a:pt x="0" y="2551430"/>
                  </a:lnTo>
                  <a:lnTo>
                    <a:pt x="2551430" y="0"/>
                  </a:lnTo>
                  <a:close/>
                  <a:moveTo>
                    <a:pt x="2405380" y="0"/>
                  </a:moveTo>
                  <a:lnTo>
                    <a:pt x="2332990" y="0"/>
                  </a:lnTo>
                  <a:lnTo>
                    <a:pt x="0" y="2332990"/>
                  </a:lnTo>
                  <a:lnTo>
                    <a:pt x="0" y="2405380"/>
                  </a:lnTo>
                  <a:lnTo>
                    <a:pt x="2405380" y="0"/>
                  </a:lnTo>
                  <a:close/>
                  <a:moveTo>
                    <a:pt x="2115820" y="0"/>
                  </a:moveTo>
                  <a:lnTo>
                    <a:pt x="2043430" y="0"/>
                  </a:lnTo>
                  <a:lnTo>
                    <a:pt x="0" y="2043430"/>
                  </a:lnTo>
                  <a:lnTo>
                    <a:pt x="0" y="2115820"/>
                  </a:lnTo>
                  <a:lnTo>
                    <a:pt x="2115820" y="0"/>
                  </a:lnTo>
                  <a:close/>
                  <a:moveTo>
                    <a:pt x="375920" y="0"/>
                  </a:moveTo>
                  <a:lnTo>
                    <a:pt x="303530" y="0"/>
                  </a:lnTo>
                  <a:lnTo>
                    <a:pt x="0" y="303530"/>
                  </a:lnTo>
                  <a:lnTo>
                    <a:pt x="0" y="375920"/>
                  </a:lnTo>
                  <a:lnTo>
                    <a:pt x="375920" y="0"/>
                  </a:lnTo>
                  <a:close/>
                  <a:moveTo>
                    <a:pt x="1101090" y="0"/>
                  </a:moveTo>
                  <a:lnTo>
                    <a:pt x="1028700" y="0"/>
                  </a:lnTo>
                  <a:lnTo>
                    <a:pt x="0" y="1028700"/>
                  </a:lnTo>
                  <a:lnTo>
                    <a:pt x="0" y="1101090"/>
                  </a:lnTo>
                  <a:lnTo>
                    <a:pt x="1101090" y="0"/>
                  </a:lnTo>
                  <a:close/>
                  <a:moveTo>
                    <a:pt x="2653030" y="0"/>
                  </a:moveTo>
                  <a:lnTo>
                    <a:pt x="2623820" y="0"/>
                  </a:lnTo>
                  <a:lnTo>
                    <a:pt x="0" y="2623820"/>
                  </a:lnTo>
                  <a:lnTo>
                    <a:pt x="0" y="2653030"/>
                  </a:lnTo>
                  <a:lnTo>
                    <a:pt x="43180" y="2653030"/>
                  </a:lnTo>
                  <a:lnTo>
                    <a:pt x="2653030" y="43180"/>
                  </a:lnTo>
                  <a:lnTo>
                    <a:pt x="2653030" y="0"/>
                  </a:lnTo>
                  <a:close/>
                  <a:moveTo>
                    <a:pt x="520700" y="0"/>
                  </a:moveTo>
                  <a:lnTo>
                    <a:pt x="448310" y="0"/>
                  </a:lnTo>
                  <a:lnTo>
                    <a:pt x="0" y="448310"/>
                  </a:lnTo>
                  <a:lnTo>
                    <a:pt x="0" y="520700"/>
                  </a:lnTo>
                  <a:lnTo>
                    <a:pt x="520700" y="0"/>
                  </a:lnTo>
                  <a:close/>
                  <a:moveTo>
                    <a:pt x="85090" y="0"/>
                  </a:moveTo>
                  <a:lnTo>
                    <a:pt x="12700" y="0"/>
                  </a:lnTo>
                  <a:lnTo>
                    <a:pt x="0" y="12700"/>
                  </a:lnTo>
                  <a:lnTo>
                    <a:pt x="0" y="85090"/>
                  </a:lnTo>
                  <a:lnTo>
                    <a:pt x="85090" y="0"/>
                  </a:lnTo>
                  <a:close/>
                  <a:moveTo>
                    <a:pt x="231140" y="0"/>
                  </a:moveTo>
                  <a:lnTo>
                    <a:pt x="158750" y="0"/>
                  </a:lnTo>
                  <a:lnTo>
                    <a:pt x="0" y="157480"/>
                  </a:lnTo>
                  <a:lnTo>
                    <a:pt x="0" y="229870"/>
                  </a:lnTo>
                  <a:lnTo>
                    <a:pt x="231140" y="0"/>
                  </a:lnTo>
                  <a:close/>
                  <a:moveTo>
                    <a:pt x="0" y="956310"/>
                  </a:moveTo>
                  <a:lnTo>
                    <a:pt x="956310" y="0"/>
                  </a:lnTo>
                  <a:lnTo>
                    <a:pt x="883920" y="0"/>
                  </a:lnTo>
                  <a:lnTo>
                    <a:pt x="0" y="882650"/>
                  </a:lnTo>
                  <a:lnTo>
                    <a:pt x="0" y="956310"/>
                  </a:lnTo>
                  <a:close/>
                  <a:moveTo>
                    <a:pt x="665480" y="0"/>
                  </a:moveTo>
                  <a:lnTo>
                    <a:pt x="593090" y="0"/>
                  </a:lnTo>
                  <a:lnTo>
                    <a:pt x="0" y="593090"/>
                  </a:lnTo>
                  <a:lnTo>
                    <a:pt x="0" y="665480"/>
                  </a:lnTo>
                  <a:lnTo>
                    <a:pt x="665480" y="0"/>
                  </a:lnTo>
                  <a:close/>
                  <a:moveTo>
                    <a:pt x="810260" y="0"/>
                  </a:moveTo>
                  <a:lnTo>
                    <a:pt x="737870" y="0"/>
                  </a:lnTo>
                  <a:lnTo>
                    <a:pt x="0" y="737870"/>
                  </a:lnTo>
                  <a:lnTo>
                    <a:pt x="0" y="810260"/>
                  </a:lnTo>
                  <a:lnTo>
                    <a:pt x="810260" y="0"/>
                  </a:lnTo>
                  <a:close/>
                  <a:moveTo>
                    <a:pt x="1971040" y="0"/>
                  </a:moveTo>
                  <a:lnTo>
                    <a:pt x="1898650" y="0"/>
                  </a:lnTo>
                  <a:lnTo>
                    <a:pt x="0" y="1898650"/>
                  </a:lnTo>
                  <a:lnTo>
                    <a:pt x="0" y="1971040"/>
                  </a:lnTo>
                  <a:lnTo>
                    <a:pt x="1971040" y="0"/>
                  </a:lnTo>
                  <a:close/>
                  <a:moveTo>
                    <a:pt x="2653030" y="1783080"/>
                  </a:moveTo>
                  <a:lnTo>
                    <a:pt x="2653030" y="1710690"/>
                  </a:lnTo>
                  <a:lnTo>
                    <a:pt x="1710690" y="2653030"/>
                  </a:lnTo>
                  <a:lnTo>
                    <a:pt x="1783080" y="2653030"/>
                  </a:lnTo>
                  <a:lnTo>
                    <a:pt x="2653030" y="1783080"/>
                  </a:lnTo>
                  <a:close/>
                  <a:moveTo>
                    <a:pt x="2653030" y="1927860"/>
                  </a:moveTo>
                  <a:lnTo>
                    <a:pt x="2653030" y="1855470"/>
                  </a:lnTo>
                  <a:lnTo>
                    <a:pt x="1855470" y="2653030"/>
                  </a:lnTo>
                  <a:lnTo>
                    <a:pt x="1927860" y="2653030"/>
                  </a:lnTo>
                  <a:lnTo>
                    <a:pt x="2653030" y="1927860"/>
                  </a:lnTo>
                  <a:close/>
                  <a:moveTo>
                    <a:pt x="2653030" y="2072640"/>
                  </a:moveTo>
                  <a:lnTo>
                    <a:pt x="2653030" y="2000250"/>
                  </a:lnTo>
                  <a:lnTo>
                    <a:pt x="2000250" y="2653030"/>
                  </a:lnTo>
                  <a:lnTo>
                    <a:pt x="2072640" y="2653030"/>
                  </a:lnTo>
                  <a:lnTo>
                    <a:pt x="2653030" y="2072640"/>
                  </a:lnTo>
                  <a:close/>
                  <a:moveTo>
                    <a:pt x="2653030" y="1638300"/>
                  </a:moveTo>
                  <a:lnTo>
                    <a:pt x="2653030" y="1565910"/>
                  </a:lnTo>
                  <a:lnTo>
                    <a:pt x="1564640" y="2654300"/>
                  </a:lnTo>
                  <a:lnTo>
                    <a:pt x="1637030" y="2654300"/>
                  </a:lnTo>
                  <a:lnTo>
                    <a:pt x="2653030" y="1638300"/>
                  </a:lnTo>
                  <a:close/>
                  <a:moveTo>
                    <a:pt x="2217420" y="2653030"/>
                  </a:moveTo>
                  <a:lnTo>
                    <a:pt x="2653030" y="2217420"/>
                  </a:lnTo>
                  <a:lnTo>
                    <a:pt x="2653030" y="2145030"/>
                  </a:lnTo>
                  <a:lnTo>
                    <a:pt x="2145030" y="2653030"/>
                  </a:lnTo>
                  <a:lnTo>
                    <a:pt x="2217420" y="2653030"/>
                  </a:lnTo>
                  <a:close/>
                  <a:moveTo>
                    <a:pt x="2653030" y="2580640"/>
                  </a:moveTo>
                  <a:lnTo>
                    <a:pt x="2580640" y="2653030"/>
                  </a:lnTo>
                  <a:lnTo>
                    <a:pt x="2653030" y="2653030"/>
                  </a:lnTo>
                  <a:lnTo>
                    <a:pt x="2653030" y="2580640"/>
                  </a:lnTo>
                  <a:close/>
                  <a:moveTo>
                    <a:pt x="2653030" y="2508250"/>
                  </a:moveTo>
                  <a:lnTo>
                    <a:pt x="2653030" y="2435860"/>
                  </a:lnTo>
                  <a:lnTo>
                    <a:pt x="2435860" y="2653030"/>
                  </a:lnTo>
                  <a:lnTo>
                    <a:pt x="2508250" y="2653030"/>
                  </a:lnTo>
                  <a:lnTo>
                    <a:pt x="2653030" y="2508250"/>
                  </a:lnTo>
                  <a:close/>
                  <a:moveTo>
                    <a:pt x="2653030" y="2363470"/>
                  </a:moveTo>
                  <a:lnTo>
                    <a:pt x="2653030" y="2291080"/>
                  </a:lnTo>
                  <a:lnTo>
                    <a:pt x="2291080" y="2653030"/>
                  </a:lnTo>
                  <a:lnTo>
                    <a:pt x="2363470" y="2653030"/>
                  </a:lnTo>
                  <a:lnTo>
                    <a:pt x="2653030" y="2363470"/>
                  </a:lnTo>
                  <a:close/>
                  <a:moveTo>
                    <a:pt x="2653030" y="1492250"/>
                  </a:moveTo>
                  <a:lnTo>
                    <a:pt x="2653030" y="1419860"/>
                  </a:lnTo>
                  <a:lnTo>
                    <a:pt x="1419860" y="2653030"/>
                  </a:lnTo>
                  <a:lnTo>
                    <a:pt x="1492250" y="2653030"/>
                  </a:lnTo>
                  <a:lnTo>
                    <a:pt x="2653030" y="1492250"/>
                  </a:lnTo>
                  <a:close/>
                  <a:moveTo>
                    <a:pt x="2653030" y="187960"/>
                  </a:moveTo>
                  <a:lnTo>
                    <a:pt x="2653030" y="115570"/>
                  </a:lnTo>
                  <a:lnTo>
                    <a:pt x="115570" y="2653030"/>
                  </a:lnTo>
                  <a:lnTo>
                    <a:pt x="187960" y="2653030"/>
                  </a:lnTo>
                  <a:lnTo>
                    <a:pt x="2653030" y="187960"/>
                  </a:lnTo>
                  <a:close/>
                  <a:moveTo>
                    <a:pt x="2653030" y="622300"/>
                  </a:moveTo>
                  <a:lnTo>
                    <a:pt x="2653030" y="549910"/>
                  </a:lnTo>
                  <a:lnTo>
                    <a:pt x="549910" y="2653030"/>
                  </a:lnTo>
                  <a:lnTo>
                    <a:pt x="622300" y="2653030"/>
                  </a:lnTo>
                  <a:lnTo>
                    <a:pt x="2653030" y="622300"/>
                  </a:lnTo>
                  <a:close/>
                  <a:moveTo>
                    <a:pt x="2653030" y="477520"/>
                  </a:moveTo>
                  <a:lnTo>
                    <a:pt x="2653030" y="405130"/>
                  </a:lnTo>
                  <a:lnTo>
                    <a:pt x="405130" y="2653030"/>
                  </a:lnTo>
                  <a:lnTo>
                    <a:pt x="477520" y="2653030"/>
                  </a:lnTo>
                  <a:lnTo>
                    <a:pt x="2653030" y="477520"/>
                  </a:lnTo>
                  <a:close/>
                  <a:moveTo>
                    <a:pt x="2653030" y="1347470"/>
                  </a:moveTo>
                  <a:lnTo>
                    <a:pt x="2653030" y="1275080"/>
                  </a:lnTo>
                  <a:lnTo>
                    <a:pt x="1275080" y="2653030"/>
                  </a:lnTo>
                  <a:lnTo>
                    <a:pt x="1347470" y="2653030"/>
                  </a:lnTo>
                  <a:lnTo>
                    <a:pt x="2653030" y="1347470"/>
                  </a:lnTo>
                  <a:close/>
                  <a:moveTo>
                    <a:pt x="2653030" y="767080"/>
                  </a:moveTo>
                  <a:lnTo>
                    <a:pt x="2653030" y="694690"/>
                  </a:lnTo>
                  <a:lnTo>
                    <a:pt x="694690" y="2653030"/>
                  </a:lnTo>
                  <a:lnTo>
                    <a:pt x="767080" y="2653030"/>
                  </a:lnTo>
                  <a:lnTo>
                    <a:pt x="2653030" y="767080"/>
                  </a:lnTo>
                  <a:close/>
                  <a:moveTo>
                    <a:pt x="2653030" y="332740"/>
                  </a:moveTo>
                  <a:lnTo>
                    <a:pt x="2653030" y="260350"/>
                  </a:lnTo>
                  <a:lnTo>
                    <a:pt x="260350" y="2653030"/>
                  </a:lnTo>
                  <a:lnTo>
                    <a:pt x="332740" y="2653030"/>
                  </a:lnTo>
                  <a:lnTo>
                    <a:pt x="2653030" y="332740"/>
                  </a:lnTo>
                  <a:close/>
                  <a:moveTo>
                    <a:pt x="2653030" y="1202690"/>
                  </a:moveTo>
                  <a:lnTo>
                    <a:pt x="2653030" y="1130300"/>
                  </a:lnTo>
                  <a:lnTo>
                    <a:pt x="1130300" y="2653030"/>
                  </a:lnTo>
                  <a:lnTo>
                    <a:pt x="1202690" y="2653030"/>
                  </a:lnTo>
                  <a:lnTo>
                    <a:pt x="2653030" y="1202690"/>
                  </a:lnTo>
                  <a:close/>
                  <a:moveTo>
                    <a:pt x="2653030" y="913130"/>
                  </a:moveTo>
                  <a:lnTo>
                    <a:pt x="2653030" y="840740"/>
                  </a:lnTo>
                  <a:lnTo>
                    <a:pt x="840740" y="2653030"/>
                  </a:lnTo>
                  <a:lnTo>
                    <a:pt x="913130" y="2653030"/>
                  </a:lnTo>
                  <a:lnTo>
                    <a:pt x="2653030" y="913130"/>
                  </a:lnTo>
                  <a:close/>
                  <a:moveTo>
                    <a:pt x="2653030" y="1057910"/>
                  </a:moveTo>
                  <a:lnTo>
                    <a:pt x="2653030" y="985520"/>
                  </a:lnTo>
                  <a:lnTo>
                    <a:pt x="985520" y="2653030"/>
                  </a:lnTo>
                  <a:lnTo>
                    <a:pt x="1057910" y="2653030"/>
                  </a:lnTo>
                  <a:lnTo>
                    <a:pt x="2653030" y="1057910"/>
                  </a:lnTo>
                  <a:close/>
                </a:path>
              </a:pathLst>
            </a:custGeom>
            <a:solidFill>
              <a:srgbClr val="F5FBF9"/>
            </a:solidFill>
          </p:spPr>
        </p:sp>
      </p:grpSp>
      <p:grpSp>
        <p:nvGrpSpPr>
          <p:cNvPr id="9" name="Group 9"/>
          <p:cNvGrpSpPr/>
          <p:nvPr/>
        </p:nvGrpSpPr>
        <p:grpSpPr>
          <a:xfrm rot="-2700000">
            <a:off x="269559" y="8481548"/>
            <a:ext cx="2779174" cy="2779174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2F5972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028700" y="4845812"/>
            <a:ext cx="16230600" cy="57150"/>
          </a:xfrm>
          <a:prstGeom prst="rect">
            <a:avLst/>
          </a:prstGeom>
          <a:solidFill>
            <a:srgbClr val="2F5972"/>
          </a:solidFill>
        </p:spPr>
      </p:sp>
      <p:sp>
        <p:nvSpPr>
          <p:cNvPr id="12" name="AutoShape 12"/>
          <p:cNvSpPr/>
          <p:nvPr/>
        </p:nvSpPr>
        <p:spPr>
          <a:xfrm rot="-2700000">
            <a:off x="3267275" y="4731512"/>
            <a:ext cx="285750" cy="285750"/>
          </a:xfrm>
          <a:prstGeom prst="rect">
            <a:avLst/>
          </a:prstGeom>
          <a:solidFill>
            <a:srgbClr val="F5FBF9"/>
          </a:solidFill>
        </p:spPr>
      </p:sp>
      <p:sp>
        <p:nvSpPr>
          <p:cNvPr id="13" name="AutoShape 13"/>
          <p:cNvSpPr/>
          <p:nvPr/>
        </p:nvSpPr>
        <p:spPr>
          <a:xfrm rot="-2700000">
            <a:off x="7089842" y="4731512"/>
            <a:ext cx="285750" cy="285750"/>
          </a:xfrm>
          <a:prstGeom prst="rect">
            <a:avLst/>
          </a:prstGeom>
          <a:solidFill>
            <a:srgbClr val="F5FBF9"/>
          </a:solidFill>
        </p:spPr>
      </p:sp>
      <p:sp>
        <p:nvSpPr>
          <p:cNvPr id="14" name="AutoShape 14"/>
          <p:cNvSpPr/>
          <p:nvPr/>
        </p:nvSpPr>
        <p:spPr>
          <a:xfrm rot="-2700000">
            <a:off x="10912408" y="4731512"/>
            <a:ext cx="285750" cy="285750"/>
          </a:xfrm>
          <a:prstGeom prst="rect">
            <a:avLst/>
          </a:prstGeom>
          <a:solidFill>
            <a:srgbClr val="F5FBF9"/>
          </a:solidFill>
        </p:spPr>
      </p:sp>
      <p:sp>
        <p:nvSpPr>
          <p:cNvPr id="15" name="AutoShape 15"/>
          <p:cNvSpPr/>
          <p:nvPr/>
        </p:nvSpPr>
        <p:spPr>
          <a:xfrm rot="-2700000">
            <a:off x="14734975" y="4731512"/>
            <a:ext cx="285750" cy="285750"/>
          </a:xfrm>
          <a:prstGeom prst="rect">
            <a:avLst/>
          </a:prstGeom>
          <a:solidFill>
            <a:srgbClr val="F5FBF9"/>
          </a:solidFill>
        </p:spPr>
      </p:sp>
      <p:grpSp>
        <p:nvGrpSpPr>
          <p:cNvPr id="16" name="Group 16"/>
          <p:cNvGrpSpPr/>
          <p:nvPr/>
        </p:nvGrpSpPr>
        <p:grpSpPr>
          <a:xfrm>
            <a:off x="5578456" y="5167327"/>
            <a:ext cx="4035711" cy="3190563"/>
            <a:chOff x="0" y="0"/>
            <a:chExt cx="5380948" cy="425408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4153"/>
              <a:ext cx="5380948" cy="319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75"/>
                </a:lnSpc>
              </a:pPr>
              <a:r>
                <a:rPr lang="en-US" sz="1979" spc="197">
                  <a:solidFill>
                    <a:srgbClr val="F5FBF9"/>
                  </a:solidFill>
                  <a:latin typeface="Tex Gyre Adventor"/>
                </a:rPr>
                <a:t>УЧАСТВУЕТ В ОБСУЖДЕНИИ ВОПРОСОВ НА ЗАСЕДАНИЯХ ТРЕХСТОРОННЕЙ КОМИССИИ ПО РЕГУЛИРОВАНИЮ СОЦИАЛЬНО-ТРУДОВЫХ ОТНОШЕНИЙ В ЯО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893147"/>
              <a:ext cx="5380948" cy="360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66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914050" y="5743063"/>
            <a:ext cx="4762900" cy="949881"/>
            <a:chOff x="0" y="0"/>
            <a:chExt cx="6350533" cy="1266507"/>
          </a:xfrm>
        </p:grpSpPr>
        <p:sp>
          <p:nvSpPr>
            <p:cNvPr id="20" name="TextBox 20"/>
            <p:cNvSpPr txBox="1"/>
            <p:nvPr/>
          </p:nvSpPr>
          <p:spPr>
            <a:xfrm>
              <a:off x="0" y="0"/>
              <a:ext cx="6350533" cy="1447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9"/>
                </a:lnSpc>
              </a:pPr>
              <a:r>
                <a:rPr lang="en-US" sz="2399" spc="239">
                  <a:solidFill>
                    <a:srgbClr val="F5FBF9"/>
                  </a:solidFill>
                  <a:latin typeface="Tex Gyre Adventor"/>
                </a:rPr>
                <a:t>ЧЛЕНЫ ОБЩЕСТВЕННОЙ ПАЛАТЫ ЯРОСЛАВСКОЙ ОБЛАСТИ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492647"/>
              <a:ext cx="6350533" cy="417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471778" y="3128437"/>
            <a:ext cx="4762900" cy="2011472"/>
            <a:chOff x="0" y="0"/>
            <a:chExt cx="6350533" cy="2681962"/>
          </a:xfrm>
        </p:grpSpPr>
        <p:sp>
          <p:nvSpPr>
            <p:cNvPr id="23" name="TextBox 23"/>
            <p:cNvSpPr txBox="1"/>
            <p:nvPr/>
          </p:nvSpPr>
          <p:spPr>
            <a:xfrm>
              <a:off x="0" y="4167"/>
              <a:ext cx="6350533" cy="1397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3"/>
                </a:lnSpc>
              </a:pPr>
              <a:r>
                <a:rPr lang="en-US" sz="2294" spc="229">
                  <a:solidFill>
                    <a:srgbClr val="F5FBF9"/>
                  </a:solidFill>
                  <a:latin typeface="Tex Gyre Adventor"/>
                </a:rPr>
                <a:t>ЧЛЕНЫ КОНКУРСНОЙ КОМИССИИ "ЗЕМСКИЙ УЧИТЕЛЬ"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2264569"/>
              <a:ext cx="6350533" cy="417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92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42868" y="1979385"/>
            <a:ext cx="6603767" cy="3097058"/>
            <a:chOff x="0" y="0"/>
            <a:chExt cx="8805023" cy="412941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5778"/>
              <a:ext cx="8805023" cy="2347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84"/>
                </a:lnSpc>
              </a:pPr>
              <a:r>
                <a:rPr lang="en-US" sz="2904" spc="290">
                  <a:solidFill>
                    <a:srgbClr val="1C2143"/>
                  </a:solidFill>
                  <a:latin typeface="Tex Gyre Adventor"/>
                </a:rPr>
                <a:t>ОБЛАСТНАЯ ОРГАНИЗАЦИЯ ОБЩЕРОССИЙСКОГО ПРОФСОЮЗА ОБРАЗОВАНИЯ</a:t>
              </a:r>
            </a:p>
            <a:p>
              <a:pPr algn="ctr">
                <a:lnSpc>
                  <a:spcPts val="3484"/>
                </a:lnSpc>
              </a:pPr>
              <a:endParaRPr lang="en-US" sz="2904" spc="290">
                <a:solidFill>
                  <a:srgbClr val="1C2143"/>
                </a:solidFill>
                <a:latin typeface="Tex Gyre Adventor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3540526"/>
              <a:ext cx="8805023" cy="588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71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1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60223" y="1301437"/>
            <a:ext cx="5143900" cy="1671920"/>
            <a:chOff x="0" y="0"/>
            <a:chExt cx="6858533" cy="2229227"/>
          </a:xfrm>
        </p:grpSpPr>
        <p:sp>
          <p:nvSpPr>
            <p:cNvPr id="3" name="TextBox 3"/>
            <p:cNvSpPr txBox="1"/>
            <p:nvPr/>
          </p:nvSpPr>
          <p:spPr>
            <a:xfrm>
              <a:off x="0" y="0"/>
              <a:ext cx="6858533" cy="1333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40"/>
                </a:lnSpc>
              </a:pPr>
              <a:r>
                <a:rPr lang="en-US" sz="3283" spc="328">
                  <a:solidFill>
                    <a:srgbClr val="F3CD74"/>
                  </a:solidFill>
                  <a:latin typeface="Tex Gyre Adventor"/>
                </a:rPr>
                <a:t>ПРАВОЗАЩИТНАЯ РАБОТА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21805"/>
              <a:ext cx="6858533" cy="15030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50"/>
                </a:lnSpc>
              </a:pPr>
              <a:r>
                <a:rPr lang="en-US" sz="3100">
                  <a:solidFill>
                    <a:srgbClr val="F3CD74"/>
                  </a:solidFill>
                  <a:latin typeface="Tex Gyre Adventor"/>
                </a:rPr>
                <a:t>22</a:t>
              </a:r>
              <a:r>
                <a:rPr lang="en-US" sz="3100">
                  <a:solidFill>
                    <a:srgbClr val="5DCAD1"/>
                  </a:solidFill>
                  <a:latin typeface="Tex Gyre Adventor"/>
                </a:rPr>
                <a:t> внештатных правовых инспектора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61220" y="5251666"/>
            <a:ext cx="5143900" cy="3388296"/>
            <a:chOff x="0" y="0"/>
            <a:chExt cx="6858533" cy="4517727"/>
          </a:xfrm>
        </p:grpSpPr>
        <p:sp>
          <p:nvSpPr>
            <p:cNvPr id="6" name="TextBox 6"/>
            <p:cNvSpPr txBox="1"/>
            <p:nvPr/>
          </p:nvSpPr>
          <p:spPr>
            <a:xfrm>
              <a:off x="0" y="-9525"/>
              <a:ext cx="6858533" cy="14620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endParaRPr/>
            </a:p>
            <a:p>
              <a:pPr algn="ctr">
                <a:lnSpc>
                  <a:spcPts val="4320"/>
                </a:lnSpc>
              </a:pPr>
              <a:r>
                <a:rPr lang="en-US" sz="3600" spc="359">
                  <a:solidFill>
                    <a:srgbClr val="F3CD74"/>
                  </a:solidFill>
                  <a:latin typeface="Tex Gyre Adventor"/>
                </a:rPr>
                <a:t>13 ПРОВЕРОК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60500"/>
              <a:ext cx="6858533" cy="3752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F3CD74"/>
                  </a:solidFill>
                  <a:latin typeface="Tex Gyre Adventor"/>
                </a:rPr>
                <a:t>5 </a:t>
              </a:r>
              <a:r>
                <a:rPr lang="en-US" sz="3000">
                  <a:solidFill>
                    <a:srgbClr val="5DCAD1"/>
                  </a:solidFill>
                  <a:latin typeface="Tex Gyre Adventor"/>
                </a:rPr>
                <a:t>комплексных, </a:t>
              </a:r>
            </a:p>
            <a:p>
              <a:pPr algn="ctr">
                <a:lnSpc>
                  <a:spcPts val="4500"/>
                </a:lnSpc>
              </a:pPr>
              <a:r>
                <a:rPr lang="en-US" sz="3000">
                  <a:solidFill>
                    <a:srgbClr val="F3CD74"/>
                  </a:solidFill>
                  <a:latin typeface="Tex Gyre Adventor"/>
                </a:rPr>
                <a:t>3</a:t>
              </a:r>
              <a:r>
                <a:rPr lang="en-US" sz="3000">
                  <a:solidFill>
                    <a:srgbClr val="5DCAD1"/>
                  </a:solidFill>
                  <a:latin typeface="Tex Gyre Adventor"/>
                </a:rPr>
                <a:t> совместно с департаментом образования мэрии Ярославля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997594" y="4771368"/>
            <a:ext cx="9827858" cy="2460114"/>
            <a:chOff x="0" y="0"/>
            <a:chExt cx="13103810" cy="3280152"/>
          </a:xfrm>
        </p:grpSpPr>
        <p:sp>
          <p:nvSpPr>
            <p:cNvPr id="9" name="TextBox 9"/>
            <p:cNvSpPr txBox="1"/>
            <p:nvPr/>
          </p:nvSpPr>
          <p:spPr>
            <a:xfrm>
              <a:off x="0" y="9525"/>
              <a:ext cx="13103810" cy="692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3"/>
                </a:lnSpc>
              </a:pPr>
              <a:r>
                <a:rPr lang="en-US" sz="3494" spc="349">
                  <a:solidFill>
                    <a:srgbClr val="F3CD74"/>
                  </a:solidFill>
                  <a:latin typeface="Tex Gyre Adventor"/>
                </a:rPr>
                <a:t>14 ТЕМАТИЧЕСКИХ ПРОВЕРКИ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57436"/>
              <a:ext cx="13103810" cy="3218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>
                  <a:solidFill>
                    <a:srgbClr val="5DCAD1"/>
                  </a:solidFill>
                  <a:latin typeface="Tex Gyre Adventor"/>
                </a:rPr>
                <a:t>по заключению, изменению и прекращению трудовых договоров работников; рабочее время и время отдыха; оплата и нормирование труда, участие профсоюзных органов в вопросах распределения нагрузки и принятия локальных актов</a:t>
              </a:r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0" y="259375"/>
            <a:ext cx="1583158" cy="1583158"/>
            <a:chOff x="0" y="0"/>
            <a:chExt cx="2787650" cy="27876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340294" y="7774"/>
            <a:ext cx="2041851" cy="2041851"/>
            <a:chOff x="-2540" y="-2540"/>
            <a:chExt cx="6355080" cy="6355080"/>
          </a:xfrm>
        </p:grpSpPr>
        <p:sp>
          <p:nvSpPr>
            <p:cNvPr id="14" name="Freeform 14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15902482" y="8296815"/>
            <a:ext cx="1922969" cy="1922969"/>
            <a:chOff x="0" y="0"/>
            <a:chExt cx="2787650" cy="27876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6910305" y="8456707"/>
            <a:ext cx="1830293" cy="1830293"/>
            <a:chOff x="-2540" y="-2540"/>
            <a:chExt cx="6355080" cy="6355080"/>
          </a:xfrm>
        </p:grpSpPr>
        <p:sp>
          <p:nvSpPr>
            <p:cNvPr id="18" name="Freeform 18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3CD74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1799009" y="1301437"/>
            <a:ext cx="2370901" cy="2370901"/>
            <a:chOff x="0" y="0"/>
            <a:chExt cx="2787650" cy="2787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87650" cy="2787650"/>
            </a:xfrm>
            <a:custGeom>
              <a:avLst/>
              <a:gdLst/>
              <a:ahLst/>
              <a:cxnLst/>
              <a:rect l="l" t="t" r="r" b="b"/>
              <a:pathLst>
                <a:path w="2787650" h="2787650">
                  <a:moveTo>
                    <a:pt x="81280" y="1861820"/>
                  </a:moveTo>
                  <a:cubicBezTo>
                    <a:pt x="73660" y="1841500"/>
                    <a:pt x="67310" y="1819910"/>
                    <a:pt x="60960" y="1799590"/>
                  </a:cubicBezTo>
                  <a:lnTo>
                    <a:pt x="1800860" y="59690"/>
                  </a:lnTo>
                  <a:cubicBezTo>
                    <a:pt x="1821180" y="66040"/>
                    <a:pt x="1842770" y="72390"/>
                    <a:pt x="1863090" y="80010"/>
                  </a:cubicBezTo>
                  <a:lnTo>
                    <a:pt x="81280" y="1861820"/>
                  </a:lnTo>
                  <a:close/>
                  <a:moveTo>
                    <a:pt x="1597660" y="15240"/>
                  </a:moveTo>
                  <a:cubicBezTo>
                    <a:pt x="1573530" y="11430"/>
                    <a:pt x="1548130" y="8890"/>
                    <a:pt x="1524000" y="6350"/>
                  </a:cubicBezTo>
                  <a:lnTo>
                    <a:pt x="6350" y="1524000"/>
                  </a:lnTo>
                  <a:cubicBezTo>
                    <a:pt x="8890" y="1548130"/>
                    <a:pt x="11430" y="1573530"/>
                    <a:pt x="15240" y="1597660"/>
                  </a:cubicBezTo>
                  <a:lnTo>
                    <a:pt x="1597660" y="15240"/>
                  </a:lnTo>
                  <a:close/>
                  <a:moveTo>
                    <a:pt x="2189480" y="248920"/>
                  </a:moveTo>
                  <a:cubicBezTo>
                    <a:pt x="2172970" y="237490"/>
                    <a:pt x="2156460" y="226060"/>
                    <a:pt x="2139950" y="215900"/>
                  </a:cubicBezTo>
                  <a:lnTo>
                    <a:pt x="215900" y="2139950"/>
                  </a:lnTo>
                  <a:cubicBezTo>
                    <a:pt x="226060" y="2156460"/>
                    <a:pt x="237490" y="2172970"/>
                    <a:pt x="248920" y="2189480"/>
                  </a:cubicBezTo>
                  <a:lnTo>
                    <a:pt x="2189480" y="248920"/>
                  </a:lnTo>
                  <a:close/>
                  <a:moveTo>
                    <a:pt x="1979930" y="128270"/>
                  </a:moveTo>
                  <a:cubicBezTo>
                    <a:pt x="1960880" y="119380"/>
                    <a:pt x="1941830" y="110490"/>
                    <a:pt x="1922780" y="102870"/>
                  </a:cubicBezTo>
                  <a:lnTo>
                    <a:pt x="104140" y="1921510"/>
                  </a:lnTo>
                  <a:cubicBezTo>
                    <a:pt x="111760" y="1940560"/>
                    <a:pt x="120650" y="1959610"/>
                    <a:pt x="129540" y="1978660"/>
                  </a:cubicBezTo>
                  <a:lnTo>
                    <a:pt x="1979930" y="128270"/>
                  </a:lnTo>
                  <a:close/>
                  <a:moveTo>
                    <a:pt x="2087880" y="185420"/>
                  </a:moveTo>
                  <a:cubicBezTo>
                    <a:pt x="2070100" y="175260"/>
                    <a:pt x="2052320" y="165100"/>
                    <a:pt x="2034540" y="156210"/>
                  </a:cubicBezTo>
                  <a:lnTo>
                    <a:pt x="154940" y="2035810"/>
                  </a:lnTo>
                  <a:cubicBezTo>
                    <a:pt x="163830" y="2053590"/>
                    <a:pt x="173990" y="2071370"/>
                    <a:pt x="184150" y="2089150"/>
                  </a:cubicBezTo>
                  <a:lnTo>
                    <a:pt x="2087880" y="185420"/>
                  </a:lnTo>
                  <a:close/>
                  <a:moveTo>
                    <a:pt x="834390" y="116840"/>
                  </a:moveTo>
                  <a:cubicBezTo>
                    <a:pt x="774700" y="143510"/>
                    <a:pt x="716280" y="173990"/>
                    <a:pt x="660400" y="208280"/>
                  </a:cubicBezTo>
                  <a:lnTo>
                    <a:pt x="208280" y="660400"/>
                  </a:lnTo>
                  <a:cubicBezTo>
                    <a:pt x="172720" y="716280"/>
                    <a:pt x="142240" y="774700"/>
                    <a:pt x="116840" y="834390"/>
                  </a:cubicBezTo>
                  <a:lnTo>
                    <a:pt x="834390" y="116840"/>
                  </a:lnTo>
                  <a:close/>
                  <a:moveTo>
                    <a:pt x="1363980" y="0"/>
                  </a:moveTo>
                  <a:lnTo>
                    <a:pt x="0" y="1363980"/>
                  </a:lnTo>
                  <a:cubicBezTo>
                    <a:pt x="0" y="1391920"/>
                    <a:pt x="0" y="1418590"/>
                    <a:pt x="1270" y="1446530"/>
                  </a:cubicBezTo>
                  <a:lnTo>
                    <a:pt x="1445260" y="1270"/>
                  </a:lnTo>
                  <a:cubicBezTo>
                    <a:pt x="1418590" y="0"/>
                    <a:pt x="1390650" y="0"/>
                    <a:pt x="1363980" y="0"/>
                  </a:cubicBezTo>
                  <a:close/>
                  <a:moveTo>
                    <a:pt x="2787650" y="1386840"/>
                  </a:moveTo>
                  <a:lnTo>
                    <a:pt x="1386840" y="2787650"/>
                  </a:lnTo>
                  <a:cubicBezTo>
                    <a:pt x="1414780" y="2787650"/>
                    <a:pt x="1443990" y="2787650"/>
                    <a:pt x="1471930" y="2785110"/>
                  </a:cubicBezTo>
                  <a:lnTo>
                    <a:pt x="2785110" y="1471930"/>
                  </a:lnTo>
                  <a:cubicBezTo>
                    <a:pt x="2786380" y="1443990"/>
                    <a:pt x="2787650" y="1414780"/>
                    <a:pt x="2787650" y="1386840"/>
                  </a:cubicBezTo>
                  <a:close/>
                  <a:moveTo>
                    <a:pt x="2283460" y="321310"/>
                  </a:moveTo>
                  <a:cubicBezTo>
                    <a:pt x="2268220" y="308610"/>
                    <a:pt x="2252980" y="295910"/>
                    <a:pt x="2237740" y="284480"/>
                  </a:cubicBezTo>
                  <a:lnTo>
                    <a:pt x="284480" y="2237740"/>
                  </a:lnTo>
                  <a:cubicBezTo>
                    <a:pt x="295910" y="2252980"/>
                    <a:pt x="308610" y="2268220"/>
                    <a:pt x="321310" y="2283460"/>
                  </a:cubicBezTo>
                  <a:lnTo>
                    <a:pt x="2283460" y="321310"/>
                  </a:lnTo>
                  <a:close/>
                  <a:moveTo>
                    <a:pt x="1276350" y="5080"/>
                  </a:moveTo>
                  <a:cubicBezTo>
                    <a:pt x="1244600" y="7620"/>
                    <a:pt x="1214120" y="11430"/>
                    <a:pt x="1182370" y="16510"/>
                  </a:cubicBezTo>
                  <a:lnTo>
                    <a:pt x="16510" y="1182370"/>
                  </a:lnTo>
                  <a:cubicBezTo>
                    <a:pt x="11430" y="1214120"/>
                    <a:pt x="7620" y="1244600"/>
                    <a:pt x="5080" y="1276350"/>
                  </a:cubicBezTo>
                  <a:lnTo>
                    <a:pt x="1276350" y="5080"/>
                  </a:lnTo>
                  <a:close/>
                  <a:moveTo>
                    <a:pt x="1080770" y="35560"/>
                  </a:moveTo>
                  <a:cubicBezTo>
                    <a:pt x="1042670" y="44450"/>
                    <a:pt x="1004570" y="54610"/>
                    <a:pt x="966470" y="67310"/>
                  </a:cubicBezTo>
                  <a:lnTo>
                    <a:pt x="66040" y="966470"/>
                  </a:lnTo>
                  <a:cubicBezTo>
                    <a:pt x="54610" y="1004570"/>
                    <a:pt x="43180" y="1041400"/>
                    <a:pt x="34290" y="1080770"/>
                  </a:cubicBezTo>
                  <a:lnTo>
                    <a:pt x="1080770" y="35560"/>
                  </a:lnTo>
                  <a:close/>
                  <a:moveTo>
                    <a:pt x="1734820" y="41910"/>
                  </a:moveTo>
                  <a:cubicBezTo>
                    <a:pt x="1711960" y="36830"/>
                    <a:pt x="1690370" y="31750"/>
                    <a:pt x="1667510" y="26670"/>
                  </a:cubicBezTo>
                  <a:lnTo>
                    <a:pt x="26670" y="1667510"/>
                  </a:lnTo>
                  <a:cubicBezTo>
                    <a:pt x="31750" y="1690370"/>
                    <a:pt x="36830" y="1711960"/>
                    <a:pt x="41910" y="1734820"/>
                  </a:cubicBezTo>
                  <a:lnTo>
                    <a:pt x="1734820" y="41910"/>
                  </a:lnTo>
                  <a:close/>
                  <a:moveTo>
                    <a:pt x="2762250" y="1659890"/>
                  </a:moveTo>
                  <a:cubicBezTo>
                    <a:pt x="2768600" y="1626870"/>
                    <a:pt x="2773680" y="1595120"/>
                    <a:pt x="2777490" y="1562100"/>
                  </a:cubicBezTo>
                  <a:lnTo>
                    <a:pt x="1562100" y="2777490"/>
                  </a:lnTo>
                  <a:cubicBezTo>
                    <a:pt x="1595120" y="2773680"/>
                    <a:pt x="1628140" y="2768600"/>
                    <a:pt x="1659890" y="2762250"/>
                  </a:cubicBezTo>
                  <a:lnTo>
                    <a:pt x="2762250" y="1659890"/>
                  </a:lnTo>
                  <a:close/>
                  <a:moveTo>
                    <a:pt x="2785110" y="1306830"/>
                  </a:moveTo>
                  <a:cubicBezTo>
                    <a:pt x="2783840" y="1281430"/>
                    <a:pt x="2781300" y="1256030"/>
                    <a:pt x="2778760" y="1230630"/>
                  </a:cubicBezTo>
                  <a:lnTo>
                    <a:pt x="1230630" y="2777490"/>
                  </a:lnTo>
                  <a:cubicBezTo>
                    <a:pt x="1256030" y="2780030"/>
                    <a:pt x="1281430" y="2782570"/>
                    <a:pt x="1306830" y="2783840"/>
                  </a:cubicBezTo>
                  <a:lnTo>
                    <a:pt x="2785110" y="1306830"/>
                  </a:lnTo>
                  <a:close/>
                  <a:moveTo>
                    <a:pt x="2767330" y="1158240"/>
                  </a:moveTo>
                  <a:cubicBezTo>
                    <a:pt x="2763520" y="1135380"/>
                    <a:pt x="2758440" y="1112520"/>
                    <a:pt x="2753360" y="1089660"/>
                  </a:cubicBezTo>
                  <a:lnTo>
                    <a:pt x="1088390" y="2753360"/>
                  </a:lnTo>
                  <a:cubicBezTo>
                    <a:pt x="1111250" y="2758440"/>
                    <a:pt x="1134110" y="2763520"/>
                    <a:pt x="1156970" y="2767330"/>
                  </a:cubicBezTo>
                  <a:lnTo>
                    <a:pt x="2767330" y="1158240"/>
                  </a:lnTo>
                  <a:close/>
                  <a:moveTo>
                    <a:pt x="2369820" y="398780"/>
                  </a:moveTo>
                  <a:cubicBezTo>
                    <a:pt x="2355850" y="384810"/>
                    <a:pt x="2341880" y="372110"/>
                    <a:pt x="2327910" y="358140"/>
                  </a:cubicBezTo>
                  <a:lnTo>
                    <a:pt x="359410" y="2326640"/>
                  </a:lnTo>
                  <a:cubicBezTo>
                    <a:pt x="372110" y="2340610"/>
                    <a:pt x="386080" y="2354580"/>
                    <a:pt x="400050" y="2368550"/>
                  </a:cubicBezTo>
                  <a:lnTo>
                    <a:pt x="2369820" y="398780"/>
                  </a:lnTo>
                  <a:close/>
                  <a:moveTo>
                    <a:pt x="2451100" y="2301240"/>
                  </a:moveTo>
                  <a:cubicBezTo>
                    <a:pt x="2520950" y="2219960"/>
                    <a:pt x="2579370" y="2133600"/>
                    <a:pt x="2627630" y="2042160"/>
                  </a:cubicBezTo>
                  <a:lnTo>
                    <a:pt x="2042160" y="2627630"/>
                  </a:lnTo>
                  <a:cubicBezTo>
                    <a:pt x="2133600" y="2579370"/>
                    <a:pt x="2219960" y="2520950"/>
                    <a:pt x="2301240" y="2451100"/>
                  </a:cubicBezTo>
                  <a:lnTo>
                    <a:pt x="2451100" y="2301240"/>
                  </a:lnTo>
                  <a:close/>
                  <a:moveTo>
                    <a:pt x="2736850" y="1023620"/>
                  </a:moveTo>
                  <a:cubicBezTo>
                    <a:pt x="2730500" y="1002030"/>
                    <a:pt x="2724150" y="981710"/>
                    <a:pt x="2717800" y="960120"/>
                  </a:cubicBezTo>
                  <a:lnTo>
                    <a:pt x="960120" y="2717800"/>
                  </a:lnTo>
                  <a:cubicBezTo>
                    <a:pt x="981710" y="2724150"/>
                    <a:pt x="1002030" y="2730500"/>
                    <a:pt x="1023620" y="2736850"/>
                  </a:cubicBezTo>
                  <a:lnTo>
                    <a:pt x="2736850" y="1023620"/>
                  </a:lnTo>
                  <a:close/>
                  <a:moveTo>
                    <a:pt x="2696210" y="1892300"/>
                  </a:moveTo>
                  <a:cubicBezTo>
                    <a:pt x="2711450" y="1851660"/>
                    <a:pt x="2725420" y="1811020"/>
                    <a:pt x="2736850" y="1769110"/>
                  </a:cubicBezTo>
                  <a:lnTo>
                    <a:pt x="1769110" y="2736850"/>
                  </a:lnTo>
                  <a:cubicBezTo>
                    <a:pt x="1811020" y="2725420"/>
                    <a:pt x="1851660" y="2711450"/>
                    <a:pt x="1892300" y="2696210"/>
                  </a:cubicBezTo>
                  <a:lnTo>
                    <a:pt x="2696210" y="1892300"/>
                  </a:lnTo>
                  <a:close/>
                  <a:moveTo>
                    <a:pt x="2523490" y="576580"/>
                  </a:moveTo>
                  <a:cubicBezTo>
                    <a:pt x="2512060" y="561340"/>
                    <a:pt x="2500630" y="544830"/>
                    <a:pt x="2487930" y="529590"/>
                  </a:cubicBezTo>
                  <a:lnTo>
                    <a:pt x="529590" y="2486660"/>
                  </a:lnTo>
                  <a:cubicBezTo>
                    <a:pt x="544830" y="2499360"/>
                    <a:pt x="561340" y="2510790"/>
                    <a:pt x="576580" y="2522220"/>
                  </a:cubicBezTo>
                  <a:lnTo>
                    <a:pt x="2523490" y="576580"/>
                  </a:lnTo>
                  <a:close/>
                  <a:moveTo>
                    <a:pt x="2696210" y="899160"/>
                  </a:moveTo>
                  <a:cubicBezTo>
                    <a:pt x="2688590" y="878840"/>
                    <a:pt x="2680970" y="859790"/>
                    <a:pt x="2672080" y="840740"/>
                  </a:cubicBezTo>
                  <a:lnTo>
                    <a:pt x="839470" y="2673350"/>
                  </a:lnTo>
                  <a:cubicBezTo>
                    <a:pt x="858520" y="2682240"/>
                    <a:pt x="878840" y="2689860"/>
                    <a:pt x="897890" y="2697480"/>
                  </a:cubicBezTo>
                  <a:lnTo>
                    <a:pt x="2696210" y="899160"/>
                  </a:lnTo>
                  <a:close/>
                  <a:moveTo>
                    <a:pt x="2449830" y="483870"/>
                  </a:moveTo>
                  <a:cubicBezTo>
                    <a:pt x="2437130" y="468630"/>
                    <a:pt x="2424430" y="454660"/>
                    <a:pt x="2410460" y="440690"/>
                  </a:cubicBezTo>
                  <a:lnTo>
                    <a:pt x="440690" y="2410460"/>
                  </a:lnTo>
                  <a:cubicBezTo>
                    <a:pt x="454660" y="2424430"/>
                    <a:pt x="469900" y="2437130"/>
                    <a:pt x="483870" y="2449830"/>
                  </a:cubicBezTo>
                  <a:lnTo>
                    <a:pt x="2449830" y="483870"/>
                  </a:lnTo>
                  <a:close/>
                  <a:moveTo>
                    <a:pt x="2588260" y="675640"/>
                  </a:moveTo>
                  <a:cubicBezTo>
                    <a:pt x="2578100" y="659130"/>
                    <a:pt x="2567940" y="641350"/>
                    <a:pt x="2556510" y="624840"/>
                  </a:cubicBezTo>
                  <a:lnTo>
                    <a:pt x="624840" y="2556510"/>
                  </a:lnTo>
                  <a:cubicBezTo>
                    <a:pt x="641350" y="2567940"/>
                    <a:pt x="657860" y="2578100"/>
                    <a:pt x="675640" y="2588260"/>
                  </a:cubicBezTo>
                  <a:lnTo>
                    <a:pt x="2588260" y="675640"/>
                  </a:lnTo>
                  <a:close/>
                  <a:moveTo>
                    <a:pt x="2646680" y="783590"/>
                  </a:moveTo>
                  <a:cubicBezTo>
                    <a:pt x="2637790" y="765810"/>
                    <a:pt x="2628900" y="746760"/>
                    <a:pt x="2618740" y="728980"/>
                  </a:cubicBezTo>
                  <a:lnTo>
                    <a:pt x="728980" y="2618740"/>
                  </a:lnTo>
                  <a:cubicBezTo>
                    <a:pt x="746760" y="2628900"/>
                    <a:pt x="764540" y="2637790"/>
                    <a:pt x="783590" y="2646680"/>
                  </a:cubicBezTo>
                  <a:lnTo>
                    <a:pt x="2646680" y="783590"/>
                  </a:lnTo>
                  <a:close/>
                </a:path>
              </a:pathLst>
            </a:custGeom>
            <a:solidFill>
              <a:srgbClr val="5DCAD1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2984460" y="1842045"/>
            <a:ext cx="1830293" cy="1830293"/>
            <a:chOff x="-2540" y="-2540"/>
            <a:chExt cx="6355080" cy="6355080"/>
          </a:xfrm>
        </p:grpSpPr>
        <p:sp>
          <p:nvSpPr>
            <p:cNvPr id="22" name="Freeform 22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3CD74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905</Words>
  <Application>Microsoft Office PowerPoint</Application>
  <PresentationFormat>Произвольный</PresentationFormat>
  <Paragraphs>174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Tex Gyre Adventor Bold</vt:lpstr>
      <vt:lpstr>Arial</vt:lpstr>
      <vt:lpstr>Calibri</vt:lpstr>
      <vt:lpstr>Arimo</vt:lpstr>
      <vt:lpstr>Tex Gyre Adventor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 марта 2021 года</dc:title>
  <dc:creator>217-1</dc:creator>
  <cp:lastModifiedBy>217-1</cp:lastModifiedBy>
  <cp:revision>1</cp:revision>
  <dcterms:created xsi:type="dcterms:W3CDTF">2006-08-16T00:00:00Z</dcterms:created>
  <dcterms:modified xsi:type="dcterms:W3CDTF">2021-03-01T09:09:29Z</dcterms:modified>
  <dc:identifier>DAEXCyY5E7o</dc:identifier>
</cp:coreProperties>
</file>