
<file path=[Content_Types].xml><?xml version="1.0" encoding="utf-8"?>
<Types xmlns="http://schemas.openxmlformats.org/package/2006/content-types"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diagrams/quickStyle1.xml" ContentType="application/vnd.openxmlformats-officedocument.drawingml.diagramStyle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2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710" r:id="rId2"/>
  </p:sldMasterIdLst>
  <p:notesMasterIdLst>
    <p:notesMasterId r:id="rId8"/>
  </p:notesMasterIdLst>
  <p:sldIdLst>
    <p:sldId id="262" r:id="rId3"/>
    <p:sldId id="296" r:id="rId4"/>
    <p:sldId id="301" r:id="rId5"/>
    <p:sldId id="300" r:id="rId6"/>
    <p:sldId id="298" r:id="rId7"/>
  </p:sldIdLst>
  <p:sldSz cx="12192000" cy="6858000"/>
  <p:notesSz cx="6735763" cy="98663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DDEAF6"/>
    <a:srgbClr val="3A3838"/>
    <a:srgbClr val="22B1BF"/>
    <a:srgbClr val="FFFFFF"/>
    <a:srgbClr val="CCFFFF"/>
    <a:srgbClr val="1E4E79"/>
    <a:srgbClr val="9CC2E5"/>
    <a:srgbClr val="2E75B5"/>
    <a:srgbClr val="5B9BD5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2" autoAdjust="0"/>
    <p:restoredTop sz="94629" autoAdjust="0"/>
  </p:normalViewPr>
  <p:slideViewPr>
    <p:cSldViewPr snapToGrid="0">
      <p:cViewPr>
        <p:scale>
          <a:sx n="100" d="100"/>
          <a:sy n="100" d="100"/>
        </p:scale>
        <p:origin x="-58" y="-5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theme" Target="theme/theme1.xml"/><Relationship Id="rId5" Type="http://schemas.openxmlformats.org/officeDocument/2006/relationships/slide" Target="slides/slide3.xml"/><Relationship Id="rId10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334013D-1DEE-47BF-BD2A-4D7832857A59}" type="doc">
      <dgm:prSet loTypeId="urn:microsoft.com/office/officeart/2008/layout/IncreasingCircleProcess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0F303BD9-4E5B-47A6-A173-4E44BA67E6A3}">
      <dgm:prSet phldrT="[Текст]" custT="1"/>
      <dgm:spPr/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этап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Индексация оклада (ставки заработной платы</a:t>
          </a:r>
          <a:r>
            <a:rPr lang="ru-RU" sz="1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14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1 сентября 2021 года  на 11,7%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пределах бюджетных ассигнований доведенных на 2021 год и при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существующей  системе оплаты труда</a:t>
          </a:r>
          <a:endParaRPr lang="ru-RU" sz="1400" b="1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806D150-1B3E-4583-8293-C4A3BAC897AE}" type="parTrans" cxnId="{7C49BE13-F105-45D3-A433-C9BECF7E5499}">
      <dgm:prSet/>
      <dgm:spPr/>
      <dgm:t>
        <a:bodyPr/>
        <a:lstStyle/>
        <a:p>
          <a:endParaRPr lang="ru-RU"/>
        </a:p>
      </dgm:t>
    </dgm:pt>
    <dgm:pt modelId="{A6179366-E367-469D-B66D-853DF26BEF1B}" type="sibTrans" cxnId="{7C49BE13-F105-45D3-A433-C9BECF7E5499}">
      <dgm:prSet/>
      <dgm:spPr/>
      <dgm:t>
        <a:bodyPr/>
        <a:lstStyle/>
        <a:p>
          <a:endParaRPr lang="ru-RU"/>
        </a:p>
      </dgm:t>
    </dgm:pt>
    <dgm:pt modelId="{5DAA0B8E-7B4A-48E2-80B0-B9B077FA1BCF}">
      <dgm:prSet phldrT="[Текст]" custT="1"/>
      <dgm:spPr/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этап</a:t>
          </a:r>
        </a:p>
        <a:p>
          <a:pPr algn="l"/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Индексация оклада (ставки заработной платы</a:t>
          </a:r>
          <a:r>
            <a:rPr lang="ru-RU" sz="14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1400" b="1" u="sng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1 октября 2021 года  на 4,3% </a:t>
          </a:r>
          <a:r>
            <a:rPr lang="ru-RU" sz="14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пределах бюджетных ассигнований доведенных на 2021 год и при </a:t>
          </a:r>
          <a:r>
            <a:rPr lang="ru-RU" sz="1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существующей  системе оплаты труда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E22D92B-79AE-435A-801A-455490AB2943}" type="parTrans" cxnId="{A4D95750-EC0A-46E4-8DD4-F41A209DDA46}">
      <dgm:prSet/>
      <dgm:spPr/>
      <dgm:t>
        <a:bodyPr/>
        <a:lstStyle/>
        <a:p>
          <a:endParaRPr lang="ru-RU"/>
        </a:p>
      </dgm:t>
    </dgm:pt>
    <dgm:pt modelId="{DDB43203-0D59-4692-A0DE-61E57D9A4436}" type="sibTrans" cxnId="{A4D95750-EC0A-46E4-8DD4-F41A209DDA46}">
      <dgm:prSet/>
      <dgm:spPr/>
      <dgm:t>
        <a:bodyPr/>
        <a:lstStyle/>
        <a:p>
          <a:endParaRPr lang="ru-RU"/>
        </a:p>
      </dgm:t>
    </dgm:pt>
    <dgm:pt modelId="{FD10C545-F625-42D6-AE06-A42C7816AE5C}">
      <dgm:prSet phldrT="[Текст]" custT="1"/>
      <dgm:spPr/>
      <dgm:t>
        <a:bodyPr/>
        <a:lstStyle/>
        <a:p>
          <a:pPr algn="ctr"/>
          <a:r>
            <a:rPr lang="ru-RU" sz="2400" b="1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этап</a:t>
          </a:r>
        </a:p>
        <a:p>
          <a:pPr algn="l"/>
          <a:r>
            <a: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Изменение системы оплаты труда педагогических работников по квалификационным уровням не ниже минимальных размеров введенных с 1 сентября 2019 года в муниципальных образовательных организациях и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муниципальной системе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2DD70428-0EA1-40F0-808B-A8F886F8AC6E}" type="parTrans" cxnId="{94133AF3-0995-447C-AD8D-8EC1914162C9}">
      <dgm:prSet/>
      <dgm:spPr/>
      <dgm:t>
        <a:bodyPr/>
        <a:lstStyle/>
        <a:p>
          <a:endParaRPr lang="ru-RU"/>
        </a:p>
      </dgm:t>
    </dgm:pt>
    <dgm:pt modelId="{DECA3638-3791-4C25-9238-783E8E68B0AD}" type="sibTrans" cxnId="{94133AF3-0995-447C-AD8D-8EC1914162C9}">
      <dgm:prSet/>
      <dgm:spPr/>
      <dgm:t>
        <a:bodyPr/>
        <a:lstStyle/>
        <a:p>
          <a:endParaRPr lang="ru-RU"/>
        </a:p>
      </dgm:t>
    </dgm:pt>
    <dgm:pt modelId="{002B1BE9-0985-4321-9E20-B4169392E90D}" type="pres">
      <dgm:prSet presAssocID="{6334013D-1DEE-47BF-BD2A-4D7832857A59}" presName="Name0" presStyleCnt="0">
        <dgm:presLayoutVars>
          <dgm:chMax val="7"/>
          <dgm:chPref val="7"/>
          <dgm:dir/>
          <dgm:animOne val="branch"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8A44F001-E93B-42E9-A415-1771AF70CF4D}" type="pres">
      <dgm:prSet presAssocID="{0F303BD9-4E5B-47A6-A173-4E44BA67E6A3}" presName="composite" presStyleCnt="0"/>
      <dgm:spPr/>
    </dgm:pt>
    <dgm:pt modelId="{A3BD145D-B1FB-4AE2-BA55-167BD4BD3D81}" type="pres">
      <dgm:prSet presAssocID="{0F303BD9-4E5B-47A6-A173-4E44BA67E6A3}" presName="BackAccent" presStyleLbl="bgShp" presStyleIdx="0" presStyleCnt="3" custLinFactY="-26032" custLinFactNeighborX="-18718" custLinFactNeighborY="-100000"/>
      <dgm:spPr/>
    </dgm:pt>
    <dgm:pt modelId="{445A370B-B101-4280-A3CD-1B5F858712E2}" type="pres">
      <dgm:prSet presAssocID="{0F303BD9-4E5B-47A6-A173-4E44BA67E6A3}" presName="Accent" presStyleLbl="alignNode1" presStyleIdx="0" presStyleCnt="3" custLinFactY="-48181" custLinFactNeighborX="-24957" custLinFactNeighborY="-100000"/>
      <dgm:spPr/>
    </dgm:pt>
    <dgm:pt modelId="{8811743C-8306-4C3C-BA23-78FBEF1A06FD}" type="pres">
      <dgm:prSet presAssocID="{0F303BD9-4E5B-47A6-A173-4E44BA67E6A3}" presName="Child" presStyleLbl="revTx" presStyleIdx="0" presStyleCnt="3" custScaleX="138411" custScaleY="52098" custLinFactNeighborX="-1153" custLinFactNeighborY="36653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23ED56A-AB56-4160-B591-B626A4664152}" type="pres">
      <dgm:prSet presAssocID="{0F303BD9-4E5B-47A6-A173-4E44BA67E6A3}" presName="Parent" presStyleLbl="revTx" presStyleIdx="0" presStyleCnt="3" custScaleX="125968" custScaleY="209739" custLinFactNeighborX="5472" custLinFactNeighborY="-31319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E7DF52F-1F31-4715-8AB4-EE4D12C5EB31}" type="pres">
      <dgm:prSet presAssocID="{A6179366-E367-469D-B66D-853DF26BEF1B}" presName="sibTrans" presStyleCnt="0"/>
      <dgm:spPr/>
    </dgm:pt>
    <dgm:pt modelId="{26E482F1-EF2D-49DE-957D-3950FED3F5BA}" type="pres">
      <dgm:prSet presAssocID="{5DAA0B8E-7B4A-48E2-80B0-B9B077FA1BCF}" presName="composite" presStyleCnt="0"/>
      <dgm:spPr/>
    </dgm:pt>
    <dgm:pt modelId="{007DBFD0-FA96-4416-857E-ABD79FAC7601}" type="pres">
      <dgm:prSet presAssocID="{5DAA0B8E-7B4A-48E2-80B0-B9B077FA1BCF}" presName="BackAccent" presStyleLbl="bgShp" presStyleIdx="1" presStyleCnt="3" custLinFactNeighborX="-2808" custLinFactNeighborY="-46690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3DB55628-E351-48E7-8CEE-84DF01DFAFBA}" type="pres">
      <dgm:prSet presAssocID="{5DAA0B8E-7B4A-48E2-80B0-B9B077FA1BCF}" presName="Accent" presStyleLbl="alignNode1" presStyleIdx="1" presStyleCnt="3" custLinFactNeighborX="-3510" custLinFactNeighborY="-58362"/>
      <dgm:spPr/>
    </dgm:pt>
    <dgm:pt modelId="{76A3C9EF-6EF3-4B4E-A4D7-463D22ED012F}" type="pres">
      <dgm:prSet presAssocID="{5DAA0B8E-7B4A-48E2-80B0-B9B077FA1BCF}" presName="Child" presStyleLbl="revTx" presStyleIdx="0" presStyleCnt="3" custScaleX="127949" custScaleY="55373" custLinFactNeighborX="-3734" custLinFactNeighborY="5115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057DC79-0C5C-42A8-ACA2-A9238E40C709}" type="pres">
      <dgm:prSet presAssocID="{5DAA0B8E-7B4A-48E2-80B0-B9B077FA1BCF}" presName="Parent" presStyleLbl="revTx" presStyleIdx="1" presStyleCnt="3" custScaleY="213946" custLinFactNeighborX="3562" custLinFactNeighborY="76755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54AD9D7-22EA-4033-AD8F-284BE9E4F4EE}" type="pres">
      <dgm:prSet presAssocID="{DDB43203-0D59-4692-A0DE-61E57D9A4436}" presName="sibTrans" presStyleCnt="0"/>
      <dgm:spPr/>
    </dgm:pt>
    <dgm:pt modelId="{F3FF9241-9A07-4595-8D72-7093454244F0}" type="pres">
      <dgm:prSet presAssocID="{FD10C545-F625-42D6-AE06-A42C7816AE5C}" presName="composite" presStyleCnt="0"/>
      <dgm:spPr/>
    </dgm:pt>
    <dgm:pt modelId="{F34D9CF2-DC5B-4C0B-94EA-AE7E2E37DA9B}" type="pres">
      <dgm:prSet presAssocID="{FD10C545-F625-42D6-AE06-A42C7816AE5C}" presName="BackAccent" presStyleLbl="bgShp" presStyleIdx="2" presStyleCnt="3" custScaleX="104949" custScaleY="101698" custLinFactNeighborX="-32318" custLinFactNeighborY="83896"/>
      <dgm:spPr/>
    </dgm:pt>
    <dgm:pt modelId="{CAA9DED9-DBCE-4506-8883-37376ECF0E6A}" type="pres">
      <dgm:prSet presAssocID="{FD10C545-F625-42D6-AE06-A42C7816AE5C}" presName="Accent" presStyleLbl="alignNode1" presStyleIdx="2" presStyleCnt="3" custScaleX="100001" custScaleY="100000" custLinFactY="4360" custLinFactNeighborX="-41275" custLinFactNeighborY="100000"/>
      <dgm:spPr/>
    </dgm:pt>
    <dgm:pt modelId="{01367BE5-CF5D-45D2-A989-0DD1547ACBAE}" type="pres">
      <dgm:prSet presAssocID="{FD10C545-F625-42D6-AE06-A42C7816AE5C}" presName="Child" presStyleLbl="revTx" presStyleIdx="1" presStyleCnt="3" custScaleX="134160" custScaleY="73205" custLinFactNeighborX="-4037" custLinFactNeighborY="6310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C94B146-1D71-479F-8EA7-26BDB5685228}" type="pres">
      <dgm:prSet presAssocID="{FD10C545-F625-42D6-AE06-A42C7816AE5C}" presName="Parent" presStyleLbl="revTx" presStyleIdx="2" presStyleCnt="3" custScaleX="132821" custScaleY="411452" custLinFactNeighborX="2155" custLinFactNeighborY="25461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92EAD81-E56D-487B-B7F7-631069691122}" type="presOf" srcId="{0F303BD9-4E5B-47A6-A173-4E44BA67E6A3}" destId="{823ED56A-AB56-4160-B591-B626A4664152}" srcOrd="0" destOrd="0" presId="urn:microsoft.com/office/officeart/2008/layout/IncreasingCircleProcess"/>
    <dgm:cxn modelId="{94133AF3-0995-447C-AD8D-8EC1914162C9}" srcId="{6334013D-1DEE-47BF-BD2A-4D7832857A59}" destId="{FD10C545-F625-42D6-AE06-A42C7816AE5C}" srcOrd="2" destOrd="0" parTransId="{2DD70428-0EA1-40F0-808B-A8F886F8AC6E}" sibTransId="{DECA3638-3791-4C25-9238-783E8E68B0AD}"/>
    <dgm:cxn modelId="{ED77CCC1-F5B2-4853-900D-28F2BA12C39C}" type="presOf" srcId="{6334013D-1DEE-47BF-BD2A-4D7832857A59}" destId="{002B1BE9-0985-4321-9E20-B4169392E90D}" srcOrd="0" destOrd="0" presId="urn:microsoft.com/office/officeart/2008/layout/IncreasingCircleProcess"/>
    <dgm:cxn modelId="{7C49BE13-F105-45D3-A433-C9BECF7E5499}" srcId="{6334013D-1DEE-47BF-BD2A-4D7832857A59}" destId="{0F303BD9-4E5B-47A6-A173-4E44BA67E6A3}" srcOrd="0" destOrd="0" parTransId="{0806D150-1B3E-4583-8293-C4A3BAC897AE}" sibTransId="{A6179366-E367-469D-B66D-853DF26BEF1B}"/>
    <dgm:cxn modelId="{A4D95750-EC0A-46E4-8DD4-F41A209DDA46}" srcId="{6334013D-1DEE-47BF-BD2A-4D7832857A59}" destId="{5DAA0B8E-7B4A-48E2-80B0-B9B077FA1BCF}" srcOrd="1" destOrd="0" parTransId="{8E22D92B-79AE-435A-801A-455490AB2943}" sibTransId="{DDB43203-0D59-4692-A0DE-61E57D9A4436}"/>
    <dgm:cxn modelId="{D2E4B918-6BE7-4C6A-9E48-3A8037882577}" type="presOf" srcId="{FD10C545-F625-42D6-AE06-A42C7816AE5C}" destId="{FC94B146-1D71-479F-8EA7-26BDB5685228}" srcOrd="0" destOrd="0" presId="urn:microsoft.com/office/officeart/2008/layout/IncreasingCircleProcess"/>
    <dgm:cxn modelId="{2A3FAE3D-17F7-49D5-96B7-12222250B271}" type="presOf" srcId="{5DAA0B8E-7B4A-48E2-80B0-B9B077FA1BCF}" destId="{9057DC79-0C5C-42A8-ACA2-A9238E40C709}" srcOrd="0" destOrd="0" presId="urn:microsoft.com/office/officeart/2008/layout/IncreasingCircleProcess"/>
    <dgm:cxn modelId="{DC3DC301-B1AB-4F07-B0ED-ADCC6DAB1C5C}" type="presParOf" srcId="{002B1BE9-0985-4321-9E20-B4169392E90D}" destId="{8A44F001-E93B-42E9-A415-1771AF70CF4D}" srcOrd="0" destOrd="0" presId="urn:microsoft.com/office/officeart/2008/layout/IncreasingCircleProcess"/>
    <dgm:cxn modelId="{F2F7FA2C-6B28-402F-8EFF-FE179D525176}" type="presParOf" srcId="{8A44F001-E93B-42E9-A415-1771AF70CF4D}" destId="{A3BD145D-B1FB-4AE2-BA55-167BD4BD3D81}" srcOrd="0" destOrd="0" presId="urn:microsoft.com/office/officeart/2008/layout/IncreasingCircleProcess"/>
    <dgm:cxn modelId="{DDAC71F3-6283-4667-8C68-57AF5C237A0D}" type="presParOf" srcId="{8A44F001-E93B-42E9-A415-1771AF70CF4D}" destId="{445A370B-B101-4280-A3CD-1B5F858712E2}" srcOrd="1" destOrd="0" presId="urn:microsoft.com/office/officeart/2008/layout/IncreasingCircleProcess"/>
    <dgm:cxn modelId="{0873F042-2BE0-4910-9373-6F6534C1CF90}" type="presParOf" srcId="{8A44F001-E93B-42E9-A415-1771AF70CF4D}" destId="{8811743C-8306-4C3C-BA23-78FBEF1A06FD}" srcOrd="2" destOrd="0" presId="urn:microsoft.com/office/officeart/2008/layout/IncreasingCircleProcess"/>
    <dgm:cxn modelId="{F78C5270-6121-42FC-B14D-0E6AD60B25DD}" type="presParOf" srcId="{8A44F001-E93B-42E9-A415-1771AF70CF4D}" destId="{823ED56A-AB56-4160-B591-B626A4664152}" srcOrd="3" destOrd="0" presId="urn:microsoft.com/office/officeart/2008/layout/IncreasingCircleProcess"/>
    <dgm:cxn modelId="{FBE4C3BF-BBDA-49C9-B97F-E49187019ADE}" type="presParOf" srcId="{002B1BE9-0985-4321-9E20-B4169392E90D}" destId="{EE7DF52F-1F31-4715-8AB4-EE4D12C5EB31}" srcOrd="1" destOrd="0" presId="urn:microsoft.com/office/officeart/2008/layout/IncreasingCircleProcess"/>
    <dgm:cxn modelId="{AC8570AD-1129-4B1C-9735-6FD3E3EFAB79}" type="presParOf" srcId="{002B1BE9-0985-4321-9E20-B4169392E90D}" destId="{26E482F1-EF2D-49DE-957D-3950FED3F5BA}" srcOrd="2" destOrd="0" presId="urn:microsoft.com/office/officeart/2008/layout/IncreasingCircleProcess"/>
    <dgm:cxn modelId="{0171995E-7BC0-4728-8A96-5254F94EB240}" type="presParOf" srcId="{26E482F1-EF2D-49DE-957D-3950FED3F5BA}" destId="{007DBFD0-FA96-4416-857E-ABD79FAC7601}" srcOrd="0" destOrd="0" presId="urn:microsoft.com/office/officeart/2008/layout/IncreasingCircleProcess"/>
    <dgm:cxn modelId="{2FAC4DD0-86C0-4ABF-A123-AED9BFE99A34}" type="presParOf" srcId="{26E482F1-EF2D-49DE-957D-3950FED3F5BA}" destId="{3DB55628-E351-48E7-8CEE-84DF01DFAFBA}" srcOrd="1" destOrd="0" presId="urn:microsoft.com/office/officeart/2008/layout/IncreasingCircleProcess"/>
    <dgm:cxn modelId="{D246481E-B1A0-42CA-A616-2FDB8B2B5FE2}" type="presParOf" srcId="{26E482F1-EF2D-49DE-957D-3950FED3F5BA}" destId="{76A3C9EF-6EF3-4B4E-A4D7-463D22ED012F}" srcOrd="2" destOrd="0" presId="urn:microsoft.com/office/officeart/2008/layout/IncreasingCircleProcess"/>
    <dgm:cxn modelId="{5363D338-01B9-4AF0-A980-48F1E0276E34}" type="presParOf" srcId="{26E482F1-EF2D-49DE-957D-3950FED3F5BA}" destId="{9057DC79-0C5C-42A8-ACA2-A9238E40C709}" srcOrd="3" destOrd="0" presId="urn:microsoft.com/office/officeart/2008/layout/IncreasingCircleProcess"/>
    <dgm:cxn modelId="{88A6B244-BCF8-4DEE-842E-ED5D787926BC}" type="presParOf" srcId="{002B1BE9-0985-4321-9E20-B4169392E90D}" destId="{754AD9D7-22EA-4033-AD8F-284BE9E4F4EE}" srcOrd="3" destOrd="0" presId="urn:microsoft.com/office/officeart/2008/layout/IncreasingCircleProcess"/>
    <dgm:cxn modelId="{2E41EC2C-219F-4489-9DC2-744213D7352A}" type="presParOf" srcId="{002B1BE9-0985-4321-9E20-B4169392E90D}" destId="{F3FF9241-9A07-4595-8D72-7093454244F0}" srcOrd="4" destOrd="0" presId="urn:microsoft.com/office/officeart/2008/layout/IncreasingCircleProcess"/>
    <dgm:cxn modelId="{44E1586E-C753-400A-9F42-AF464C0CF68E}" type="presParOf" srcId="{F3FF9241-9A07-4595-8D72-7093454244F0}" destId="{F34D9CF2-DC5B-4C0B-94EA-AE7E2E37DA9B}" srcOrd="0" destOrd="0" presId="urn:microsoft.com/office/officeart/2008/layout/IncreasingCircleProcess"/>
    <dgm:cxn modelId="{A5804C4B-7BF7-4B40-89BF-17C06A8AFCA6}" type="presParOf" srcId="{F3FF9241-9A07-4595-8D72-7093454244F0}" destId="{CAA9DED9-DBCE-4506-8883-37376ECF0E6A}" srcOrd="1" destOrd="0" presId="urn:microsoft.com/office/officeart/2008/layout/IncreasingCircleProcess"/>
    <dgm:cxn modelId="{69B5FBE8-E8C6-4A00-897B-6D0E76D0B262}" type="presParOf" srcId="{F3FF9241-9A07-4595-8D72-7093454244F0}" destId="{01367BE5-CF5D-45D2-A989-0DD1547ACBAE}" srcOrd="2" destOrd="0" presId="urn:microsoft.com/office/officeart/2008/layout/IncreasingCircleProcess"/>
    <dgm:cxn modelId="{58A7A58E-E050-4AAF-9DF0-D38B88EFF17F}" type="presParOf" srcId="{F3FF9241-9A07-4595-8D72-7093454244F0}" destId="{FC94B146-1D71-479F-8EA7-26BDB5685228}" srcOrd="3" destOrd="0" presId="urn:microsoft.com/office/officeart/2008/layout/IncreasingCircleProcess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A3BD145D-B1FB-4AE2-BA55-167BD4BD3D81}">
      <dsp:nvSpPr>
        <dsp:cNvPr id="0" name=""/>
        <dsp:cNvSpPr/>
      </dsp:nvSpPr>
      <dsp:spPr>
        <a:xfrm>
          <a:off x="222585" y="11236"/>
          <a:ext cx="763320" cy="763320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45A370B-B101-4280-A3CD-1B5F858712E2}">
      <dsp:nvSpPr>
        <dsp:cNvPr id="0" name=""/>
        <dsp:cNvSpPr/>
      </dsp:nvSpPr>
      <dsp:spPr>
        <a:xfrm>
          <a:off x="289394" y="144720"/>
          <a:ext cx="610656" cy="610656"/>
        </a:xfrm>
        <a:prstGeom prst="chord">
          <a:avLst>
            <a:gd name="adj1" fmla="val 1168272"/>
            <a:gd name="adj2" fmla="val 9631728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23ED56A-AB56-4160-B591-B626A4664152}">
      <dsp:nvSpPr>
        <dsp:cNvPr id="0" name=""/>
        <dsp:cNvSpPr/>
      </dsp:nvSpPr>
      <dsp:spPr>
        <a:xfrm>
          <a:off x="1118176" y="315370"/>
          <a:ext cx="2844555" cy="160098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1 этап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Индексация оклада (ставки заработной платы</a:t>
          </a:r>
          <a:r>
            <a:rPr lang="ru-RU" sz="14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1400" b="1" u="sng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1 сентября 2021 года  на 11,7% 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пределах бюджетных ассигнований доведенных на 2021 год и при 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существующей  системе оплаты труда</a:t>
          </a:r>
          <a:endParaRPr lang="ru-RU" sz="1400" b="1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118176" y="315370"/>
        <a:ext cx="2844555" cy="1600981"/>
      </dsp:txXfrm>
    </dsp:sp>
    <dsp:sp modelId="{007DBFD0-FA96-4416-857E-ABD79FAC7601}">
      <dsp:nvSpPr>
        <dsp:cNvPr id="0" name=""/>
        <dsp:cNvSpPr/>
      </dsp:nvSpPr>
      <dsp:spPr>
        <a:xfrm>
          <a:off x="4117248" y="598598"/>
          <a:ext cx="763320" cy="763320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DB55628-E351-48E7-8CEE-84DF01DFAFBA}">
      <dsp:nvSpPr>
        <dsp:cNvPr id="0" name=""/>
        <dsp:cNvSpPr/>
      </dsp:nvSpPr>
      <dsp:spPr>
        <a:xfrm>
          <a:off x="4193580" y="674933"/>
          <a:ext cx="610656" cy="610656"/>
        </a:xfrm>
        <a:prstGeom prst="chord">
          <a:avLst>
            <a:gd name="adj1" fmla="val 20431728"/>
            <a:gd name="adj2" fmla="val 11968272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057DC79-0C5C-42A8-ACA2-A9238E40C709}">
      <dsp:nvSpPr>
        <dsp:cNvPr id="0" name=""/>
        <dsp:cNvSpPr/>
      </dsp:nvSpPr>
      <dsp:spPr>
        <a:xfrm>
          <a:off x="5141463" y="1105992"/>
          <a:ext cx="2258157" cy="163309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2 этап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Индексация оклада (ставки заработной платы</a:t>
          </a:r>
          <a:r>
            <a:rPr lang="ru-RU" sz="1400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) </a:t>
          </a:r>
          <a:r>
            <a:rPr lang="ru-RU" sz="1400" b="1" u="sng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 1 октября 2021 года  на 4,3% </a:t>
          </a:r>
          <a:r>
            <a:rPr lang="ru-RU" sz="14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в пределах бюджетных ассигнований доведенных на 2021 год и при </a:t>
          </a:r>
          <a:r>
            <a:rPr lang="ru-RU" sz="1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существующей  системе оплаты труда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41463" y="1105992"/>
        <a:ext cx="2258157" cy="1633094"/>
      </dsp:txXfrm>
    </dsp:sp>
    <dsp:sp modelId="{F34D9CF2-DC5B-4C0B-94EA-AE7E2E37DA9B}">
      <dsp:nvSpPr>
        <dsp:cNvPr id="0" name=""/>
        <dsp:cNvSpPr/>
      </dsp:nvSpPr>
      <dsp:spPr>
        <a:xfrm>
          <a:off x="7547086" y="1822603"/>
          <a:ext cx="801097" cy="776281"/>
        </a:xfrm>
        <a:prstGeom prst="ellipse">
          <a:avLst/>
        </a:prstGeom>
        <a:solidFill>
          <a:schemeClr val="accent1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AA9DED9-DBCE-4506-8883-37376ECF0E6A}">
      <dsp:nvSpPr>
        <dsp:cNvPr id="0" name=""/>
        <dsp:cNvSpPr/>
      </dsp:nvSpPr>
      <dsp:spPr>
        <a:xfrm>
          <a:off x="7636945" y="1902302"/>
          <a:ext cx="610662" cy="610656"/>
        </a:xfrm>
        <a:prstGeom prst="chord">
          <a:avLst>
            <a:gd name="adj1" fmla="val 16200000"/>
            <a:gd name="adj2" fmla="val 1620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C94B146-1D71-479F-8EA7-26BDB5685228}">
      <dsp:nvSpPr>
        <dsp:cNvPr id="0" name=""/>
        <dsp:cNvSpPr/>
      </dsp:nvSpPr>
      <dsp:spPr>
        <a:xfrm>
          <a:off x="8413099" y="194349"/>
          <a:ext cx="2999306" cy="314069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b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400" b="1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3 этап</a:t>
          </a:r>
        </a:p>
        <a:p>
          <a:pPr lvl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Изменение системы оплаты труда педагогических работников по квалификационным уровням не ниже минимальных размеров введенных с 1 сентября 2019 года в муниципальных образовательных организациях и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по муниципальной системе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8413099" y="194349"/>
        <a:ext cx="2999306" cy="314069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IncreasingCircleProcess">
  <dgm:title val=""/>
  <dgm:desc val=""/>
  <dgm:catLst>
    <dgm:cat type="list" pri="8300"/>
    <dgm:cat type="process" pri="43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40" srcId="0" destId="10" srcOrd="0" destOrd="0"/>
        <dgm:cxn modelId="12" srcId="10" destId="11" srcOrd="0" destOrd="0"/>
        <dgm:cxn modelId="50" srcId="0" destId="20" srcOrd="1" destOrd="0"/>
        <dgm:cxn modelId="22" srcId="20" destId="21" srcOrd="0" destOrd="0"/>
        <dgm:cxn modelId="6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clrData>
  <dgm:layoutNode name="Name0">
    <dgm:varLst>
      <dgm:chMax val="7"/>
      <dgm:chPref val="7"/>
      <dgm:dir/>
      <dgm:animOne val="branch"/>
      <dgm:animLvl val="lvl"/>
    </dgm:varLst>
    <dgm:choose name="Name1">
      <dgm:if name="Name2" func="var" arg="dir" op="equ" val="norm">
        <dgm:alg type="lin">
          <dgm:param type="linDir" val="fromL"/>
          <dgm:param type="horzAlign" val="ctr"/>
          <dgm:param type="vertAlign" val="t"/>
        </dgm:alg>
      </dgm:if>
      <dgm:else name="Name3">
        <dgm:alg type="lin">
          <dgm:param type="linDir" val="fromR"/>
          <dgm:param type="horzAlign" val="ctr"/>
          <dgm:param type="vertAlign" val="t"/>
        </dgm:alg>
      </dgm:else>
    </dgm:choose>
    <dgm:shape xmlns:r="http://schemas.openxmlformats.org/officeDocument/2006/relationships" r:blip="">
      <dgm:adjLst/>
    </dgm:shape>
    <dgm:constrLst>
      <dgm:constr type="primFontSz" for="des" forName="Child" val="65"/>
      <dgm:constr type="primFontSz" for="des" forName="Parent" val="65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05"/>
      <dgm:constr type="w" for="ch" forName="sibTrans" refType="h" refFor="ch" refForName="composite" op="equ" fact="0.04"/>
    </dgm:constrLst>
    <dgm:forEach name="nodesForEach" axis="ch" ptType="node" cnt="7">
      <dgm:layoutNode name="composite">
        <dgm:alg type="composite">
          <dgm:param type="ar" val="0.8"/>
        </dgm:alg>
        <dgm:choose name="Name4">
          <dgm:if name="Name5" func="var" arg="dir" op="equ" val="norm">
            <dgm:constrLst>
              <dgm:constr type="l" for="ch" forName="Child" refType="w" fact="0.29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l" for="ch" forName="Parent" refType="w" fact="0.29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l" for="ch" forName="BackAccent" refType="w" fact="0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l" for="ch" forName="Accent" refType="w" fact="0.024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if>
          <dgm:else name="Name6">
            <dgm:constrLst>
              <dgm:constr type="r" for="ch" forName="Child" refType="w" fact="0.71"/>
              <dgm:constr type="t" for="ch" forName="Child" refType="h" fact="0.192"/>
              <dgm:constr type="w" for="ch" forName="Child" refType="w" fact="0.71"/>
              <dgm:constr type="h" for="ch" forName="Child" refType="h" fact="0.808"/>
              <dgm:constr type="r" for="ch" forName="Parent" refType="w" fact="0.71"/>
              <dgm:constr type="t" for="ch" forName="Parent" refType="h" fact="0"/>
              <dgm:constr type="w" for="ch" forName="Parent" refType="w" fact="0.71"/>
              <dgm:constr type="h" for="ch" forName="Parent" refType="h" fact="0.192"/>
              <dgm:constr type="r" for="ch" forName="BackAccent" refType="w"/>
              <dgm:constr type="t" for="ch" forName="BackAccent" refType="h" fact="0"/>
              <dgm:constr type="w" for="ch" forName="BackAccent" refType="w" fact="0.24"/>
              <dgm:constr type="h" for="ch" forName="BackAccent" refType="h" fact="0.192"/>
              <dgm:constr type="r" for="ch" forName="Accent" refType="w" fact="0.976"/>
              <dgm:constr type="t" for="ch" forName="Accent" refType="h" fact="0.0192"/>
              <dgm:constr type="w" for="ch" forName="Accent" refType="w" fact="0.192"/>
              <dgm:constr type="h" for="ch" forName="Accent" refType="h" fact="0.1536"/>
            </dgm:constrLst>
          </dgm:else>
        </dgm:choose>
        <dgm:layoutNode name="BackAccent" styleLbl="bgShp">
          <dgm:alg type="sp"/>
          <dgm:shape xmlns:r="http://schemas.openxmlformats.org/officeDocument/2006/relationships" type="ellipse" r:blip="">
            <dgm:adjLst/>
          </dgm:shape>
          <dgm:presOf/>
        </dgm:layoutNode>
        <dgm:layoutNode name="Accent" styleLbl="alignNode1">
          <dgm:alg type="sp"/>
          <dgm:choose name="Name7">
            <dgm:if name="Name8" axis="precedSib" ptType="node" func="cnt" op="equ" val="0">
              <dgm:choose name="Name9">
                <dgm:if name="Name1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11" axis="followSib" ptType="node" func="cnt" op="equ" val="1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12" axis="followSib" ptType="node" func="cnt" op="equ" val="2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if name="Name13" axis="followSib" ptType="node" func="cnt" op="equ" val="3">
                  <dgm:shape xmlns:r="http://schemas.openxmlformats.org/officeDocument/2006/relationships" type="chord" r:blip="">
                    <dgm:adjLst>
                      <dgm:adj idx="1" val="30"/>
                      <dgm:adj idx="2" val="150"/>
                    </dgm:adjLst>
                  </dgm:shape>
                </dgm:if>
                <dgm:if name="Name14" axis="followSib" ptType="node" func="cnt" op="equ" val="4">
                  <dgm:shape xmlns:r="http://schemas.openxmlformats.org/officeDocument/2006/relationships" type="chord" r:blip="">
                    <dgm:adjLst>
                      <dgm:adj idx="1" val="38.8699"/>
                      <dgm:adj idx="2" val="143.1301"/>
                    </dgm:adjLst>
                  </dgm:shape>
                </dgm:if>
                <dgm:if name="Name15" axis="followSib" ptType="node" func="cnt" op="equ" val="5">
                  <dgm:shape xmlns:r="http://schemas.openxmlformats.org/officeDocument/2006/relationships" type="chord" r:blip="">
                    <dgm:adjLst>
                      <dgm:adj idx="1" val="41.8103"/>
                      <dgm:adj idx="2" val="138.1897"/>
                    </dgm:adjLst>
                  </dgm:shape>
                </dgm:if>
                <dgm:else name="Name16">
                  <dgm:shape xmlns:r="http://schemas.openxmlformats.org/officeDocument/2006/relationships" type="chord" r:blip="">
                    <dgm:adjLst>
                      <dgm:adj idx="1" val="45.5847"/>
                      <dgm:adj idx="2" val="134.4153"/>
                    </dgm:adjLst>
                  </dgm:shape>
                </dgm:else>
              </dgm:choose>
            </dgm:if>
            <dgm:if name="Name17" axis="precedSib" ptType="node" func="cnt" op="equ" val="1">
              <dgm:choose name="Name18">
                <dgm:if name="Name19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0" axis="followSib" ptType="node" func="cnt" op="equ" val="1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if name="Name21" axis="followSib" ptType="node" func="cnt" op="equ" val="2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if name="Name22" axis="followSib" ptType="node" func="cnt" op="equ" val="3">
                  <dgm:shape xmlns:r="http://schemas.openxmlformats.org/officeDocument/2006/relationships" type="chord" r:blip="">
                    <dgm:adjLst>
                      <dgm:adj idx="1" val="11.537"/>
                      <dgm:adj idx="2" val="168.463"/>
                    </dgm:adjLst>
                  </dgm:shape>
                </dgm:if>
                <dgm:if name="Name23" axis="followSib" ptType="node" func="cnt" op="equ" val="4">
                  <dgm:shape xmlns:r="http://schemas.openxmlformats.org/officeDocument/2006/relationships" type="chord" r:blip="">
                    <dgm:adjLst>
                      <dgm:adj idx="1" val="19.4712"/>
                      <dgm:adj idx="2" val="160.5288"/>
                    </dgm:adjLst>
                  </dgm:shape>
                </dgm:if>
                <dgm:else name="Name24">
                  <dgm:shape xmlns:r="http://schemas.openxmlformats.org/officeDocument/2006/relationships" type="chord" r:blip="">
                    <dgm:adjLst>
                      <dgm:adj idx="1" val="25.3769"/>
                      <dgm:adj idx="2" val="154.6231"/>
                    </dgm:adjLst>
                  </dgm:shape>
                </dgm:else>
              </dgm:choose>
            </dgm:if>
            <dgm:if name="Name25" axis="precedSib" ptType="node" func="cnt" op="equ" val="2">
              <dgm:choose name="Name26">
                <dgm:if name="Name27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28" axis="followSib" ptType="node" func="cnt" op="equ" val="1">
                  <dgm:shape xmlns:r="http://schemas.openxmlformats.org/officeDocument/2006/relationships" type="chord" r:blip="">
                    <dgm:adjLst>
                      <dgm:adj idx="1" val="-30"/>
                      <dgm:adj idx="2" val="-150"/>
                    </dgm:adjLst>
                  </dgm:shape>
                </dgm:if>
                <dgm:if name="Name29" axis="followSib" ptType="node" func="cnt" op="equ" val="2">
                  <dgm:shape xmlns:r="http://schemas.openxmlformats.org/officeDocument/2006/relationships" type="chord" r:blip="">
                    <dgm:adjLst>
                      <dgm:adj idx="1" val="-11.537"/>
                      <dgm:adj idx="2" val="-168.463"/>
                    </dgm:adjLst>
                  </dgm:shape>
                </dgm:if>
                <dgm:if name="Name30" axis="followSib" ptType="node" func="cnt" op="equ" val="3">
                  <dgm:shape xmlns:r="http://schemas.openxmlformats.org/officeDocument/2006/relationships" type="chord" r:blip="">
                    <dgm:adjLst>
                      <dgm:adj idx="1" val="0"/>
                      <dgm:adj idx="2" val="180"/>
                    </dgm:adjLst>
                  </dgm:shape>
                </dgm:if>
                <dgm:else name="Name31">
                  <dgm:shape xmlns:r="http://schemas.openxmlformats.org/officeDocument/2006/relationships" type="chord" r:blip="">
                    <dgm:adjLst>
                      <dgm:adj idx="1" val="8.2133"/>
                      <dgm:adj idx="2" val="171.7867"/>
                    </dgm:adjLst>
                  </dgm:shape>
                </dgm:else>
              </dgm:choose>
            </dgm:if>
            <dgm:if name="Name32" axis="precedSib" ptType="node" func="cnt" op="equ" val="3">
              <dgm:choose name="Name33">
                <dgm:if name="Name34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35" axis="followSib" ptType="node" func="cnt" op="equ" val="1">
                  <dgm:shape xmlns:r="http://schemas.openxmlformats.org/officeDocument/2006/relationships" type="chord" r:blip="">
                    <dgm:adjLst>
                      <dgm:adj idx="1" val="-38.8699"/>
                      <dgm:adj idx="2" val="-143.1301"/>
                    </dgm:adjLst>
                  </dgm:shape>
                </dgm:if>
                <dgm:if name="Name36" axis="followSib" ptType="node" func="cnt" op="equ" val="2">
                  <dgm:shape xmlns:r="http://schemas.openxmlformats.org/officeDocument/2006/relationships" type="chord" r:blip="">
                    <dgm:adjLst>
                      <dgm:adj idx="1" val="-19.4712"/>
                      <dgm:adj idx="2" val="-160.5288"/>
                    </dgm:adjLst>
                  </dgm:shape>
                </dgm:if>
                <dgm:else name="Name37">
                  <dgm:shape xmlns:r="http://schemas.openxmlformats.org/officeDocument/2006/relationships" type="chord" r:blip="">
                    <dgm:adjLst>
                      <dgm:adj idx="1" val="-8.2133"/>
                      <dgm:adj idx="2" val="-171.7867"/>
                    </dgm:adjLst>
                  </dgm:shape>
                </dgm:else>
              </dgm:choose>
            </dgm:if>
            <dgm:if name="Name38" axis="precedSib" ptType="node" func="cnt" op="equ" val="4">
              <dgm:choose name="Name39">
                <dgm:if name="Name40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if name="Name41" axis="followSib" ptType="node" func="cnt" op="equ" val="1">
                  <dgm:shape xmlns:r="http://schemas.openxmlformats.org/officeDocument/2006/relationships" type="chord" r:blip="">
                    <dgm:adjLst>
                      <dgm:adj idx="1" val="-41.8103"/>
                      <dgm:adj idx="2" val="-138.1897"/>
                    </dgm:adjLst>
                  </dgm:shape>
                </dgm:if>
                <dgm:else name="Name42">
                  <dgm:shape xmlns:r="http://schemas.openxmlformats.org/officeDocument/2006/relationships" type="chord" r:blip="">
                    <dgm:adjLst>
                      <dgm:adj idx="1" val="-25.3769"/>
                      <dgm:adj idx="2" val="-154.6231"/>
                    </dgm:adjLst>
                  </dgm:shape>
                </dgm:else>
              </dgm:choose>
            </dgm:if>
            <dgm:if name="Name43" axis="precedSib" ptType="node" func="cnt" op="equ" val="5">
              <dgm:choose name="Name44">
                <dgm:if name="Name45" axis="followSib" ptType="node" func="cnt" op="equ" val="0">
                  <dgm:shape xmlns:r="http://schemas.openxmlformats.org/officeDocument/2006/relationships" type="chord" r:blip="">
                    <dgm:adjLst>
                      <dgm:adj idx="1" val="-90"/>
                      <dgm:adj idx="2" val="-90"/>
                    </dgm:adjLst>
                  </dgm:shape>
                </dgm:if>
                <dgm:else name="Name46">
                  <dgm:shape xmlns:r="http://schemas.openxmlformats.org/officeDocument/2006/relationships" type="chord" r:blip="">
                    <dgm:adjLst>
                      <dgm:adj idx="1" val="-45.5847"/>
                      <dgm:adj idx="2" val="-134.4153"/>
                    </dgm:adjLst>
                  </dgm:shape>
                </dgm:else>
              </dgm:choose>
            </dgm:if>
            <dgm:else name="Name47">
              <dgm:shape xmlns:r="http://schemas.openxmlformats.org/officeDocument/2006/relationships" type="chord" r:blip="">
                <dgm:adjLst>
                  <dgm:adj idx="1" val="-90"/>
                  <dgm:adj idx="2" val="-90"/>
                </dgm:adjLst>
              </dgm:shape>
            </dgm:else>
          </dgm:choose>
          <dgm:presOf/>
        </dgm:layoutNode>
        <dgm:layoutNode name="Child" styleLbl="revTx">
          <dgm:varLst>
            <dgm:chMax val="0"/>
            <dgm:chPref val="0"/>
            <dgm:bulletEnabled val="1"/>
          </dgm:varLst>
          <dgm:choose name="Name48">
            <dgm:if name="Name49" func="var" arg="dir" op="equ" val="norm">
              <dgm:alg type="tx">
                <dgm:param type="parTxLTRAlign" val="l"/>
                <dgm:param type="parTxRTLAlign" val="l"/>
                <dgm:param type="txAnchorVert" val="t"/>
              </dgm:alg>
            </dgm:if>
            <dgm:else name="Name50">
              <dgm:alg type="tx">
                <dgm:param type="parTxLTRAlign" val="r"/>
                <dgm:param type="parTxRTLAlign" val="r"/>
                <dgm:param type="txAnchorVert" val="t"/>
              </dgm:alg>
            </dgm:else>
          </dgm:choose>
          <dgm:choose name="Name51">
            <dgm:if name="Name52" axis="ch" ptType="node" func="cnt" op="gte" val="1">
              <dgm:shape xmlns:r="http://schemas.openxmlformats.org/officeDocument/2006/relationships" type="rect" r:blip="">
                <dgm:adjLst/>
              </dgm:shape>
            </dgm:if>
            <dgm:else name="Name53">
              <dgm:shape xmlns:r="http://schemas.openxmlformats.org/officeDocument/2006/relationships" type="rect" r:blip="" hideGeom="1">
                <dgm:adjLst/>
              </dgm:shape>
            </dgm:else>
          </dgm:choose>
          <dgm:choose name="Name54">
            <dgm:if name="Name55" axis="ch" ptType="node" func="cnt" op="gte" val="1">
              <dgm:presOf axis="des" ptType="node"/>
            </dgm:if>
            <dgm:else name="Name56">
              <dgm:presOf/>
            </dgm:else>
          </dgm:choose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  <dgm:layoutNode name="Parent" styleLbl="revTx">
          <dgm:varLst>
            <dgm:chMax val="1"/>
            <dgm:chPref val="1"/>
            <dgm:bulletEnabled val="1"/>
          </dgm:varLst>
          <dgm:choose name="Name57">
            <dgm:if name="Name58" func="var" arg="dir" op="equ" val="norm">
              <dgm:alg type="tx">
                <dgm:param type="parTxLTRAlign" val="l"/>
                <dgm:param type="parTxRTLAlign" val="l"/>
                <dgm:param type="shpTxLTRAlignCh" val="l"/>
                <dgm:param type="shpTxRTLAlignCh" val="l"/>
                <dgm:param type="txAnchorVert" val="b"/>
                <dgm:param type="txAnchorVertCh" val="b"/>
              </dgm:alg>
            </dgm:if>
            <dgm:else name="Name59">
              <dgm:alg type="tx">
                <dgm:param type="parTxLTRAlign" val="r"/>
                <dgm:param type="parTxRTLAlign" val="r"/>
                <dgm:param type="shpTxLTRAlignCh" val="r"/>
                <dgm:param type="shpTxRTLAlignCh" val="r"/>
                <dgm:param type="txAnchorVert" val="b"/>
                <dgm:param type="txAnchorVertCh" val="b"/>
              </dgm:alg>
            </dgm:else>
          </dgm:choose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 refType="primFontSz" fact="0.2"/>
            <dgm:constr type="rMarg" refType="primFontSz" fact="0.2"/>
            <dgm:constr type="tMarg" refType="primFontSz" fact="0.2"/>
            <dgm:constr type="bMarg" refType="primFontSz" fact="0.2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2" y="2"/>
            <a:ext cx="2918830" cy="495029"/>
          </a:xfrm>
          <a:prstGeom prst="rect">
            <a:avLst/>
          </a:prstGeom>
        </p:spPr>
        <p:txBody>
          <a:bodyPr vert="horz" lIns="90325" tIns="45164" rIns="90325" bIns="45164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15376" y="2"/>
            <a:ext cx="2918830" cy="495029"/>
          </a:xfrm>
          <a:prstGeom prst="rect">
            <a:avLst/>
          </a:prstGeom>
        </p:spPr>
        <p:txBody>
          <a:bodyPr vert="horz" lIns="90325" tIns="45164" rIns="90325" bIns="45164" rtlCol="0"/>
          <a:lstStyle>
            <a:lvl1pPr algn="r">
              <a:defRPr sz="1200"/>
            </a:lvl1pPr>
          </a:lstStyle>
          <a:p>
            <a:fld id="{72BE691D-8507-4463-BFB0-1DE81AEADA52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06400" y="1231900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325" tIns="45164" rIns="90325" bIns="45164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3577" y="4748163"/>
            <a:ext cx="5388610" cy="3884861"/>
          </a:xfrm>
          <a:prstGeom prst="rect">
            <a:avLst/>
          </a:prstGeom>
        </p:spPr>
        <p:txBody>
          <a:bodyPr vert="horz" lIns="90325" tIns="45164" rIns="90325" bIns="45164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2" y="9371285"/>
            <a:ext cx="2918830" cy="495028"/>
          </a:xfrm>
          <a:prstGeom prst="rect">
            <a:avLst/>
          </a:prstGeom>
        </p:spPr>
        <p:txBody>
          <a:bodyPr vert="horz" lIns="90325" tIns="45164" rIns="90325" bIns="45164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15376" y="9371285"/>
            <a:ext cx="2918830" cy="495028"/>
          </a:xfrm>
          <a:prstGeom prst="rect">
            <a:avLst/>
          </a:prstGeom>
        </p:spPr>
        <p:txBody>
          <a:bodyPr vert="horz" lIns="90325" tIns="45164" rIns="90325" bIns="45164" rtlCol="0" anchor="b"/>
          <a:lstStyle>
            <a:lvl1pPr algn="r">
              <a:defRPr sz="1200"/>
            </a:lvl1pPr>
          </a:lstStyle>
          <a:p>
            <a:fld id="{E9D90975-1012-4054-BCE6-AA10DC9F951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1923388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6559395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0724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2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2" y="4589464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38653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1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82736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9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9" y="2505076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2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2" y="2505076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4761396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525160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0359325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225124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90" y="457200"/>
            <a:ext cx="3932236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1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90" y="2057400"/>
            <a:ext cx="3932236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980858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772905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899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199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3890680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Только заголовок" type="titleOnly">
  <p:cSld name="Только заголовок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35"/>
          <p:cNvSpPr txBox="1">
            <a:spLocks noGrp="1"/>
          </p:cNvSpPr>
          <p:nvPr>
            <p:ph type="title"/>
          </p:nvPr>
        </p:nvSpPr>
        <p:spPr>
          <a:xfrm>
            <a:off x="838203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35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5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35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0682753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Пустой слайд" type="blank">
  <p:cSld name="Пустой слайд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36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36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36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6471278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Титульный слайд">
  <p:cSld name="1_Титульный слайд">
    <p:spTree>
      <p:nvGrpSpPr>
        <p:cNvPr id="1" name="Shape 18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306441474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раздела" type="secHead">
  <p:cSld name="Заголовок раздела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2"/>
          <p:cNvSpPr txBox="1">
            <a:spLocks noGrp="1"/>
          </p:cNvSpPr>
          <p:nvPr>
            <p:ph type="title"/>
          </p:nvPr>
        </p:nvSpPr>
        <p:spPr>
          <a:xfrm>
            <a:off x="831852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2"/>
          <p:cNvSpPr txBox="1">
            <a:spLocks noGrp="1"/>
          </p:cNvSpPr>
          <p:nvPr>
            <p:ph type="body" idx="1"/>
          </p:nvPr>
        </p:nvSpPr>
        <p:spPr>
          <a:xfrm>
            <a:off x="831852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98" name="Google Shape;198;p42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42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42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72691358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Два объекта" type="twoObj">
  <p:cSld name="Два объекта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43"/>
          <p:cNvSpPr txBox="1">
            <a:spLocks noGrp="1"/>
          </p:cNvSpPr>
          <p:nvPr>
            <p:ph type="title"/>
          </p:nvPr>
        </p:nvSpPr>
        <p:spPr>
          <a:xfrm>
            <a:off x="838203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43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4" name="Google Shape;204;p43"/>
          <p:cNvSpPr txBox="1">
            <a:spLocks noGrp="1"/>
          </p:cNvSpPr>
          <p:nvPr>
            <p:ph type="body" idx="2"/>
          </p:nvPr>
        </p:nvSpPr>
        <p:spPr>
          <a:xfrm>
            <a:off x="6172201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5" name="Google Shape;205;p43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6" name="Google Shape;206;p43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43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37031967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Сравнение" type="twoTxTwoObj">
  <p:cSld name="Сравнение"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44"/>
          <p:cNvSpPr txBox="1">
            <a:spLocks noGrp="1"/>
          </p:cNvSpPr>
          <p:nvPr>
            <p:ph type="title"/>
          </p:nvPr>
        </p:nvSpPr>
        <p:spPr>
          <a:xfrm>
            <a:off x="839789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44"/>
          <p:cNvSpPr txBox="1">
            <a:spLocks noGrp="1"/>
          </p:cNvSpPr>
          <p:nvPr>
            <p:ph type="body" idx="1"/>
          </p:nvPr>
        </p:nvSpPr>
        <p:spPr>
          <a:xfrm>
            <a:off x="839791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1" name="Google Shape;211;p44"/>
          <p:cNvSpPr txBox="1">
            <a:spLocks noGrp="1"/>
          </p:cNvSpPr>
          <p:nvPr>
            <p:ph type="body" idx="2"/>
          </p:nvPr>
        </p:nvSpPr>
        <p:spPr>
          <a:xfrm>
            <a:off x="839791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2" name="Google Shape;212;p44"/>
          <p:cNvSpPr txBox="1">
            <a:spLocks noGrp="1"/>
          </p:cNvSpPr>
          <p:nvPr>
            <p:ph type="body" idx="3"/>
          </p:nvPr>
        </p:nvSpPr>
        <p:spPr>
          <a:xfrm>
            <a:off x="6172199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213" name="Google Shape;213;p44"/>
          <p:cNvSpPr txBox="1">
            <a:spLocks noGrp="1"/>
          </p:cNvSpPr>
          <p:nvPr>
            <p:ph type="body" idx="4"/>
          </p:nvPr>
        </p:nvSpPr>
        <p:spPr>
          <a:xfrm>
            <a:off x="6172199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14" name="Google Shape;214;p44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5" name="Google Shape;215;p44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6" name="Google Shape;216;p44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8213283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Объект с подписью" type="objTx">
  <p:cSld name="Объект с подписью">
    <p:spTree>
      <p:nvGrpSpPr>
        <p:cNvPr id="1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8" name="Google Shape;218;p45"/>
          <p:cNvSpPr txBox="1">
            <a:spLocks noGrp="1"/>
          </p:cNvSpPr>
          <p:nvPr>
            <p:ph type="title"/>
          </p:nvPr>
        </p:nvSpPr>
        <p:spPr>
          <a:xfrm>
            <a:off x="839790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9" name="Google Shape;219;p45"/>
          <p:cNvSpPr txBox="1">
            <a:spLocks noGrp="1"/>
          </p:cNvSpPr>
          <p:nvPr>
            <p:ph type="body" idx="1"/>
          </p:nvPr>
        </p:nvSpPr>
        <p:spPr>
          <a:xfrm>
            <a:off x="5183190" y="987425"/>
            <a:ext cx="6172201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20" name="Google Shape;220;p45"/>
          <p:cNvSpPr txBox="1">
            <a:spLocks noGrp="1"/>
          </p:cNvSpPr>
          <p:nvPr>
            <p:ph type="body" idx="2"/>
          </p:nvPr>
        </p:nvSpPr>
        <p:spPr>
          <a:xfrm>
            <a:off x="839790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1" name="Google Shape;221;p45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2" name="Google Shape;222;p45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45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98798336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Рисунок с подписью" type="picTx">
  <p:cSld name="Рисунок с подписью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>
            <a:off x="839790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6"/>
          <p:cNvSpPr>
            <a:spLocks noGrp="1"/>
          </p:cNvSpPr>
          <p:nvPr>
            <p:ph type="pic" idx="2"/>
          </p:nvPr>
        </p:nvSpPr>
        <p:spPr>
          <a:xfrm>
            <a:off x="5183190" y="987425"/>
            <a:ext cx="6172201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27" name="Google Shape;227;p46"/>
          <p:cNvSpPr txBox="1">
            <a:spLocks noGrp="1"/>
          </p:cNvSpPr>
          <p:nvPr>
            <p:ph type="body" idx="1"/>
          </p:nvPr>
        </p:nvSpPr>
        <p:spPr>
          <a:xfrm>
            <a:off x="839790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28" name="Google Shape;228;p46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46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46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23327115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Заголовок и вертикальный текст" type="vertTx">
  <p:cSld name="Заголовок и вертикальный текст"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47"/>
          <p:cNvSpPr txBox="1">
            <a:spLocks noGrp="1"/>
          </p:cNvSpPr>
          <p:nvPr>
            <p:ph type="title"/>
          </p:nvPr>
        </p:nvSpPr>
        <p:spPr>
          <a:xfrm>
            <a:off x="838203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3" name="Google Shape;233;p47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34" name="Google Shape;234;p47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47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7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87977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Вертикальный заголовок и текст" type="vertTitleAndTx">
  <p:cSld name="Вертикальный заголовок и текст">
    <p:spTree>
      <p:nvGrpSpPr>
        <p:cNvPr id="1" name="Shape 2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8" name="Google Shape;238;p48"/>
          <p:cNvSpPr txBox="1">
            <a:spLocks noGrp="1"/>
          </p:cNvSpPr>
          <p:nvPr>
            <p:ph type="title"/>
          </p:nvPr>
        </p:nvSpPr>
        <p:spPr>
          <a:xfrm rot="5400000">
            <a:off x="7133401" y="1956627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9" name="Google Shape;239;p48"/>
          <p:cNvSpPr txBox="1">
            <a:spLocks noGrp="1"/>
          </p:cNvSpPr>
          <p:nvPr>
            <p:ph type="body" idx="1"/>
          </p:nvPr>
        </p:nvSpPr>
        <p:spPr>
          <a:xfrm rot="5400000">
            <a:off x="1799401" y="-596073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0" name="Google Shape;240;p48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1" name="Google Shape;241;p48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2" name="Google Shape;242;p48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305012210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 1">
  <p:cSld name="Title Slide 1">
    <p:spTree>
      <p:nvGrpSpPr>
        <p:cNvPr id="1" name="Shape 2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4" name="Google Shape;244;p49"/>
          <p:cNvSpPr txBox="1">
            <a:spLocks noGrp="1"/>
          </p:cNvSpPr>
          <p:nvPr>
            <p:ph type="ctrTitle"/>
          </p:nvPr>
        </p:nvSpPr>
        <p:spPr>
          <a:xfrm>
            <a:off x="914400" y="2125982"/>
            <a:ext cx="103632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4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5" name="Google Shape;245;p49"/>
          <p:cNvSpPr txBox="1">
            <a:spLocks noGrp="1"/>
          </p:cNvSpPr>
          <p:nvPr>
            <p:ph type="subTitle" idx="1"/>
          </p:nvPr>
        </p:nvSpPr>
        <p:spPr>
          <a:xfrm>
            <a:off x="1828800" y="3840482"/>
            <a:ext cx="8534400" cy="246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400"/>
              <a:buNone/>
              <a:defRPr/>
            </a:lvl2pPr>
            <a:lvl3pPr lvl="2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2000"/>
              <a:buNone/>
              <a:defRPr/>
            </a:lvl3pPr>
            <a:lvl4pPr lvl="3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4pPr>
            <a:lvl5pPr lvl="4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5pPr>
            <a:lvl6pPr lvl="5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6pPr>
            <a:lvl7pPr lvl="6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7pPr>
            <a:lvl8pPr lvl="7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8pPr>
            <a:lvl9pPr lvl="8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SzPts val="1800"/>
              <a:buNone/>
              <a:defRPr/>
            </a:lvl9pPr>
          </a:lstStyle>
          <a:p>
            <a:endParaRPr/>
          </a:p>
        </p:txBody>
      </p:sp>
      <p:sp>
        <p:nvSpPr>
          <p:cNvPr id="246" name="Google Shape;246;p49"/>
          <p:cNvSpPr txBox="1">
            <a:spLocks noGrp="1"/>
          </p:cNvSpPr>
          <p:nvPr>
            <p:ph type="ftr" idx="11"/>
          </p:nvPr>
        </p:nvSpPr>
        <p:spPr>
          <a:xfrm>
            <a:off x="4145282" y="6377942"/>
            <a:ext cx="39015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9"/>
          <p:cNvSpPr txBox="1">
            <a:spLocks noGrp="1"/>
          </p:cNvSpPr>
          <p:nvPr>
            <p:ph type="dt" idx="10"/>
          </p:nvPr>
        </p:nvSpPr>
        <p:spPr>
          <a:xfrm>
            <a:off x="609602" y="6377942"/>
            <a:ext cx="2804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8" name="Google Shape;248;p49"/>
          <p:cNvSpPr txBox="1">
            <a:spLocks noGrp="1"/>
          </p:cNvSpPr>
          <p:nvPr>
            <p:ph type="sldNum" idx="12"/>
          </p:nvPr>
        </p:nvSpPr>
        <p:spPr>
          <a:xfrm>
            <a:off x="8778242" y="6377942"/>
            <a:ext cx="28041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/>
              <a:pPr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xmlns="" val="15716732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2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2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6BAD20-9F35-436B-BC8E-E2EB9F58F6A6}" type="datetimeFigureOut">
              <a:rPr lang="ru-RU" smtClean="0"/>
              <a:pPr/>
              <a:t>21.01.2022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2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1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81B28C-924A-40AA-AA92-EAE97E8CDC02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3586340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4"/>
          <p:cNvSpPr txBox="1">
            <a:spLocks noGrp="1"/>
          </p:cNvSpPr>
          <p:nvPr>
            <p:ph type="title"/>
          </p:nvPr>
        </p:nvSpPr>
        <p:spPr>
          <a:xfrm>
            <a:off x="838203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7" name="Google Shape;157;p34"/>
          <p:cNvSpPr txBox="1">
            <a:spLocks noGrp="1"/>
          </p:cNvSpPr>
          <p:nvPr>
            <p:ph type="body" idx="1"/>
          </p:nvPr>
        </p:nvSpPr>
        <p:spPr>
          <a:xfrm>
            <a:off x="838203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34"/>
          <p:cNvSpPr txBox="1">
            <a:spLocks noGrp="1"/>
          </p:cNvSpPr>
          <p:nvPr>
            <p:ph type="dt" idx="10"/>
          </p:nvPr>
        </p:nvSpPr>
        <p:spPr>
          <a:xfrm>
            <a:off x="8382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159" name="Google Shape;159;p34"/>
          <p:cNvSpPr txBox="1">
            <a:spLocks noGrp="1"/>
          </p:cNvSpPr>
          <p:nvPr>
            <p:ph type="ftr" idx="11"/>
          </p:nvPr>
        </p:nvSpPr>
        <p:spPr>
          <a:xfrm>
            <a:off x="4038603" y="6356351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 kern="0"/>
          </a:p>
        </p:txBody>
      </p:sp>
      <p:sp>
        <p:nvSpPr>
          <p:cNvPr id="160" name="Google Shape;160;p34"/>
          <p:cNvSpPr txBox="1">
            <a:spLocks noGrp="1"/>
          </p:cNvSpPr>
          <p:nvPr>
            <p:ph type="sldNum" idx="12"/>
          </p:nvPr>
        </p:nvSpPr>
        <p:spPr>
          <a:xfrm>
            <a:off x="8610601" y="6356351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ru-RU" kern="0"/>
              <a:pPr/>
              <a:t>‹#›</a:t>
            </a:fld>
            <a:endParaRPr kern="0"/>
          </a:p>
        </p:txBody>
      </p:sp>
    </p:spTree>
    <p:extLst>
      <p:ext uri="{BB962C8B-B14F-4D97-AF65-F5344CB8AC3E}">
        <p14:creationId xmlns:p14="http://schemas.microsoft.com/office/powerpoint/2010/main" xmlns="" val="2175918902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6" r:id="rId3"/>
    <p:sldLayoutId id="2147483718" r:id="rId4"/>
    <p:sldLayoutId id="2147483719" r:id="rId5"/>
    <p:sldLayoutId id="2147483720" r:id="rId6"/>
    <p:sldLayoutId id="2147483721" r:id="rId7"/>
    <p:sldLayoutId id="2147483722" r:id="rId8"/>
    <p:sldLayoutId id="2147483723" r:id="rId9"/>
    <p:sldLayoutId id="2147483724" r:id="rId10"/>
    <p:sldLayoutId id="214748372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157;g7e118ccf70_7_0"/>
          <p:cNvPicPr preferRelativeResize="0"/>
          <p:nvPr/>
        </p:nvPicPr>
        <p:blipFill rotWithShape="1">
          <a:blip r:embed="rId2" cstate="print">
            <a:alphaModFix amt="94000"/>
          </a:blip>
          <a:srcRect t="14423" b="1521"/>
          <a:stretch/>
        </p:blipFill>
        <p:spPr>
          <a:xfrm>
            <a:off x="4352" y="0"/>
            <a:ext cx="12191173" cy="6858000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58;g7e118ccf70_7_0"/>
          <p:cNvSpPr/>
          <p:nvPr/>
        </p:nvSpPr>
        <p:spPr>
          <a:xfrm>
            <a:off x="-6100" y="0"/>
            <a:ext cx="12207727" cy="6858000"/>
          </a:xfrm>
          <a:prstGeom prst="rect">
            <a:avLst/>
          </a:prstGeom>
          <a:solidFill>
            <a:srgbClr val="DDEAF6">
              <a:alpha val="58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13" name="Google Shape;1158;g7e118ccf70_7_0"/>
          <p:cNvSpPr/>
          <p:nvPr/>
        </p:nvSpPr>
        <p:spPr>
          <a:xfrm>
            <a:off x="-6101" y="-17641"/>
            <a:ext cx="12201625" cy="997407"/>
          </a:xfrm>
          <a:prstGeom prst="rect">
            <a:avLst/>
          </a:prstGeom>
          <a:solidFill>
            <a:srgbClr val="DDEAF6">
              <a:alpha val="58290"/>
            </a:srgbClr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Font typeface="Arial"/>
              <a:buNone/>
            </a:pPr>
            <a:endParaRPr sz="1400" kern="0" dirty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4" name="TextBox 7"/>
          <p:cNvSpPr txBox="1">
            <a:spLocks noChangeArrowheads="1"/>
          </p:cNvSpPr>
          <p:nvPr/>
        </p:nvSpPr>
        <p:spPr bwMode="auto">
          <a:xfrm>
            <a:off x="6537278" y="5092796"/>
            <a:ext cx="5471200" cy="12208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2160"/>
              </a:lnSpc>
              <a:spcBef>
                <a:spcPct val="0"/>
              </a:spcBef>
              <a:buFontTx/>
              <a:buNone/>
            </a:pPr>
            <a:r>
              <a:rPr lang="ru-RU" altLang="ru-RU" dirty="0" smtClean="0">
                <a:solidFill>
                  <a:srgbClr val="004D86"/>
                </a:solidFill>
                <a:latin typeface="Roboto" panose="020B0604020202020204" charset="0"/>
                <a:ea typeface="Roboto" panose="020B0604020202020204" charset="0"/>
              </a:rPr>
              <a:t>Начальник отдела планирования и финансирования </a:t>
            </a:r>
            <a:r>
              <a:rPr lang="ru-RU" altLang="ru-RU" sz="1800" dirty="0" smtClean="0">
                <a:solidFill>
                  <a:srgbClr val="004D86"/>
                </a:solidFill>
                <a:latin typeface="Roboto" panose="020B0604020202020204" charset="0"/>
                <a:ea typeface="Roboto" panose="020B0604020202020204" charset="0"/>
              </a:rPr>
              <a:t>министерства образования и науки Алтайского края </a:t>
            </a:r>
          </a:p>
          <a:p>
            <a:pPr eaLnBrk="1" hangingPunct="1">
              <a:lnSpc>
                <a:spcPts val="2160"/>
              </a:lnSpc>
              <a:spcBef>
                <a:spcPct val="0"/>
              </a:spcBef>
              <a:buFontTx/>
              <a:buNone/>
            </a:pPr>
            <a:r>
              <a:rPr lang="ru-RU" altLang="ru-RU" sz="1800" dirty="0" smtClean="0">
                <a:solidFill>
                  <a:srgbClr val="004D86"/>
                </a:solidFill>
                <a:latin typeface="Roboto" panose="020B0604020202020204" charset="0"/>
                <a:ea typeface="Roboto" panose="020B0604020202020204" charset="0"/>
              </a:rPr>
              <a:t>Шимко Татьяна Васильевна</a:t>
            </a:r>
            <a:endParaRPr lang="ru-RU" altLang="ru-RU" sz="1800" dirty="0">
              <a:solidFill>
                <a:srgbClr val="004D86"/>
              </a:solidFill>
              <a:latin typeface="Roboto" panose="020B0604020202020204" charset="0"/>
              <a:ea typeface="Roboto" panose="020B0604020202020204" charset="0"/>
            </a:endParaRPr>
          </a:p>
        </p:txBody>
      </p:sp>
      <p:pic>
        <p:nvPicPr>
          <p:cNvPr id="6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642" b="9442"/>
          <a:stretch>
            <a:fillRect/>
          </a:stretch>
        </p:blipFill>
        <p:spPr bwMode="auto">
          <a:xfrm>
            <a:off x="4352" y="-85993"/>
            <a:ext cx="1092651" cy="10387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7"/>
          <p:cNvSpPr txBox="1">
            <a:spLocks noChangeArrowheads="1"/>
          </p:cNvSpPr>
          <p:nvPr/>
        </p:nvSpPr>
        <p:spPr bwMode="auto">
          <a:xfrm>
            <a:off x="4035912" y="127121"/>
            <a:ext cx="4123703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algn="ctr" eaLnBrk="1" hangingPunct="1"/>
            <a:r>
              <a:rPr lang="ru-RU" altLang="ru-RU" sz="2000" b="1" dirty="0">
                <a:solidFill>
                  <a:srgbClr val="004D86"/>
                </a:solidFill>
                <a:latin typeface="Calibri" pitchFamily="34" charset="0"/>
              </a:rPr>
              <a:t>МИНИСТЕРСТВО ОБРАЗОВАНИЯ </a:t>
            </a:r>
            <a:br>
              <a:rPr lang="ru-RU" altLang="ru-RU" sz="2000" b="1" dirty="0">
                <a:solidFill>
                  <a:srgbClr val="004D86"/>
                </a:solidFill>
                <a:latin typeface="Calibri" pitchFamily="34" charset="0"/>
              </a:rPr>
            </a:br>
            <a:r>
              <a:rPr lang="ru-RU" altLang="ru-RU" sz="2000" b="1" dirty="0">
                <a:solidFill>
                  <a:srgbClr val="004D86"/>
                </a:solidFill>
                <a:latin typeface="Calibri" pitchFamily="34" charset="0"/>
              </a:rPr>
              <a:t>И НАУКИ АЛТАЙСКОГО КРАЯ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-6101" y="6431628"/>
            <a:ext cx="12192000" cy="45719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prstClr val="white"/>
              </a:solidFill>
            </a:endParaRPr>
          </a:p>
        </p:txBody>
      </p:sp>
      <p:pic>
        <p:nvPicPr>
          <p:cNvPr id="12" name="Google Shape;258;p52"/>
          <p:cNvPicPr preferRelativeResize="0"/>
          <p:nvPr/>
        </p:nvPicPr>
        <p:blipFill rotWithShape="1">
          <a:blip r:embed="rId4" cstate="print">
            <a:alphaModFix/>
          </a:blip>
          <a:srcRect/>
          <a:stretch/>
        </p:blipFill>
        <p:spPr>
          <a:xfrm>
            <a:off x="4035909" y="1006392"/>
            <a:ext cx="3794339" cy="2890580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696039" y="3908329"/>
            <a:ext cx="10563367" cy="1135943"/>
          </a:xfrm>
        </p:spPr>
        <p:txBody>
          <a:bodyPr>
            <a:normAutofit fontScale="90000"/>
          </a:bodyPr>
          <a:lstStyle/>
          <a:p>
            <a:r>
              <a:rPr lang="ru-RU" sz="3200" dirty="0" smtClean="0"/>
              <a:t>О результатах совершенствования системы оплаты труда педагогических работников в государственных учреждениях образования</a:t>
            </a:r>
            <a:endParaRPr lang="ru-RU" sz="3200" dirty="0"/>
          </a:p>
        </p:txBody>
      </p:sp>
      <p:sp>
        <p:nvSpPr>
          <p:cNvPr id="14" name="Заголовок 2"/>
          <p:cNvSpPr txBox="1">
            <a:spLocks/>
          </p:cNvSpPr>
          <p:nvPr/>
        </p:nvSpPr>
        <p:spPr>
          <a:xfrm>
            <a:off x="4741206" y="6464358"/>
            <a:ext cx="2713116" cy="38931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000" dirty="0" smtClean="0">
                <a:latin typeface="Roboto" panose="020B0604020202020204" charset="0"/>
                <a:ea typeface="Roboto" panose="020B0604020202020204" charset="0"/>
              </a:rPr>
              <a:t>21</a:t>
            </a:r>
            <a:r>
              <a:rPr lang="en-US" sz="2000" dirty="0" smtClean="0">
                <a:latin typeface="Roboto" panose="020B0604020202020204" charset="0"/>
                <a:ea typeface="Roboto" panose="020B0604020202020204" charset="0"/>
              </a:rPr>
              <a:t>.</a:t>
            </a:r>
            <a:r>
              <a:rPr lang="ru-RU" sz="2000" dirty="0" smtClean="0">
                <a:latin typeface="Roboto" panose="020B0604020202020204" charset="0"/>
                <a:ea typeface="Roboto" panose="020B0604020202020204" charset="0"/>
              </a:rPr>
              <a:t>01</a:t>
            </a:r>
            <a:r>
              <a:rPr lang="en-US" sz="2000" dirty="0" smtClean="0">
                <a:latin typeface="Roboto" panose="020B0604020202020204" charset="0"/>
                <a:ea typeface="Roboto" panose="020B0604020202020204" charset="0"/>
              </a:rPr>
              <a:t>.</a:t>
            </a:r>
            <a:r>
              <a:rPr lang="ru-RU" sz="2000" dirty="0" smtClean="0">
                <a:latin typeface="Roboto" panose="020B0604020202020204" charset="0"/>
                <a:ea typeface="Roboto" panose="020B0604020202020204" charset="0"/>
              </a:rPr>
              <a:t>2022</a:t>
            </a:r>
            <a:endParaRPr lang="ru-RU" sz="2000" dirty="0">
              <a:latin typeface="Roboto" panose="020B0604020202020204" charset="0"/>
              <a:ea typeface="Roboto" panose="020B060402020202020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999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80;p98"/>
          <p:cNvSpPr/>
          <p:nvPr/>
        </p:nvSpPr>
        <p:spPr>
          <a:xfrm>
            <a:off x="177421" y="626180"/>
            <a:ext cx="11832611" cy="5903819"/>
          </a:xfrm>
          <a:prstGeom prst="rect">
            <a:avLst/>
          </a:prstGeom>
          <a:noFill/>
          <a:ln w="25400" cap="flat" cmpd="sng">
            <a:solidFill>
              <a:srgbClr val="DDEAF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3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94;p114"/>
          <p:cNvSpPr/>
          <p:nvPr/>
        </p:nvSpPr>
        <p:spPr>
          <a:xfrm>
            <a:off x="361404" y="2257425"/>
            <a:ext cx="11544845" cy="4272569"/>
          </a:xfrm>
          <a:prstGeom prst="rect">
            <a:avLst/>
          </a:prstGeom>
          <a:ln/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итоговой коллегии Министерства образования и науки Алтайского края от 20.02.2020 года;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Решение краевой трехсторонней комиссии по регулированию социально-трудовых отношений от 13.10.2020 года (пункт 4);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Правительства Алтайского края от 14.04.2021 № Прот-ЗП-3;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Обращение Алтайской организации Профсоюза работников народного образования;</a:t>
            </a:r>
          </a:p>
          <a:p>
            <a:pPr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Протокол заседания Правительства Алтайского края, состоявшегося 14.04.2021 (пункт 1.3);</a:t>
            </a:r>
          </a:p>
          <a:p>
            <a:pPr lvl="0" algn="just">
              <a:buFont typeface="Arial" panose="020B0604020202020204" pitchFamily="34" charset="0"/>
              <a:buChar char="•"/>
            </a:pPr>
            <a:r>
              <a:rPr lang="ru-RU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Письмо Алтайского краевого союза организаций профсоюзов от 29.03.2021 № 191.</a:t>
            </a:r>
          </a:p>
        </p:txBody>
      </p:sp>
      <p:sp>
        <p:nvSpPr>
          <p:cNvPr id="14" name="Google Shape;1581;p98"/>
          <p:cNvSpPr txBox="1"/>
          <p:nvPr/>
        </p:nvSpPr>
        <p:spPr>
          <a:xfrm>
            <a:off x="3881891" y="6529994"/>
            <a:ext cx="44061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  <a:endParaRPr sz="1200" b="0" i="0" u="none" strike="noStrike" cap="none" dirty="0">
              <a:solidFill>
                <a:srgbClr val="8296B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1683;p103"/>
          <p:cNvSpPr/>
          <p:nvPr/>
        </p:nvSpPr>
        <p:spPr>
          <a:xfrm>
            <a:off x="0" y="306730"/>
            <a:ext cx="12192000" cy="187449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642" b="9442"/>
          <a:stretch>
            <a:fillRect/>
          </a:stretch>
        </p:blipFill>
        <p:spPr bwMode="auto">
          <a:xfrm>
            <a:off x="236032" y="317742"/>
            <a:ext cx="932075" cy="88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Google Shape;1684;p103"/>
          <p:cNvSpPr txBox="1"/>
          <p:nvPr/>
        </p:nvSpPr>
        <p:spPr>
          <a:xfrm>
            <a:off x="361404" y="254042"/>
            <a:ext cx="11451001" cy="1927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/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Внесение изменений в действующие (диапазоны) размеры</a:t>
            </a:r>
          </a:p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/>
              <a:buNone/>
            </a:pP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окладов педагогических работников краевых государственных организаций, подведомственных Министерству образования и науки Алтайского края обусловлено:</a:t>
            </a:r>
            <a:endParaRPr lang="ru-RU" sz="2800" kern="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42"/>
            <a:ext cx="12192000" cy="99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3399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71605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352510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80;p98"/>
          <p:cNvSpPr/>
          <p:nvPr/>
        </p:nvSpPr>
        <p:spPr>
          <a:xfrm>
            <a:off x="177421" y="626180"/>
            <a:ext cx="11832611" cy="5903819"/>
          </a:xfrm>
          <a:prstGeom prst="rect">
            <a:avLst/>
          </a:prstGeom>
          <a:noFill/>
          <a:ln w="25400" cap="flat" cmpd="sng">
            <a:solidFill>
              <a:srgbClr val="DDEAF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3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94;p114"/>
          <p:cNvSpPr/>
          <p:nvPr/>
        </p:nvSpPr>
        <p:spPr>
          <a:xfrm>
            <a:off x="361404" y="2257425"/>
            <a:ext cx="11544845" cy="4272569"/>
          </a:xfrm>
          <a:prstGeom prst="rect">
            <a:avLst/>
          </a:prstGeom>
          <a:ln/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Google Shape;1581;p98"/>
          <p:cNvSpPr txBox="1"/>
          <p:nvPr/>
        </p:nvSpPr>
        <p:spPr>
          <a:xfrm>
            <a:off x="3881891" y="6529994"/>
            <a:ext cx="44061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  <a:endParaRPr sz="1200" b="0" i="0" u="none" strike="noStrike" cap="none" dirty="0">
              <a:solidFill>
                <a:srgbClr val="8296B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1683;p103"/>
          <p:cNvSpPr/>
          <p:nvPr/>
        </p:nvSpPr>
        <p:spPr>
          <a:xfrm>
            <a:off x="0" y="306730"/>
            <a:ext cx="12192000" cy="187449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642" b="9442"/>
          <a:stretch>
            <a:fillRect/>
          </a:stretch>
        </p:blipFill>
        <p:spPr bwMode="auto">
          <a:xfrm>
            <a:off x="236032" y="317742"/>
            <a:ext cx="932075" cy="88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Google Shape;1684;p103"/>
          <p:cNvSpPr txBox="1"/>
          <p:nvPr/>
        </p:nvSpPr>
        <p:spPr>
          <a:xfrm>
            <a:off x="361404" y="254042"/>
            <a:ext cx="11451001" cy="1927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Этапы изменения размеров  окладов</a:t>
            </a:r>
          </a:p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педагогических работников краевых государственных организаций, подведомственных Министерству образования и науки Алтайского края</a:t>
            </a:r>
            <a:endParaRPr lang="ru-RU" sz="3200" kern="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42"/>
            <a:ext cx="12192000" cy="99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3399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71605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graphicFrame>
        <p:nvGraphicFramePr>
          <p:cNvPr id="11" name="Объект 3"/>
          <p:cNvGraphicFramePr>
            <a:graphicFrameLocks/>
          </p:cNvGraphicFramePr>
          <p:nvPr>
            <p:extLst>
              <p:ext uri="{D42A27DB-BD31-4B8C-83A1-F6EECF244321}">
                <p14:modId xmlns="" xmlns:p14="http://schemas.microsoft.com/office/powerpoint/2010/main" val="3689705030"/>
              </p:ext>
            </p:extLst>
          </p:nvPr>
        </p:nvGraphicFramePr>
        <p:xfrm>
          <a:off x="257175" y="2440335"/>
          <a:ext cx="11744325" cy="397951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xmlns="" val="352510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80;p98"/>
          <p:cNvSpPr/>
          <p:nvPr/>
        </p:nvSpPr>
        <p:spPr>
          <a:xfrm>
            <a:off x="177421" y="626180"/>
            <a:ext cx="11832611" cy="5903819"/>
          </a:xfrm>
          <a:prstGeom prst="rect">
            <a:avLst/>
          </a:prstGeom>
          <a:noFill/>
          <a:ln w="25400" cap="flat" cmpd="sng">
            <a:solidFill>
              <a:srgbClr val="DDEAF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3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94;p114"/>
          <p:cNvSpPr/>
          <p:nvPr/>
        </p:nvSpPr>
        <p:spPr>
          <a:xfrm>
            <a:off x="361404" y="2257425"/>
            <a:ext cx="11544845" cy="4272569"/>
          </a:xfrm>
          <a:prstGeom prst="rect">
            <a:avLst/>
          </a:prstGeom>
          <a:ln/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Font typeface="Wingdings" pitchFamily="2" charset="2"/>
              <a:buChar char="Ø"/>
            </a:pPr>
            <a:r>
              <a:rPr lang="ru-RU" sz="23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для достижения уровня гарантированной части 70% осуществлена индексация оклада (ставки заработной платы) педагогических работников в краевых организациях при существующей системе оплаты труда: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 1 сентября 2021 года – на 11,7 %;</a:t>
            </a:r>
          </a:p>
          <a:p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с 1 октября 2021 года – на 4,3 %;</a:t>
            </a:r>
          </a:p>
          <a:p>
            <a:endParaRPr lang="ru-RU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2600" dirty="0" smtClean="0">
                <a:latin typeface="Times New Roman" pitchFamily="18" charset="0"/>
                <a:cs typeface="Times New Roman" pitchFamily="18" charset="0"/>
              </a:rPr>
              <a:t>внесены изменения в приказ Министерства образования и науки Алтайского края «Об утверждении рекомендуемых размеров окладов (должностных окладов), ставок заработной платы работников учреждений, подведомственных Министерству образования и науки Алтайского края, по профессиональным квалификационным группам должностей работников».</a:t>
            </a:r>
            <a:endParaRPr lang="ru-RU" sz="2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Google Shape;1581;p98"/>
          <p:cNvSpPr txBox="1"/>
          <p:nvPr/>
        </p:nvSpPr>
        <p:spPr>
          <a:xfrm>
            <a:off x="3881891" y="6529994"/>
            <a:ext cx="44061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  <a:endParaRPr sz="1200" b="0" i="0" u="none" strike="noStrike" cap="none" dirty="0">
              <a:solidFill>
                <a:srgbClr val="8296B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1683;p103"/>
          <p:cNvSpPr/>
          <p:nvPr/>
        </p:nvSpPr>
        <p:spPr>
          <a:xfrm>
            <a:off x="0" y="306730"/>
            <a:ext cx="12192000" cy="1874496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642" b="9442"/>
          <a:stretch>
            <a:fillRect/>
          </a:stretch>
        </p:blipFill>
        <p:spPr bwMode="auto">
          <a:xfrm>
            <a:off x="236032" y="317742"/>
            <a:ext cx="932075" cy="88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Google Shape;1684;p103"/>
          <p:cNvSpPr txBox="1"/>
          <p:nvPr/>
        </p:nvSpPr>
        <p:spPr>
          <a:xfrm>
            <a:off x="361404" y="254042"/>
            <a:ext cx="11451001" cy="19271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dirty="0">
                <a:latin typeface="Times New Roman" pitchFamily="18" charset="0"/>
                <a:cs typeface="Times New Roman" pitchFamily="18" charset="0"/>
              </a:rPr>
              <a:t>Результаты совершенствования системы оплаты 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труда педагогических работников краевых государственных организаций, подведомственных Министерству образования и науки Алтайского края</a:t>
            </a:r>
            <a:endParaRPr lang="ru-RU" sz="3200" kern="0" dirty="0"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42"/>
            <a:ext cx="12192000" cy="99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3399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71605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  <p:sp>
        <p:nvSpPr>
          <p:cNvPr id="10" name="5-конечная звезда 9"/>
          <p:cNvSpPr/>
          <p:nvPr/>
        </p:nvSpPr>
        <p:spPr>
          <a:xfrm>
            <a:off x="1066800" y="3724276"/>
            <a:ext cx="123825" cy="13335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5-конечная звезда 11"/>
          <p:cNvSpPr/>
          <p:nvPr/>
        </p:nvSpPr>
        <p:spPr>
          <a:xfrm>
            <a:off x="1085850" y="4038600"/>
            <a:ext cx="123825" cy="142875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251036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1580;p98"/>
          <p:cNvSpPr/>
          <p:nvPr/>
        </p:nvSpPr>
        <p:spPr>
          <a:xfrm>
            <a:off x="177421" y="626180"/>
            <a:ext cx="11832611" cy="5903819"/>
          </a:xfrm>
          <a:prstGeom prst="rect">
            <a:avLst/>
          </a:prstGeom>
          <a:noFill/>
          <a:ln w="25400" cap="flat" cmpd="sng">
            <a:solidFill>
              <a:srgbClr val="DDEAF6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sz="1800" b="0" i="0" u="none" strike="noStrike" cap="none">
              <a:solidFill>
                <a:srgbClr val="336699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" name="Google Shape;1994;p114"/>
          <p:cNvSpPr/>
          <p:nvPr/>
        </p:nvSpPr>
        <p:spPr>
          <a:xfrm>
            <a:off x="361404" y="2247899"/>
            <a:ext cx="11544845" cy="4133849"/>
          </a:xfrm>
          <a:prstGeom prst="rect">
            <a:avLst/>
          </a:prstGeom>
          <a:solidFill>
            <a:srgbClr val="DDEAF6"/>
          </a:solidFill>
          <a:ln/>
        </p:spPr>
        <p:style>
          <a:lnRef idx="1">
            <a:schemeClr val="accen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dk1"/>
          </a:fontRef>
        </p:style>
        <p:txBody>
          <a:bodyPr spcFirstLastPara="1" wrap="square" lIns="91425" tIns="91425" rIns="91425" bIns="91425" anchor="ctr" anchorCtr="0">
            <a:noAutofit/>
          </a:bodyPr>
          <a:lstStyle/>
          <a:p>
            <a:pPr lvl="0" algn="ctr"/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Приведение региональной системы оплаты труда в соответствие с федеральной, после издания на федеральном уровне единой модели оплаты труда педагогических </a:t>
            </a:r>
            <a:r>
              <a:rPr lang="ru-RU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работников.</a:t>
            </a:r>
          </a:p>
          <a:p>
            <a:pPr lvl="0" algn="ctr"/>
            <a:endPara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algn="just"/>
            <a:r>
              <a:rPr lang="ru-RU" sz="2800" dirty="0" smtClean="0"/>
              <a:t>	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В настоящее время федеральными органами исполнительной власти совместно с субъектами Российской Федерации осуществляется работа по совершенствованию системы оплаты труда в сфере образования, с целью установления по всей России единых требований и подходов к оплате труда педагогов, и единых размеров минимальных окладов.</a:t>
            </a:r>
            <a:endParaRPr lang="ru-RU" sz="2400" dirty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4" name="Google Shape;1581;p98"/>
          <p:cNvSpPr txBox="1"/>
          <p:nvPr/>
        </p:nvSpPr>
        <p:spPr>
          <a:xfrm>
            <a:off x="3881891" y="6529994"/>
            <a:ext cx="4406100" cy="3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r>
              <a:rPr lang="ru-RU" sz="1200" b="0" i="0" u="none" strike="noStrike" cap="none" dirty="0">
                <a:solidFill>
                  <a:srgbClr val="8296B0"/>
                </a:solidFill>
                <a:latin typeface="Roboto"/>
                <a:ea typeface="Roboto"/>
                <a:cs typeface="Roboto"/>
                <a:sym typeface="Roboto"/>
              </a:rPr>
              <a:t>Министерство образования и науки Алтайского края</a:t>
            </a:r>
            <a:endParaRPr sz="1200" b="0" i="0" u="none" strike="noStrike" cap="none" dirty="0">
              <a:solidFill>
                <a:srgbClr val="8296B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0" name="Google Shape;1683;p103"/>
          <p:cNvSpPr/>
          <p:nvPr/>
        </p:nvSpPr>
        <p:spPr>
          <a:xfrm>
            <a:off x="177421" y="306729"/>
            <a:ext cx="11832612" cy="1683995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114300" dist="47625" dir="7380000" algn="bl" rotWithShape="0">
              <a:srgbClr val="434343">
                <a:alpha val="3725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>
              <a:buClr>
                <a:srgbClr val="000000"/>
              </a:buClr>
              <a:buSzPts val="1400"/>
              <a:buFont typeface="Arial"/>
              <a:buNone/>
            </a:pPr>
            <a:endParaRPr sz="1400" kern="0">
              <a:solidFill>
                <a:srgbClr val="000000"/>
              </a:solidFill>
              <a:ea typeface="Arial"/>
              <a:cs typeface="Arial"/>
              <a:sym typeface="Arial"/>
            </a:endParaRPr>
          </a:p>
        </p:txBody>
      </p:sp>
      <p:pic>
        <p:nvPicPr>
          <p:cNvPr id="13" name="Рисунок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r="76642" b="9442"/>
          <a:stretch>
            <a:fillRect/>
          </a:stretch>
        </p:blipFill>
        <p:spPr bwMode="auto">
          <a:xfrm>
            <a:off x="236032" y="317742"/>
            <a:ext cx="932075" cy="8861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Google Shape;1684;p103"/>
          <p:cNvSpPr txBox="1"/>
          <p:nvPr/>
        </p:nvSpPr>
        <p:spPr>
          <a:xfrm>
            <a:off x="1057275" y="485775"/>
            <a:ext cx="10629900" cy="150494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algn="ctr">
              <a:lnSpc>
                <a:spcPct val="90000"/>
              </a:lnSpc>
              <a:buClr>
                <a:srgbClr val="000000"/>
              </a:buClr>
              <a:buSzPts val="3200"/>
              <a:buFont typeface="Arial"/>
              <a:buNone/>
            </a:pPr>
            <a:r>
              <a:rPr lang="ru-RU" sz="3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Работа по совершенствованию </a:t>
            </a:r>
            <a:r>
              <a:rPr lang="ru-RU" sz="3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системы оплаты труда педагогических работников в государственных (муниципальных) учреждениях образования</a:t>
            </a:r>
            <a:endParaRPr lang="ru-RU" sz="3200" kern="0" dirty="0">
              <a:latin typeface="Times New Roman" panose="02020603050405020304" pitchFamily="18" charset="0"/>
              <a:ea typeface="Roboto"/>
              <a:cs typeface="Times New Roman" panose="02020603050405020304" pitchFamily="18" charset="0"/>
              <a:sym typeface="Roboto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0" y="254042"/>
            <a:ext cx="12192000" cy="99934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rgbClr val="003399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71605" y="3244334"/>
            <a:ext cx="24878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23709602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4_Тема Office">
  <a:themeElements>
    <a:clrScheme name="Стандартная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2549</TotalTime>
  <Words>343</Words>
  <Application>Microsoft Office PowerPoint</Application>
  <PresentationFormat>Произвольный</PresentationFormat>
  <Paragraphs>39</Paragraphs>
  <Slides>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2</vt:i4>
      </vt:variant>
      <vt:variant>
        <vt:lpstr>Заголовки слайдов</vt:lpstr>
      </vt:variant>
      <vt:variant>
        <vt:i4>5</vt:i4>
      </vt:variant>
    </vt:vector>
  </HeadingPairs>
  <TitlesOfParts>
    <vt:vector size="7" baseType="lpstr">
      <vt:lpstr>Тема Office</vt:lpstr>
      <vt:lpstr>4_Тема Office</vt:lpstr>
      <vt:lpstr>О результатах совершенствования системы оплаты труда педагогических работников в государственных учреждениях образования</vt:lpstr>
      <vt:lpstr>Слайд 2</vt:lpstr>
      <vt:lpstr>Слайд 3</vt:lpstr>
      <vt:lpstr>Слайд 4</vt:lpstr>
      <vt:lpstr>Слайд 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Екатерина Сергеевна Попова</dc:creator>
  <cp:lastModifiedBy>AKO Profsouz</cp:lastModifiedBy>
  <cp:revision>176</cp:revision>
  <cp:lastPrinted>2021-09-27T10:57:48Z</cp:lastPrinted>
  <dcterms:created xsi:type="dcterms:W3CDTF">2020-03-03T03:32:20Z</dcterms:created>
  <dcterms:modified xsi:type="dcterms:W3CDTF">2022-01-21T01:58:58Z</dcterms:modified>
</cp:coreProperties>
</file>