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2" r:id="rId6"/>
    <p:sldId id="259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1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D0CC-1987-400A-856E-C1E6B6B992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8F5F-440C-4181-BD3F-F72250DE4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of.as/2022-02-28.php" TargetMode="External"/><Relationship Id="rId5" Type="http://schemas.openxmlformats.org/officeDocument/2006/relationships/hyperlink" Target="https://www.prof.as/2022-03-23.php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000240"/>
            <a:ext cx="7858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СОВЕЩАНИЕ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С ПРЕДСЕДАТЕЛЯМИ  ТРОП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И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ППО, ВЫХОДЯЩИХ НА ОБКОМ ПРОФСОЮЗА </a:t>
            </a:r>
          </a:p>
          <a:p>
            <a:pPr algn="ctr"/>
            <a:endParaRPr lang="ru-RU" sz="4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29 МАРТА 2022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1785950" cy="167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1" y="0"/>
            <a:ext cx="464343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42912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14488"/>
            <a:ext cx="464343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286124"/>
            <a:ext cx="46434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072074"/>
            <a:ext cx="464343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142852"/>
            <a:ext cx="358873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COVID-19 </a:t>
            </a:r>
            <a:r>
              <a:rPr lang="ru-RU" dirty="0" smtClean="0"/>
              <a:t>в Волгоградской области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0042"/>
            <a:ext cx="492922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Оперативные данные по состоянию на 26 марта</a:t>
            </a:r>
          </a:p>
          <a:p>
            <a:r>
              <a:rPr lang="ru-RU" dirty="0" smtClean="0"/>
              <a:t>207760    Заразившихся</a:t>
            </a:r>
          </a:p>
          <a:p>
            <a:r>
              <a:rPr lang="ru-RU" dirty="0" smtClean="0"/>
              <a:t>195097    Выздоровевших</a:t>
            </a:r>
          </a:p>
          <a:p>
            <a:pPr algn="just"/>
            <a:r>
              <a:rPr lang="ru-RU" dirty="0" smtClean="0"/>
              <a:t>6698        Умерших</a:t>
            </a:r>
            <a:endParaRPr lang="ru-RU" dirty="0"/>
          </a:p>
        </p:txBody>
      </p:sp>
      <p:sp>
        <p:nvSpPr>
          <p:cNvPr id="5122" name="AutoShape 2" descr="https://pravo.volgograd.ru/Docum/GetPage?idPage=6731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pravo.volgograd.ru/Docum/GetPage?idPage=673192"/>
          <p:cNvSpPr>
            <a:spLocks noChangeAspect="1" noChangeArrowheads="1"/>
          </p:cNvSpPr>
          <p:nvPr/>
        </p:nvSpPr>
        <p:spPr bwMode="auto">
          <a:xfrm>
            <a:off x="155575" y="-3230563"/>
            <a:ext cx="4762500" cy="6743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pravo.volgograd.ru/Docum/GetPage?idPage=6731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mail.yandex.ru/message_part/IMG_4365.jpg?_uid=37306105&amp;name=IMG_4365.jpg&amp;hid=1.2&amp;ids=178736610211353772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s://webattach.mail.yandex.net/message_part_real/IMG_4365.jpg?exif_rotate=y&amp;no_disposition=y&amp;name=IMG_4365.jpg&amp;sid=YWVzX3NpZDp7ImFlc0tleUlkIjoiMTc4IiwiaG1hY0tleUlkIjoiMTc4IiwiaXZCYXNlNjQiOiJiNXM0SmJKdlZWcVRSYk9PMUNGL2tnPT0iLCJzaWRCYXNlNjQiOiJzS1NWbWttY2JRbHMzWU1HYm9uQVNzb0prdk9RVEZ1bjNPZDJZTUZjUmlxTVQ2a2VlWHgvWW56UkVSb09NcmFUNThNV1AybncvOUdzRmdUZUJWeFhJUG9UNHhLRE1JK2oxRlJ5ZktZcjg5VTZkaXdhK0VDQ0lwUWpkbk5NWUpkUiIsImhtYWNCYXNlNjQiOiJrWmg4Tk1TOEdhWWJ6Q2VEUDR6RDYwZTMvbTJEUHlnd042b0U3elRoekdFPSJ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3500462" cy="4572032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686730" cy="53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9243" y="3571876"/>
            <a:ext cx="3564757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571744"/>
            <a:ext cx="2359089" cy="316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4485277" cy="406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928926" y="142852"/>
            <a:ext cx="46867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ОБУЧЕНИЕ В ГОД КОРПОРАТИВНОЙ КУЛЬТУРЫ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00562" y="642918"/>
            <a:ext cx="4643438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23-26 марта 2022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  <a:hlinkClick r:id="rId5"/>
              </a:rPr>
              <a:t>Семинар-совещание социальных партнеров-представителей органов исполнительной власти субъектов РФ и руководителей органов местного самоуправления, осуществляющих управление в сфере образования, руководителей образовательных организаций общего образования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г.Санкт-Петербург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072206"/>
            <a:ext cx="914400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11-14 апреля 2022    </a:t>
            </a:r>
            <a:r>
              <a:rPr lang="ru-RU" sz="1400" b="1" dirty="0" smtClean="0">
                <a:latin typeface="Arial" charset="0"/>
                <a:cs typeface="Arial" charset="0"/>
              </a:rPr>
              <a:t>г.Москва</a:t>
            </a:r>
            <a:r>
              <a:rPr lang="ru-RU" sz="1400" dirty="0" smtClean="0">
                <a:latin typeface="Arial" charset="0"/>
                <a:cs typeface="Arial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/>
              </a:rPr>
              <a:t>Семинар председателей территориальных (районных, городских) организаций Профсоюза в рамках курсовой переподготовки кадров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844"/>
            <a:ext cx="614363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12368"/>
            <a:ext cx="3500430" cy="464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849991"/>
            <a:ext cx="5572132" cy="200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13" y="2571744"/>
            <a:ext cx="528644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 утверждении сводного статистического отчёта Общероссийского Профсоюза образования за 2021 год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71546"/>
            <a:ext cx="885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Численность Профсоюза.</a:t>
            </a:r>
          </a:p>
          <a:p>
            <a:r>
              <a:rPr lang="ru-RU" dirty="0" smtClean="0"/>
              <a:t>По состоянию на </a:t>
            </a:r>
            <a:r>
              <a:rPr lang="ru-RU" b="1" u="sng" dirty="0" smtClean="0">
                <a:solidFill>
                  <a:srgbClr val="C00000"/>
                </a:solidFill>
              </a:rPr>
              <a:t>1 января 2022 </a:t>
            </a:r>
            <a:r>
              <a:rPr lang="ru-RU" dirty="0" smtClean="0"/>
              <a:t>года общая численность Профсоюза составляет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3 665 309 </a:t>
            </a:r>
            <a:r>
              <a:rPr lang="ru-RU" dirty="0" smtClean="0"/>
              <a:t>человек </a:t>
            </a:r>
            <a:r>
              <a:rPr lang="ru-RU" b="1" u="sng" dirty="0" smtClean="0">
                <a:solidFill>
                  <a:srgbClr val="C00000"/>
                </a:solidFill>
              </a:rPr>
              <a:t>(69,4%), </a:t>
            </a:r>
            <a:r>
              <a:rPr lang="ru-RU" dirty="0" smtClean="0"/>
              <a:t>из которых:</a:t>
            </a:r>
          </a:p>
          <a:p>
            <a:pPr algn="just"/>
            <a:r>
              <a:rPr lang="ru-RU" dirty="0" smtClean="0"/>
              <a:t>- </a:t>
            </a:r>
            <a:r>
              <a:rPr lang="ru-RU" b="1" u="sng" dirty="0" smtClean="0">
                <a:solidFill>
                  <a:srgbClr val="C00000"/>
                </a:solidFill>
              </a:rPr>
              <a:t>2 468 021 чел</a:t>
            </a:r>
            <a:r>
              <a:rPr lang="ru-RU" dirty="0" smtClean="0"/>
              <a:t>. (67,3%) – работающие</a:t>
            </a:r>
            <a:r>
              <a:rPr lang="ru-RU" dirty="0" smtClean="0"/>
              <a:t>, из </a:t>
            </a:r>
            <a:r>
              <a:rPr lang="ru-RU" dirty="0" smtClean="0"/>
              <a:t>них: 1 446 216 чел. - педагогические работники, в том числе: 364 974 чел. -молодёжь до 35 лет,</a:t>
            </a:r>
          </a:p>
          <a:p>
            <a:pPr algn="just"/>
            <a:r>
              <a:rPr lang="ru-RU" dirty="0" smtClean="0"/>
              <a:t>в том числе: 62 923 чел. - научно-педагогические работники, из них: 9 856 чел. - молодёжь до 35 лет;</a:t>
            </a:r>
          </a:p>
          <a:p>
            <a:r>
              <a:rPr lang="ru-RU" dirty="0" smtClean="0"/>
              <a:t>- </a:t>
            </a:r>
            <a:r>
              <a:rPr lang="ru-RU" b="1" u="sng" dirty="0" smtClean="0">
                <a:solidFill>
                  <a:srgbClr val="C00000"/>
                </a:solidFill>
              </a:rPr>
              <a:t>1 111 088 чел. </a:t>
            </a:r>
            <a:r>
              <a:rPr lang="ru-RU" dirty="0" smtClean="0"/>
              <a:t>(30,3%) – обучающиеся (студенты);</a:t>
            </a:r>
          </a:p>
          <a:p>
            <a:r>
              <a:rPr lang="ru-RU" dirty="0" smtClean="0"/>
              <a:t>- </a:t>
            </a:r>
            <a:r>
              <a:rPr lang="ru-RU" b="1" u="sng" dirty="0" smtClean="0">
                <a:solidFill>
                  <a:srgbClr val="C00000"/>
                </a:solidFill>
              </a:rPr>
              <a:t>86 200 чел.</a:t>
            </a:r>
            <a:r>
              <a:rPr lang="ru-RU" dirty="0" smtClean="0"/>
              <a:t> (2,4%) – неработающие пенсионеры (- 10 406 за 2021 год).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 утверждении сводного статистического отчёта Общероссийского Профсоюза образования за 2021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51344"/>
            <a:ext cx="885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C00000"/>
                </a:solidFill>
              </a:rPr>
              <a:t>Основными показателями эффективности проводимой работы в 2021 году стали:</a:t>
            </a:r>
          </a:p>
          <a:p>
            <a:pPr algn="just"/>
            <a:r>
              <a:rPr lang="ru-RU" dirty="0" smtClean="0"/>
              <a:t>▪увеличение численности членов Профсоюза в 12 (15%) региональных организациях Профсоюза;</a:t>
            </a:r>
          </a:p>
          <a:p>
            <a:pPr algn="just"/>
            <a:r>
              <a:rPr lang="ru-RU" dirty="0" smtClean="0"/>
              <a:t>▪ 455 108 человек, принятых в Профсоюз и поставленных на учет (на 64 282 человека больше по сравнению с предыдущим отчетным периодом), в том числе:</a:t>
            </a:r>
          </a:p>
          <a:p>
            <a:pPr algn="just"/>
            <a:r>
              <a:rPr lang="ru-RU" dirty="0" smtClean="0"/>
              <a:t>175 274 работающих;</a:t>
            </a:r>
          </a:p>
          <a:p>
            <a:pPr algn="just"/>
            <a:r>
              <a:rPr lang="ru-RU" dirty="0" smtClean="0"/>
              <a:t>279 834 обучающихся.</a:t>
            </a:r>
          </a:p>
          <a:p>
            <a:pPr algn="just"/>
            <a:r>
              <a:rPr lang="ru-RU" dirty="0" smtClean="0"/>
              <a:t>▪ создание 732 новых первичных профсоюзных организаций;</a:t>
            </a:r>
          </a:p>
          <a:p>
            <a:r>
              <a:rPr lang="ru-RU" dirty="0" smtClean="0"/>
              <a:t>▪ охват профсоюзным членством на уровне или выше среднего по Профсоюзу (69,4%) в 33 региональных (межрегиональных) организациях Профсоюза (41,3%).  Дагестанской, Краснодарской, Кабардино-Балкарской, Татарстанской региональных</a:t>
            </a:r>
          </a:p>
          <a:p>
            <a:r>
              <a:rPr lang="ru-RU" dirty="0" smtClean="0"/>
              <a:t>Организациях Профсоюза охват членством – 90% и более.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143380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Вместе с </a:t>
            </a:r>
            <a:r>
              <a:rPr lang="ru-RU" b="1" u="sng" dirty="0" smtClean="0">
                <a:solidFill>
                  <a:srgbClr val="C00000"/>
                </a:solidFill>
              </a:rPr>
              <a:t>тем, </a:t>
            </a:r>
            <a:r>
              <a:rPr lang="ru-RU" b="1" u="sng" dirty="0" smtClean="0">
                <a:solidFill>
                  <a:srgbClr val="C00000"/>
                </a:solidFill>
              </a:rPr>
              <a:t>по итогам 2021 года:</a:t>
            </a:r>
          </a:p>
          <a:p>
            <a:pPr algn="just"/>
            <a:r>
              <a:rPr lang="ru-RU" dirty="0" smtClean="0"/>
              <a:t>общая численность Профсоюза сократилась более чем на 126 тысяч человек, в том числе работающих – на 94 899 человек (3,7%), обучающихся (студентов) – на 21 4821 человека (1,9%), в том числе численность членов Профсоюза среди работающих ВУЗов уменьшилась на 15 338 человек, среди обучающихся ВУЗов – на 22 066;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8645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Предложить дополнительно сформировать статистический отчет по всей структуре Профсоюза на 1 октября 2022 года.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 Отметить наиболее эффективную работу выборных органов:</a:t>
            </a:r>
          </a:p>
          <a:p>
            <a:pPr algn="just"/>
            <a:r>
              <a:rPr lang="ru-RU" dirty="0" smtClean="0"/>
              <a:t>3.1.Башкирской,Дагестанской,Кабардино-Балкарской,Калмыцкой,Карачаево-Черкесской, Крымской, Мордовской, Северо-Осетинской, Татарстанской, Чеченской, Якутской республиканских, региональной в Республике Марий Эл, Краснодарскойкраевой,Белгородской,</a:t>
            </a:r>
            <a:r>
              <a:rPr lang="ru-RU" b="1" u="sng" dirty="0" smtClean="0">
                <a:solidFill>
                  <a:srgbClr val="C00000"/>
                </a:solidFill>
              </a:rPr>
              <a:t>Волгоградской</a:t>
            </a:r>
            <a:r>
              <a:rPr lang="ru-RU" dirty="0" smtClean="0"/>
              <a:t>,Калужской,Курской,Оренбургской,Орловской,Саратовской,ПензенскойобластныхорганизацийПрофсоюза, в которых охват профсоюзным членством на уровне 80% и выше;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35743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▪ увеличение численности членов Профсоюза среди обучающихся (студентов)</a:t>
            </a:r>
          </a:p>
          <a:p>
            <a:pPr algn="just"/>
            <a:r>
              <a:rPr lang="ru-RU" dirty="0" smtClean="0"/>
              <a:t>В 26 (32,5%) региональных (межрегиональных) организациях </a:t>
            </a:r>
            <a:r>
              <a:rPr lang="ru-RU" b="1" u="sng" dirty="0" smtClean="0">
                <a:solidFill>
                  <a:srgbClr val="C00000"/>
                </a:solidFill>
              </a:rPr>
              <a:t>Профсоюза-Волгоградская областная организация </a:t>
            </a:r>
            <a:r>
              <a:rPr lang="ru-RU" dirty="0" smtClean="0"/>
              <a:t>на   739 человек, на  3,76%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50056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4572000" cy="21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43314"/>
            <a:ext cx="4572000" cy="154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226009"/>
            <a:ext cx="4572000" cy="163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42912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571744"/>
            <a:ext cx="46434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929198"/>
            <a:ext cx="464343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451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Unit</cp:lastModifiedBy>
  <cp:revision>6</cp:revision>
  <dcterms:created xsi:type="dcterms:W3CDTF">2022-03-27T05:31:16Z</dcterms:created>
  <dcterms:modified xsi:type="dcterms:W3CDTF">2022-03-29T11:13:51Z</dcterms:modified>
</cp:coreProperties>
</file>