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84" r:id="rId2"/>
    <p:sldMasterId id="2147483696" r:id="rId3"/>
  </p:sldMasterIdLst>
  <p:notesMasterIdLst>
    <p:notesMasterId r:id="rId63"/>
  </p:notesMasterIdLst>
  <p:sldIdLst>
    <p:sldId id="256" r:id="rId4"/>
    <p:sldId id="265" r:id="rId5"/>
    <p:sldId id="261" r:id="rId6"/>
    <p:sldId id="387" r:id="rId7"/>
    <p:sldId id="264" r:id="rId8"/>
    <p:sldId id="259" r:id="rId9"/>
    <p:sldId id="270" r:id="rId10"/>
    <p:sldId id="388" r:id="rId11"/>
    <p:sldId id="275" r:id="rId12"/>
    <p:sldId id="330" r:id="rId13"/>
    <p:sldId id="335" r:id="rId14"/>
    <p:sldId id="333" r:id="rId15"/>
    <p:sldId id="272" r:id="rId16"/>
    <p:sldId id="389" r:id="rId17"/>
    <p:sldId id="390" r:id="rId18"/>
    <p:sldId id="391" r:id="rId19"/>
    <p:sldId id="392" r:id="rId20"/>
    <p:sldId id="403" r:id="rId21"/>
    <p:sldId id="393" r:id="rId22"/>
    <p:sldId id="404" r:id="rId23"/>
    <p:sldId id="325" r:id="rId24"/>
    <p:sldId id="281" r:id="rId25"/>
    <p:sldId id="382" r:id="rId26"/>
    <p:sldId id="329" r:id="rId27"/>
    <p:sldId id="282" r:id="rId28"/>
    <p:sldId id="394" r:id="rId29"/>
    <p:sldId id="395" r:id="rId30"/>
    <p:sldId id="398" r:id="rId31"/>
    <p:sldId id="399" r:id="rId32"/>
    <p:sldId id="400" r:id="rId33"/>
    <p:sldId id="406" r:id="rId34"/>
    <p:sldId id="405" r:id="rId35"/>
    <p:sldId id="402" r:id="rId36"/>
    <p:sldId id="352" r:id="rId37"/>
    <p:sldId id="346" r:id="rId38"/>
    <p:sldId id="344" r:id="rId39"/>
    <p:sldId id="278" r:id="rId40"/>
    <p:sldId id="288" r:id="rId41"/>
    <p:sldId id="289" r:id="rId42"/>
    <p:sldId id="409" r:id="rId43"/>
    <p:sldId id="306" r:id="rId44"/>
    <p:sldId id="338" r:id="rId45"/>
    <p:sldId id="369" r:id="rId46"/>
    <p:sldId id="367" r:id="rId47"/>
    <p:sldId id="353" r:id="rId48"/>
    <p:sldId id="364" r:id="rId49"/>
    <p:sldId id="373" r:id="rId50"/>
    <p:sldId id="374" r:id="rId51"/>
    <p:sldId id="355" r:id="rId52"/>
    <p:sldId id="368" r:id="rId53"/>
    <p:sldId id="339" r:id="rId54"/>
    <p:sldId id="410" r:id="rId55"/>
    <p:sldId id="411" r:id="rId56"/>
    <p:sldId id="412" r:id="rId57"/>
    <p:sldId id="414" r:id="rId58"/>
    <p:sldId id="415" r:id="rId59"/>
    <p:sldId id="416" r:id="rId60"/>
    <p:sldId id="417" r:id="rId61"/>
    <p:sldId id="418" r:id="rId6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0"/>
  </p:normalViewPr>
  <p:slideViewPr>
    <p:cSldViewPr>
      <p:cViewPr>
        <p:scale>
          <a:sx n="80" d="100"/>
          <a:sy n="80" d="100"/>
        </p:scale>
        <p:origin x="-1074" y="558"/>
      </p:cViewPr>
      <p:guideLst>
        <p:guide orient="horz" pos="2160"/>
        <p:guide pos="2880"/>
      </p:guideLst>
    </p:cSldViewPr>
  </p:slideViewPr>
  <p:notesTextViewPr>
    <p:cViewPr>
      <p:scale>
        <a:sx n="1" d="1"/>
        <a:sy n="1" d="1"/>
      </p:scale>
      <p:origin x="0" y="0"/>
    </p:cViewPr>
  </p:notesTextViewPr>
  <p:sorterViewPr>
    <p:cViewPr>
      <p:scale>
        <a:sx n="100" d="100"/>
        <a:sy n="100" d="100"/>
      </p:scale>
      <p:origin x="0" y="864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9BCD60-0E6A-4FB7-A83C-8DF2FE786AE9}" type="datetimeFigureOut">
              <a:rPr lang="ru-RU" smtClean="0"/>
              <a:t>24.03.2022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C5AAD7-9729-4282-9BF5-B30AC16A9C51}" type="slidenum">
              <a:rPr lang="ru-RU" smtClean="0"/>
              <a:t>‹#›</a:t>
            </a:fld>
            <a:endParaRPr lang="ru-RU"/>
          </a:p>
        </p:txBody>
      </p:sp>
    </p:spTree>
    <p:extLst>
      <p:ext uri="{BB962C8B-B14F-4D97-AF65-F5344CB8AC3E}">
        <p14:creationId xmlns:p14="http://schemas.microsoft.com/office/powerpoint/2010/main" val="1002241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AC5AAD7-9729-4282-9BF5-B30AC16A9C51}" type="slidenum">
              <a:rPr lang="ru-RU" smtClean="0"/>
              <a:t>3</a:t>
            </a:fld>
            <a:endParaRPr lang="ru-RU" dirty="0"/>
          </a:p>
        </p:txBody>
      </p:sp>
    </p:spTree>
    <p:extLst>
      <p:ext uri="{BB962C8B-B14F-4D97-AF65-F5344CB8AC3E}">
        <p14:creationId xmlns:p14="http://schemas.microsoft.com/office/powerpoint/2010/main" val="483152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541"/>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24.03.2022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49680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24.03.2022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82918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754"/>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754"/>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24.03.2022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21388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529"/>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24.03.2022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28782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24.03.2022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95851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7004"/>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24.03.2022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08331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0D03836-27C8-4EA4-AB66-98E152562815}" type="datetimeFigureOut">
              <a:rPr lang="ru-RU" smtClean="0">
                <a:solidFill>
                  <a:prstClr val="black">
                    <a:tint val="75000"/>
                  </a:prstClr>
                </a:solidFill>
              </a:rPr>
              <a:pPr/>
              <a:t>24.03.2022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54183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7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7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0D03836-27C8-4EA4-AB66-98E152562815}" type="datetimeFigureOut">
              <a:rPr lang="ru-RU" smtClean="0">
                <a:solidFill>
                  <a:prstClr val="black">
                    <a:tint val="75000"/>
                  </a:prstClr>
                </a:solidFill>
              </a:rPr>
              <a:pPr/>
              <a:t>24.03.2022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7505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0D03836-27C8-4EA4-AB66-98E152562815}" type="datetimeFigureOut">
              <a:rPr lang="ru-RU" smtClean="0">
                <a:solidFill>
                  <a:prstClr val="black">
                    <a:tint val="75000"/>
                  </a:prstClr>
                </a:solidFill>
              </a:rPr>
              <a:pPr/>
              <a:t>24.03.2022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81046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D03836-27C8-4EA4-AB66-98E152562815}" type="datetimeFigureOut">
              <a:rPr lang="ru-RU" smtClean="0">
                <a:solidFill>
                  <a:prstClr val="black">
                    <a:tint val="75000"/>
                  </a:prstClr>
                </a:solidFill>
              </a:rPr>
              <a:pPr/>
              <a:t>24.03.2022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37202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1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0D03836-27C8-4EA4-AB66-98E152562815}" type="datetimeFigureOut">
              <a:rPr lang="ru-RU" smtClean="0">
                <a:solidFill>
                  <a:prstClr val="black">
                    <a:tint val="75000"/>
                  </a:prstClr>
                </a:solidFill>
              </a:rPr>
              <a:pPr/>
              <a:t>24.03.2022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04128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24.03.2022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261897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0D03836-27C8-4EA4-AB66-98E152562815}" type="datetimeFigureOut">
              <a:rPr lang="ru-RU" smtClean="0">
                <a:solidFill>
                  <a:prstClr val="black">
                    <a:tint val="75000"/>
                  </a:prstClr>
                </a:solidFill>
              </a:rPr>
              <a:pPr/>
              <a:t>24.03.2022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55585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24.03.2022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612335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742"/>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742"/>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24.03.2022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328939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9"/>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24.03.2022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625290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24.03.2022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16917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4"/>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24.03.2022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34109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0D03836-27C8-4EA4-AB66-98E152562815}" type="datetimeFigureOut">
              <a:rPr lang="ru-RU" smtClean="0">
                <a:solidFill>
                  <a:prstClr val="black">
                    <a:tint val="75000"/>
                  </a:prstClr>
                </a:solidFill>
              </a:rPr>
              <a:pPr/>
              <a:t>24.03.2022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744294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0D03836-27C8-4EA4-AB66-98E152562815}" type="datetimeFigureOut">
              <a:rPr lang="ru-RU" smtClean="0">
                <a:solidFill>
                  <a:prstClr val="black">
                    <a:tint val="75000"/>
                  </a:prstClr>
                </a:solidFill>
              </a:rPr>
              <a:pPr/>
              <a:t>24.03.2022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52178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0D03836-27C8-4EA4-AB66-98E152562815}" type="datetimeFigureOut">
              <a:rPr lang="ru-RU" smtClean="0">
                <a:solidFill>
                  <a:prstClr val="black">
                    <a:tint val="75000"/>
                  </a:prstClr>
                </a:solidFill>
              </a:rPr>
              <a:pPr/>
              <a:t>24.03.2022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029767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D03836-27C8-4EA4-AB66-98E152562815}" type="datetimeFigureOut">
              <a:rPr lang="ru-RU" smtClean="0">
                <a:solidFill>
                  <a:prstClr val="black">
                    <a:tint val="75000"/>
                  </a:prstClr>
                </a:solidFill>
              </a:rPr>
              <a:pPr/>
              <a:t>24.03.2022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65574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7016"/>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24.03.2022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884665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0D03836-27C8-4EA4-AB66-98E152562815}" type="datetimeFigureOut">
              <a:rPr lang="ru-RU" smtClean="0">
                <a:solidFill>
                  <a:prstClr val="black">
                    <a:tint val="75000"/>
                  </a:prstClr>
                </a:solidFill>
              </a:rPr>
              <a:pPr/>
              <a:t>24.03.2022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36890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0D03836-27C8-4EA4-AB66-98E152562815}" type="datetimeFigureOut">
              <a:rPr lang="ru-RU" smtClean="0">
                <a:solidFill>
                  <a:prstClr val="black">
                    <a:tint val="75000"/>
                  </a:prstClr>
                </a:solidFill>
              </a:rPr>
              <a:pPr/>
              <a:t>24.03.2022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492911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24.03.2022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607909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2"/>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42"/>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0D03836-27C8-4EA4-AB66-98E152562815}" type="datetimeFigureOut">
              <a:rPr lang="ru-RU" smtClean="0">
                <a:solidFill>
                  <a:prstClr val="black">
                    <a:tint val="75000"/>
                  </a:prstClr>
                </a:solidFill>
              </a:rPr>
              <a:pPr/>
              <a:t>24.03.2022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17203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0D03836-27C8-4EA4-AB66-98E152562815}" type="datetimeFigureOut">
              <a:rPr lang="ru-RU" smtClean="0">
                <a:solidFill>
                  <a:prstClr val="black">
                    <a:tint val="75000"/>
                  </a:prstClr>
                </a:solidFill>
              </a:rPr>
              <a:pPr/>
              <a:t>24.03.2022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5755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8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8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0D03836-27C8-4EA4-AB66-98E152562815}" type="datetimeFigureOut">
              <a:rPr lang="ru-RU" smtClean="0">
                <a:solidFill>
                  <a:prstClr val="black">
                    <a:tint val="75000"/>
                  </a:prstClr>
                </a:solidFill>
              </a:rPr>
              <a:pPr/>
              <a:t>24.03.2022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9676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0D03836-27C8-4EA4-AB66-98E152562815}" type="datetimeFigureOut">
              <a:rPr lang="ru-RU" smtClean="0">
                <a:solidFill>
                  <a:prstClr val="black">
                    <a:tint val="75000"/>
                  </a:prstClr>
                </a:solidFill>
              </a:rPr>
              <a:pPr/>
              <a:t>24.03.2022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8400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D03836-27C8-4EA4-AB66-98E152562815}" type="datetimeFigureOut">
              <a:rPr lang="ru-RU" smtClean="0">
                <a:solidFill>
                  <a:prstClr val="black">
                    <a:tint val="75000"/>
                  </a:prstClr>
                </a:solidFill>
              </a:rPr>
              <a:pPr/>
              <a:t>24.03.2022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78945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1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0D03836-27C8-4EA4-AB66-98E152562815}" type="datetimeFigureOut">
              <a:rPr lang="ru-RU" smtClean="0">
                <a:solidFill>
                  <a:prstClr val="black">
                    <a:tint val="75000"/>
                  </a:prstClr>
                </a:solidFill>
              </a:rPr>
              <a:pPr/>
              <a:t>24.03.2022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6299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0D03836-27C8-4EA4-AB66-98E152562815}" type="datetimeFigureOut">
              <a:rPr lang="ru-RU" smtClean="0">
                <a:solidFill>
                  <a:prstClr val="black">
                    <a:tint val="75000"/>
                  </a:prstClr>
                </a:solidFill>
              </a:rPr>
              <a:pPr/>
              <a:t>24.03.2022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28760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46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D03836-27C8-4EA4-AB66-98E152562815}" type="datetimeFigureOut">
              <a:rPr lang="ru-RU" smtClean="0">
                <a:solidFill>
                  <a:prstClr val="black">
                    <a:tint val="75000"/>
                  </a:prstClr>
                </a:solidFill>
              </a:rPr>
              <a:pPr/>
              <a:t>24.03.2022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46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46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426596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4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D03836-27C8-4EA4-AB66-98E152562815}" type="datetimeFigureOut">
              <a:rPr lang="ru-RU" smtClean="0">
                <a:solidFill>
                  <a:prstClr val="black">
                    <a:tint val="75000"/>
                  </a:prstClr>
                </a:solidFill>
              </a:rPr>
              <a:pPr/>
              <a:t>24.03.2022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4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4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94903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D03836-27C8-4EA4-AB66-98E152562815}" type="datetimeFigureOut">
              <a:rPr lang="ru-RU" smtClean="0">
                <a:solidFill>
                  <a:prstClr val="black">
                    <a:tint val="75000"/>
                  </a:prstClr>
                </a:solidFill>
              </a:rPr>
              <a:pPr/>
              <a:t>24.03.2022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CC43C-E798-4BE3-8D59-60207D3CCDC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532125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consultant.ru/cabinet/stat/fw/2022-03-06/click/consultant/?dst=https://static.consultant.ru/obj/file/doc/minpromtorg_030322-avto.zip&amp;utm_campaign=fw&amp;utm_source=consultant&amp;utm_medium=email&amp;utm_content=body" TargetMode="External"/><Relationship Id="rId2" Type="http://schemas.openxmlformats.org/officeDocument/2006/relationships/hyperlink" Target="http://www.consultant.ru/cabinet/stat/fw/2022-03-06/click/consultant/?dst=http://www.consultant.ru/document/cons_doc_LAW_410755/&amp;utm_campaign=fw&amp;utm_source=consultant&amp;utm_medium=email&amp;utm_content=body"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consultant.ru/cabinet/stat/db/2021-07-12/click/consultant/?dst=http://www.consultant.ru/cons/cgi/online.cgi?req%3Ddoc%26base%3DLAW%26n%3D389764%26dst%3D100008&amp;utm_campaign=db&amp;utm_source=consultant&amp;utm_medium=email&amp;utm_content=body"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hyperlink" Target="http://www.consultant.ru/cabinet/stat/hotdocs/2021-11-26/click/consultant/?dst=http://www.consultant.ru/law/hotdocs/link/?id%3D72030&amp;utm_campaign=hotdocs&amp;utm_source=consultant&amp;utm_medium=email&amp;utm_content=body"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nalog.gov.ru/rn77/fishing/#t2"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hyperlink" Target="https://www.nalog.gov.ru/rn50/fl/" TargetMode="Externa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hyperlink" Target="http://government.ru/docs/27345/#:~:text=%D0%A0%D0%B0%D1%81%D0%BF%D0%BE%D1%80%D1%8F%D0%B6%D0%B5%D0%BD%D0%B8%D0%B5%20%D0%BE%D1%82%2014%20%D0%B0%D0%BF%D1%80%D0%B5%D0%BB%D1%8F%202017,%D0%BF%D1%80%D0%B5%D0%B4%D0%BF%D1%80%D0%B8%D0%BD%D0%B8%D0%BC%D0%B0%D1%82%D0%B5%D0%BB%D0%B8%20%D0%BE%D0%B1%D1%8F%D0%B7%D0%B0%D0%BD%D1%8B%20%D0%BF%D1%80%D0%B8%D0%BC%D0%B5%D0%BD%D1%8F%D1%82%D1%8C%20%D0%BA%D0%BE%D0%BD%D1%82%D1%80%D0%BE%D0%BB%D1%8C%D0%BD%D0%BE%2D%D0%BA%D0%B0%D1%81%D1%81%D0%BE%D0%B2%D1%83%D1%8E%20%D1%82%D0%B5%D1%85%D0%BD%D0%B8%D0%BA%D1%83" TargetMode="External"/><Relationship Id="rId2" Type="http://schemas.openxmlformats.org/officeDocument/2006/relationships/hyperlink" Target="https://www.nalog.gov.ru/rn77/about_fts/docs/3909988/" TargetMode="External"/><Relationship Id="rId1" Type="http://schemas.openxmlformats.org/officeDocument/2006/relationships/slideLayout" Target="../slideLayouts/slideLayout2.xml"/><Relationship Id="rId6" Type="http://schemas.openxmlformats.org/officeDocument/2006/relationships/hyperlink" Target="https://www.nalog.gov.ru/rn77/service/obr_fts/" TargetMode="External"/><Relationship Id="rId5" Type="http://schemas.openxmlformats.org/officeDocument/2006/relationships/hyperlink" Target="https://www.nalog.gov.ru/rn77/taxation/reference_work/newkkt/" TargetMode="External"/><Relationship Id="rId4" Type="http://schemas.openxmlformats.org/officeDocument/2006/relationships/hyperlink" Target="https://play.google.com/store/apps/details?id=ru.fns.billchecke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53.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9.emf"/></Relationships>
</file>

<file path=ppt/slides/_rels/slide54.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0.emf"/></Relationships>
</file>

<file path=ppt/slides/_rels/slide55.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1.emf"/></Relationships>
</file>

<file path=ppt/slides/_rels/slide56.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2.emf"/></Relationships>
</file>

<file path=ppt/slides/_rels/slide57.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3.emf"/></Relationships>
</file>

<file path=ppt/slides/_rels/slide58.xml.rels><?xml version="1.0" encoding="UTF-8" standalone="yes"?>
<Relationships xmlns="http://schemas.openxmlformats.org/package/2006/relationships"><Relationship Id="rId3" Type="http://schemas.openxmlformats.org/officeDocument/2006/relationships/package" Target="../embeddings/Microsoft_Word_Document7.docx"/><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4.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0"/>
            <a:ext cx="9144000" cy="6858000"/>
          </a:xfrm>
        </p:spPr>
        <p:txBody>
          <a:bodyPr>
            <a:normAutofit fontScale="32500" lnSpcReduction="20000"/>
          </a:bodyPr>
          <a:lstStyle/>
          <a:p>
            <a:pPr>
              <a:lnSpc>
                <a:spcPct val="120000"/>
              </a:lnSpc>
            </a:pPr>
            <a:endParaRPr lang="ru-RU" sz="13500" dirty="0">
              <a:solidFill>
                <a:schemeClr val="tx1"/>
              </a:solidFill>
            </a:endParaRPr>
          </a:p>
          <a:p>
            <a:pPr lvl="0">
              <a:lnSpc>
                <a:spcPct val="120000"/>
              </a:lnSpc>
            </a:pPr>
            <a:r>
              <a:rPr lang="ru-RU" sz="14800" dirty="0" smtClean="0">
                <a:solidFill>
                  <a:prstClr val="black"/>
                </a:solidFill>
              </a:rPr>
              <a:t>Разъяснение ключевых положений действующего налогового законодательства</a:t>
            </a:r>
            <a:endParaRPr lang="ru-RU" sz="14800" dirty="0">
              <a:solidFill>
                <a:prstClr val="black"/>
              </a:solidFill>
            </a:endParaRPr>
          </a:p>
          <a:p>
            <a:pPr algn="r">
              <a:lnSpc>
                <a:spcPct val="120000"/>
              </a:lnSpc>
            </a:pPr>
            <a:endParaRPr lang="ru-RU" sz="8600" dirty="0">
              <a:solidFill>
                <a:schemeClr val="tx1"/>
              </a:solidFill>
            </a:endParaRPr>
          </a:p>
          <a:p>
            <a:pPr algn="r">
              <a:lnSpc>
                <a:spcPct val="120000"/>
              </a:lnSpc>
            </a:pPr>
            <a:endParaRPr lang="ru-RU" sz="8600" dirty="0">
              <a:solidFill>
                <a:schemeClr val="tx1"/>
              </a:solidFill>
            </a:endParaRPr>
          </a:p>
          <a:p>
            <a:pPr algn="r">
              <a:lnSpc>
                <a:spcPct val="120000"/>
              </a:lnSpc>
            </a:pPr>
            <a:r>
              <a:rPr lang="ru-RU" sz="8600" dirty="0">
                <a:solidFill>
                  <a:schemeClr val="tx1"/>
                </a:solidFill>
              </a:rPr>
              <a:t>Лектор:</a:t>
            </a:r>
          </a:p>
          <a:p>
            <a:pPr algn="r">
              <a:lnSpc>
                <a:spcPct val="120000"/>
              </a:lnSpc>
            </a:pPr>
            <a:r>
              <a:rPr lang="ru-RU" sz="11200" dirty="0">
                <a:solidFill>
                  <a:srgbClr val="FF0000"/>
                </a:solidFill>
              </a:rPr>
              <a:t>Горелова Ирина Валерьевна</a:t>
            </a:r>
          </a:p>
          <a:p>
            <a:pPr algn="r">
              <a:lnSpc>
                <a:spcPct val="120000"/>
              </a:lnSpc>
            </a:pPr>
            <a:r>
              <a:rPr lang="ru-RU" sz="11200" dirty="0">
                <a:solidFill>
                  <a:srgbClr val="FF0000"/>
                </a:solidFill>
              </a:rPr>
              <a:t>кандидат эконом наук, доцент</a:t>
            </a:r>
          </a:p>
          <a:p>
            <a:pPr algn="r">
              <a:lnSpc>
                <a:spcPct val="120000"/>
              </a:lnSpc>
            </a:pPr>
            <a:endParaRPr lang="ru-RU" sz="8600" dirty="0">
              <a:solidFill>
                <a:srgbClr val="FF0000"/>
              </a:solidFill>
            </a:endParaRPr>
          </a:p>
          <a:p>
            <a:endParaRPr lang="ru-RU" dirty="0"/>
          </a:p>
        </p:txBody>
      </p:sp>
    </p:spTree>
    <p:extLst>
      <p:ext uri="{BB962C8B-B14F-4D97-AF65-F5344CB8AC3E}">
        <p14:creationId xmlns:p14="http://schemas.microsoft.com/office/powerpoint/2010/main" val="3947979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706090"/>
          </a:xfrm>
        </p:spPr>
        <p:txBody>
          <a:bodyPr>
            <a:normAutofit fontScale="90000"/>
          </a:bodyPr>
          <a:lstStyle/>
          <a:p>
            <a:r>
              <a:rPr lang="ru-RU" dirty="0" smtClean="0">
                <a:solidFill>
                  <a:srgbClr val="FF0000"/>
                </a:solidFill>
              </a:rPr>
              <a:t>О </a:t>
            </a:r>
            <a:r>
              <a:rPr lang="ru-RU" dirty="0">
                <a:solidFill>
                  <a:srgbClr val="FF0000"/>
                </a:solidFill>
              </a:rPr>
              <a:t>чем стоит помнить инвесторам:</a:t>
            </a:r>
            <a:br>
              <a:rPr lang="ru-RU" dirty="0">
                <a:solidFill>
                  <a:srgbClr val="FF0000"/>
                </a:solidFill>
              </a:rPr>
            </a:br>
            <a:endParaRPr lang="ru-RU" dirty="0">
              <a:solidFill>
                <a:srgbClr val="FF0000"/>
              </a:solidFill>
            </a:endParaRPr>
          </a:p>
        </p:txBody>
      </p:sp>
      <p:sp>
        <p:nvSpPr>
          <p:cNvPr id="3" name="Объект 2"/>
          <p:cNvSpPr>
            <a:spLocks noGrp="1"/>
          </p:cNvSpPr>
          <p:nvPr>
            <p:ph idx="1"/>
          </p:nvPr>
        </p:nvSpPr>
        <p:spPr>
          <a:xfrm>
            <a:off x="0" y="908720"/>
            <a:ext cx="9144000" cy="5949280"/>
          </a:xfrm>
        </p:spPr>
        <p:txBody>
          <a:bodyPr>
            <a:normAutofit fontScale="70000" lnSpcReduction="20000"/>
          </a:bodyPr>
          <a:lstStyle/>
          <a:p>
            <a:r>
              <a:rPr lang="ru-RU" dirty="0" smtClean="0"/>
              <a:t>Цены </a:t>
            </a:r>
            <a:r>
              <a:rPr lang="ru-RU" dirty="0"/>
              <a:t>покупки и продажи устанавливают банки на свое усмотрение, </a:t>
            </a:r>
            <a:r>
              <a:rPr lang="ru-RU" sz="3400" dirty="0"/>
              <a:t>хоть и ориентируясь на цены, установленные ЦБ РФ. В разных банках цены могут отличаться. Кроме того, обычно есть заметная разница между ценами, по которым можно купить и продать слиток. В специализированных магазинах и у частных лиц цены зачастую выгоднее, но в последнем случае выше риск. При этом сейчас цена золота на рекордном уровне.</a:t>
            </a:r>
          </a:p>
          <a:p>
            <a:r>
              <a:rPr lang="ru-RU" sz="3400" dirty="0"/>
              <a:t>Чем больше масса слитка, тем обычно выгоднее покупать его в пересчете на грамм металла.</a:t>
            </a:r>
          </a:p>
          <a:p>
            <a:r>
              <a:rPr lang="ru-RU" sz="3400" dirty="0"/>
              <a:t>Важно хранить драгметаллы так, чтобы с ними ничего не случилось. Грязь, следы пальцев и царапины могут снизить цену, по которой банк согласится выкупить слиток. Также надо хранить чеки и сертификаты, которые выдает банк при продаже металла.</a:t>
            </a:r>
          </a:p>
          <a:p>
            <a:r>
              <a:rPr lang="ru-RU" sz="3400" dirty="0">
                <a:solidFill>
                  <a:srgbClr val="FF0000"/>
                </a:solidFill>
              </a:rPr>
              <a:t>При продаже слитков надо самостоятельно платить НДФЛ. Его можно не платить, если сумма продажи не более 250 000 Р за календарный год либо если инвестор владел драгметаллами более 3 лет</a:t>
            </a:r>
            <a:r>
              <a:rPr lang="ru-RU" sz="3400" dirty="0"/>
              <a:t>.</a:t>
            </a:r>
          </a:p>
        </p:txBody>
      </p:sp>
    </p:spTree>
    <p:extLst>
      <p:ext uri="{BB962C8B-B14F-4D97-AF65-F5344CB8AC3E}">
        <p14:creationId xmlns:p14="http://schemas.microsoft.com/office/powerpoint/2010/main" val="76796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7345F451-59B2-4CA1-BE70-0691641EC370}"/>
              </a:ext>
            </a:extLst>
          </p:cNvPr>
          <p:cNvSpPr>
            <a:spLocks noGrp="1"/>
          </p:cNvSpPr>
          <p:nvPr>
            <p:ph idx="1"/>
          </p:nvPr>
        </p:nvSpPr>
        <p:spPr>
          <a:xfrm>
            <a:off x="0" y="0"/>
            <a:ext cx="9144000" cy="6858000"/>
          </a:xfrm>
        </p:spPr>
        <p:txBody>
          <a:bodyPr>
            <a:noAutofit/>
          </a:bodyPr>
          <a:lstStyle/>
          <a:p>
            <a:pPr marL="0" indent="0" algn="just">
              <a:buNone/>
            </a:pPr>
            <a:r>
              <a:rPr lang="ru-RU" sz="1600" b="1" i="0" dirty="0" smtClean="0">
                <a:solidFill>
                  <a:srgbClr val="000000"/>
                </a:solidFill>
                <a:effectLst/>
                <a:latin typeface="helvetica" panose="020B0604020202020204" pitchFamily="34" charset="0"/>
              </a:rPr>
              <a:t>Банком </a:t>
            </a:r>
            <a:r>
              <a:rPr lang="ru-RU" sz="1600" b="1" i="0" dirty="0">
                <a:solidFill>
                  <a:srgbClr val="000000"/>
                </a:solidFill>
                <a:effectLst/>
                <a:latin typeface="helvetica" panose="020B0604020202020204" pitchFamily="34" charset="0"/>
              </a:rPr>
              <a:t>России подготовлен глоссарий понятий и терминов, характеризующих основные виды недобросовестных практик на финансовом </a:t>
            </a:r>
            <a:r>
              <a:rPr lang="ru-RU" sz="1600" b="1" i="0" dirty="0" smtClean="0">
                <a:solidFill>
                  <a:srgbClr val="000000"/>
                </a:solidFill>
                <a:effectLst/>
                <a:latin typeface="helvetica" panose="020B0604020202020204" pitchFamily="34" charset="0"/>
              </a:rPr>
              <a:t>рынке. </a:t>
            </a:r>
            <a:r>
              <a:rPr lang="ru-RU" sz="1600" b="0" i="0" dirty="0" smtClean="0">
                <a:solidFill>
                  <a:srgbClr val="000000"/>
                </a:solidFill>
                <a:effectLst/>
                <a:latin typeface="helvetica" panose="020B0604020202020204" pitchFamily="34" charset="0"/>
              </a:rPr>
              <a:t>В </a:t>
            </a:r>
            <a:r>
              <a:rPr lang="ru-RU" sz="1600" b="0" i="0" dirty="0">
                <a:solidFill>
                  <a:srgbClr val="000000"/>
                </a:solidFill>
                <a:effectLst/>
                <a:latin typeface="helvetica" panose="020B0604020202020204" pitchFamily="34" charset="0"/>
              </a:rPr>
              <a:t>перечень наиболее распространенных недобросовестных практик включены</a:t>
            </a:r>
            <a:r>
              <a:rPr lang="ru-RU" sz="1600" b="0" i="0" dirty="0" smtClean="0">
                <a:solidFill>
                  <a:srgbClr val="000000"/>
                </a:solidFill>
                <a:effectLst/>
                <a:latin typeface="helvetica" panose="020B0604020202020204" pitchFamily="34" charset="0"/>
              </a:rPr>
              <a:t>:</a:t>
            </a:r>
          </a:p>
          <a:p>
            <a:pPr marL="0" indent="0" algn="just">
              <a:buNone/>
            </a:pPr>
            <a:endParaRPr lang="ru-RU" sz="1600" b="0" i="0" dirty="0" smtClean="0">
              <a:solidFill>
                <a:srgbClr val="000000"/>
              </a:solidFill>
              <a:effectLst/>
              <a:latin typeface="helvetica" panose="020B0604020202020204" pitchFamily="34" charset="0"/>
            </a:endParaRPr>
          </a:p>
          <a:p>
            <a:pPr marL="0" indent="0" algn="just">
              <a:buNone/>
            </a:pPr>
            <a:r>
              <a:rPr lang="ru-RU" sz="1600" b="0" i="0" dirty="0" smtClean="0">
                <a:solidFill>
                  <a:srgbClr val="000000"/>
                </a:solidFill>
                <a:effectLst/>
                <a:latin typeface="helvetica" panose="020B0604020202020204" pitchFamily="34" charset="0"/>
              </a:rPr>
              <a:t>- </a:t>
            </a:r>
            <a:r>
              <a:rPr lang="ru-RU" sz="1600" b="0" i="0" dirty="0">
                <a:solidFill>
                  <a:srgbClr val="000000"/>
                </a:solidFill>
                <a:effectLst/>
                <a:latin typeface="helvetica" panose="020B0604020202020204" pitchFamily="34" charset="0"/>
              </a:rPr>
              <a:t>подмена продукта (</a:t>
            </a:r>
            <a:r>
              <a:rPr lang="ru-RU" sz="1600" b="0" i="0" dirty="0" err="1">
                <a:solidFill>
                  <a:srgbClr val="000000"/>
                </a:solidFill>
                <a:effectLst/>
                <a:latin typeface="helvetica" panose="020B0604020202020204" pitchFamily="34" charset="0"/>
              </a:rPr>
              <a:t>Misselling</a:t>
            </a:r>
            <a:r>
              <a:rPr lang="ru-RU" sz="1600" b="0" i="0" dirty="0">
                <a:solidFill>
                  <a:srgbClr val="000000"/>
                </a:solidFill>
                <a:effectLst/>
                <a:latin typeface="helvetica" panose="020B0604020202020204" pitchFamily="34" charset="0"/>
              </a:rPr>
              <a:t>) - </a:t>
            </a:r>
            <a:r>
              <a:rPr lang="ru-RU" sz="1600" b="1" i="0" dirty="0">
                <a:solidFill>
                  <a:srgbClr val="FF0000"/>
                </a:solidFill>
                <a:effectLst/>
                <a:latin typeface="helvetica" panose="020B0604020202020204" pitchFamily="34" charset="0"/>
              </a:rPr>
              <a:t>продажа одного финансового продукта под видом другого</a:t>
            </a:r>
            <a:r>
              <a:rPr lang="ru-RU" sz="1600" b="0" i="0" dirty="0">
                <a:solidFill>
                  <a:srgbClr val="000000"/>
                </a:solidFill>
                <a:effectLst/>
                <a:latin typeface="helvetica" panose="020B0604020202020204" pitchFamily="34" charset="0"/>
              </a:rPr>
              <a:t>. Например, инвестиционных облигаций (доход по которым зависит от поведения базового актива) под видом вклада, только более выгодного;</a:t>
            </a:r>
          </a:p>
          <a:p>
            <a:pPr marL="0" indent="0" algn="just">
              <a:buNone/>
            </a:pPr>
            <a:r>
              <a:rPr lang="ru-RU" sz="1600" b="0" i="0" dirty="0">
                <a:solidFill>
                  <a:srgbClr val="000000"/>
                </a:solidFill>
                <a:effectLst/>
                <a:latin typeface="helvetica" panose="020B0604020202020204" pitchFamily="34" charset="0"/>
              </a:rPr>
              <a:t>- непрозрачное ценообразование (</a:t>
            </a:r>
            <a:r>
              <a:rPr lang="ru-RU" sz="1600" b="0" i="0" dirty="0" err="1">
                <a:solidFill>
                  <a:srgbClr val="000000"/>
                </a:solidFill>
                <a:effectLst/>
                <a:latin typeface="helvetica" panose="020B0604020202020204" pitchFamily="34" charset="0"/>
              </a:rPr>
              <a:t>Mispricing</a:t>
            </a:r>
            <a:r>
              <a:rPr lang="ru-RU" sz="1600" b="0" i="0" dirty="0">
                <a:solidFill>
                  <a:srgbClr val="000000"/>
                </a:solidFill>
                <a:effectLst/>
                <a:latin typeface="helvetica" panose="020B0604020202020204" pitchFamily="34" charset="0"/>
              </a:rPr>
              <a:t>) - </a:t>
            </a:r>
            <a:r>
              <a:rPr lang="ru-RU" sz="1600" b="1" i="0" dirty="0">
                <a:solidFill>
                  <a:srgbClr val="FF0000"/>
                </a:solidFill>
                <a:effectLst/>
                <a:latin typeface="helvetica" panose="020B0604020202020204" pitchFamily="34" charset="0"/>
              </a:rPr>
              <a:t>введение в заблуждение относительно размера комиссий или справедливой стоимости</a:t>
            </a:r>
            <a:r>
              <a:rPr lang="ru-RU" sz="1600" b="0" i="0" dirty="0">
                <a:solidFill>
                  <a:srgbClr val="000000"/>
                </a:solidFill>
                <a:effectLst/>
                <a:latin typeface="helvetica" panose="020B0604020202020204" pitchFamily="34" charset="0"/>
              </a:rPr>
              <a:t>: от сложных тарифов, в которых скрыта переплата, до случаев, когда клиент платит за дешевую услугу по цене дорогой;</a:t>
            </a:r>
          </a:p>
          <a:p>
            <a:pPr marL="0" indent="0" algn="just">
              <a:buNone/>
            </a:pPr>
            <a:r>
              <a:rPr lang="ru-RU" sz="1600" b="0" i="0" dirty="0">
                <a:solidFill>
                  <a:srgbClr val="000000"/>
                </a:solidFill>
                <a:effectLst/>
                <a:latin typeface="helvetica" panose="020B0604020202020204" pitchFamily="34" charset="0"/>
              </a:rPr>
              <a:t>- связанная продажа (</a:t>
            </a:r>
            <a:r>
              <a:rPr lang="ru-RU" sz="1600" b="0" i="0" dirty="0" err="1">
                <a:solidFill>
                  <a:srgbClr val="000000"/>
                </a:solidFill>
                <a:effectLst/>
                <a:latin typeface="helvetica" panose="020B0604020202020204" pitchFamily="34" charset="0"/>
              </a:rPr>
              <a:t>Tied</a:t>
            </a:r>
            <a:r>
              <a:rPr lang="ru-RU" sz="1600" b="0" i="0" dirty="0">
                <a:solidFill>
                  <a:srgbClr val="000000"/>
                </a:solidFill>
                <a:effectLst/>
                <a:latin typeface="helvetica" panose="020B0604020202020204" pitchFamily="34" charset="0"/>
              </a:rPr>
              <a:t> </a:t>
            </a:r>
            <a:r>
              <a:rPr lang="ru-RU" sz="1600" b="0" i="0" dirty="0" err="1">
                <a:solidFill>
                  <a:srgbClr val="000000"/>
                </a:solidFill>
                <a:effectLst/>
                <a:latin typeface="helvetica" panose="020B0604020202020204" pitchFamily="34" charset="0"/>
              </a:rPr>
              <a:t>selling</a:t>
            </a:r>
            <a:r>
              <a:rPr lang="ru-RU" sz="1600" b="0" i="0" dirty="0">
                <a:solidFill>
                  <a:srgbClr val="000000"/>
                </a:solidFill>
                <a:effectLst/>
                <a:latin typeface="helvetica" panose="020B0604020202020204" pitchFamily="34" charset="0"/>
              </a:rPr>
              <a:t>) - ее классическим проявлением стало </a:t>
            </a:r>
            <a:r>
              <a:rPr lang="ru-RU" sz="1600" b="1" i="0" dirty="0">
                <a:solidFill>
                  <a:srgbClr val="FF0000"/>
                </a:solidFill>
                <a:effectLst/>
                <a:latin typeface="helvetica" panose="020B0604020202020204" pitchFamily="34" charset="0"/>
              </a:rPr>
              <a:t>навязывание страховки при выдаче кредита</a:t>
            </a:r>
            <a:r>
              <a:rPr lang="ru-RU" sz="1600" b="0" i="0" dirty="0">
                <a:solidFill>
                  <a:srgbClr val="000000"/>
                </a:solidFill>
                <a:effectLst/>
                <a:latin typeface="helvetica" panose="020B0604020202020204" pitchFamily="34" charset="0"/>
              </a:rPr>
              <a:t>, хотя банк в любом случае должен предложить вариант на сопоставимых по сроку и сумме условиях без страхования;</a:t>
            </a:r>
          </a:p>
          <a:p>
            <a:pPr marL="0" indent="0" algn="just">
              <a:buNone/>
            </a:pPr>
            <a:r>
              <a:rPr lang="ru-RU" sz="1600" b="0" i="0" dirty="0">
                <a:solidFill>
                  <a:srgbClr val="000000"/>
                </a:solidFill>
                <a:effectLst/>
                <a:latin typeface="helvetica" panose="020B0604020202020204" pitchFamily="34" charset="0"/>
              </a:rPr>
              <a:t>- </a:t>
            </a:r>
            <a:r>
              <a:rPr lang="ru-RU" sz="1600" b="1" i="0" dirty="0">
                <a:solidFill>
                  <a:srgbClr val="FF0000"/>
                </a:solidFill>
                <a:effectLst/>
                <a:latin typeface="helvetica" panose="020B0604020202020204" pitchFamily="34" charset="0"/>
              </a:rPr>
              <a:t>недобросовестное информирование </a:t>
            </a:r>
            <a:r>
              <a:rPr lang="ru-RU" sz="1600" b="0" i="0" dirty="0">
                <a:solidFill>
                  <a:srgbClr val="000000"/>
                </a:solidFill>
                <a:effectLst/>
                <a:latin typeface="helvetica" panose="020B0604020202020204" pitchFamily="34" charset="0"/>
              </a:rPr>
              <a:t>(</a:t>
            </a:r>
            <a:r>
              <a:rPr lang="ru-RU" sz="1600" b="0" i="0" dirty="0" err="1">
                <a:solidFill>
                  <a:srgbClr val="000000"/>
                </a:solidFill>
                <a:effectLst/>
                <a:latin typeface="helvetica" panose="020B0604020202020204" pitchFamily="34" charset="0"/>
              </a:rPr>
              <a:t>Misinforming</a:t>
            </a:r>
            <a:r>
              <a:rPr lang="ru-RU" sz="1600" b="0" i="0" dirty="0">
                <a:solidFill>
                  <a:srgbClr val="000000"/>
                </a:solidFill>
                <a:effectLst/>
                <a:latin typeface="helvetica" panose="020B0604020202020204" pitchFamily="34" charset="0"/>
              </a:rPr>
              <a:t>) - например, обещание гарантированного дохода по продуктам, не являющимся вкладом;</a:t>
            </a:r>
          </a:p>
          <a:p>
            <a:pPr algn="just">
              <a:buFontTx/>
              <a:buChar char="-"/>
            </a:pPr>
            <a:r>
              <a:rPr lang="ru-RU" sz="1600" b="1" i="0" dirty="0" smtClean="0">
                <a:solidFill>
                  <a:srgbClr val="FF0000"/>
                </a:solidFill>
                <a:effectLst/>
                <a:latin typeface="helvetica" panose="020B0604020202020204" pitchFamily="34" charset="0"/>
              </a:rPr>
              <a:t>продажа </a:t>
            </a:r>
            <a:r>
              <a:rPr lang="ru-RU" sz="1600" b="1" i="0" dirty="0">
                <a:solidFill>
                  <a:srgbClr val="FF0000"/>
                </a:solidFill>
                <a:effectLst/>
                <a:latin typeface="helvetica" panose="020B0604020202020204" pitchFamily="34" charset="0"/>
              </a:rPr>
              <a:t>неподходящих продуктов </a:t>
            </a:r>
            <a:r>
              <a:rPr lang="ru-RU" sz="1600" b="0" i="0" dirty="0">
                <a:solidFill>
                  <a:srgbClr val="000000"/>
                </a:solidFill>
                <a:effectLst/>
                <a:latin typeface="helvetica" panose="020B0604020202020204" pitchFamily="34" charset="0"/>
              </a:rPr>
              <a:t>(</a:t>
            </a:r>
            <a:r>
              <a:rPr lang="ru-RU" sz="1600" b="0" i="0" dirty="0" err="1">
                <a:solidFill>
                  <a:srgbClr val="000000"/>
                </a:solidFill>
                <a:effectLst/>
                <a:latin typeface="helvetica" panose="020B0604020202020204" pitchFamily="34" charset="0"/>
              </a:rPr>
              <a:t>Unsuitable</a:t>
            </a:r>
            <a:r>
              <a:rPr lang="ru-RU" sz="1600" b="0" i="0" dirty="0">
                <a:solidFill>
                  <a:srgbClr val="000000"/>
                </a:solidFill>
                <a:effectLst/>
                <a:latin typeface="helvetica" panose="020B0604020202020204" pitchFamily="34" charset="0"/>
              </a:rPr>
              <a:t> </a:t>
            </a:r>
            <a:r>
              <a:rPr lang="ru-RU" sz="1600" b="0" i="0" dirty="0" err="1">
                <a:solidFill>
                  <a:srgbClr val="000000"/>
                </a:solidFill>
                <a:effectLst/>
                <a:latin typeface="helvetica" panose="020B0604020202020204" pitchFamily="34" charset="0"/>
              </a:rPr>
              <a:t>selling</a:t>
            </a:r>
            <a:r>
              <a:rPr lang="ru-RU" sz="1600" b="0" i="0" dirty="0">
                <a:solidFill>
                  <a:srgbClr val="000000"/>
                </a:solidFill>
                <a:effectLst/>
                <a:latin typeface="helvetica" panose="020B0604020202020204" pitchFamily="34" charset="0"/>
              </a:rPr>
              <a:t>) - не учитываются знания, склонность к риску, возраст и другие особенности человека</a:t>
            </a:r>
            <a:r>
              <a:rPr lang="ru-RU" sz="1600" b="0" i="0" dirty="0" smtClean="0">
                <a:solidFill>
                  <a:srgbClr val="000000"/>
                </a:solidFill>
                <a:effectLst/>
                <a:latin typeface="helvetica" panose="020B0604020202020204" pitchFamily="34" charset="0"/>
              </a:rPr>
              <a:t>.</a:t>
            </a:r>
          </a:p>
          <a:p>
            <a:pPr algn="just">
              <a:buFontTx/>
              <a:buChar char="-"/>
            </a:pPr>
            <a:endParaRPr lang="ru-RU" sz="1600" b="0" i="0" dirty="0">
              <a:solidFill>
                <a:srgbClr val="000000"/>
              </a:solidFill>
              <a:effectLst/>
              <a:latin typeface="helvetica" panose="020B0604020202020204" pitchFamily="34" charset="0"/>
            </a:endParaRPr>
          </a:p>
          <a:p>
            <a:pPr marL="0" indent="0" algn="just">
              <a:buNone/>
            </a:pPr>
            <a:r>
              <a:rPr lang="ru-RU" sz="1600" b="0" i="0" dirty="0">
                <a:solidFill>
                  <a:srgbClr val="000000"/>
                </a:solidFill>
                <a:effectLst/>
                <a:latin typeface="helvetica" panose="020B0604020202020204" pitchFamily="34" charset="0"/>
              </a:rPr>
              <a:t>Аналогичные понятия и термины </a:t>
            </a:r>
            <a:r>
              <a:rPr lang="ru-RU" sz="1600" b="0" i="0" dirty="0" smtClean="0">
                <a:solidFill>
                  <a:srgbClr val="000000"/>
                </a:solidFill>
                <a:effectLst/>
                <a:latin typeface="helvetica" panose="020B0604020202020204" pitchFamily="34" charset="0"/>
              </a:rPr>
              <a:t>используются </a:t>
            </a:r>
            <a:r>
              <a:rPr lang="ru-RU" sz="1600" b="0" i="0" dirty="0">
                <a:solidFill>
                  <a:srgbClr val="000000"/>
                </a:solidFill>
                <a:effectLst/>
                <a:latin typeface="helvetica" panose="020B0604020202020204" pitchFamily="34" charset="0"/>
              </a:rPr>
              <a:t>в работе центральных банков многих стран. </a:t>
            </a:r>
            <a:r>
              <a:rPr lang="ru-RU" sz="1600" b="0" i="0" dirty="0" smtClean="0">
                <a:solidFill>
                  <a:srgbClr val="000000"/>
                </a:solidFill>
                <a:effectLst/>
                <a:latin typeface="helvetica" panose="020B0604020202020204" pitchFamily="34" charset="0"/>
              </a:rPr>
              <a:t>При </a:t>
            </a:r>
            <a:r>
              <a:rPr lang="ru-RU" sz="1600" b="0" i="0" dirty="0">
                <a:solidFill>
                  <a:srgbClr val="000000"/>
                </a:solidFill>
                <a:effectLst/>
                <a:latin typeface="helvetica" panose="020B0604020202020204" pitchFamily="34" charset="0"/>
              </a:rPr>
              <a:t>участии Банка России приняты законы, которые, в частности, дают гражданину право вернуть навязанную к кредиту дополнительную услугу и позволяют устанавливать единые для рынка правила продаж финансовых продуктов.</a:t>
            </a:r>
          </a:p>
          <a:p>
            <a:pPr marL="0" indent="0" algn="just">
              <a:buNone/>
            </a:pPr>
            <a:r>
              <a:rPr lang="ru-RU" sz="1600" b="0" i="0" dirty="0">
                <a:solidFill>
                  <a:srgbClr val="000000"/>
                </a:solidFill>
                <a:effectLst/>
                <a:latin typeface="helvetica" panose="020B0604020202020204" pitchFamily="34" charset="0"/>
              </a:rPr>
              <a:t>Кроме того, с 1 октября 2021 года начинается обязательное тестирование неквалифицированных инвесторов на понимание рисков перед покупкой сложных финансовых инструментов</a:t>
            </a:r>
            <a:r>
              <a:rPr lang="ru-RU" sz="1600" b="0" i="0" dirty="0" smtClean="0">
                <a:solidFill>
                  <a:srgbClr val="000000"/>
                </a:solidFill>
                <a:effectLst/>
                <a:latin typeface="helvetica" panose="020B0604020202020204" pitchFamily="34" charset="0"/>
              </a:rPr>
              <a:t>.</a:t>
            </a:r>
          </a:p>
          <a:p>
            <a:pPr marL="0" indent="0" algn="r">
              <a:buNone/>
            </a:pPr>
            <a:r>
              <a:rPr lang="ru-RU" sz="1600" dirty="0" smtClean="0">
                <a:solidFill>
                  <a:srgbClr val="000000"/>
                </a:solidFill>
                <a:latin typeface="helvetica" panose="020B0604020202020204" pitchFamily="34" charset="0"/>
              </a:rPr>
              <a:t>&lt;</a:t>
            </a:r>
            <a:r>
              <a:rPr lang="ru-RU" sz="1600" dirty="0">
                <a:solidFill>
                  <a:srgbClr val="FF0000"/>
                </a:solidFill>
                <a:latin typeface="helvetica" panose="020B0604020202020204" pitchFamily="34" charset="0"/>
              </a:rPr>
              <a:t>Информация&gt; Банка России от </a:t>
            </a:r>
            <a:r>
              <a:rPr lang="ru-RU" sz="1600" dirty="0" smtClean="0">
                <a:solidFill>
                  <a:srgbClr val="FF0000"/>
                </a:solidFill>
                <a:latin typeface="helvetica" panose="020B0604020202020204" pitchFamily="34" charset="0"/>
              </a:rPr>
              <a:t>02.08.2021</a:t>
            </a:r>
            <a:endParaRPr lang="ru-RU" sz="1600" b="0" i="0" dirty="0">
              <a:solidFill>
                <a:srgbClr val="FF0000"/>
              </a:solidFill>
              <a:effectLst/>
              <a:latin typeface="helvetica" panose="020B0604020202020204" pitchFamily="34" charset="0"/>
            </a:endParaRPr>
          </a:p>
        </p:txBody>
      </p:sp>
    </p:spTree>
    <p:extLst>
      <p:ext uri="{BB962C8B-B14F-4D97-AF65-F5344CB8AC3E}">
        <p14:creationId xmlns:p14="http://schemas.microsoft.com/office/powerpoint/2010/main" val="102694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down)">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ru-RU" b="1" dirty="0" smtClean="0">
                <a:solidFill>
                  <a:srgbClr val="FF0000"/>
                </a:solidFill>
              </a:rPr>
              <a:t>Альтернатива?</a:t>
            </a:r>
            <a:endParaRPr lang="ru-RU" b="1" dirty="0">
              <a:solidFill>
                <a:srgbClr val="FF0000"/>
              </a:solidFill>
            </a:endParaRPr>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139" t="6696" r="4084" b="5575"/>
          <a:stretch/>
        </p:blipFill>
        <p:spPr bwMode="auto">
          <a:xfrm>
            <a:off x="251520" y="1124744"/>
            <a:ext cx="8640960" cy="514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833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1199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lgn="ctr">
              <a:buNone/>
            </a:pPr>
            <a:r>
              <a:rPr lang="ru-RU" sz="5400" b="1" dirty="0" smtClean="0">
                <a:solidFill>
                  <a:srgbClr val="FF0000"/>
                </a:solidFill>
              </a:rPr>
              <a:t>Об изменениях в декларировании и предоставлении имущественных вычетов</a:t>
            </a:r>
            <a:endParaRPr lang="ru-RU" sz="5400" b="1" dirty="0">
              <a:solidFill>
                <a:srgbClr val="FF0000"/>
              </a:solidFill>
            </a:endParaRPr>
          </a:p>
        </p:txBody>
      </p:sp>
    </p:spTree>
    <p:extLst>
      <p:ext uri="{BB962C8B-B14F-4D97-AF65-F5344CB8AC3E}">
        <p14:creationId xmlns:p14="http://schemas.microsoft.com/office/powerpoint/2010/main" val="238658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66913028-3334-4956-AC49-BE9123311919}"/>
              </a:ext>
            </a:extLst>
          </p:cNvPr>
          <p:cNvSpPr>
            <a:spLocks noGrp="1"/>
          </p:cNvSpPr>
          <p:nvPr>
            <p:ph idx="1"/>
          </p:nvPr>
        </p:nvSpPr>
        <p:spPr>
          <a:xfrm>
            <a:off x="3" y="4"/>
            <a:ext cx="9143999" cy="6857999"/>
          </a:xfrm>
        </p:spPr>
        <p:txBody>
          <a:bodyPr>
            <a:normAutofit fontScale="70000" lnSpcReduction="20000"/>
          </a:bodyPr>
          <a:lstStyle/>
          <a:p>
            <a:pPr marL="0" indent="0" algn="ctr">
              <a:buNone/>
            </a:pPr>
            <a:r>
              <a:rPr lang="ru-RU" b="1" i="0" dirty="0">
                <a:solidFill>
                  <a:srgbClr val="FF0000"/>
                </a:solidFill>
                <a:effectLst/>
                <a:latin typeface="helvetica" panose="020B0604020202020204" pitchFamily="34" charset="0"/>
              </a:rPr>
              <a:t>С 21 мая 2021 года </a:t>
            </a:r>
            <a:r>
              <a:rPr lang="ru-RU" b="1" i="0" dirty="0">
                <a:solidFill>
                  <a:srgbClr val="000000"/>
                </a:solidFill>
                <a:effectLst/>
                <a:latin typeface="helvetica" panose="020B0604020202020204" pitchFamily="34" charset="0"/>
              </a:rPr>
              <a:t>физлица </a:t>
            </a:r>
            <a:r>
              <a:rPr lang="ru-RU" b="1" i="0" dirty="0" smtClean="0">
                <a:solidFill>
                  <a:srgbClr val="000000"/>
                </a:solidFill>
                <a:effectLst/>
                <a:latin typeface="helvetica" panose="020B0604020202020204" pitchFamily="34" charset="0"/>
              </a:rPr>
              <a:t>могут </a:t>
            </a:r>
            <a:r>
              <a:rPr lang="ru-RU" b="1" i="0" dirty="0">
                <a:solidFill>
                  <a:srgbClr val="000000"/>
                </a:solidFill>
                <a:effectLst/>
                <a:latin typeface="helvetica" panose="020B0604020202020204" pitchFamily="34" charset="0"/>
              </a:rPr>
              <a:t>получать вычеты по НДФЛ в упрощенном порядке</a:t>
            </a:r>
          </a:p>
          <a:p>
            <a:pPr marL="0" indent="0" algn="ctr">
              <a:buNone/>
            </a:pPr>
            <a:endParaRPr lang="ru-RU" b="0" i="0" dirty="0" smtClean="0">
              <a:solidFill>
                <a:srgbClr val="000000"/>
              </a:solidFill>
              <a:effectLst/>
              <a:latin typeface="helvetica" panose="020B0604020202020204" pitchFamily="34" charset="0"/>
            </a:endParaRPr>
          </a:p>
          <a:p>
            <a:pPr marL="0" indent="0" algn="ctr">
              <a:buNone/>
            </a:pPr>
            <a:endParaRPr lang="ru-RU" b="0" i="0" dirty="0">
              <a:solidFill>
                <a:srgbClr val="000000"/>
              </a:solidFill>
              <a:effectLst/>
              <a:latin typeface="helvetica" panose="020B0604020202020204" pitchFamily="34" charset="0"/>
            </a:endParaRPr>
          </a:p>
          <a:p>
            <a:pPr algn="l"/>
            <a:r>
              <a:rPr lang="ru-RU" b="0" i="0" dirty="0">
                <a:solidFill>
                  <a:srgbClr val="FF0000"/>
                </a:solidFill>
                <a:effectLst/>
                <a:latin typeface="helvetica" panose="020B0604020202020204" pitchFamily="34" charset="0"/>
              </a:rPr>
              <a:t>Упрощенный порядок </a:t>
            </a:r>
            <a:r>
              <a:rPr lang="ru-RU" b="0" i="0" dirty="0" smtClean="0">
                <a:solidFill>
                  <a:srgbClr val="000000"/>
                </a:solidFill>
                <a:effectLst/>
                <a:latin typeface="helvetica" panose="020B0604020202020204" pitchFamily="34" charset="0"/>
              </a:rPr>
              <a:t>касается </a:t>
            </a:r>
            <a:r>
              <a:rPr lang="ru-RU" b="0" i="0" dirty="0">
                <a:solidFill>
                  <a:srgbClr val="000000"/>
                </a:solidFill>
                <a:effectLst/>
                <a:latin typeface="helvetica" panose="020B0604020202020204" pitchFamily="34" charset="0"/>
              </a:rPr>
              <a:t>вычетов по расходам на приобретение жилья, уплату процентов по ипотеке, а также в сумме внесенных на индивидуальный инвестиционный счет денежных средств.</a:t>
            </a:r>
          </a:p>
          <a:p>
            <a:pPr algn="l"/>
            <a:r>
              <a:rPr lang="ru-RU" b="0" i="0" dirty="0">
                <a:solidFill>
                  <a:srgbClr val="000000"/>
                </a:solidFill>
                <a:effectLst/>
                <a:latin typeface="helvetica" panose="020B0604020202020204" pitchFamily="34" charset="0"/>
              </a:rPr>
              <a:t>Налогоплательщики, имеющие личный кабинет на сайте ФНС, смогут получить такие вычеты в два раза быстрее и без направления декларации 3-НДФЛ и пакета подтверждающих документов.</a:t>
            </a:r>
          </a:p>
          <a:p>
            <a:pPr algn="l"/>
            <a:r>
              <a:rPr lang="ru-RU" b="0" i="0" dirty="0">
                <a:solidFill>
                  <a:srgbClr val="000000"/>
                </a:solidFill>
                <a:effectLst/>
                <a:latin typeface="helvetica" panose="020B0604020202020204" pitchFamily="34" charset="0"/>
              </a:rPr>
              <a:t>Необходимую информацию налоговые органы получат от участников информационного взаимодействия (банков</a:t>
            </a:r>
            <a:r>
              <a:rPr lang="ru-RU" b="0" i="0" dirty="0" smtClean="0">
                <a:solidFill>
                  <a:srgbClr val="000000"/>
                </a:solidFill>
                <a:effectLst/>
                <a:latin typeface="helvetica" panose="020B0604020202020204" pitchFamily="34" charset="0"/>
              </a:rPr>
              <a:t>).</a:t>
            </a:r>
            <a:endParaRPr lang="ru-RU" b="0" i="0" dirty="0">
              <a:solidFill>
                <a:srgbClr val="000000"/>
              </a:solidFill>
              <a:effectLst/>
              <a:latin typeface="helvetica" panose="020B0604020202020204" pitchFamily="34" charset="0"/>
            </a:endParaRPr>
          </a:p>
          <a:p>
            <a:r>
              <a:rPr lang="ru-RU" dirty="0">
                <a:solidFill>
                  <a:srgbClr val="000000"/>
                </a:solidFill>
                <a:latin typeface="helvetica" panose="020B0604020202020204" pitchFamily="34" charset="0"/>
              </a:rPr>
              <a:t>Закон устанавливает ответственность налогового агента и банка за представление недостоверных сведений в рамках процедуры получения налогоплательщиками налоговых вычетов. Размер штрафа может составить 20% от суммы налога, возвращенного налоговым органом налогоплательщику.</a:t>
            </a:r>
          </a:p>
          <a:p>
            <a:r>
              <a:rPr lang="ru-RU" dirty="0">
                <a:solidFill>
                  <a:srgbClr val="000000"/>
                </a:solidFill>
                <a:latin typeface="helvetica" panose="020B0604020202020204" pitchFamily="34" charset="0"/>
              </a:rPr>
              <a:t>Подобный порядок распространят на вычеты, право на которые возникло у физлица с 1 января 2020 года </a:t>
            </a:r>
          </a:p>
          <a:p>
            <a:endParaRPr lang="ru-RU" dirty="0"/>
          </a:p>
        </p:txBody>
      </p:sp>
    </p:spTree>
    <p:extLst>
      <p:ext uri="{BB962C8B-B14F-4D97-AF65-F5344CB8AC3E}">
        <p14:creationId xmlns:p14="http://schemas.microsoft.com/office/powerpoint/2010/main" val="259109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60F3A4E-0CF3-4F80-ABD9-463FB768E4AF}"/>
              </a:ext>
            </a:extLst>
          </p:cNvPr>
          <p:cNvSpPr>
            <a:spLocks noGrp="1"/>
          </p:cNvSpPr>
          <p:nvPr>
            <p:ph type="title"/>
          </p:nvPr>
        </p:nvSpPr>
        <p:spPr>
          <a:xfrm>
            <a:off x="457202" y="260648"/>
            <a:ext cx="8229600" cy="707848"/>
          </a:xfrm>
        </p:spPr>
        <p:txBody>
          <a:bodyPr>
            <a:normAutofit fontScale="90000"/>
          </a:bodyPr>
          <a:lstStyle/>
          <a:p>
            <a:r>
              <a:rPr lang="ru-RU" sz="6700" b="1" dirty="0" smtClean="0">
                <a:solidFill>
                  <a:srgbClr val="FF0000"/>
                </a:solidFill>
                <a:effectLst>
                  <a:outerShdw blurRad="38100" dist="38100" dir="2700000" algn="tl">
                    <a:srgbClr val="000000">
                      <a:alpha val="43137"/>
                    </a:srgbClr>
                  </a:outerShdw>
                </a:effectLst>
              </a:rPr>
              <a:t>Преимущества</a:t>
            </a:r>
            <a:r>
              <a:rPr lang="ru-RU" b="1" dirty="0" smtClean="0">
                <a:solidFill>
                  <a:srgbClr val="FF0000"/>
                </a:solidFill>
                <a:effectLst>
                  <a:outerShdw blurRad="38100" dist="38100" dir="2700000" algn="tl">
                    <a:srgbClr val="000000">
                      <a:alpha val="43137"/>
                    </a:srgbClr>
                  </a:outerShdw>
                </a:effectLst>
              </a:rPr>
              <a:t/>
            </a:r>
            <a:br>
              <a:rPr lang="ru-RU" b="1" dirty="0" smtClean="0">
                <a:solidFill>
                  <a:srgbClr val="FF0000"/>
                </a:solidFill>
                <a:effectLst>
                  <a:outerShdw blurRad="38100" dist="38100" dir="2700000" algn="tl">
                    <a:srgbClr val="000000">
                      <a:alpha val="43137"/>
                    </a:srgbClr>
                  </a:outerShdw>
                </a:effectLst>
              </a:rPr>
            </a:br>
            <a:endParaRPr lang="ru-RU" b="1" dirty="0">
              <a:solidFill>
                <a:srgbClr val="FF0000"/>
              </a:solidFill>
              <a:effectLst>
                <a:outerShdw blurRad="38100" dist="38100" dir="2700000" algn="tl">
                  <a:srgbClr val="000000">
                    <a:alpha val="43137"/>
                  </a:srgbClr>
                </a:outerShdw>
              </a:effectLst>
            </a:endParaRPr>
          </a:p>
        </p:txBody>
      </p:sp>
      <p:pic>
        <p:nvPicPr>
          <p:cNvPr id="5" name="Объект 4">
            <a:extLst>
              <a:ext uri="{FF2B5EF4-FFF2-40B4-BE49-F238E27FC236}">
                <a16:creationId xmlns="" xmlns:a16="http://schemas.microsoft.com/office/drawing/2014/main" id="{A3526BA4-380A-4BDE-AA5E-6D28EFA85BED}"/>
              </a:ext>
            </a:extLst>
          </p:cNvPr>
          <p:cNvPicPr>
            <a:picLocks noGrp="1" noChangeAspect="1"/>
          </p:cNvPicPr>
          <p:nvPr>
            <p:ph idx="1"/>
          </p:nvPr>
        </p:nvPicPr>
        <p:blipFill rotWithShape="1">
          <a:blip r:embed="rId2"/>
          <a:srcRect l="7748" t="28475" r="35183" b="7400"/>
          <a:stretch/>
        </p:blipFill>
        <p:spPr>
          <a:xfrm>
            <a:off x="149090" y="678388"/>
            <a:ext cx="4422912" cy="3147848"/>
          </a:xfrm>
        </p:spPr>
      </p:pic>
      <p:pic>
        <p:nvPicPr>
          <p:cNvPr id="7" name="Рисунок 6">
            <a:extLst>
              <a:ext uri="{FF2B5EF4-FFF2-40B4-BE49-F238E27FC236}">
                <a16:creationId xmlns="" xmlns:a16="http://schemas.microsoft.com/office/drawing/2014/main" id="{59D42FB1-5967-4CBC-926A-70949E8208E7}"/>
              </a:ext>
            </a:extLst>
          </p:cNvPr>
          <p:cNvPicPr>
            <a:picLocks noChangeAspect="1"/>
          </p:cNvPicPr>
          <p:nvPr/>
        </p:nvPicPr>
        <p:blipFill rotWithShape="1">
          <a:blip r:embed="rId3"/>
          <a:srcRect l="7826" t="30328" r="37174" b="9353"/>
          <a:stretch/>
        </p:blipFill>
        <p:spPr>
          <a:xfrm>
            <a:off x="4572001" y="879515"/>
            <a:ext cx="4383157" cy="2946721"/>
          </a:xfrm>
          <a:prstGeom prst="rect">
            <a:avLst/>
          </a:prstGeom>
        </p:spPr>
      </p:pic>
      <p:pic>
        <p:nvPicPr>
          <p:cNvPr id="9" name="Рисунок 8">
            <a:extLst>
              <a:ext uri="{FF2B5EF4-FFF2-40B4-BE49-F238E27FC236}">
                <a16:creationId xmlns="" xmlns:a16="http://schemas.microsoft.com/office/drawing/2014/main" id="{03AFDBE4-DC22-4443-9541-CECBCF117C74}"/>
              </a:ext>
            </a:extLst>
          </p:cNvPr>
          <p:cNvPicPr>
            <a:picLocks noChangeAspect="1"/>
          </p:cNvPicPr>
          <p:nvPr/>
        </p:nvPicPr>
        <p:blipFill rotWithShape="1">
          <a:blip r:embed="rId4"/>
          <a:srcRect l="8369" t="32069" r="37501" b="9545"/>
          <a:stretch/>
        </p:blipFill>
        <p:spPr>
          <a:xfrm>
            <a:off x="149090" y="3826236"/>
            <a:ext cx="4206886" cy="3021708"/>
          </a:xfrm>
          <a:prstGeom prst="rect">
            <a:avLst/>
          </a:prstGeom>
        </p:spPr>
      </p:pic>
      <p:pic>
        <p:nvPicPr>
          <p:cNvPr id="11" name="Рисунок 10">
            <a:extLst>
              <a:ext uri="{FF2B5EF4-FFF2-40B4-BE49-F238E27FC236}">
                <a16:creationId xmlns="" xmlns:a16="http://schemas.microsoft.com/office/drawing/2014/main" id="{0E4B0D76-DDF2-43B1-A65F-B7ECDA26AB81}"/>
              </a:ext>
            </a:extLst>
          </p:cNvPr>
          <p:cNvPicPr>
            <a:picLocks noChangeAspect="1"/>
          </p:cNvPicPr>
          <p:nvPr/>
        </p:nvPicPr>
        <p:blipFill rotWithShape="1">
          <a:blip r:embed="rId5"/>
          <a:srcRect l="7609" t="34002" r="35109" b="9739"/>
          <a:stretch/>
        </p:blipFill>
        <p:spPr>
          <a:xfrm>
            <a:off x="4572002" y="3700096"/>
            <a:ext cx="4383157" cy="3147848"/>
          </a:xfrm>
          <a:prstGeom prst="rect">
            <a:avLst/>
          </a:prstGeom>
        </p:spPr>
      </p:pic>
    </p:spTree>
    <p:extLst>
      <p:ext uri="{BB962C8B-B14F-4D97-AF65-F5344CB8AC3E}">
        <p14:creationId xmlns:p14="http://schemas.microsoft.com/office/powerpoint/2010/main" val="155125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964488" cy="1143000"/>
          </a:xfrm>
        </p:spPr>
        <p:txBody>
          <a:bodyPr>
            <a:normAutofit fontScale="90000"/>
          </a:bodyPr>
          <a:lstStyle/>
          <a:p>
            <a:r>
              <a:rPr lang="ru-RU" sz="2400" b="1" dirty="0" smtClean="0">
                <a:solidFill>
                  <a:srgbClr val="FF0000"/>
                </a:solidFill>
              </a:rPr>
              <a:t>АЛГОРИТМ УПРОЩЕННОГО ПОРЯДКА ПРЕДОСТАВЛЕНИЯ ВЫЧЕТОВ В 2022 ГОДУ:</a:t>
            </a:r>
            <a:br>
              <a:rPr lang="ru-RU" sz="2400" b="1" dirty="0" smtClean="0">
                <a:solidFill>
                  <a:srgbClr val="FF0000"/>
                </a:solidFill>
              </a:rPr>
            </a:br>
            <a:endParaRPr lang="ru-RU" sz="2400" b="1" dirty="0">
              <a:solidFill>
                <a:srgbClr val="FF0000"/>
              </a:solidFill>
            </a:endParaRPr>
          </a:p>
        </p:txBody>
      </p:sp>
      <p:sp>
        <p:nvSpPr>
          <p:cNvPr id="3" name="Объект 2"/>
          <p:cNvSpPr>
            <a:spLocks noGrp="1"/>
          </p:cNvSpPr>
          <p:nvPr>
            <p:ph idx="1"/>
          </p:nvPr>
        </p:nvSpPr>
        <p:spPr>
          <a:xfrm>
            <a:off x="3372" y="1119064"/>
            <a:ext cx="9144000" cy="5733256"/>
          </a:xfrm>
        </p:spPr>
        <p:txBody>
          <a:bodyPr>
            <a:noAutofit/>
          </a:bodyPr>
          <a:lstStyle/>
          <a:p>
            <a:pPr marL="0" indent="0">
              <a:buNone/>
            </a:pPr>
            <a:r>
              <a:rPr lang="ru-RU" sz="1800" b="1" dirty="0" smtClean="0"/>
              <a:t>1</a:t>
            </a:r>
            <a:r>
              <a:rPr lang="ru-RU" sz="1800" b="1" dirty="0"/>
              <a:t>. У налогоплательщика есть ЛК на сайте ФНС России;</a:t>
            </a:r>
          </a:p>
          <a:p>
            <a:pPr marL="0" indent="0">
              <a:buNone/>
            </a:pPr>
            <a:r>
              <a:rPr lang="ru-RU" sz="1800" b="1" dirty="0"/>
              <a:t>2. Не ранее 01.01.2020 года - покупка квартиры через банк, пополнение ИИС;</a:t>
            </a:r>
          </a:p>
          <a:p>
            <a:pPr marL="0" indent="0">
              <a:buNone/>
            </a:pPr>
            <a:r>
              <a:rPr lang="ru-RU" sz="1800" b="1" dirty="0" smtClean="0"/>
              <a:t>3. Банк </a:t>
            </a:r>
            <a:r>
              <a:rPr lang="ru-RU" sz="1800" b="1" dirty="0"/>
              <a:t>и налоговый агент (брокер) подключились к системе обмена информацией </a:t>
            </a:r>
            <a:r>
              <a:rPr lang="ru-RU" sz="1800" b="1" dirty="0" smtClean="0"/>
              <a:t>с ФНС</a:t>
            </a:r>
            <a:r>
              <a:rPr lang="ru-RU" sz="1800" b="1" dirty="0"/>
              <a:t>;</a:t>
            </a:r>
          </a:p>
          <a:p>
            <a:pPr marL="0" indent="0">
              <a:buNone/>
            </a:pPr>
            <a:r>
              <a:rPr lang="ru-RU" sz="1800" b="1" dirty="0"/>
              <a:t>4. Н</a:t>
            </a:r>
            <a:r>
              <a:rPr lang="ru-RU" sz="1800" b="1" dirty="0" smtClean="0"/>
              <a:t>алогоплательщик </a:t>
            </a:r>
            <a:r>
              <a:rPr lang="ru-RU" sz="1800" b="1" dirty="0"/>
              <a:t>дал согласие банку или брокеру на передачу в </a:t>
            </a:r>
            <a:r>
              <a:rPr lang="ru-RU" sz="1800" b="1" dirty="0" smtClean="0"/>
              <a:t>ФНС информации </a:t>
            </a:r>
            <a:r>
              <a:rPr lang="ru-RU" sz="1800" b="1" dirty="0"/>
              <a:t>о расходах;</a:t>
            </a:r>
          </a:p>
          <a:p>
            <a:pPr marL="0" indent="0">
              <a:buNone/>
            </a:pPr>
            <a:r>
              <a:rPr lang="ru-RU" sz="1800" b="1" dirty="0"/>
              <a:t>5. В 2022 - банк передает в налоговый орган сведения о ваших расходах, брокер </a:t>
            </a:r>
            <a:r>
              <a:rPr lang="ru-RU" sz="1800" b="1" dirty="0" smtClean="0"/>
              <a:t>– о зачисленных </a:t>
            </a:r>
            <a:r>
              <a:rPr lang="ru-RU" sz="1800" b="1" dirty="0"/>
              <a:t>деньгах на </a:t>
            </a:r>
            <a:r>
              <a:rPr lang="ru-RU" sz="1800" b="1" dirty="0" smtClean="0"/>
              <a:t>ИИС (</a:t>
            </a:r>
            <a:r>
              <a:rPr lang="ru-RU" sz="1800" b="1" dirty="0"/>
              <a:t>01.02.2022), а налоговый агент (работодатель) </a:t>
            </a:r>
            <a:r>
              <a:rPr lang="ru-RU" sz="1800" b="1" dirty="0" smtClean="0"/>
              <a:t>- сведения </a:t>
            </a:r>
            <a:r>
              <a:rPr lang="ru-RU" sz="1800" b="1" dirty="0"/>
              <a:t>о выплаченных доходах (01.03.2022);</a:t>
            </a:r>
          </a:p>
          <a:p>
            <a:pPr marL="0" indent="0">
              <a:buNone/>
            </a:pPr>
            <a:r>
              <a:rPr lang="ru-RU" sz="1800" b="1" dirty="0"/>
              <a:t>6. Полученные сведения система ФНС сопоставляет и анализирует, в </a:t>
            </a:r>
            <a:r>
              <a:rPr lang="ru-RU" sz="1800" b="1" dirty="0" smtClean="0"/>
              <a:t>случае отсутствия </a:t>
            </a:r>
            <a:r>
              <a:rPr lang="ru-RU" sz="1800" b="1" dirty="0"/>
              <a:t>расхождений в личном кабинете появляется </a:t>
            </a:r>
            <a:r>
              <a:rPr lang="ru-RU" sz="1800" b="1" dirty="0" err="1" smtClean="0"/>
              <a:t>предзаполненное</a:t>
            </a:r>
            <a:r>
              <a:rPr lang="ru-RU" sz="1800" b="1" dirty="0"/>
              <a:t> </a:t>
            </a:r>
            <a:r>
              <a:rPr lang="ru-RU" sz="1800" b="1" dirty="0" smtClean="0"/>
              <a:t>заявление</a:t>
            </a:r>
            <a:r>
              <a:rPr lang="ru-RU" sz="1800" b="1" dirty="0"/>
              <a:t>, но не ранее 20.03.2022. (срок представления сведений о </a:t>
            </a:r>
            <a:r>
              <a:rPr lang="ru-RU" sz="1800" b="1" dirty="0" smtClean="0"/>
              <a:t>доходах  01.03.2022</a:t>
            </a:r>
            <a:r>
              <a:rPr lang="ru-RU" sz="1800" b="1" dirty="0"/>
              <a:t>);</a:t>
            </a:r>
          </a:p>
          <a:p>
            <a:pPr marL="0" indent="0">
              <a:buNone/>
            </a:pPr>
            <a:r>
              <a:rPr lang="ru-RU" sz="1800" b="1" dirty="0"/>
              <a:t>7. Заявление подписывается налогоплательщиком с указанием </a:t>
            </a:r>
            <a:r>
              <a:rPr lang="ru-RU" sz="1800" b="1" dirty="0" smtClean="0"/>
              <a:t>банковских реквизитов</a:t>
            </a:r>
            <a:r>
              <a:rPr lang="ru-RU" sz="1800" b="1" dirty="0"/>
              <a:t>;</a:t>
            </a:r>
          </a:p>
          <a:p>
            <a:pPr marL="0" indent="0">
              <a:buNone/>
            </a:pPr>
            <a:r>
              <a:rPr lang="ru-RU" sz="1800" b="1" dirty="0"/>
              <a:t>8. КНП – 30 календарных дней;</a:t>
            </a:r>
          </a:p>
          <a:p>
            <a:pPr marL="0" indent="0">
              <a:buNone/>
            </a:pPr>
            <a:r>
              <a:rPr lang="ru-RU" sz="1800" b="1" dirty="0"/>
              <a:t>9. Принятие налоговым органом решения о предоставлении вычета в полном </a:t>
            </a:r>
            <a:r>
              <a:rPr lang="ru-RU" sz="1800" b="1" dirty="0" smtClean="0"/>
              <a:t>объеме, частично </a:t>
            </a:r>
            <a:r>
              <a:rPr lang="ru-RU" sz="1800" b="1" dirty="0"/>
              <a:t>либо отказ;</a:t>
            </a:r>
          </a:p>
          <a:p>
            <a:pPr marL="0" indent="0">
              <a:buNone/>
            </a:pPr>
            <a:r>
              <a:rPr lang="ru-RU" sz="1800" b="1" dirty="0"/>
              <a:t>10.После появления в личном кабинете решения о предоставлении вычета, возврат </a:t>
            </a:r>
            <a:r>
              <a:rPr lang="ru-RU" sz="1800" b="1" dirty="0" smtClean="0"/>
              <a:t>в течении </a:t>
            </a:r>
            <a:r>
              <a:rPr lang="ru-RU" sz="1800" b="1" dirty="0"/>
              <a:t>15 дней.</a:t>
            </a:r>
          </a:p>
        </p:txBody>
      </p:sp>
    </p:spTree>
    <p:extLst>
      <p:ext uri="{BB962C8B-B14F-4D97-AF65-F5344CB8AC3E}">
        <p14:creationId xmlns:p14="http://schemas.microsoft.com/office/powerpoint/2010/main" val="99001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down)">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ipe(down)">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229600" cy="1143000"/>
          </a:xfrm>
        </p:spPr>
        <p:txBody>
          <a:bodyPr>
            <a:normAutofit fontScale="90000"/>
          </a:bodyPr>
          <a:lstStyle/>
          <a:p>
            <a:r>
              <a:rPr lang="ru-RU" dirty="0" smtClean="0">
                <a:solidFill>
                  <a:srgbClr val="FF0000"/>
                </a:solidFill>
              </a:rPr>
              <a:t>Информация от 23 марта 2022 года</a:t>
            </a:r>
            <a:endParaRPr lang="ru-RU" dirty="0">
              <a:solidFill>
                <a:srgbClr val="FF0000"/>
              </a:solidFill>
            </a:endParaRPr>
          </a:p>
        </p:txBody>
      </p:sp>
      <p:sp>
        <p:nvSpPr>
          <p:cNvPr id="3" name="Объект 2"/>
          <p:cNvSpPr>
            <a:spLocks noGrp="1"/>
          </p:cNvSpPr>
          <p:nvPr>
            <p:ph idx="1"/>
          </p:nvPr>
        </p:nvSpPr>
        <p:spPr>
          <a:xfrm>
            <a:off x="0" y="1124744"/>
            <a:ext cx="9144000" cy="5733256"/>
          </a:xfrm>
        </p:spPr>
        <p:txBody>
          <a:bodyPr>
            <a:normAutofit fontScale="62500" lnSpcReduction="20000"/>
          </a:bodyPr>
          <a:lstStyle/>
          <a:p>
            <a:pPr marL="0" indent="0">
              <a:buNone/>
            </a:pPr>
            <a:endParaRPr lang="ru-RU" dirty="0" smtClean="0"/>
          </a:p>
          <a:p>
            <a:pPr marL="0" indent="0">
              <a:buNone/>
            </a:pPr>
            <a:r>
              <a:rPr lang="ru-RU" dirty="0" smtClean="0"/>
              <a:t>Руководство </a:t>
            </a:r>
            <a:r>
              <a:rPr lang="ru-RU" dirty="0"/>
              <a:t>Федеральной налоговой службы (ФНС) разослало в налоговые инспекции внутреннее распоряжение о необходимости закрывать за 15 дней камеральные налоговые проверки по декларациям 3-НДФЛ, которые граждане подают для получения налоговых вычетов. Нововведение касается социальных и имущественных вычетов. Раньше на проверки по социальным вычетам давалось три месяца и еще месяц — на перечисление возврата. По имущественным вычетам с мая 2021 года на проверку отводился один месяц, а еще 15 дней — на зачисление средств.</a:t>
            </a:r>
          </a:p>
          <a:p>
            <a:endParaRPr lang="ru-RU" dirty="0"/>
          </a:p>
          <a:p>
            <a:pPr marL="0" indent="0">
              <a:buNone/>
            </a:pPr>
            <a:r>
              <a:rPr lang="ru-RU" dirty="0" smtClean="0"/>
              <a:t>Ускорение </a:t>
            </a:r>
            <a:r>
              <a:rPr lang="ru-RU" dirty="0"/>
              <a:t>проверок носит социальное предназначение: так население более оперативно получит возвраты по налогам, что актуально в условиях </a:t>
            </a:r>
            <a:r>
              <a:rPr lang="ru-RU" dirty="0" err="1"/>
              <a:t>санкционного</a:t>
            </a:r>
            <a:r>
              <a:rPr lang="ru-RU" dirty="0"/>
              <a:t> давления.</a:t>
            </a:r>
          </a:p>
          <a:p>
            <a:endParaRPr lang="ru-RU" dirty="0"/>
          </a:p>
          <a:p>
            <a:pPr marL="0" indent="0">
              <a:buNone/>
            </a:pPr>
            <a:r>
              <a:rPr lang="ru-RU" dirty="0"/>
              <a:t>В ближайшее время камеральные проверки действительно будут проводиться в более короткие сроки, подтвердили </a:t>
            </a:r>
            <a:r>
              <a:rPr lang="ru-RU" dirty="0" smtClean="0"/>
              <a:t>в </a:t>
            </a:r>
            <a:r>
              <a:rPr lang="ru-RU" dirty="0"/>
              <a:t>пресс-службе ФНС, уточнив, что будет учитываться загрузка сотрудников налоговых органов (ведомство не назвало конкретные параметры сроков). «В текущих экономических реалиях налоговые органы особое внимание уделяют задаче рассмотрения заявлений граждан на получение налоговых вычетов и, как следствие, возврата налога», — сказали в налоговой службе.</a:t>
            </a:r>
          </a:p>
          <a:p>
            <a:endParaRPr lang="ru-RU" dirty="0"/>
          </a:p>
          <a:p>
            <a:endParaRPr lang="ru-RU" dirty="0"/>
          </a:p>
        </p:txBody>
      </p:sp>
    </p:spTree>
    <p:extLst>
      <p:ext uri="{BB962C8B-B14F-4D97-AF65-F5344CB8AC3E}">
        <p14:creationId xmlns:p14="http://schemas.microsoft.com/office/powerpoint/2010/main" val="304029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41134892-D782-4563-8AE1-29DB6D98C90E}"/>
              </a:ext>
            </a:extLst>
          </p:cNvPr>
          <p:cNvSpPr>
            <a:spLocks noGrp="1"/>
          </p:cNvSpPr>
          <p:nvPr>
            <p:ph idx="1"/>
          </p:nvPr>
        </p:nvSpPr>
        <p:spPr>
          <a:xfrm>
            <a:off x="0" y="0"/>
            <a:ext cx="9252520" cy="6858000"/>
          </a:xfrm>
        </p:spPr>
        <p:txBody>
          <a:bodyPr>
            <a:normAutofit fontScale="25000" lnSpcReduction="20000"/>
          </a:bodyPr>
          <a:lstStyle/>
          <a:p>
            <a:pPr marL="0" indent="0" algn="ctr">
              <a:buNone/>
            </a:pPr>
            <a:r>
              <a:rPr lang="ru-RU" sz="9600" b="1" dirty="0">
                <a:solidFill>
                  <a:srgbClr val="FF0000"/>
                </a:solidFill>
                <a:effectLst>
                  <a:outerShdw blurRad="38100" dist="38100" dir="2700000" algn="tl">
                    <a:srgbClr val="000000">
                      <a:alpha val="43137"/>
                    </a:srgbClr>
                  </a:outerShdw>
                </a:effectLst>
              </a:rPr>
              <a:t>С 1 января 2022 года введены изменения в налоговое законодательство, связанные с расчетом НДФЛ при операциях с </a:t>
            </a:r>
            <a:r>
              <a:rPr lang="ru-RU" sz="9600" b="1" dirty="0" smtClean="0">
                <a:solidFill>
                  <a:srgbClr val="FF0000"/>
                </a:solidFill>
                <a:effectLst>
                  <a:outerShdw blurRad="38100" dist="38100" dir="2700000" algn="tl">
                    <a:srgbClr val="000000">
                      <a:alpha val="43137"/>
                    </a:srgbClr>
                  </a:outerShdw>
                </a:effectLst>
              </a:rPr>
              <a:t>недвижимостью:</a:t>
            </a:r>
          </a:p>
          <a:p>
            <a:pPr marL="0" indent="0">
              <a:buNone/>
            </a:pPr>
            <a:endParaRPr lang="ru-RU" sz="5600" dirty="0"/>
          </a:p>
          <a:p>
            <a:pPr marL="0" indent="0">
              <a:buNone/>
            </a:pPr>
            <a:r>
              <a:rPr lang="ru-RU" sz="8000" b="1" dirty="0" smtClean="0">
                <a:solidFill>
                  <a:srgbClr val="FF0000"/>
                </a:solidFill>
              </a:rPr>
              <a:t>1</a:t>
            </a:r>
            <a:r>
              <a:rPr lang="ru-RU" sz="8000" b="1" dirty="0">
                <a:solidFill>
                  <a:srgbClr val="FF0000"/>
                </a:solidFill>
              </a:rPr>
              <a:t>. В декларации 3-НДФЛ </a:t>
            </a:r>
            <a:r>
              <a:rPr lang="ru-RU" sz="8000" dirty="0"/>
              <a:t>можно не указывать доходы от продажи недвижимости или другого </a:t>
            </a:r>
            <a:r>
              <a:rPr lang="ru-RU" sz="8000" dirty="0" smtClean="0"/>
              <a:t>имущества до </a:t>
            </a:r>
            <a:r>
              <a:rPr lang="ru-RU" sz="8000" dirty="0"/>
              <a:t>истечения </a:t>
            </a:r>
            <a:r>
              <a:rPr lang="ru-RU" sz="8000" dirty="0" smtClean="0"/>
              <a:t>3-х или 5 </a:t>
            </a:r>
            <a:r>
              <a:rPr lang="ru-RU" sz="8000" dirty="0"/>
              <a:t>лет владения им. Нововведение касается тех, кто имеет право на имущественные налоговые вычеты в следующих размерах:</a:t>
            </a:r>
          </a:p>
          <a:p>
            <a:pPr lvl="1"/>
            <a:r>
              <a:rPr lang="ru-RU" sz="8000" dirty="0"/>
              <a:t>1 млн рублей за налоговый период (календарный год) - для жилых домов, квартир, комнат, включая приватизированные жилые помещения, садовые дома или земельные участки (доли в указанном имуществе);</a:t>
            </a:r>
          </a:p>
          <a:p>
            <a:pPr lvl="1"/>
            <a:r>
              <a:rPr lang="ru-RU" sz="8000" dirty="0"/>
              <a:t>250 тысяч рублей - для иного недвижимого имущества;</a:t>
            </a:r>
          </a:p>
          <a:p>
            <a:pPr lvl="1"/>
            <a:r>
              <a:rPr lang="ru-RU" sz="8000" dirty="0"/>
              <a:t>250 тысяч рублей - для иного имущества (за исключением ценных бумаг).</a:t>
            </a:r>
          </a:p>
          <a:p>
            <a:pPr marL="0" indent="0">
              <a:buNone/>
            </a:pPr>
            <a:r>
              <a:rPr lang="ru-RU" sz="8000" dirty="0"/>
              <a:t>Если же доходы от продажи имущества превышают размер вычетов, декларацию 3-НДФЛ представить </a:t>
            </a:r>
            <a:r>
              <a:rPr lang="ru-RU" sz="8000" dirty="0" smtClean="0"/>
              <a:t>придется.</a:t>
            </a:r>
          </a:p>
          <a:p>
            <a:pPr marL="0" indent="0">
              <a:buNone/>
            </a:pPr>
            <a:endParaRPr lang="ru-RU" sz="8000" dirty="0"/>
          </a:p>
          <a:p>
            <a:pPr marL="0" indent="0">
              <a:buNone/>
            </a:pPr>
            <a:r>
              <a:rPr lang="ru-RU" sz="8000" b="1" dirty="0">
                <a:solidFill>
                  <a:srgbClr val="FF0000"/>
                </a:solidFill>
              </a:rPr>
              <a:t>2. При приобретении прав на квартиру</a:t>
            </a:r>
            <a:r>
              <a:rPr lang="ru-RU" sz="8000" dirty="0"/>
              <a:t>, комнату (долю в них) в строящемся доме право на имущественный налоговый вычет возникает с даты передачи объекта долевого строительства застройщиком и принятия его участником долевого строительства по подписанному ими </a:t>
            </a:r>
            <a:r>
              <a:rPr lang="ru-RU" sz="8000" dirty="0" smtClean="0"/>
              <a:t>документу </a:t>
            </a:r>
            <a:r>
              <a:rPr lang="ru-RU" sz="8000" dirty="0"/>
              <a:t>о передаче объекта долевого </a:t>
            </a:r>
            <a:r>
              <a:rPr lang="ru-RU" sz="8000" dirty="0" smtClean="0"/>
              <a:t>строительства.</a:t>
            </a:r>
            <a:endParaRPr lang="ru-RU" sz="8000" dirty="0"/>
          </a:p>
          <a:p>
            <a:pPr marL="0" indent="0">
              <a:buNone/>
            </a:pPr>
            <a:r>
              <a:rPr lang="ru-RU" sz="7600" dirty="0" smtClean="0"/>
              <a:t>В </a:t>
            </a:r>
            <a:r>
              <a:rPr lang="ru-RU" sz="7600" dirty="0"/>
              <a:t>этом случае налогоплательщик имеет право обратиться за получением вычета после </a:t>
            </a:r>
            <a:r>
              <a:rPr lang="ru-RU" sz="7600" dirty="0" err="1" smtClean="0"/>
              <a:t>госрегистрации</a:t>
            </a:r>
            <a:r>
              <a:rPr lang="ru-RU" sz="7600" dirty="0" smtClean="0"/>
              <a:t> </a:t>
            </a:r>
            <a:r>
              <a:rPr lang="ru-RU" sz="7600" dirty="0"/>
              <a:t>права собственности на недвижимость. Изменения применяются в отношении объектов долевого строительства (доли в них), переданных застройщиком и принятых участником долевого строительства с 01.01.2022</a:t>
            </a:r>
            <a:r>
              <a:rPr lang="ru-RU" sz="8000" dirty="0" smtClean="0"/>
              <a:t>.</a:t>
            </a:r>
            <a:endParaRPr lang="ru-RU" sz="8000" dirty="0"/>
          </a:p>
        </p:txBody>
      </p:sp>
    </p:spTree>
    <p:extLst>
      <p:ext uri="{BB962C8B-B14F-4D97-AF65-F5344CB8AC3E}">
        <p14:creationId xmlns:p14="http://schemas.microsoft.com/office/powerpoint/2010/main" val="233139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down)">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ipe(down)">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6" y="116632"/>
            <a:ext cx="8928992"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44119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lnSpcReduction="10000"/>
          </a:bodyPr>
          <a:lstStyle/>
          <a:p>
            <a:pPr marL="0" lvl="0" indent="0">
              <a:buNone/>
            </a:pPr>
            <a:endParaRPr lang="ru-RU" sz="1400" dirty="0" smtClean="0">
              <a:solidFill>
                <a:srgbClr val="FF0000"/>
              </a:solidFill>
            </a:endParaRPr>
          </a:p>
          <a:p>
            <a:pPr marL="0" lvl="0" indent="0">
              <a:buNone/>
            </a:pPr>
            <a:r>
              <a:rPr lang="ru-RU" sz="1800" dirty="0" smtClean="0">
                <a:solidFill>
                  <a:srgbClr val="FF0000"/>
                </a:solidFill>
              </a:rPr>
              <a:t>3</a:t>
            </a:r>
            <a:r>
              <a:rPr lang="ru-RU" sz="1800" dirty="0">
                <a:solidFill>
                  <a:srgbClr val="FF0000"/>
                </a:solidFill>
              </a:rPr>
              <a:t>. Семьи с детьми </a:t>
            </a:r>
            <a:r>
              <a:rPr lang="ru-RU" sz="1800" dirty="0">
                <a:solidFill>
                  <a:prstClr val="black"/>
                </a:solidFill>
              </a:rPr>
              <a:t>теперь освобождаются от уплаты НДФЛ при продаже недвижимости независимо от срока владения этим имуществом. Нововведение касается доходов, полученных от продажи жилья в 2021 году. </a:t>
            </a:r>
            <a:r>
              <a:rPr lang="ru-RU" sz="1800" dirty="0">
                <a:solidFill>
                  <a:srgbClr val="FF0000"/>
                </a:solidFill>
              </a:rPr>
              <a:t>Такой порядок применяется при соблюдении ряда условий:</a:t>
            </a:r>
          </a:p>
          <a:p>
            <a:pPr lvl="1"/>
            <a:r>
              <a:rPr lang="ru-RU" sz="1800" dirty="0">
                <a:solidFill>
                  <a:prstClr val="black"/>
                </a:solidFill>
              </a:rPr>
              <a:t>до 30 апреля следующего года налогоплательщик или члены его семьи приобрели в собственность другое жилье, а в случае долевого строительства оплатили полную стоимость жилого помещения по договору;</a:t>
            </a:r>
          </a:p>
          <a:p>
            <a:pPr lvl="1"/>
            <a:r>
              <a:rPr lang="ru-RU" sz="1800" dirty="0">
                <a:solidFill>
                  <a:prstClr val="black"/>
                </a:solidFill>
              </a:rPr>
              <a:t>общая площадь приобретенного жилого помещения превышает по площади или в размере кадастровой стоимости проданное имущество.</a:t>
            </a:r>
          </a:p>
          <a:p>
            <a:pPr lvl="1"/>
            <a:r>
              <a:rPr lang="ru-RU" sz="1800" dirty="0">
                <a:solidFill>
                  <a:prstClr val="black"/>
                </a:solidFill>
              </a:rPr>
              <a:t>возраст детей до 18 лет (или до 24 лет, если ребенок учится очно);</a:t>
            </a:r>
          </a:p>
          <a:p>
            <a:pPr lvl="1"/>
            <a:r>
              <a:rPr lang="ru-RU" sz="1800" dirty="0">
                <a:solidFill>
                  <a:prstClr val="black"/>
                </a:solidFill>
              </a:rPr>
              <a:t>кадастровая стоимость проданного жилого помещения не превышает 50 млн рублей;</a:t>
            </a:r>
          </a:p>
          <a:p>
            <a:pPr lvl="1"/>
            <a:r>
              <a:rPr lang="ru-RU" sz="1800" dirty="0">
                <a:solidFill>
                  <a:prstClr val="black"/>
                </a:solidFill>
              </a:rPr>
              <a:t>налогоплательщик или члены его семьи на дату отчуждения проданного жилья не владеют в совокупности более 50% в праве собственности на иное жилое помещение с общей площадью, превышающей общую площадь купленного взамен старого жилого помещения.</a:t>
            </a:r>
          </a:p>
          <a:p>
            <a:pPr marL="0" lvl="0" indent="0">
              <a:buNone/>
            </a:pPr>
            <a:r>
              <a:rPr lang="ru-RU" sz="1800" dirty="0">
                <a:solidFill>
                  <a:prstClr val="black"/>
                </a:solidFill>
              </a:rPr>
              <a:t>Нововведение распространяется и на те случаи, если доходы от продажи объекта имущества получает несовершеннолетний ребенок из такой семьи</a:t>
            </a:r>
            <a:r>
              <a:rPr lang="ru-RU" sz="1800" dirty="0" smtClean="0">
                <a:solidFill>
                  <a:prstClr val="black"/>
                </a:solidFill>
              </a:rPr>
              <a:t>.</a:t>
            </a:r>
          </a:p>
          <a:p>
            <a:pPr marL="0" lvl="0" indent="0">
              <a:buNone/>
            </a:pPr>
            <a:endParaRPr lang="ru-RU" sz="1800" dirty="0">
              <a:solidFill>
                <a:prstClr val="black"/>
              </a:solidFill>
            </a:endParaRPr>
          </a:p>
          <a:p>
            <a:pPr marL="0" lvl="0" indent="0">
              <a:buNone/>
            </a:pPr>
            <a:r>
              <a:rPr lang="ru-RU" sz="1800" dirty="0">
                <a:solidFill>
                  <a:srgbClr val="FF0000"/>
                </a:solidFill>
              </a:rPr>
              <a:t>4. Минимальный предельный срок </a:t>
            </a:r>
            <a:r>
              <a:rPr lang="ru-RU" sz="1800" dirty="0">
                <a:solidFill>
                  <a:prstClr val="black"/>
                </a:solidFill>
              </a:rPr>
              <a:t>владения объектом недвижимости, приобретенным по договору ДДУ, отсчитывается с момента полной оплаты стоимости объекта по такому договору. Таким образом, не учитывается момент дополнительной оплаты, связанной с увеличением площади такого объекта после ввода дома в эксплуатацию. Указанное положение распространяется на доходы физических лиц с налогового периода 2019 года. </a:t>
            </a:r>
          </a:p>
          <a:p>
            <a:pPr lvl="0"/>
            <a:endParaRPr lang="ru-RU" sz="1800" dirty="0">
              <a:solidFill>
                <a:prstClr val="black"/>
              </a:solidFill>
            </a:endParaRPr>
          </a:p>
          <a:p>
            <a:endParaRPr lang="ru-RU" dirty="0"/>
          </a:p>
        </p:txBody>
      </p:sp>
    </p:spTree>
    <p:extLst>
      <p:ext uri="{BB962C8B-B14F-4D97-AF65-F5344CB8AC3E}">
        <p14:creationId xmlns:p14="http://schemas.microsoft.com/office/powerpoint/2010/main" val="10000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500"/>
                                        <p:tgtEl>
                                          <p:spTgt spid="3">
                                            <p:txEl>
                                              <p:pRg st="5" end="5"/>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ipe(down)">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B49376F-E1E7-4642-AE67-10B1AC99F141}"/>
              </a:ext>
            </a:extLst>
          </p:cNvPr>
          <p:cNvSpPr>
            <a:spLocks noGrp="1"/>
          </p:cNvSpPr>
          <p:nvPr>
            <p:ph type="title"/>
          </p:nvPr>
        </p:nvSpPr>
        <p:spPr>
          <a:xfrm>
            <a:off x="467544" y="188640"/>
            <a:ext cx="8229600" cy="1143000"/>
          </a:xfrm>
        </p:spPr>
        <p:txBody>
          <a:bodyPr>
            <a:normAutofit fontScale="90000"/>
          </a:bodyPr>
          <a:lstStyle/>
          <a:p>
            <a:r>
              <a:rPr lang="ru-RU" sz="3200" b="1" dirty="0">
                <a:solidFill>
                  <a:srgbClr val="FF0000"/>
                </a:solidFill>
                <a:latin typeface="helvetica" panose="020B0604020202020204" pitchFamily="34" charset="0"/>
              </a:rPr>
              <a:t>В России может появиться налоговый вычет за аренду жилья</a:t>
            </a:r>
            <a:r>
              <a:rPr lang="ru-RU" sz="3200" dirty="0">
                <a:solidFill>
                  <a:srgbClr val="FF0000"/>
                </a:solidFill>
                <a:latin typeface="helvetica" panose="020B0604020202020204" pitchFamily="34" charset="0"/>
              </a:rPr>
              <a:t/>
            </a:r>
            <a:br>
              <a:rPr lang="ru-RU" sz="3200" dirty="0">
                <a:solidFill>
                  <a:srgbClr val="FF0000"/>
                </a:solidFill>
                <a:latin typeface="helvetica" panose="020B0604020202020204" pitchFamily="34" charset="0"/>
              </a:rPr>
            </a:br>
            <a:endParaRPr lang="ru-RU" sz="3200" dirty="0">
              <a:solidFill>
                <a:srgbClr val="FF0000"/>
              </a:solidFill>
            </a:endParaRPr>
          </a:p>
        </p:txBody>
      </p:sp>
      <p:sp>
        <p:nvSpPr>
          <p:cNvPr id="3" name="Объект 2">
            <a:extLst>
              <a:ext uri="{FF2B5EF4-FFF2-40B4-BE49-F238E27FC236}">
                <a16:creationId xmlns:a16="http://schemas.microsoft.com/office/drawing/2014/main" xmlns="" id="{567AEFC3-D00D-4483-9166-B7D6136168F8}"/>
              </a:ext>
            </a:extLst>
          </p:cNvPr>
          <p:cNvSpPr>
            <a:spLocks noGrp="1"/>
          </p:cNvSpPr>
          <p:nvPr>
            <p:ph idx="1"/>
          </p:nvPr>
        </p:nvSpPr>
        <p:spPr>
          <a:xfrm>
            <a:off x="0" y="1340768"/>
            <a:ext cx="9144000" cy="5517232"/>
          </a:xfrm>
        </p:spPr>
        <p:txBody>
          <a:bodyPr>
            <a:normAutofit fontScale="92500" lnSpcReduction="20000"/>
          </a:bodyPr>
          <a:lstStyle/>
          <a:p>
            <a:pPr marL="0" indent="0">
              <a:buNone/>
            </a:pPr>
            <a:r>
              <a:rPr lang="ru-RU" sz="3000" dirty="0"/>
              <a:t>Минстрой подготовил изменения в госпрограмму "Обеспечение доступным и комфортным жильем и коммунальными услугами граждан Российской Федерации</a:t>
            </a:r>
            <a:r>
              <a:rPr lang="ru-RU" sz="3000" dirty="0" smtClean="0"/>
              <a:t>".</a:t>
            </a:r>
          </a:p>
          <a:p>
            <a:pPr marL="0" indent="0">
              <a:buNone/>
            </a:pPr>
            <a:endParaRPr lang="ru-RU" sz="3000" dirty="0"/>
          </a:p>
          <a:p>
            <a:pPr marL="0" indent="0">
              <a:buNone/>
            </a:pPr>
            <a:r>
              <a:rPr lang="ru-RU" sz="3000" dirty="0"/>
              <a:t>Помимо прочих мер по улучшению жилищных условий отдельных категорий граждан с доходами ниже среднего в программу могут включить меру по предоставлению налогового вычета на сумму в размере арендных платежей (п. 6 раздела "Приоритеты и задачи государственной программы</a:t>
            </a:r>
            <a:r>
              <a:rPr lang="ru-RU" sz="3000" dirty="0" smtClean="0"/>
              <a:t>").</a:t>
            </a:r>
          </a:p>
          <a:p>
            <a:pPr marL="0" indent="0">
              <a:buNone/>
            </a:pPr>
            <a:endParaRPr lang="ru-RU" dirty="0"/>
          </a:p>
          <a:p>
            <a:pPr marL="0" indent="0" algn="r">
              <a:buNone/>
            </a:pPr>
            <a:r>
              <a:rPr lang="ru-RU" sz="1900" dirty="0">
                <a:solidFill>
                  <a:srgbClr val="FF0000"/>
                </a:solidFill>
              </a:rPr>
              <a:t>Документ: Проект постановления Правительства РФ </a:t>
            </a:r>
            <a:r>
              <a:rPr lang="ru-RU" sz="1900" dirty="0" smtClean="0">
                <a:solidFill>
                  <a:srgbClr val="FF0000"/>
                </a:solidFill>
              </a:rPr>
              <a:t>https</a:t>
            </a:r>
            <a:r>
              <a:rPr lang="ru-RU" sz="1900" dirty="0">
                <a:solidFill>
                  <a:srgbClr val="FF0000"/>
                </a:solidFill>
              </a:rPr>
              <a:t>://</a:t>
            </a:r>
            <a:r>
              <a:rPr lang="ru-RU" sz="1900" dirty="0" smtClean="0">
                <a:solidFill>
                  <a:srgbClr val="FF0000"/>
                </a:solidFill>
              </a:rPr>
              <a:t>regulation.gov.ru/projects#departments=20&amp;npa=119458</a:t>
            </a:r>
            <a:endParaRPr lang="ru-RU" dirty="0">
              <a:solidFill>
                <a:srgbClr val="FF0000"/>
              </a:solidFill>
            </a:endParaRPr>
          </a:p>
          <a:p>
            <a:endParaRPr lang="ru-RU" dirty="0"/>
          </a:p>
          <a:p>
            <a:endParaRPr lang="ru-RU" dirty="0"/>
          </a:p>
        </p:txBody>
      </p:sp>
    </p:spTree>
    <p:extLst>
      <p:ext uri="{BB962C8B-B14F-4D97-AF65-F5344CB8AC3E}">
        <p14:creationId xmlns:p14="http://schemas.microsoft.com/office/powerpoint/2010/main" val="351076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92500"/>
          </a:bodyPr>
          <a:lstStyle/>
          <a:p>
            <a:pPr marL="0" indent="0" algn="ctr">
              <a:lnSpc>
                <a:spcPct val="115000"/>
              </a:lnSpc>
              <a:spcAft>
                <a:spcPts val="1000"/>
              </a:spcAft>
              <a:buNone/>
            </a:pPr>
            <a:r>
              <a:rPr lang="ru-RU" sz="2800" b="1" dirty="0" smtClean="0">
                <a:solidFill>
                  <a:srgbClr val="FF0000"/>
                </a:solidFill>
                <a:ea typeface="SimSun"/>
                <a:cs typeface="Times New Roman"/>
              </a:rPr>
              <a:t>ФНС </a:t>
            </a:r>
            <a:r>
              <a:rPr lang="ru-RU" sz="2800" b="1" dirty="0">
                <a:solidFill>
                  <a:srgbClr val="FF0000"/>
                </a:solidFill>
                <a:ea typeface="SimSun"/>
                <a:cs typeface="Times New Roman"/>
              </a:rPr>
              <a:t>разъяснила, в каких размерах могут уплачиваться </a:t>
            </a:r>
            <a:r>
              <a:rPr lang="ru-RU" sz="2800" b="1" dirty="0" smtClean="0">
                <a:solidFill>
                  <a:srgbClr val="FF0000"/>
                </a:solidFill>
                <a:ea typeface="SimSun"/>
                <a:cs typeface="Times New Roman"/>
              </a:rPr>
              <a:t>налоги </a:t>
            </a:r>
            <a:r>
              <a:rPr lang="ru-RU" sz="2800" b="1" dirty="0">
                <a:solidFill>
                  <a:srgbClr val="FF0000"/>
                </a:solidFill>
                <a:ea typeface="SimSun"/>
                <a:cs typeface="Times New Roman"/>
              </a:rPr>
              <a:t>с дохода от сдачи квартиры в аренду</a:t>
            </a:r>
          </a:p>
          <a:p>
            <a:pPr marL="0" indent="0">
              <a:lnSpc>
                <a:spcPct val="115000"/>
              </a:lnSpc>
              <a:spcAft>
                <a:spcPts val="1000"/>
              </a:spcAft>
              <a:buNone/>
            </a:pPr>
            <a:r>
              <a:rPr lang="ru-RU" sz="2800" dirty="0" smtClean="0">
                <a:ea typeface="SimSun"/>
                <a:cs typeface="Times New Roman"/>
              </a:rPr>
              <a:t>Наиболее </a:t>
            </a:r>
            <a:r>
              <a:rPr lang="ru-RU" sz="2800" dirty="0">
                <a:ea typeface="SimSun"/>
                <a:cs typeface="Times New Roman"/>
              </a:rPr>
              <a:t>удобным способом уплаты налога является регистрация в качестве </a:t>
            </a:r>
            <a:r>
              <a:rPr lang="ru-RU" sz="2800" dirty="0" err="1">
                <a:ea typeface="SimSun"/>
                <a:cs typeface="Times New Roman"/>
              </a:rPr>
              <a:t>самозанятого</a:t>
            </a:r>
            <a:r>
              <a:rPr lang="ru-RU" sz="2800" dirty="0">
                <a:ea typeface="SimSun"/>
                <a:cs typeface="Times New Roman"/>
              </a:rPr>
              <a:t>: ставка налога составляет 4% при сдаче жилья физлицу, 6% при сдаче жилья </a:t>
            </a:r>
            <a:r>
              <a:rPr lang="ru-RU" sz="2800" dirty="0" err="1">
                <a:ea typeface="SimSun"/>
                <a:cs typeface="Times New Roman"/>
              </a:rPr>
              <a:t>юрлицу</a:t>
            </a:r>
            <a:r>
              <a:rPr lang="ru-RU" sz="2800" dirty="0">
                <a:ea typeface="SimSun"/>
                <a:cs typeface="Times New Roman"/>
              </a:rPr>
              <a:t> или ИП; на первоначальном этапе предоставляется налоговый вычет в размере 10 тыс. рублей; при отсутствии дохода не надо уплачивать налог; нет налоговой отчетности.</a:t>
            </a:r>
          </a:p>
          <a:p>
            <a:pPr marL="0" indent="0">
              <a:lnSpc>
                <a:spcPct val="115000"/>
              </a:lnSpc>
              <a:spcAft>
                <a:spcPts val="1000"/>
              </a:spcAft>
              <a:buNone/>
            </a:pPr>
            <a:r>
              <a:rPr lang="ru-RU" sz="2800" dirty="0">
                <a:ea typeface="SimSun"/>
                <a:cs typeface="Times New Roman"/>
              </a:rPr>
              <a:t>Также есть варианты: уплаты НДФЛ в размере 13%; в случае регистрации в качестве ИП - налога на УСН (6% с доходов, или 15% с доходов за минусом расходов), а также уплаты налога при применении ПСН исходя из возможного дохода, размер которого устанавливают субъекты РФ.</a:t>
            </a:r>
          </a:p>
          <a:p>
            <a:pPr>
              <a:lnSpc>
                <a:spcPct val="115000"/>
              </a:lnSpc>
              <a:spcAft>
                <a:spcPts val="1000"/>
              </a:spcAft>
            </a:pPr>
            <a:endParaRPr lang="ru-RU" sz="2800" dirty="0">
              <a:ea typeface="SimSun"/>
              <a:cs typeface="Times New Roman"/>
            </a:endParaRPr>
          </a:p>
          <a:p>
            <a:endParaRPr lang="ru-RU" dirty="0"/>
          </a:p>
        </p:txBody>
      </p:sp>
    </p:spTree>
    <p:extLst>
      <p:ext uri="{BB962C8B-B14F-4D97-AF65-F5344CB8AC3E}">
        <p14:creationId xmlns:p14="http://schemas.microsoft.com/office/powerpoint/2010/main" val="131020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Autofit/>
          </a:bodyPr>
          <a:lstStyle/>
          <a:p>
            <a:pPr marL="0" indent="0">
              <a:buNone/>
            </a:pPr>
            <a:endParaRPr lang="ru-RU" sz="2000" dirty="0" smtClean="0"/>
          </a:p>
          <a:p>
            <a:pPr marL="0" indent="0">
              <a:buNone/>
            </a:pPr>
            <a:r>
              <a:rPr lang="ru-RU" sz="2000" dirty="0" smtClean="0"/>
              <a:t>Число </a:t>
            </a:r>
            <a:r>
              <a:rPr lang="ru-RU" sz="2000" dirty="0"/>
              <a:t>зарегистрированных в качестве </a:t>
            </a:r>
            <a:r>
              <a:rPr lang="ru-RU" sz="2000" dirty="0" err="1"/>
              <a:t>самозанятых</a:t>
            </a:r>
            <a:r>
              <a:rPr lang="ru-RU" sz="2000" dirty="0"/>
              <a:t> граждан в России достигло </a:t>
            </a:r>
            <a:r>
              <a:rPr lang="ru-RU" sz="2000" dirty="0">
                <a:solidFill>
                  <a:srgbClr val="FF0000"/>
                </a:solidFill>
              </a:rPr>
              <a:t>4 млн человек</a:t>
            </a:r>
            <a:r>
              <a:rPr lang="ru-RU" sz="2000" dirty="0"/>
              <a:t>. Специальный налоговый режим «Налог на профессиональный доход» введен с 2019 года. Сейчас он применяется на территории всей страны. </a:t>
            </a:r>
          </a:p>
          <a:p>
            <a:pPr marL="0" indent="0">
              <a:buNone/>
            </a:pPr>
            <a:r>
              <a:rPr lang="ru-RU" sz="2000" dirty="0" smtClean="0"/>
              <a:t>За </a:t>
            </a:r>
            <a:r>
              <a:rPr lang="ru-RU" sz="2000" dirty="0"/>
              <a:t>время действия специального налогового режима их доходы превысили 882 млрд рублей. При этом </a:t>
            </a:r>
            <a:r>
              <a:rPr lang="ru-RU" sz="2000" dirty="0" err="1"/>
              <a:t>самозанятые</a:t>
            </a:r>
            <a:r>
              <a:rPr lang="ru-RU" sz="2000" dirty="0"/>
              <a:t> сформировали более 610 млн чеков (средний чек составляет 1 446 рублей). Ежедневно в качестве новых плательщиков налога на профессиональный доход регистрируются более 7 тыс. человек</a:t>
            </a:r>
            <a:r>
              <a:rPr lang="ru-RU" sz="2000" dirty="0" smtClean="0"/>
              <a:t>.</a:t>
            </a:r>
            <a:endParaRPr lang="ru-RU" sz="2000" dirty="0"/>
          </a:p>
          <a:p>
            <a:pPr marL="0" indent="0">
              <a:buNone/>
            </a:pPr>
            <a:r>
              <a:rPr lang="ru-RU" sz="2000" dirty="0"/>
              <a:t>Основные направления их деятельности - услуги такси, </a:t>
            </a:r>
            <a:r>
              <a:rPr lang="ru-RU" sz="2000" dirty="0" smtClean="0"/>
              <a:t>ремонт,  маркетинг, доставка </a:t>
            </a:r>
            <a:r>
              <a:rPr lang="ru-RU" sz="2000" dirty="0"/>
              <a:t>товаров и аренды квартир. Наиболее высокооплачиваемые профессии - в IT-сфере, юрист, </a:t>
            </a:r>
            <a:r>
              <a:rPr lang="ru-RU" sz="2000" dirty="0" smtClean="0"/>
              <a:t>консультант.</a:t>
            </a:r>
            <a:endParaRPr lang="ru-RU" sz="2000" dirty="0"/>
          </a:p>
          <a:p>
            <a:pPr marL="0" indent="0">
              <a:buNone/>
            </a:pPr>
            <a:r>
              <a:rPr lang="ru-RU" sz="2000" dirty="0"/>
              <a:t>42% участников проекта составляют женщины и 58% - мужчины. </a:t>
            </a:r>
            <a:r>
              <a:rPr lang="ru-RU" sz="2000" dirty="0" smtClean="0"/>
              <a:t>Средний </a:t>
            </a:r>
            <a:r>
              <a:rPr lang="ru-RU" sz="2000" dirty="0"/>
              <a:t>возраст составляет 35 лет. </a:t>
            </a:r>
            <a:endParaRPr lang="ru-RU" sz="2000" dirty="0" smtClean="0"/>
          </a:p>
          <a:p>
            <a:pPr marL="0" indent="0">
              <a:buNone/>
            </a:pPr>
            <a:r>
              <a:rPr lang="ru-RU" sz="2000" dirty="0" smtClean="0"/>
              <a:t>Наибольшая </a:t>
            </a:r>
            <a:r>
              <a:rPr lang="ru-RU" sz="2000" dirty="0"/>
              <a:t>концентрация </a:t>
            </a:r>
            <a:r>
              <a:rPr lang="ru-RU" sz="2000" dirty="0" err="1"/>
              <a:t>фрилансеров</a:t>
            </a:r>
            <a:r>
              <a:rPr lang="ru-RU" sz="2000" dirty="0"/>
              <a:t> на 100 тыс. населения наблюдается в Москве - 6,8 тыс. человек, Санкт-Петербурге - 5,1 тыс. человек, Республике Татарстан - 4,3 тыс. </a:t>
            </a:r>
            <a:r>
              <a:rPr lang="ru-RU" sz="2000" dirty="0" smtClean="0"/>
              <a:t>человек.</a:t>
            </a:r>
          </a:p>
          <a:p>
            <a:pPr marL="0" indent="0">
              <a:buNone/>
            </a:pPr>
            <a:r>
              <a:rPr lang="ru-RU" sz="2000" dirty="0" smtClean="0"/>
              <a:t>При </a:t>
            </a:r>
            <a:r>
              <a:rPr lang="ru-RU" sz="2000" dirty="0"/>
              <a:t>применении НПД все взаимодействие с налоговым органом, в том числе регистрация, 24/7 происходит онлайн через мобильное приложение «Мой налог». </a:t>
            </a:r>
          </a:p>
        </p:txBody>
      </p:sp>
    </p:spTree>
    <p:extLst>
      <p:ext uri="{BB962C8B-B14F-4D97-AF65-F5344CB8AC3E}">
        <p14:creationId xmlns:p14="http://schemas.microsoft.com/office/powerpoint/2010/main" val="293604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6BD9BEB-9E5A-4E83-AA57-35EFCA038C63}"/>
              </a:ext>
            </a:extLst>
          </p:cNvPr>
          <p:cNvSpPr>
            <a:spLocks noGrp="1"/>
          </p:cNvSpPr>
          <p:nvPr>
            <p:ph type="title"/>
          </p:nvPr>
        </p:nvSpPr>
        <p:spPr>
          <a:xfrm>
            <a:off x="467544" y="116632"/>
            <a:ext cx="8229600" cy="936104"/>
          </a:xfrm>
        </p:spPr>
        <p:txBody>
          <a:bodyPr>
            <a:normAutofit/>
          </a:bodyPr>
          <a:lstStyle/>
          <a:p>
            <a:r>
              <a:rPr lang="ru-RU" sz="4000" b="1" dirty="0" smtClean="0">
                <a:solidFill>
                  <a:srgbClr val="FF0000"/>
                </a:solidFill>
              </a:rPr>
              <a:t>Если вы еще не определились</a:t>
            </a:r>
            <a:endParaRPr lang="ru-RU" sz="4000" b="1" dirty="0">
              <a:solidFill>
                <a:srgbClr val="FF0000"/>
              </a:solidFill>
            </a:endParaRPr>
          </a:p>
        </p:txBody>
      </p:sp>
      <p:sp>
        <p:nvSpPr>
          <p:cNvPr id="3" name="Объект 2">
            <a:extLst>
              <a:ext uri="{FF2B5EF4-FFF2-40B4-BE49-F238E27FC236}">
                <a16:creationId xmlns:a16="http://schemas.microsoft.com/office/drawing/2014/main" xmlns="" id="{19DC8D48-7A11-4381-A95F-359267AE8F19}"/>
              </a:ext>
            </a:extLst>
          </p:cNvPr>
          <p:cNvSpPr>
            <a:spLocks noGrp="1"/>
          </p:cNvSpPr>
          <p:nvPr>
            <p:ph idx="1"/>
          </p:nvPr>
        </p:nvSpPr>
        <p:spPr>
          <a:xfrm>
            <a:off x="76" y="1124744"/>
            <a:ext cx="9144000" cy="5373216"/>
          </a:xfrm>
        </p:spPr>
        <p:txBody>
          <a:bodyPr>
            <a:normAutofit lnSpcReduction="10000"/>
          </a:bodyPr>
          <a:lstStyle/>
          <a:p>
            <a:pPr marL="0" indent="0">
              <a:buNone/>
            </a:pPr>
            <a:r>
              <a:rPr lang="ru-RU" sz="2800" dirty="0"/>
              <a:t>Сотрудники </a:t>
            </a:r>
            <a:r>
              <a:rPr lang="ru-RU" sz="2800" dirty="0" smtClean="0"/>
              <a:t>ФНС </a:t>
            </a:r>
            <a:r>
              <a:rPr lang="ru-RU" sz="2800" dirty="0"/>
              <a:t>России </a:t>
            </a:r>
            <a:r>
              <a:rPr lang="ru-RU" sz="2800" dirty="0" smtClean="0"/>
              <a:t>проводят </a:t>
            </a:r>
            <a:r>
              <a:rPr lang="ru-RU" sz="2800" dirty="0"/>
              <a:t>рейды по проверке граждан, ведущих деятельность в сфере услуг и реализующих продукцию собственного производства, но не зарегистрированных в качестве самозанятых.</a:t>
            </a:r>
          </a:p>
          <a:p>
            <a:pPr marL="0" indent="0">
              <a:buNone/>
            </a:pPr>
            <a:endParaRPr lang="ru-RU" sz="2800" dirty="0"/>
          </a:p>
          <a:p>
            <a:pPr marL="0" indent="0">
              <a:buNone/>
            </a:pPr>
            <a:r>
              <a:rPr lang="ru-RU" sz="2800" dirty="0"/>
              <a:t>Потенциальные объекты проверки выявлялись </a:t>
            </a:r>
            <a:r>
              <a:rPr lang="ru-RU" sz="2800" b="1" dirty="0">
                <a:solidFill>
                  <a:srgbClr val="FF0000"/>
                </a:solidFill>
              </a:rPr>
              <a:t>через интернет </a:t>
            </a:r>
            <a:r>
              <a:rPr lang="ru-RU" sz="2800" dirty="0"/>
              <a:t>в различных сферах деятельности и услуг: кондитерские, косметологические, клининговые, ремонтные и другие. После проверки в информационном ресурсе налоговых органов на предмет регистрации в качестве плательщика налога на профессиональный доход и уплаты налогов производилась </a:t>
            </a:r>
            <a:r>
              <a:rPr lang="ru-RU" sz="2800" b="1" dirty="0">
                <a:solidFill>
                  <a:srgbClr val="FF0000"/>
                </a:solidFill>
              </a:rPr>
              <a:t>контрольная закупка</a:t>
            </a:r>
            <a:r>
              <a:rPr lang="ru-RU" sz="2800" b="1" dirty="0" smtClean="0">
                <a:solidFill>
                  <a:srgbClr val="FF0000"/>
                </a:solidFill>
              </a:rPr>
              <a:t>.</a:t>
            </a:r>
            <a:endParaRPr lang="ru-RU" sz="2800" b="1" dirty="0">
              <a:solidFill>
                <a:srgbClr val="FF0000"/>
              </a:solidFill>
            </a:endParaRPr>
          </a:p>
        </p:txBody>
      </p:sp>
    </p:spTree>
    <p:extLst>
      <p:ext uri="{BB962C8B-B14F-4D97-AF65-F5344CB8AC3E}">
        <p14:creationId xmlns:p14="http://schemas.microsoft.com/office/powerpoint/2010/main" val="184422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noAutofit/>
          </a:bodyPr>
          <a:lstStyle/>
          <a:p>
            <a:r>
              <a:rPr lang="ru-RU" sz="2800" b="1" dirty="0">
                <a:solidFill>
                  <a:srgbClr val="FF0000"/>
                </a:solidFill>
              </a:rPr>
              <a:t>Налоговики назвали признаки подмены трудового договора договором с </a:t>
            </a:r>
            <a:r>
              <a:rPr lang="ru-RU" sz="2800" b="1" dirty="0" err="1">
                <a:solidFill>
                  <a:srgbClr val="FF0000"/>
                </a:solidFill>
              </a:rPr>
              <a:t>самозанятым</a:t>
            </a:r>
            <a:r>
              <a:rPr lang="ru-RU" sz="2800" b="1" dirty="0">
                <a:solidFill>
                  <a:srgbClr val="FF0000"/>
                </a:solidFill>
              </a:rPr>
              <a:t/>
            </a:r>
            <a:br>
              <a:rPr lang="ru-RU" sz="2800" b="1" dirty="0">
                <a:solidFill>
                  <a:srgbClr val="FF0000"/>
                </a:solidFill>
              </a:rPr>
            </a:br>
            <a:endParaRPr lang="ru-RU" sz="2800" b="1" dirty="0">
              <a:solidFill>
                <a:srgbClr val="FF0000"/>
              </a:solidFill>
            </a:endParaRPr>
          </a:p>
        </p:txBody>
      </p:sp>
      <p:sp>
        <p:nvSpPr>
          <p:cNvPr id="3" name="Объект 2"/>
          <p:cNvSpPr>
            <a:spLocks noGrp="1"/>
          </p:cNvSpPr>
          <p:nvPr>
            <p:ph idx="1"/>
          </p:nvPr>
        </p:nvSpPr>
        <p:spPr>
          <a:xfrm>
            <a:off x="18332" y="1124744"/>
            <a:ext cx="9144000" cy="5877272"/>
          </a:xfrm>
        </p:spPr>
        <p:txBody>
          <a:bodyPr>
            <a:normAutofit fontScale="62500" lnSpcReduction="20000"/>
          </a:bodyPr>
          <a:lstStyle/>
          <a:p>
            <a:pPr marL="0" indent="0" algn="just">
              <a:buNone/>
            </a:pPr>
            <a:r>
              <a:rPr lang="ru-RU" dirty="0" smtClean="0"/>
              <a:t>ФНС</a:t>
            </a:r>
            <a:r>
              <a:rPr lang="ru-RU" dirty="0"/>
              <a:t> сообщила: систему планирования выездных проверок планируют скорректировать, чтобы учесть типовые способы получения необоснованной налоговой выгоды, когда трудовые отношения подменяют гражданско-правовым договором с </a:t>
            </a:r>
            <a:r>
              <a:rPr lang="ru-RU" dirty="0" err="1"/>
              <a:t>самозанятым</a:t>
            </a:r>
            <a:r>
              <a:rPr lang="ru-RU" dirty="0"/>
              <a:t>. Налоговики привели такие примеры подмены:</a:t>
            </a:r>
          </a:p>
          <a:p>
            <a:pPr marL="0" indent="0" algn="just">
              <a:buNone/>
            </a:pPr>
            <a:r>
              <a:rPr lang="ru-RU" dirty="0" smtClean="0"/>
              <a:t>	- </a:t>
            </a:r>
            <a:r>
              <a:rPr lang="ru-RU" dirty="0" err="1"/>
              <a:t>самозанятый</a:t>
            </a:r>
            <a:r>
              <a:rPr lang="ru-RU" dirty="0"/>
              <a:t> зависит от заказчика: т.е. выполняет работы полностью его материалами, инструментами и оборудованием;</a:t>
            </a:r>
          </a:p>
          <a:p>
            <a:pPr marL="0" indent="0" algn="just">
              <a:buNone/>
            </a:pPr>
            <a:r>
              <a:rPr lang="ru-RU" dirty="0" smtClean="0"/>
              <a:t>	- </a:t>
            </a:r>
            <a:r>
              <a:rPr lang="ru-RU" dirty="0"/>
              <a:t>услуги </a:t>
            </a:r>
            <a:r>
              <a:rPr lang="ru-RU" dirty="0" err="1"/>
              <a:t>самозанятого</a:t>
            </a:r>
            <a:r>
              <a:rPr lang="ru-RU" dirty="0"/>
              <a:t> оплачивают и учитывают так же, как предусмотрено в ТК РФ;</a:t>
            </a:r>
          </a:p>
          <a:p>
            <a:pPr marL="0" indent="0" algn="just">
              <a:buNone/>
            </a:pPr>
            <a:r>
              <a:rPr lang="ru-RU" dirty="0" smtClean="0"/>
              <a:t>	- </a:t>
            </a:r>
            <a:r>
              <a:rPr lang="ru-RU" dirty="0"/>
              <a:t>физлица на НПД организационно зависят от заказчика.</a:t>
            </a:r>
          </a:p>
          <a:p>
            <a:pPr marL="0" indent="0" algn="just">
              <a:buNone/>
            </a:pPr>
            <a:r>
              <a:rPr lang="ru-RU" dirty="0"/>
              <a:t>В последнем случае речь идет о ситуациях, когда заказчик:</a:t>
            </a:r>
          </a:p>
          <a:p>
            <a:pPr marL="0" indent="0" algn="just">
              <a:buNone/>
            </a:pPr>
            <a:r>
              <a:rPr lang="ru-RU" dirty="0" smtClean="0"/>
              <a:t>	- </a:t>
            </a:r>
            <a:r>
              <a:rPr lang="ru-RU" dirty="0"/>
              <a:t>ставит обязательное условие - регистрация в качестве плательщика НПД;</a:t>
            </a:r>
          </a:p>
          <a:p>
            <a:pPr marL="0" indent="0" algn="just">
              <a:buNone/>
            </a:pPr>
            <a:r>
              <a:rPr lang="ru-RU" dirty="0" smtClean="0"/>
              <a:t>	- </a:t>
            </a:r>
            <a:r>
              <a:rPr lang="ru-RU" dirty="0"/>
              <a:t>распределяет физлиц по объектам или маршрутам по производственной необходимости;</a:t>
            </a:r>
          </a:p>
          <a:p>
            <a:pPr marL="0" indent="0" algn="just">
              <a:buNone/>
            </a:pPr>
            <a:r>
              <a:rPr lang="ru-RU" dirty="0" smtClean="0"/>
              <a:t>	- </a:t>
            </a:r>
            <a:r>
              <a:rPr lang="ru-RU" dirty="0"/>
              <a:t>определяет режим работы </a:t>
            </a:r>
            <a:r>
              <a:rPr lang="ru-RU" dirty="0" err="1"/>
              <a:t>самозанятых</a:t>
            </a:r>
            <a:r>
              <a:rPr lang="ru-RU" dirty="0"/>
              <a:t>, в </a:t>
            </a:r>
            <a:r>
              <a:rPr lang="ru-RU" dirty="0" err="1"/>
              <a:t>т.ч</a:t>
            </a:r>
            <a:r>
              <a:rPr lang="ru-RU" dirty="0"/>
              <a:t>. продолжительность рабочего дня и отдыха;</a:t>
            </a:r>
          </a:p>
          <a:p>
            <a:pPr marL="0" indent="0" algn="just">
              <a:buNone/>
            </a:pPr>
            <a:r>
              <a:rPr lang="ru-RU" dirty="0" smtClean="0"/>
              <a:t>	- </a:t>
            </a:r>
            <a:r>
              <a:rPr lang="ru-RU" dirty="0"/>
              <a:t>руководит и контролирует </a:t>
            </a:r>
            <a:r>
              <a:rPr lang="ru-RU" dirty="0" err="1"/>
              <a:t>самозанятых</a:t>
            </a:r>
            <a:r>
              <a:rPr lang="ru-RU" dirty="0"/>
              <a:t> с помощью своего работника на объекте.</a:t>
            </a:r>
          </a:p>
          <a:p>
            <a:pPr marL="0" indent="0" algn="r">
              <a:buNone/>
            </a:pPr>
            <a:r>
              <a:rPr lang="ru-RU" dirty="0">
                <a:solidFill>
                  <a:srgbClr val="FF0000"/>
                </a:solidFill>
              </a:rPr>
              <a:t>Документ: Письмо ФНС России от 28.12.2021 N СД-4-3/18371@</a:t>
            </a:r>
          </a:p>
          <a:p>
            <a:endParaRPr lang="ru-RU" dirty="0"/>
          </a:p>
          <a:p>
            <a:endParaRPr lang="ru-RU" dirty="0"/>
          </a:p>
        </p:txBody>
      </p:sp>
    </p:spTree>
    <p:extLst>
      <p:ext uri="{BB962C8B-B14F-4D97-AF65-F5344CB8AC3E}">
        <p14:creationId xmlns:p14="http://schemas.microsoft.com/office/powerpoint/2010/main" val="349432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down)">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ipe(down)">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4262"/>
            <a:ext cx="8352928" cy="6879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47258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8400"/>
            <a:ext cx="8229600" cy="1143000"/>
          </a:xfrm>
        </p:spPr>
        <p:txBody>
          <a:bodyPr>
            <a:normAutofit fontScale="90000"/>
          </a:bodyPr>
          <a:lstStyle/>
          <a:p>
            <a:r>
              <a:rPr lang="ru-RU" b="1" dirty="0" smtClean="0">
                <a:solidFill>
                  <a:srgbClr val="FF0000"/>
                </a:solidFill>
                <a:effectLst>
                  <a:outerShdw blurRad="38100" dist="38100" dir="2700000" algn="tl">
                    <a:srgbClr val="000000">
                      <a:alpha val="43137"/>
                    </a:srgbClr>
                  </a:outerShdw>
                </a:effectLst>
              </a:rPr>
              <a:t>Условия</a:t>
            </a:r>
            <a:br>
              <a:rPr lang="ru-RU" b="1" dirty="0" smtClean="0">
                <a:solidFill>
                  <a:srgbClr val="FF0000"/>
                </a:solidFill>
                <a:effectLst>
                  <a:outerShdw blurRad="38100" dist="38100" dir="2700000" algn="tl">
                    <a:srgbClr val="000000">
                      <a:alpha val="43137"/>
                    </a:srgbClr>
                  </a:outerShdw>
                </a:effectLst>
              </a:rPr>
            </a:br>
            <a:endParaRPr lang="ru-RU" b="1" dirty="0">
              <a:solidFill>
                <a:srgbClr val="FF00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0" y="980728"/>
            <a:ext cx="9144000" cy="5760640"/>
          </a:xfrm>
        </p:spPr>
        <p:txBody>
          <a:bodyPr>
            <a:normAutofit lnSpcReduction="10000"/>
          </a:bodyPr>
          <a:lstStyle/>
          <a:p>
            <a:pPr marL="0" indent="0">
              <a:buNone/>
            </a:pPr>
            <a:r>
              <a:rPr lang="ru-RU" sz="2400" dirty="0" smtClean="0"/>
              <a:t>В социальный налоговый вычет за 2022 год можно включить оплату расходов на спорт и оздоровительные услуги гражданину или его детям в возрасте до 18 лет, в том числе, усыновленным</a:t>
            </a:r>
            <a:r>
              <a:rPr lang="ru-RU" sz="2400" dirty="0" smtClean="0"/>
              <a:t>.</a:t>
            </a:r>
          </a:p>
          <a:p>
            <a:pPr marL="0" indent="0">
              <a:buNone/>
            </a:pPr>
            <a:endParaRPr lang="ru-RU" sz="2400" dirty="0" smtClean="0"/>
          </a:p>
          <a:p>
            <a:pPr marL="0" indent="0">
              <a:buNone/>
            </a:pPr>
            <a:r>
              <a:rPr lang="ru-RU" sz="2400" dirty="0" smtClean="0"/>
              <a:t>Заявить вычет можно начиная с 2023 года при подаче декларации формы 3-НДФЛ по итогам года, в котором были оплачены спортивные услуги. Не дожидаясь окончания года, можно обратиться к своему работодателю, предварительно получив согласие в налоговой инспекции: бухгалтерия в этом случае не будет удерживать из зарплаты 13% НДФЛ вплоть до погашения всей суммы, одобренной к возврату</a:t>
            </a:r>
            <a:r>
              <a:rPr lang="ru-RU" sz="2400" dirty="0" smtClean="0"/>
              <a:t>.</a:t>
            </a:r>
          </a:p>
          <a:p>
            <a:pPr marL="0" indent="0">
              <a:buNone/>
            </a:pPr>
            <a:endParaRPr lang="ru-RU" sz="2400" dirty="0" smtClean="0"/>
          </a:p>
          <a:p>
            <a:pPr marL="0" indent="0">
              <a:buNone/>
            </a:pPr>
            <a:r>
              <a:rPr lang="ru-RU" sz="2400" dirty="0" smtClean="0"/>
              <a:t>Важно отметить, что вычет одобрят, если на момент оказания и оплаты услуги спортивная организация была включена в перечень, утвержденный приказом Министерства спорта РФ от 23.11.2021 № 910. </a:t>
            </a:r>
            <a:r>
              <a:rPr lang="ru-RU" sz="2400" dirty="0" smtClean="0">
                <a:solidFill>
                  <a:srgbClr val="FF0000"/>
                </a:solidFill>
              </a:rPr>
              <a:t>В этот список </a:t>
            </a:r>
            <a:r>
              <a:rPr lang="ru-RU" sz="2400" dirty="0">
                <a:solidFill>
                  <a:srgbClr val="FF0000"/>
                </a:solidFill>
              </a:rPr>
              <a:t>вошли 3836 организаций.</a:t>
            </a:r>
          </a:p>
        </p:txBody>
      </p:sp>
    </p:spTree>
    <p:extLst>
      <p:ext uri="{BB962C8B-B14F-4D97-AF65-F5344CB8AC3E}">
        <p14:creationId xmlns:p14="http://schemas.microsoft.com/office/powerpoint/2010/main" val="150464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692696"/>
            <a:ext cx="9143999" cy="5142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77882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71400"/>
            <a:ext cx="8229600" cy="895722"/>
          </a:xfrm>
        </p:spPr>
        <p:txBody>
          <a:bodyPr/>
          <a:lstStyle/>
          <a:p>
            <a:r>
              <a:rPr lang="ru-RU" dirty="0" smtClean="0">
                <a:solidFill>
                  <a:srgbClr val="FF0000"/>
                </a:solidFill>
              </a:rPr>
              <a:t>Кейс</a:t>
            </a:r>
            <a:endParaRPr lang="ru-RU" dirty="0">
              <a:solidFill>
                <a:srgbClr val="FF0000"/>
              </a:solidFill>
            </a:endParaRPr>
          </a:p>
        </p:txBody>
      </p:sp>
      <p:sp>
        <p:nvSpPr>
          <p:cNvPr id="3" name="Объект 2"/>
          <p:cNvSpPr>
            <a:spLocks noGrp="1"/>
          </p:cNvSpPr>
          <p:nvPr>
            <p:ph idx="1"/>
          </p:nvPr>
        </p:nvSpPr>
        <p:spPr>
          <a:xfrm>
            <a:off x="0" y="764704"/>
            <a:ext cx="9144000" cy="6093296"/>
          </a:xfrm>
        </p:spPr>
        <p:txBody>
          <a:bodyPr>
            <a:normAutofit fontScale="55000" lnSpcReduction="20000"/>
          </a:bodyPr>
          <a:lstStyle/>
          <a:p>
            <a:pPr marL="0" indent="0">
              <a:buNone/>
            </a:pPr>
            <a:r>
              <a:rPr lang="ru-RU" dirty="0">
                <a:solidFill>
                  <a:srgbClr val="333333"/>
                </a:solidFill>
                <a:latin typeface="PT Serif"/>
              </a:rPr>
              <a:t>27-летний москвич Александр К. работает сисадмином в небольшой компании, занимающейся наружной рекламой. </a:t>
            </a:r>
            <a:endParaRPr lang="ru-RU" dirty="0" smtClean="0">
              <a:solidFill>
                <a:srgbClr val="333333"/>
              </a:solidFill>
              <a:latin typeface="PT Serif"/>
            </a:endParaRPr>
          </a:p>
          <a:p>
            <a:pPr marL="0" indent="0">
              <a:buNone/>
            </a:pPr>
            <a:endParaRPr lang="ru-RU" dirty="0" smtClean="0">
              <a:solidFill>
                <a:srgbClr val="333333"/>
              </a:solidFill>
              <a:latin typeface="PT Serif"/>
            </a:endParaRPr>
          </a:p>
          <a:p>
            <a:pPr marL="0" indent="0">
              <a:buNone/>
            </a:pPr>
            <a:r>
              <a:rPr lang="ru-RU" dirty="0" smtClean="0">
                <a:solidFill>
                  <a:srgbClr val="333333"/>
                </a:solidFill>
                <a:latin typeface="PT Serif"/>
              </a:rPr>
              <a:t>В </a:t>
            </a:r>
            <a:r>
              <a:rPr lang="ru-RU" dirty="0">
                <a:solidFill>
                  <a:srgbClr val="333333"/>
                </a:solidFill>
                <a:latin typeface="PT Serif"/>
              </a:rPr>
              <a:t>2020 году он оплатил свою переподготовку на программиста в техническом вузе в размере 100 тыс. рублей и потратил еще 30 тыс. рублей на лечение зубов в клинике. </a:t>
            </a:r>
            <a:endParaRPr lang="ru-RU" dirty="0" smtClean="0">
              <a:solidFill>
                <a:srgbClr val="333333"/>
              </a:solidFill>
              <a:latin typeface="PT Serif"/>
            </a:endParaRPr>
          </a:p>
          <a:p>
            <a:pPr marL="0" indent="0">
              <a:buNone/>
            </a:pPr>
            <a:r>
              <a:rPr lang="ru-RU" dirty="0" smtClean="0">
                <a:solidFill>
                  <a:srgbClr val="333333"/>
                </a:solidFill>
                <a:latin typeface="PT Serif"/>
              </a:rPr>
              <a:t>На </a:t>
            </a:r>
            <a:r>
              <a:rPr lang="ru-RU" dirty="0">
                <a:solidFill>
                  <a:srgbClr val="333333"/>
                </a:solidFill>
                <a:latin typeface="PT Serif"/>
              </a:rPr>
              <a:t>эти цели он оформил кредит в </a:t>
            </a:r>
            <a:r>
              <a:rPr lang="ru-RU" dirty="0" smtClean="0">
                <a:solidFill>
                  <a:srgbClr val="333333"/>
                </a:solidFill>
                <a:latin typeface="PT Serif"/>
              </a:rPr>
              <a:t>банке. </a:t>
            </a:r>
            <a:r>
              <a:rPr lang="ru-RU" dirty="0">
                <a:solidFill>
                  <a:srgbClr val="333333"/>
                </a:solidFill>
                <a:latin typeface="PT Serif"/>
              </a:rPr>
              <a:t>Его зарплата до вычета налогов, с учетом перехода на </a:t>
            </a:r>
            <a:r>
              <a:rPr lang="ru-RU" dirty="0" err="1">
                <a:solidFill>
                  <a:srgbClr val="333333"/>
                </a:solidFill>
                <a:latin typeface="PT Serif"/>
              </a:rPr>
              <a:t>удаленку</a:t>
            </a:r>
            <a:r>
              <a:rPr lang="ru-RU" dirty="0">
                <a:solidFill>
                  <a:srgbClr val="333333"/>
                </a:solidFill>
                <a:latin typeface="PT Serif"/>
              </a:rPr>
              <a:t> большей части сотрудников офиса и в связи с 4-дневной рабочей неделей из-за пандемии, составляла в тот момент 50 тыс. рублей в месяц. С нее по всем правилам ежемесячно удерживали НДФЛ в размере 6500 рублей, то есть за весь 2020 год мужчина оплатил 78 тыс. рублей в качестве этого налога</a:t>
            </a:r>
            <a:r>
              <a:rPr lang="ru-RU" dirty="0" smtClean="0">
                <a:solidFill>
                  <a:srgbClr val="333333"/>
                </a:solidFill>
                <a:latin typeface="PT Serif"/>
              </a:rPr>
              <a:t>.</a:t>
            </a:r>
          </a:p>
          <a:p>
            <a:pPr marL="0" indent="0">
              <a:buNone/>
            </a:pPr>
            <a:r>
              <a:rPr lang="ru-RU" dirty="0" smtClean="0">
                <a:solidFill>
                  <a:srgbClr val="333333"/>
                </a:solidFill>
                <a:latin typeface="PT Serif"/>
              </a:rPr>
              <a:t> </a:t>
            </a:r>
            <a:endParaRPr lang="ru-RU" dirty="0" smtClean="0">
              <a:solidFill>
                <a:srgbClr val="333333"/>
              </a:solidFill>
              <a:latin typeface="PT Serif"/>
            </a:endParaRPr>
          </a:p>
          <a:p>
            <a:pPr marL="0" indent="0">
              <a:buNone/>
            </a:pPr>
            <a:r>
              <a:rPr lang="ru-RU" dirty="0" smtClean="0">
                <a:solidFill>
                  <a:srgbClr val="333333"/>
                </a:solidFill>
                <a:latin typeface="PT Serif"/>
              </a:rPr>
              <a:t>Уже </a:t>
            </a:r>
            <a:r>
              <a:rPr lang="ru-RU" dirty="0">
                <a:solidFill>
                  <a:srgbClr val="333333"/>
                </a:solidFill>
                <a:latin typeface="PT Serif"/>
              </a:rPr>
              <a:t>в 2021 году, когда офис вернулся к нормальной работе, за обедом молодой человек случайно разговорился с сотрудницей бухгалтерии </a:t>
            </a:r>
            <a:r>
              <a:rPr lang="ru-RU" dirty="0" smtClean="0">
                <a:solidFill>
                  <a:srgbClr val="333333"/>
                </a:solidFill>
                <a:latin typeface="PT Serif"/>
              </a:rPr>
              <a:t>и узнал</a:t>
            </a:r>
            <a:r>
              <a:rPr lang="ru-RU" dirty="0">
                <a:solidFill>
                  <a:srgbClr val="333333"/>
                </a:solidFill>
                <a:latin typeface="PT Serif"/>
              </a:rPr>
              <a:t>, что, </a:t>
            </a:r>
            <a:r>
              <a:rPr lang="ru-RU" dirty="0" smtClean="0">
                <a:solidFill>
                  <a:srgbClr val="333333"/>
                </a:solidFill>
                <a:latin typeface="PT Serif"/>
              </a:rPr>
              <a:t>может </a:t>
            </a:r>
            <a:r>
              <a:rPr lang="ru-RU" dirty="0">
                <a:solidFill>
                  <a:srgbClr val="333333"/>
                </a:solidFill>
                <a:latin typeface="PT Serif"/>
              </a:rPr>
              <a:t>получить налоговый вычет не только за обучение, но и за лечение зубов. </a:t>
            </a:r>
            <a:endParaRPr lang="ru-RU" dirty="0" smtClean="0">
              <a:solidFill>
                <a:srgbClr val="333333"/>
              </a:solidFill>
              <a:latin typeface="PT Serif"/>
            </a:endParaRPr>
          </a:p>
          <a:p>
            <a:pPr marL="0" indent="0">
              <a:buNone/>
            </a:pPr>
            <a:endParaRPr lang="ru-RU" dirty="0" smtClean="0">
              <a:solidFill>
                <a:srgbClr val="333333"/>
              </a:solidFill>
              <a:latin typeface="PT Serif"/>
            </a:endParaRPr>
          </a:p>
          <a:p>
            <a:pPr marL="0" indent="0">
              <a:buNone/>
            </a:pPr>
            <a:r>
              <a:rPr lang="ru-RU" dirty="0" smtClean="0">
                <a:solidFill>
                  <a:srgbClr val="333333"/>
                </a:solidFill>
                <a:latin typeface="PT Serif"/>
              </a:rPr>
              <a:t>Коллега </a:t>
            </a:r>
            <a:r>
              <a:rPr lang="ru-RU" dirty="0">
                <a:solidFill>
                  <a:srgbClr val="333333"/>
                </a:solidFill>
                <a:latin typeface="PT Serif"/>
              </a:rPr>
              <a:t>объяснила ему, что его общие траты составили 130 тыс. рублей, а максимальная сумма социальных вычетов по закону не может превысить 120 тыс. рублей. Но 13% от этой суммы, то есть 15 600 рублей, мужчина может себе вернуть, ведь размер уплаченного за 2020 год НДФЛ превышает эту сумму. </a:t>
            </a:r>
            <a:endParaRPr lang="ru-RU" dirty="0" smtClean="0">
              <a:solidFill>
                <a:srgbClr val="333333"/>
              </a:solidFill>
              <a:latin typeface="PT Serif"/>
            </a:endParaRPr>
          </a:p>
          <a:p>
            <a:pPr marL="0" indent="0">
              <a:buNone/>
            </a:pPr>
            <a:endParaRPr lang="ru-RU" dirty="0" smtClean="0">
              <a:solidFill>
                <a:srgbClr val="333333"/>
              </a:solidFill>
              <a:latin typeface="PT Serif"/>
            </a:endParaRPr>
          </a:p>
          <a:p>
            <a:pPr marL="0" indent="0">
              <a:buNone/>
            </a:pPr>
            <a:r>
              <a:rPr lang="ru-RU" dirty="0" smtClean="0">
                <a:solidFill>
                  <a:srgbClr val="333333"/>
                </a:solidFill>
                <a:latin typeface="PT Serif"/>
              </a:rPr>
              <a:t>Сисадмин </a:t>
            </a:r>
            <a:r>
              <a:rPr lang="ru-RU" dirty="0">
                <a:solidFill>
                  <a:srgbClr val="333333"/>
                </a:solidFill>
                <a:latin typeface="PT Serif"/>
              </a:rPr>
              <a:t>прислушался к совету, оформил все как положено, и действительно деньги ему были возвращены, что, к слову, позволило ему быстрее расплатиться с кредитом</a:t>
            </a:r>
            <a:r>
              <a:rPr lang="ru-RU" dirty="0" smtClean="0">
                <a:solidFill>
                  <a:srgbClr val="333333"/>
                </a:solidFill>
                <a:latin typeface="PT Serif"/>
              </a:rPr>
              <a:t>.</a:t>
            </a:r>
          </a:p>
        </p:txBody>
      </p:sp>
    </p:spTree>
    <p:extLst>
      <p:ext uri="{BB962C8B-B14F-4D97-AF65-F5344CB8AC3E}">
        <p14:creationId xmlns:p14="http://schemas.microsoft.com/office/powerpoint/2010/main" val="44470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3608" y="109464"/>
            <a:ext cx="6912768" cy="602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1520" y="5923824"/>
            <a:ext cx="8748464" cy="830997"/>
          </a:xfrm>
          <a:prstGeom prst="rect">
            <a:avLst/>
          </a:prstGeom>
        </p:spPr>
        <p:txBody>
          <a:bodyPr wrap="square">
            <a:spAutoFit/>
          </a:bodyPr>
          <a:lstStyle/>
          <a:p>
            <a:r>
              <a:rPr lang="ru-RU" sz="2400" b="1" dirty="0"/>
              <a:t>По данным Банка России, на 1 февраля 2022 года на счетах и депозитах россияне хранили 34,2 трлн руб. в рублях и </a:t>
            </a:r>
            <a:r>
              <a:rPr lang="ru-RU" sz="2400" b="1" dirty="0" smtClean="0"/>
              <a:t>валюте </a:t>
            </a:r>
            <a:endParaRPr lang="ru-RU" sz="2400" b="1" dirty="0"/>
          </a:p>
        </p:txBody>
      </p:sp>
    </p:spTree>
    <p:extLst>
      <p:ext uri="{BB962C8B-B14F-4D97-AF65-F5344CB8AC3E}">
        <p14:creationId xmlns:p14="http://schemas.microsoft.com/office/powerpoint/2010/main" val="10548085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252520" cy="6858000"/>
          </a:xfrm>
        </p:spPr>
        <p:txBody>
          <a:bodyPr>
            <a:normAutofit fontScale="40000" lnSpcReduction="20000"/>
          </a:bodyPr>
          <a:lstStyle/>
          <a:p>
            <a:pPr marL="0" indent="0">
              <a:buNone/>
            </a:pPr>
            <a:r>
              <a:rPr lang="ru-RU" dirty="0"/>
              <a:t>Постановление Правительства РФ от 08.04.2020 N 458 "Об утверждении перечней медицинских услуг </a:t>
            </a:r>
            <a:r>
              <a:rPr lang="ru-RU" dirty="0">
                <a:solidFill>
                  <a:srgbClr val="FF0000"/>
                </a:solidFill>
              </a:rPr>
              <a:t>и дорогостоящих видов </a:t>
            </a:r>
            <a:r>
              <a:rPr lang="ru-RU" dirty="0"/>
              <a:t>лечения в медицинских организациях, у индивидуальных предпринимателей, осуществляющих медицинскую деятельность, суммы оплаты </a:t>
            </a:r>
            <a:r>
              <a:rPr lang="ru-RU" dirty="0" smtClean="0"/>
              <a:t>которых </a:t>
            </a:r>
            <a:r>
              <a:rPr lang="ru-RU" dirty="0"/>
              <a:t>за счет собственных средств налогоплательщика учитываются при определении суммы социального налогового вычета"</a:t>
            </a:r>
          </a:p>
          <a:p>
            <a:pPr marL="0" indent="0" algn="ctr">
              <a:buNone/>
            </a:pPr>
            <a:r>
              <a:rPr lang="ru-RU" b="1" dirty="0" smtClean="0">
                <a:effectLst>
                  <a:outerShdw blurRad="38100" dist="38100" dir="2700000" algn="tl">
                    <a:srgbClr val="000000">
                      <a:alpha val="43137"/>
                    </a:srgbClr>
                  </a:outerShdw>
                </a:effectLst>
              </a:rPr>
              <a:t>ПЕРЕЧЕНЬ  </a:t>
            </a:r>
            <a:r>
              <a:rPr lang="ru-RU" b="1" dirty="0" smtClean="0">
                <a:solidFill>
                  <a:srgbClr val="FF0000"/>
                </a:solidFill>
                <a:effectLst>
                  <a:outerShdw blurRad="38100" dist="38100" dir="2700000" algn="tl">
                    <a:srgbClr val="000000">
                      <a:alpha val="43137"/>
                    </a:srgbClr>
                  </a:outerShdw>
                </a:effectLst>
              </a:rPr>
              <a:t>ДОРОГОСТОЯЩИХ</a:t>
            </a:r>
            <a:r>
              <a:rPr lang="ru-RU" b="1" dirty="0" smtClean="0">
                <a:effectLst>
                  <a:outerShdw blurRad="38100" dist="38100" dir="2700000" algn="tl">
                    <a:srgbClr val="000000">
                      <a:alpha val="43137"/>
                    </a:srgbClr>
                  </a:outerShdw>
                </a:effectLst>
              </a:rPr>
              <a:t> </a:t>
            </a:r>
            <a:r>
              <a:rPr lang="ru-RU" b="1" dirty="0">
                <a:effectLst>
                  <a:outerShdw blurRad="38100" dist="38100" dir="2700000" algn="tl">
                    <a:srgbClr val="000000">
                      <a:alpha val="43137"/>
                    </a:srgbClr>
                  </a:outerShdw>
                </a:effectLst>
              </a:rPr>
              <a:t>ВИДОВ ЛЕЧЕНИЯ В МЕДИЦИНСКИХ ОРГАНИЗАЦИЯХ,</a:t>
            </a:r>
          </a:p>
          <a:p>
            <a:pPr marL="0" indent="0" algn="ctr">
              <a:buNone/>
            </a:pPr>
            <a:r>
              <a:rPr lang="ru-RU" b="1" dirty="0" smtClean="0">
                <a:effectLst>
                  <a:outerShdw blurRad="38100" dist="38100" dir="2700000" algn="tl">
                    <a:srgbClr val="000000">
                      <a:alpha val="43137"/>
                    </a:srgbClr>
                  </a:outerShdw>
                </a:effectLst>
              </a:rPr>
              <a:t>У </a:t>
            </a:r>
            <a:r>
              <a:rPr lang="ru-RU" b="1" dirty="0">
                <a:effectLst>
                  <a:outerShdw blurRad="38100" dist="38100" dir="2700000" algn="tl">
                    <a:srgbClr val="000000">
                      <a:alpha val="43137"/>
                    </a:srgbClr>
                  </a:outerShdw>
                </a:effectLst>
              </a:rPr>
              <a:t>ИНДИВИДУАЛЬНЫХ ПРЕДПРИНИМАТЕЛЕЙ, ОСУЩЕСТВЛЯЮЩИХ</a:t>
            </a:r>
          </a:p>
          <a:p>
            <a:pPr marL="0" indent="0" algn="ctr">
              <a:buNone/>
            </a:pPr>
            <a:r>
              <a:rPr lang="ru-RU" b="1" dirty="0" smtClean="0">
                <a:effectLst>
                  <a:outerShdw blurRad="38100" dist="38100" dir="2700000" algn="tl">
                    <a:srgbClr val="000000">
                      <a:alpha val="43137"/>
                    </a:srgbClr>
                  </a:outerShdw>
                </a:effectLst>
              </a:rPr>
              <a:t>МЕДИЦИНСКУЮ </a:t>
            </a:r>
            <a:r>
              <a:rPr lang="ru-RU" b="1" dirty="0">
                <a:effectLst>
                  <a:outerShdw blurRad="38100" dist="38100" dir="2700000" algn="tl">
                    <a:srgbClr val="000000">
                      <a:alpha val="43137"/>
                    </a:srgbClr>
                  </a:outerShdw>
                </a:effectLst>
              </a:rPr>
              <a:t>ДЕЯТЕЛЬНОСТЬ, СУММЫ ОПЛАТЫ КОТОРЫХ УЧИТЫВАЮТСЯ</a:t>
            </a:r>
          </a:p>
          <a:p>
            <a:pPr marL="0" indent="0" algn="ctr">
              <a:buNone/>
            </a:pPr>
            <a:r>
              <a:rPr lang="ru-RU" b="1" dirty="0" smtClean="0">
                <a:effectLst>
                  <a:outerShdw blurRad="38100" dist="38100" dir="2700000" algn="tl">
                    <a:srgbClr val="000000">
                      <a:alpha val="43137"/>
                    </a:srgbClr>
                  </a:outerShdw>
                </a:effectLst>
              </a:rPr>
              <a:t>ПРИ </a:t>
            </a:r>
            <a:r>
              <a:rPr lang="ru-RU" b="1" dirty="0">
                <a:effectLst>
                  <a:outerShdw blurRad="38100" dist="38100" dir="2700000" algn="tl">
                    <a:srgbClr val="000000">
                      <a:alpha val="43137"/>
                    </a:srgbClr>
                  </a:outerShdw>
                </a:effectLst>
              </a:rPr>
              <a:t>ОПРЕДЕЛЕНИИ СУММЫ СОЦИАЛЬНОГО НАЛОГОВОГО ВЫЧЕТА</a:t>
            </a:r>
          </a:p>
          <a:p>
            <a:pPr algn="ctr"/>
            <a:endParaRPr lang="ru-RU" b="1" dirty="0">
              <a:effectLst>
                <a:outerShdw blurRad="38100" dist="38100" dir="2700000" algn="tl">
                  <a:srgbClr val="000000">
                    <a:alpha val="43137"/>
                  </a:srgbClr>
                </a:outerShdw>
              </a:effectLst>
            </a:endParaRPr>
          </a:p>
          <a:p>
            <a:pPr marL="0" indent="0">
              <a:buNone/>
            </a:pPr>
            <a:r>
              <a:rPr lang="ru-RU" sz="4500" dirty="0"/>
              <a:t>1. Медицинские услуги по ортопедическому лечению населения с врожденными и приобретенными дефектами зубов, зубных рядов, альвеолярных отростков, челюстей с опорой на зубные имплантаты при отсутствии условий для традиционного зубного протезирования (значительная атрофия или дефекты косной ткани челюстей).</a:t>
            </a:r>
          </a:p>
          <a:p>
            <a:endParaRPr lang="ru-RU" sz="4500" dirty="0"/>
          </a:p>
          <a:p>
            <a:pPr marL="0" indent="0">
              <a:buNone/>
            </a:pPr>
            <a:r>
              <a:rPr lang="ru-RU" sz="4500" dirty="0"/>
              <a:t>2. Медицинские услуги, оказанные в рамках высокотехнологичной медицинской помощи в соответствии с перечнем видов высокотехнологичной медицинской помощи, содержащим в том числе методы лечения и источники финансового обеспечения высокотехнологичной медицинской помощи, предусмотренным Программой государственных гарантий бесплатного оказания гражданам медицинской помощи.</a:t>
            </a:r>
          </a:p>
          <a:p>
            <a:endParaRPr lang="ru-RU" sz="4500" dirty="0"/>
          </a:p>
          <a:p>
            <a:pPr marL="0" indent="0">
              <a:buNone/>
            </a:pPr>
            <a:r>
              <a:rPr lang="ru-RU" sz="4500" dirty="0"/>
              <a:t>3. Медицинские услуги по лечению бесплодия методом экстракорпорального оплодотворения, культивирования и внутриматочного введения эмбриона, включая </a:t>
            </a:r>
            <a:r>
              <a:rPr lang="ru-RU" sz="4500" dirty="0" err="1"/>
              <a:t>криоконсервацию</a:t>
            </a:r>
            <a:r>
              <a:rPr lang="ru-RU" sz="4500" dirty="0"/>
              <a:t> эмбрионов, гамет (ооцитов, сперматозоидов), использование донорских ооцитов, донорской спермы, донорских эмбрионов, суррогатного материнства в части проведения программы экстракорпорального оплодотворения, а также </a:t>
            </a:r>
            <a:r>
              <a:rPr lang="ru-RU" sz="4500" dirty="0" err="1"/>
              <a:t>преимплантационной</a:t>
            </a:r>
            <a:r>
              <a:rPr lang="ru-RU" sz="4500" dirty="0"/>
              <a:t> генетической диагностики.</a:t>
            </a:r>
          </a:p>
          <a:p>
            <a:endParaRPr lang="ru-RU" sz="4500" dirty="0"/>
          </a:p>
          <a:p>
            <a:pPr marL="0" indent="0">
              <a:buNone/>
            </a:pPr>
            <a:r>
              <a:rPr lang="ru-RU" sz="4500" dirty="0"/>
              <a:t>4. Медицинские услуги, оказываемые в рамках паллиативной медицинской помощи, предусматривающие использование на дому медицинских изделий, предназначенных для поддержания функций органов и систем организма человека.</a:t>
            </a:r>
          </a:p>
          <a:p>
            <a:endParaRPr lang="ru-RU" dirty="0"/>
          </a:p>
          <a:p>
            <a:endParaRPr lang="ru-RU" dirty="0"/>
          </a:p>
        </p:txBody>
      </p:sp>
    </p:spTree>
    <p:extLst>
      <p:ext uri="{BB962C8B-B14F-4D97-AF65-F5344CB8AC3E}">
        <p14:creationId xmlns:p14="http://schemas.microsoft.com/office/powerpoint/2010/main" val="17878333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30614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70000" lnSpcReduction="20000"/>
          </a:bodyPr>
          <a:lstStyle/>
          <a:p>
            <a:endParaRPr lang="ru-RU" dirty="0" smtClean="0"/>
          </a:p>
          <a:p>
            <a:pPr marL="0" indent="0">
              <a:buNone/>
            </a:pPr>
            <a:r>
              <a:rPr lang="ru-RU" dirty="0" smtClean="0"/>
              <a:t>С </a:t>
            </a:r>
            <a:r>
              <a:rPr lang="ru-RU" dirty="0"/>
              <a:t>2021 года к дорогостоящему лечению в стоматологии отнесены медицинские услуги по ортопедическому лечению населения с врожденными и приобретенными дефектами зубов, зубных рядов, альвеолярных отростков, челюстей с опорой на зубные имплантаты при отсутствии условий для традиционного зубного протезирования (значительная атрофия или дефекты косной ткани челюстей).</a:t>
            </a:r>
          </a:p>
          <a:p>
            <a:pPr marL="0" indent="0" algn="ctr">
              <a:buNone/>
            </a:pPr>
            <a:endParaRPr lang="ru-RU" dirty="0" smtClean="0">
              <a:solidFill>
                <a:srgbClr val="FF0000"/>
              </a:solidFill>
            </a:endParaRPr>
          </a:p>
          <a:p>
            <a:pPr marL="0" indent="0" algn="ctr">
              <a:buNone/>
            </a:pPr>
            <a:r>
              <a:rPr lang="ru-RU" dirty="0" smtClean="0">
                <a:solidFill>
                  <a:srgbClr val="FF0000"/>
                </a:solidFill>
              </a:rPr>
              <a:t>Является </a:t>
            </a:r>
            <a:r>
              <a:rPr lang="ru-RU" dirty="0">
                <a:solidFill>
                  <a:srgbClr val="FF0000"/>
                </a:solidFill>
              </a:rPr>
              <a:t>ли имплантация зубов дорогостоящим лечением?</a:t>
            </a:r>
          </a:p>
          <a:p>
            <a:pPr marL="0" indent="0">
              <a:buNone/>
            </a:pPr>
            <a:r>
              <a:rPr lang="ru-RU" dirty="0"/>
              <a:t>Если при имплантации зубов выполняются условия для отнесения данных медицинских услуг к дорогостоящим видам лечения, в справке будет указан код услуги 2 (дорогостоящее лечение в стоматологии) и налогоплательщик будет иметь право на получение налогового вычета на сумму фактически произведенных расходов.</a:t>
            </a:r>
          </a:p>
          <a:p>
            <a:pPr marL="0" indent="0" algn="ctr">
              <a:buNone/>
            </a:pPr>
            <a:endParaRPr lang="ru-RU" dirty="0" smtClean="0">
              <a:solidFill>
                <a:srgbClr val="FF0000"/>
              </a:solidFill>
            </a:endParaRPr>
          </a:p>
          <a:p>
            <a:pPr marL="0" indent="0" algn="ctr">
              <a:buNone/>
            </a:pPr>
            <a:r>
              <a:rPr lang="ru-RU" dirty="0" smtClean="0">
                <a:solidFill>
                  <a:srgbClr val="FF0000"/>
                </a:solidFill>
              </a:rPr>
              <a:t>Является </a:t>
            </a:r>
            <a:r>
              <a:rPr lang="ru-RU" dirty="0">
                <a:solidFill>
                  <a:srgbClr val="FF0000"/>
                </a:solidFill>
              </a:rPr>
              <a:t>ли установка </a:t>
            </a:r>
            <a:r>
              <a:rPr lang="ru-RU" dirty="0" err="1">
                <a:solidFill>
                  <a:srgbClr val="FF0000"/>
                </a:solidFill>
              </a:rPr>
              <a:t>брекетов</a:t>
            </a:r>
            <a:r>
              <a:rPr lang="ru-RU" dirty="0">
                <a:solidFill>
                  <a:srgbClr val="FF0000"/>
                </a:solidFill>
              </a:rPr>
              <a:t> дорогостоящим лечением?</a:t>
            </a:r>
          </a:p>
          <a:p>
            <a:pPr marL="0" indent="0">
              <a:buNone/>
            </a:pPr>
            <a:r>
              <a:rPr lang="ru-RU" dirty="0"/>
              <a:t>В настоящий момент установка </a:t>
            </a:r>
            <a:r>
              <a:rPr lang="ru-RU" dirty="0" err="1"/>
              <a:t>брекетов</a:t>
            </a:r>
            <a:r>
              <a:rPr lang="ru-RU" dirty="0"/>
              <a:t> не относится к дорогостоящему лечению код услуги 2 в стоматологии. Хотя </a:t>
            </a:r>
            <a:r>
              <a:rPr lang="ru-RU" dirty="0" err="1"/>
              <a:t>брекеты</a:t>
            </a:r>
            <a:r>
              <a:rPr lang="ru-RU" dirty="0"/>
              <a:t> стоят довольно дорого, но законодатель не включил их в перечень дорогостоящего лечения для 3 НДФЛ. Поэтому в справке об оплате медицинских услуг будет проставлен код 1, а не код 2 </a:t>
            </a:r>
            <a:endParaRPr lang="ru-RU" dirty="0" smtClean="0"/>
          </a:p>
          <a:p>
            <a:pPr marL="0" indent="0" algn="r">
              <a:buNone/>
            </a:pPr>
            <a:r>
              <a:rPr lang="ru-RU" dirty="0" smtClean="0"/>
              <a:t>(</a:t>
            </a:r>
            <a:r>
              <a:rPr lang="ru-RU" dirty="0"/>
              <a:t>Письмо УФНС РФ по г. Москве от 19.08.2010 г. № 20-14/4/087724@).</a:t>
            </a:r>
          </a:p>
          <a:p>
            <a:endParaRPr lang="ru-RU" dirty="0"/>
          </a:p>
        </p:txBody>
      </p:sp>
    </p:spTree>
    <p:extLst>
      <p:ext uri="{BB962C8B-B14F-4D97-AF65-F5344CB8AC3E}">
        <p14:creationId xmlns:p14="http://schemas.microsoft.com/office/powerpoint/2010/main" val="230318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down)">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84C96F08-1D6A-4DCD-AFB2-A2D807E60685}"/>
              </a:ext>
            </a:extLst>
          </p:cNvPr>
          <p:cNvSpPr>
            <a:spLocks noGrp="1"/>
          </p:cNvSpPr>
          <p:nvPr>
            <p:ph idx="1"/>
          </p:nvPr>
        </p:nvSpPr>
        <p:spPr>
          <a:xfrm>
            <a:off x="0" y="0"/>
            <a:ext cx="9144000" cy="6858000"/>
          </a:xfrm>
        </p:spPr>
        <p:txBody>
          <a:bodyPr>
            <a:normAutofit lnSpcReduction="10000"/>
          </a:bodyPr>
          <a:lstStyle/>
          <a:p>
            <a:pPr marL="0" indent="0" algn="ctr">
              <a:buNone/>
            </a:pPr>
            <a:r>
              <a:rPr lang="ru-RU" b="1" i="0" dirty="0">
                <a:solidFill>
                  <a:srgbClr val="FF0000"/>
                </a:solidFill>
                <a:effectLst/>
                <a:latin typeface="helvetica" panose="020B0604020202020204" pitchFamily="34" charset="0"/>
              </a:rPr>
              <a:t>Налоговые агенты вправе принимать заявления на возврат НДФЛ в электронном </a:t>
            </a:r>
            <a:r>
              <a:rPr lang="ru-RU" b="1" i="0" dirty="0" smtClean="0">
                <a:solidFill>
                  <a:srgbClr val="FF0000"/>
                </a:solidFill>
                <a:effectLst/>
                <a:latin typeface="helvetica" panose="020B0604020202020204" pitchFamily="34" charset="0"/>
              </a:rPr>
              <a:t>виде</a:t>
            </a:r>
          </a:p>
          <a:p>
            <a:pPr marL="0" indent="0" algn="just">
              <a:buNone/>
            </a:pPr>
            <a:r>
              <a:rPr lang="ru-RU" dirty="0" smtClean="0"/>
              <a:t>Организация </a:t>
            </a:r>
            <a:r>
              <a:rPr lang="ru-RU" dirty="0"/>
              <a:t>может сама определить способы передачи заявлений, в </a:t>
            </a:r>
            <a:r>
              <a:rPr lang="ru-RU" dirty="0" err="1"/>
              <a:t>т.ч</a:t>
            </a:r>
            <a:r>
              <a:rPr lang="ru-RU" dirty="0"/>
              <a:t>. и электронный.</a:t>
            </a:r>
          </a:p>
          <a:p>
            <a:pPr marL="0" indent="0">
              <a:buNone/>
            </a:pPr>
            <a:r>
              <a:rPr lang="ru-RU" dirty="0"/>
              <a:t>В НК РФ не установили, как работникам нужно подавать заявления на возврат излишне удержанного НДФЛ. По Закону об электронной подписи документ, который подписали квалифицированной ЭП, равнозначен бумажному. Такой документ можно использовать в любых случаях, кроме тех, когда есть обязанность применять только бумажную форму.</a:t>
            </a:r>
          </a:p>
          <a:p>
            <a:pPr marL="0" indent="0" algn="r">
              <a:buNone/>
            </a:pPr>
            <a:r>
              <a:rPr lang="ru-RU" sz="1900" dirty="0" smtClean="0">
                <a:solidFill>
                  <a:srgbClr val="FF0000"/>
                </a:solidFill>
              </a:rPr>
              <a:t>Документы</a:t>
            </a:r>
            <a:r>
              <a:rPr lang="ru-RU" sz="1900" dirty="0">
                <a:solidFill>
                  <a:srgbClr val="FF0000"/>
                </a:solidFill>
              </a:rPr>
              <a:t>: Письмо ФНС России от 09.09.2021 N БС-4-11/12811@</a:t>
            </a:r>
          </a:p>
          <a:p>
            <a:endParaRPr lang="ru-RU" dirty="0"/>
          </a:p>
        </p:txBody>
      </p:sp>
    </p:spTree>
    <p:extLst>
      <p:ext uri="{BB962C8B-B14F-4D97-AF65-F5344CB8AC3E}">
        <p14:creationId xmlns:p14="http://schemas.microsoft.com/office/powerpoint/2010/main" val="299182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648" y="29587"/>
            <a:ext cx="9163648" cy="661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4406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85000" lnSpcReduction="10000"/>
          </a:bodyPr>
          <a:lstStyle/>
          <a:p>
            <a:pPr marL="0" indent="0" algn="ctr">
              <a:buNone/>
            </a:pPr>
            <a:r>
              <a:rPr lang="ru-RU" dirty="0" smtClean="0">
                <a:solidFill>
                  <a:srgbClr val="FF0000"/>
                </a:solidFill>
              </a:rPr>
              <a:t>С </a:t>
            </a:r>
            <a:r>
              <a:rPr lang="ru-RU" dirty="0">
                <a:solidFill>
                  <a:srgbClr val="FF0000"/>
                </a:solidFill>
              </a:rPr>
              <a:t>1 января 2022 года изменился порядок налогообложения НДФЛ доходов в виде оплаты работодателем стоимости путевок в оздоровительные </a:t>
            </a:r>
            <a:r>
              <a:rPr lang="ru-RU" dirty="0" smtClean="0">
                <a:solidFill>
                  <a:srgbClr val="FF0000"/>
                </a:solidFill>
              </a:rPr>
              <a:t>организации:</a:t>
            </a:r>
          </a:p>
          <a:p>
            <a:pPr marL="0" indent="0" algn="ctr">
              <a:buNone/>
            </a:pPr>
            <a:endParaRPr lang="ru-RU" dirty="0">
              <a:solidFill>
                <a:srgbClr val="FF0000"/>
              </a:solidFill>
            </a:endParaRPr>
          </a:p>
          <a:p>
            <a:r>
              <a:rPr lang="ru-RU" dirty="0"/>
              <a:t>доходы физлица в виде оплаты стоимости путевок освобождаются от НДФЛ вне зависимости от того, учтены или нет такие затраты в расходах организации при расчете налога на прибыль;</a:t>
            </a:r>
          </a:p>
          <a:p>
            <a:r>
              <a:rPr lang="ru-RU" dirty="0"/>
              <a:t>освобождением можно воспользоваться только один раз в году;</a:t>
            </a:r>
          </a:p>
          <a:p>
            <a:r>
              <a:rPr lang="ru-RU" dirty="0"/>
              <a:t>повышен возраст детей для такого освобождения, - оно распространяется на подростков, не достигших возраста 18 лет, а также до 24 лет при очном обучении</a:t>
            </a:r>
            <a:r>
              <a:rPr lang="ru-RU" dirty="0" smtClean="0"/>
              <a:t>.</a:t>
            </a:r>
          </a:p>
          <a:p>
            <a:endParaRPr lang="ru-RU" dirty="0"/>
          </a:p>
          <a:p>
            <a:pPr marL="0" indent="0" algn="r">
              <a:buNone/>
            </a:pPr>
            <a:r>
              <a:rPr lang="ru-RU" dirty="0">
                <a:solidFill>
                  <a:srgbClr val="FF0000"/>
                </a:solidFill>
              </a:rPr>
              <a:t>&lt;Информация&gt; ФНС России "Разъяснен порядок освобождения стоимости путевок от НДФЛ с 2022 года"</a:t>
            </a:r>
          </a:p>
          <a:p>
            <a:endParaRPr lang="ru-RU" dirty="0">
              <a:solidFill>
                <a:srgbClr val="FF0000"/>
              </a:solidFill>
            </a:endParaRPr>
          </a:p>
        </p:txBody>
      </p:sp>
    </p:spTree>
    <p:extLst>
      <p:ext uri="{BB962C8B-B14F-4D97-AF65-F5344CB8AC3E}">
        <p14:creationId xmlns:p14="http://schemas.microsoft.com/office/powerpoint/2010/main" val="230643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DBFEB3AF-D784-460F-86D8-B3D047073523}"/>
              </a:ext>
            </a:extLst>
          </p:cNvPr>
          <p:cNvSpPr>
            <a:spLocks noGrp="1"/>
          </p:cNvSpPr>
          <p:nvPr>
            <p:ph idx="1"/>
          </p:nvPr>
        </p:nvSpPr>
        <p:spPr>
          <a:xfrm>
            <a:off x="0" y="0"/>
            <a:ext cx="9144000" cy="6858000"/>
          </a:xfrm>
        </p:spPr>
        <p:txBody>
          <a:bodyPr>
            <a:normAutofit fontScale="92500" lnSpcReduction="20000"/>
          </a:bodyPr>
          <a:lstStyle/>
          <a:p>
            <a:r>
              <a:rPr lang="ru-RU" dirty="0" smtClean="0"/>
              <a:t>С </a:t>
            </a:r>
            <a:r>
              <a:rPr lang="ru-RU" dirty="0"/>
              <a:t>2020 года работает программа туристического </a:t>
            </a:r>
            <a:r>
              <a:rPr lang="ru-RU" dirty="0" err="1"/>
              <a:t>кешбэка</a:t>
            </a:r>
            <a:r>
              <a:rPr lang="ru-RU" dirty="0"/>
              <a:t>. По ней физлицам возвращают часть затрат. Для этого есть ряд условий. В программе участвуют и санатории, в которые можно купить путевку для лечения.</a:t>
            </a:r>
          </a:p>
          <a:p>
            <a:r>
              <a:rPr lang="ru-RU" dirty="0"/>
              <a:t>По НК РФ полную или частичную оплату (компенсацию) работникам, членам их семей и т.д. стоимости санаторно-курортных путевок не облагают НДФЛ.</a:t>
            </a:r>
          </a:p>
          <a:p>
            <a:r>
              <a:rPr lang="ru-RU" dirty="0"/>
              <a:t>Возникает вопрос: как быть с НДФЛ, если работодатель компенсирует стоимость путевки, включая ту часть, которую физлицу возвращают по программе. Из разъяснений Минфина следует, что данная часть облагается НДФЛ.</a:t>
            </a:r>
          </a:p>
          <a:p>
            <a:pPr marL="0" indent="0" algn="r">
              <a:buNone/>
            </a:pPr>
            <a:r>
              <a:rPr lang="ru-RU" dirty="0">
                <a:solidFill>
                  <a:srgbClr val="FF0000"/>
                </a:solidFill>
              </a:rPr>
              <a:t>Документы: Письмо Минфина России от 09.08.2021 N 03-04-05/63653</a:t>
            </a:r>
          </a:p>
          <a:p>
            <a:endParaRPr lang="ru-RU" dirty="0"/>
          </a:p>
        </p:txBody>
      </p:sp>
    </p:spTree>
    <p:extLst>
      <p:ext uri="{BB962C8B-B14F-4D97-AF65-F5344CB8AC3E}">
        <p14:creationId xmlns:p14="http://schemas.microsoft.com/office/powerpoint/2010/main" val="30044033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08" y="1"/>
            <a:ext cx="91291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6447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70000" lnSpcReduction="20000"/>
          </a:bodyPr>
          <a:lstStyle/>
          <a:p>
            <a:r>
              <a:rPr lang="ru-RU" b="1" dirty="0">
                <a:solidFill>
                  <a:srgbClr val="000000"/>
                </a:solidFill>
                <a:latin typeface="helvetica"/>
                <a:hlinkClick r:id="rId2"/>
              </a:rPr>
              <a:t>&lt;Информация&gt; </a:t>
            </a:r>
            <a:r>
              <a:rPr lang="ru-RU" b="1" dirty="0" err="1">
                <a:solidFill>
                  <a:srgbClr val="000000"/>
                </a:solidFill>
                <a:latin typeface="helvetica"/>
                <a:hlinkClick r:id="rId2"/>
              </a:rPr>
              <a:t>Минпромторга</a:t>
            </a:r>
            <a:r>
              <a:rPr lang="ru-RU" b="1" dirty="0">
                <a:solidFill>
                  <a:srgbClr val="000000"/>
                </a:solidFill>
                <a:latin typeface="helvetica"/>
                <a:hlinkClick r:id="rId2"/>
              </a:rPr>
              <a:t> России "Перечень легковых автомобилей средней стоимостью от 3 миллионов рублей (2022 год)"</a:t>
            </a:r>
            <a:endParaRPr lang="ru-RU" dirty="0">
              <a:solidFill>
                <a:srgbClr val="000000"/>
              </a:solidFill>
              <a:latin typeface="helvetica"/>
            </a:endParaRPr>
          </a:p>
          <a:p>
            <a:r>
              <a:rPr lang="ru-RU" b="1" dirty="0">
                <a:solidFill>
                  <a:srgbClr val="000000"/>
                </a:solidFill>
                <a:latin typeface="helvetica"/>
              </a:rPr>
              <a:t>Для налогового периода 2022 г. определен перечень дорогостоящих автомобилей для целей исчисления транспортного налога</a:t>
            </a:r>
            <a:endParaRPr lang="ru-RU" dirty="0">
              <a:solidFill>
                <a:srgbClr val="000000"/>
              </a:solidFill>
              <a:latin typeface="helvetica"/>
            </a:endParaRPr>
          </a:p>
          <a:p>
            <a:r>
              <a:rPr lang="ru-RU" dirty="0">
                <a:solidFill>
                  <a:srgbClr val="000000"/>
                </a:solidFill>
                <a:latin typeface="helvetica"/>
              </a:rPr>
              <a:t>В отношении легковых автомобилей средней стоимостью от 3 млн. рублей применяются повышающие коэффициенты к ставке транспортного налога. Перечень таких автомобилей ежегодно размещается на официальном сайте </a:t>
            </a:r>
            <a:r>
              <a:rPr lang="ru-RU" dirty="0" err="1">
                <a:solidFill>
                  <a:srgbClr val="000000"/>
                </a:solidFill>
                <a:latin typeface="helvetica"/>
              </a:rPr>
              <a:t>Минпромторга</a:t>
            </a:r>
            <a:r>
              <a:rPr lang="ru-RU" dirty="0">
                <a:solidFill>
                  <a:srgbClr val="000000"/>
                </a:solidFill>
                <a:latin typeface="helvetica"/>
              </a:rPr>
              <a:t> России не позднее 1 марта очередного налогового периода.</a:t>
            </a:r>
          </a:p>
          <a:p>
            <a:r>
              <a:rPr lang="ru-RU" b="1" dirty="0">
                <a:solidFill>
                  <a:srgbClr val="000000"/>
                </a:solidFill>
                <a:latin typeface="helvetica"/>
                <a:hlinkClick r:id="rId3"/>
              </a:rPr>
              <a:t>&lt;Информация&gt; </a:t>
            </a:r>
            <a:r>
              <a:rPr lang="ru-RU" b="1" dirty="0" err="1">
                <a:solidFill>
                  <a:srgbClr val="000000"/>
                </a:solidFill>
                <a:latin typeface="helvetica"/>
                <a:hlinkClick r:id="rId3"/>
              </a:rPr>
              <a:t>Минпромторга</a:t>
            </a:r>
            <a:r>
              <a:rPr lang="ru-RU" b="1" dirty="0">
                <a:solidFill>
                  <a:srgbClr val="000000"/>
                </a:solidFill>
                <a:latin typeface="helvetica"/>
                <a:hlinkClick r:id="rId3"/>
              </a:rPr>
              <a:t> России от 02.03.2022 "Минимальную планку "налога на роскошь" для автомобилей предлагается повысить до 10 млн рублей"</a:t>
            </a:r>
            <a:endParaRPr lang="ru-RU" dirty="0">
              <a:solidFill>
                <a:srgbClr val="000000"/>
              </a:solidFill>
              <a:latin typeface="helvetica"/>
            </a:endParaRPr>
          </a:p>
          <a:p>
            <a:r>
              <a:rPr lang="ru-RU" b="1" dirty="0">
                <a:solidFill>
                  <a:srgbClr val="000000"/>
                </a:solidFill>
                <a:latin typeface="helvetica"/>
              </a:rPr>
              <a:t>С 3 млн рублей до 10 млн рублей предлагается повысить минимальный порог стоимости легкового автомобиля, на который распространяется "налог на роскошь"</a:t>
            </a:r>
            <a:endParaRPr lang="ru-RU" dirty="0">
              <a:solidFill>
                <a:srgbClr val="000000"/>
              </a:solidFill>
              <a:latin typeface="helvetica"/>
            </a:endParaRPr>
          </a:p>
          <a:p>
            <a:r>
              <a:rPr lang="ru-RU" dirty="0">
                <a:solidFill>
                  <a:srgbClr val="000000"/>
                </a:solidFill>
                <a:latin typeface="helvetica"/>
              </a:rPr>
              <a:t>Эти изменения будут распространяться на автомобили, приобретенные с 1 января 2022 года.</a:t>
            </a:r>
          </a:p>
          <a:p>
            <a:r>
              <a:rPr lang="ru-RU" dirty="0">
                <a:solidFill>
                  <a:srgbClr val="000000"/>
                </a:solidFill>
                <a:latin typeface="helvetica"/>
              </a:rPr>
              <a:t>Проект соответствующих изменений в Налоговый кодекс будет в ближайшее время внесен в Правительство.</a:t>
            </a:r>
          </a:p>
          <a:p>
            <a:endParaRPr lang="ru-RU" dirty="0"/>
          </a:p>
        </p:txBody>
      </p:sp>
    </p:spTree>
    <p:extLst>
      <p:ext uri="{BB962C8B-B14F-4D97-AF65-F5344CB8AC3E}">
        <p14:creationId xmlns:p14="http://schemas.microsoft.com/office/powerpoint/2010/main" val="75841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027" t="13628" b="5552"/>
          <a:stretch/>
        </p:blipFill>
        <p:spPr bwMode="auto">
          <a:xfrm>
            <a:off x="0" y="23242"/>
            <a:ext cx="9144000" cy="6718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307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85000" lnSpcReduction="10000"/>
          </a:bodyPr>
          <a:lstStyle/>
          <a:p>
            <a:pPr marL="0" indent="0">
              <a:buNone/>
            </a:pPr>
            <a:r>
              <a:rPr lang="ru-RU" dirty="0"/>
              <a:t>С 1 января по 1 февраля 2022 года банки должны </a:t>
            </a:r>
            <a:r>
              <a:rPr lang="ru-RU" dirty="0" smtClean="0"/>
              <a:t>были сообщить </a:t>
            </a:r>
            <a:r>
              <a:rPr lang="ru-RU" dirty="0"/>
              <a:t>в налоговые органы информацию о суммах выплаченных процентов по вкладам (остаткам на счетах) </a:t>
            </a:r>
            <a:r>
              <a:rPr lang="ru-RU" dirty="0">
                <a:solidFill>
                  <a:srgbClr val="FF0000"/>
                </a:solidFill>
              </a:rPr>
              <a:t>в отношении каждого физического лица, который получал их в течение 2021 года</a:t>
            </a:r>
            <a:r>
              <a:rPr lang="ru-RU" dirty="0"/>
              <a:t>.</a:t>
            </a:r>
          </a:p>
          <a:p>
            <a:pPr marL="0" indent="0">
              <a:buNone/>
            </a:pPr>
            <a:r>
              <a:rPr lang="ru-RU" b="1" dirty="0">
                <a:solidFill>
                  <a:srgbClr val="FF0000"/>
                </a:solidFill>
              </a:rPr>
              <a:t>Исключение</a:t>
            </a:r>
            <a:r>
              <a:rPr lang="ru-RU" dirty="0"/>
              <a:t> составляет информация о доходах по счетам, процентная ставка по которым в течение всего года не превышает 1% годовых, а также по счетам </a:t>
            </a:r>
            <a:r>
              <a:rPr lang="ru-RU" dirty="0" err="1"/>
              <a:t>эскроу</a:t>
            </a:r>
            <a:r>
              <a:rPr lang="ru-RU" dirty="0"/>
              <a:t>.</a:t>
            </a:r>
          </a:p>
          <a:p>
            <a:pPr marL="0" indent="0">
              <a:buNone/>
            </a:pPr>
            <a:r>
              <a:rPr lang="ru-RU" dirty="0" smtClean="0"/>
              <a:t>На </a:t>
            </a:r>
            <a:r>
              <a:rPr lang="ru-RU" dirty="0"/>
              <a:t>основании информации банков налоговый орган рассчитает НДФЛ и направит получателям дохода уведомление на уплату налога.</a:t>
            </a:r>
          </a:p>
          <a:p>
            <a:pPr marL="0" indent="0">
              <a:buNone/>
            </a:pPr>
            <a:r>
              <a:rPr lang="ru-RU" dirty="0"/>
              <a:t>Налогообложению подлежит не весь доход (полученные проценты), а только его часть, превышающая размер необлагаемого процентного </a:t>
            </a:r>
            <a:r>
              <a:rPr lang="ru-RU" dirty="0" smtClean="0"/>
              <a:t>дохода. </a:t>
            </a:r>
            <a:r>
              <a:rPr lang="ru-RU" dirty="0"/>
              <a:t>Он рассчитывается как произведение 1 млн рублей и ключевой ставки Банка России, установленной на 1 января отчетного года.</a:t>
            </a:r>
          </a:p>
          <a:p>
            <a:endParaRPr lang="ru-RU" dirty="0"/>
          </a:p>
        </p:txBody>
      </p:sp>
    </p:spTree>
    <p:extLst>
      <p:ext uri="{BB962C8B-B14F-4D97-AF65-F5344CB8AC3E}">
        <p14:creationId xmlns:p14="http://schemas.microsoft.com/office/powerpoint/2010/main" val="14850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1A74A14C-B41E-4B1F-ACD1-035CA9379B56}"/>
              </a:ext>
            </a:extLst>
          </p:cNvPr>
          <p:cNvSpPr>
            <a:spLocks noGrp="1"/>
          </p:cNvSpPr>
          <p:nvPr>
            <p:ph idx="1"/>
          </p:nvPr>
        </p:nvSpPr>
        <p:spPr>
          <a:xfrm>
            <a:off x="0" y="0"/>
            <a:ext cx="9144000" cy="6858000"/>
          </a:xfrm>
        </p:spPr>
        <p:txBody>
          <a:bodyPr/>
          <a:lstStyle/>
          <a:p>
            <a:pPr marL="0" indent="0" algn="ctr">
              <a:buNone/>
            </a:pPr>
            <a:r>
              <a:rPr lang="ru-RU" sz="1800" b="1" dirty="0">
                <a:solidFill>
                  <a:srgbClr val="FF0000"/>
                </a:solidFill>
                <a:effectLst/>
                <a:latin typeface="Helvetica" panose="020B0604020202020204" pitchFamily="34" charset="0"/>
                <a:ea typeface="Times New Roman" panose="02020603050405020304" pitchFamily="18" charset="0"/>
              </a:rPr>
              <a:t>Утилизация автомобиля: ФНС рассказала, какие документы нужны, чтобы транспортный налог не </a:t>
            </a:r>
            <a:r>
              <a:rPr lang="ru-RU" sz="1800" b="1" dirty="0" smtClean="0">
                <a:solidFill>
                  <a:srgbClr val="FF0000"/>
                </a:solidFill>
                <a:effectLst/>
                <a:latin typeface="Helvetica" panose="020B0604020202020204" pitchFamily="34" charset="0"/>
                <a:ea typeface="Times New Roman" panose="02020603050405020304" pitchFamily="18" charset="0"/>
              </a:rPr>
              <a:t>начисляли</a:t>
            </a:r>
          </a:p>
          <a:p>
            <a:endParaRPr lang="ru-RU" sz="1800" b="1" dirty="0">
              <a:solidFill>
                <a:srgbClr val="000000"/>
              </a:solidFill>
              <a:latin typeface="Helvetica" panose="020B0604020202020204" pitchFamily="34" charset="0"/>
              <a:ea typeface="Times New Roman" panose="02020603050405020304" pitchFamily="18" charset="0"/>
            </a:endParaRPr>
          </a:p>
          <a:p>
            <a:pPr marL="0" indent="0">
              <a:buNone/>
            </a:pPr>
            <a:endParaRPr lang="ru-RU" sz="1800" b="1" dirty="0">
              <a:solidFill>
                <a:srgbClr val="000000"/>
              </a:solidFill>
              <a:latin typeface="Helvetica" panose="020B0604020202020204" pitchFamily="34" charset="0"/>
              <a:ea typeface="Times New Roman" panose="02020603050405020304" pitchFamily="18" charset="0"/>
            </a:endParaRPr>
          </a:p>
          <a:p>
            <a:pPr marL="0" indent="0">
              <a:buNone/>
            </a:pPr>
            <a:r>
              <a:rPr lang="ru-RU" sz="2400" dirty="0">
                <a:latin typeface="Times New Roman" panose="02020603050405020304" pitchFamily="18" charset="0"/>
                <a:ea typeface="Times New Roman" panose="02020603050405020304" pitchFamily="18" charset="0"/>
              </a:rPr>
              <a:t>Налоговики напомнили, что транспортный налог не начисляют с 1-го числа месяца гибели или уничтожения автомобиля. </a:t>
            </a:r>
            <a:endParaRPr lang="ru-RU" sz="2400" dirty="0" smtClean="0">
              <a:latin typeface="Times New Roman" panose="02020603050405020304" pitchFamily="18" charset="0"/>
              <a:ea typeface="Times New Roman" panose="02020603050405020304" pitchFamily="18" charset="0"/>
            </a:endParaRPr>
          </a:p>
          <a:p>
            <a:pPr marL="0" indent="0">
              <a:buNone/>
            </a:pPr>
            <a:r>
              <a:rPr lang="ru-RU" sz="2400" dirty="0" smtClean="0">
                <a:latin typeface="Times New Roman" panose="02020603050405020304" pitchFamily="18" charset="0"/>
                <a:ea typeface="Times New Roman" panose="02020603050405020304" pitchFamily="18" charset="0"/>
              </a:rPr>
              <a:t>Если </a:t>
            </a:r>
            <a:r>
              <a:rPr lang="ru-RU" sz="2400" dirty="0">
                <a:latin typeface="Times New Roman" panose="02020603050405020304" pitchFamily="18" charset="0"/>
                <a:ea typeface="Times New Roman" panose="02020603050405020304" pitchFamily="18" charset="0"/>
              </a:rPr>
              <a:t>по воле собственника транспортное средство утилизировали, то для снятия его с учета владелец должен подать в ГИБДД вместе с заявлением свидетельство (акт) об утилизации, которое подтверждает уничтожение. Иных оснований прекратить регистрацию автомобиля в таких обстоятельствах нет. Значит, этот же документ будет основанием больше не начислять транспортный налог.</a:t>
            </a:r>
          </a:p>
          <a:p>
            <a:pPr marL="0" indent="0">
              <a:buNone/>
            </a:pPr>
            <a:endParaRPr lang="ru-RU" sz="2400" dirty="0" smtClean="0">
              <a:latin typeface="Times New Roman" panose="02020603050405020304" pitchFamily="18" charset="0"/>
              <a:ea typeface="Times New Roman" panose="02020603050405020304" pitchFamily="18" charset="0"/>
            </a:endParaRPr>
          </a:p>
          <a:p>
            <a:pPr marL="0" indent="0" algn="r">
              <a:buNone/>
            </a:pPr>
            <a:endParaRPr lang="ru-RU" sz="1800" i="1" dirty="0" smtClean="0">
              <a:solidFill>
                <a:srgbClr val="FF0000"/>
              </a:solidFill>
              <a:effectLst/>
              <a:latin typeface="Helvetica" panose="020B0604020202020204" pitchFamily="34" charset="0"/>
              <a:ea typeface="Times New Roman" panose="02020603050405020304" pitchFamily="18" charset="0"/>
            </a:endParaRPr>
          </a:p>
          <a:p>
            <a:pPr marL="0" indent="0" algn="r">
              <a:buNone/>
            </a:pPr>
            <a:r>
              <a:rPr lang="ru-RU" sz="1800" i="1" dirty="0" smtClean="0">
                <a:solidFill>
                  <a:srgbClr val="FF0000"/>
                </a:solidFill>
                <a:effectLst/>
                <a:latin typeface="Helvetica" panose="020B0604020202020204" pitchFamily="34" charset="0"/>
                <a:ea typeface="Times New Roman" panose="02020603050405020304" pitchFamily="18" charset="0"/>
              </a:rPr>
              <a:t>Документы</a:t>
            </a:r>
            <a:r>
              <a:rPr lang="ru-RU" sz="1800" i="1" dirty="0">
                <a:solidFill>
                  <a:srgbClr val="FF0000"/>
                </a:solidFill>
                <a:effectLst/>
                <a:latin typeface="Helvetica" panose="020B0604020202020204" pitchFamily="34" charset="0"/>
                <a:ea typeface="Times New Roman" panose="02020603050405020304" pitchFamily="18" charset="0"/>
              </a:rPr>
              <a:t>: </a:t>
            </a:r>
            <a:r>
              <a:rPr lang="ru-RU" sz="1800" i="1" u="sng" dirty="0">
                <a:solidFill>
                  <a:srgbClr val="FF0000"/>
                </a:solidFill>
                <a:effectLst/>
                <a:latin typeface="Helvetica" panose="020B0604020202020204" pitchFamily="34" charset="0"/>
                <a:ea typeface="Times New Roman" panose="02020603050405020304" pitchFamily="18" charset="0"/>
                <a:hlinkClick r:id="rId2" tooltip="«В соответствии с пунктом 3.1 статьи 362 Кодекса в отношении транспортного средства, прекратившего свое существование в связи с его гибелью или уничтожением, исчисление налога прекращается с 1-го числа месяца гибели или уничтожения такого объекта на основ"/>
              </a:rPr>
              <a:t>Письмо</a:t>
            </a:r>
            <a:r>
              <a:rPr lang="ru-RU" sz="1800" i="1" dirty="0">
                <a:solidFill>
                  <a:srgbClr val="FF0000"/>
                </a:solidFill>
                <a:effectLst/>
                <a:latin typeface="Helvetica" panose="020B0604020202020204" pitchFamily="34" charset="0"/>
                <a:ea typeface="Times New Roman" panose="02020603050405020304" pitchFamily="18" charset="0"/>
              </a:rPr>
              <a:t> ФНС России от 06.07.2021 N БС-4-21/9471@</a:t>
            </a:r>
            <a:endParaRPr lang="ru-RU" sz="1800" dirty="0">
              <a:solidFill>
                <a:srgbClr val="FF0000"/>
              </a:solidFill>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128484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down)">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08315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35974"/>
            <a:ext cx="9144000" cy="6822026"/>
          </a:xfrm>
        </p:spPr>
        <p:txBody>
          <a:bodyPr>
            <a:normAutofit fontScale="40000" lnSpcReduction="20000"/>
          </a:bodyPr>
          <a:lstStyle/>
          <a:p>
            <a:pPr marL="0" indent="0">
              <a:buNone/>
            </a:pPr>
            <a:r>
              <a:rPr lang="ru-RU" dirty="0">
                <a:solidFill>
                  <a:srgbClr val="FF0000"/>
                </a:solidFill>
              </a:rPr>
              <a:t>Письмо Федеральной налоговой службы от 22 февраля 2022 г. № БС-3-21/1577@ “О рассмотрении обращения”</a:t>
            </a:r>
          </a:p>
          <a:p>
            <a:pPr marL="0" indent="0">
              <a:buNone/>
            </a:pPr>
            <a:r>
              <a:rPr lang="ru-RU" dirty="0" smtClean="0"/>
              <a:t>Федеральная </a:t>
            </a:r>
            <a:r>
              <a:rPr lang="ru-RU" dirty="0"/>
              <a:t>налоговая служба рассмотрела обращение по вопросу исчисления налога на имущество физических лиц (далее - налог) и сообщает следующее.</a:t>
            </a:r>
          </a:p>
          <a:p>
            <a:pPr marL="0" indent="0">
              <a:buNone/>
            </a:pPr>
            <a:r>
              <a:rPr lang="ru-RU" dirty="0" smtClean="0"/>
              <a:t>В </a:t>
            </a:r>
            <a:r>
              <a:rPr lang="ru-RU" dirty="0"/>
              <a:t>соответствии с пунктом 8 статьи 408 </a:t>
            </a:r>
            <a:r>
              <a:rPr lang="ru-RU" dirty="0" smtClean="0"/>
              <a:t>НК РФ сумма </a:t>
            </a:r>
            <a:r>
              <a:rPr lang="ru-RU" dirty="0"/>
              <a:t>налога за первые три налоговых периода с начала применения порядка определения налоговой базы исходя из кадастровой стоимости объекта налогообложения исчисляется с учетом положений пункта 9 статьи 408 Кодекса по следующей формуле (далее - формула): Н = (Н1 - Н2) x К + Н2, где:</a:t>
            </a:r>
          </a:p>
          <a:p>
            <a:r>
              <a:rPr lang="ru-RU" dirty="0" smtClean="0"/>
              <a:t>Н </a:t>
            </a:r>
            <a:r>
              <a:rPr lang="ru-RU" dirty="0"/>
              <a:t>- сумма налога, подлежащая уплате;</a:t>
            </a:r>
          </a:p>
          <a:p>
            <a:r>
              <a:rPr lang="ru-RU" dirty="0" smtClean="0"/>
              <a:t>Н1 </a:t>
            </a:r>
            <a:r>
              <a:rPr lang="ru-RU" dirty="0"/>
              <a:t>- сумма налога, исчисленная в порядке, предусмотренном пунктом 1 статьи 408 Кодекса, исходя из налоговой базы, определенной в соответствии со статьей 403 Кодекса, без учета положений пунктов 4 - 6 статьи 408 Кодекса;</a:t>
            </a:r>
          </a:p>
          <a:p>
            <a:r>
              <a:rPr lang="ru-RU" dirty="0" smtClean="0"/>
              <a:t>Н2 </a:t>
            </a:r>
            <a:r>
              <a:rPr lang="ru-RU" dirty="0"/>
              <a:t>- сумма налога, исчисленная исходя из инвентаризационной стоимости объекта налогообложения (без учета положений пунктов 4 - 6 статьи 408 Кодекса) за последний налоговый период, в котором в отношении такого объекта налогообложения применялся порядок определения налоговой базы исходя из его инвентаризационной стоимости;</a:t>
            </a:r>
          </a:p>
          <a:p>
            <a:r>
              <a:rPr lang="ru-RU" dirty="0" smtClean="0"/>
              <a:t>К </a:t>
            </a:r>
            <a:r>
              <a:rPr lang="ru-RU" dirty="0"/>
              <a:t>- коэффициент, равный: 0,2 - применительно к первому налоговому периоду, в котором налоговая база определяется в соответствующем муниципальном образовании (городе федерального значения) в соответствии со статьей 403 Кодекса; 0,4 - применительно ко второму налоговому периоду, в котором налоговая база определяется в соответствующем муниципальном образовании (городе федерального значения) в соответствии со статьей 403 Кодекса; 0,6 - применительно к третьему налоговому периоду, в котором налоговая база определяется в соответствующем муниципальном образовании (городе федерального значения) в соответствии со статьей 403 Кодекса.</a:t>
            </a:r>
          </a:p>
          <a:p>
            <a:pPr marL="0" indent="0">
              <a:buNone/>
            </a:pPr>
            <a:r>
              <a:rPr lang="ru-RU" dirty="0" smtClean="0"/>
              <a:t>Начиная </a:t>
            </a:r>
            <a:r>
              <a:rPr lang="ru-RU" dirty="0"/>
              <a:t>с четвертого налогового периода, в котором налоговая база определяется в соответствующем муниципальном образовании (городе федерального значения) в соответствии со статьей 403 Кодекса, исчисление суммы налога производится в соответствии со статьей 408 Кодекса без учета вышеуказанных положений.</a:t>
            </a:r>
          </a:p>
          <a:p>
            <a:pPr marL="0" indent="0">
              <a:buNone/>
            </a:pPr>
            <a:r>
              <a:rPr lang="ru-RU" dirty="0" smtClean="0"/>
              <a:t>Учитывая</a:t>
            </a:r>
            <a:r>
              <a:rPr lang="ru-RU" dirty="0"/>
              <a:t>, что в составе формулы присутствует сумма налога, исчисленная исходя из инвентаризационной стоимости объекта налогообложения, обращаем внимание на следующее.</a:t>
            </a:r>
          </a:p>
          <a:p>
            <a:pPr marL="0" indent="0">
              <a:buNone/>
            </a:pPr>
            <a:r>
              <a:rPr lang="ru-RU" dirty="0" smtClean="0"/>
              <a:t>Определение </a:t>
            </a:r>
            <a:r>
              <a:rPr lang="ru-RU" dirty="0"/>
              <a:t>инвентаризационной стоимости строений и сооружений для целей налогообложения осуществлялось по восстановительной стоимости, уменьшенной на величину стоимостного выражения физического износа на момент оценки (пункт 3.2. Порядка оценки строений, помещений и сооружений, принадлежащих гражданам на праве собственности, утвержденного приказом Минстроя России от 04.04.1992 N 87 "Об утверждении Порядка оценки строений, помещений и сооружений, принадлежащих гражданам на праве собственности").</a:t>
            </a:r>
          </a:p>
          <a:p>
            <a:pPr marL="0" indent="0">
              <a:buNone/>
            </a:pPr>
            <a:r>
              <a:rPr lang="ru-RU" dirty="0" smtClean="0"/>
              <a:t>Указанные </a:t>
            </a:r>
            <a:r>
              <a:rPr lang="ru-RU" dirty="0"/>
              <a:t>вопросы, касающиеся оснований и порядка расчета инвентаризационной стоимости не относятся к компетенции ФНС России. Нарушений при исчислении указанного налога на выявлено.</a:t>
            </a:r>
          </a:p>
          <a:p>
            <a:pPr marL="0" indent="0">
              <a:buNone/>
            </a:pPr>
            <a:r>
              <a:rPr lang="ru-RU" dirty="0" smtClean="0"/>
              <a:t>Начиная </a:t>
            </a:r>
            <a:r>
              <a:rPr lang="ru-RU" dirty="0"/>
              <a:t>с 01.01.2020 определение налоговой базы по налогу исходя из инвентаризационной стоимости объектов налогообложения не производится (часть 3 статьи 5 Федерального закона от 04.10.2014 N 284-ФЗ "О внесении изменений в статьи 12 и 85 части первой и часть вторую Налогового кодекса Российской Федерации и признании утратившим силу Закона Российской Федерации "О налогах на имущество физических лиц").</a:t>
            </a:r>
          </a:p>
          <a:p>
            <a:pPr marL="0" indent="0">
              <a:buNone/>
            </a:pPr>
            <a:r>
              <a:rPr lang="ru-RU" dirty="0" smtClean="0"/>
              <a:t>С </a:t>
            </a:r>
            <a:r>
              <a:rPr lang="ru-RU" dirty="0"/>
              <a:t>01.01.2021 статья 404 Кодекса, предусматривающая использование инвентаризационной стоимости для определения налоговой базы, утратила </a:t>
            </a:r>
            <a:r>
              <a:rPr lang="ru-RU" dirty="0" smtClean="0"/>
              <a:t>силу</a:t>
            </a:r>
            <a:endParaRPr lang="ru-RU" dirty="0"/>
          </a:p>
        </p:txBody>
      </p:sp>
    </p:spTree>
    <p:extLst>
      <p:ext uri="{BB962C8B-B14F-4D97-AF65-F5344CB8AC3E}">
        <p14:creationId xmlns:p14="http://schemas.microsoft.com/office/powerpoint/2010/main" val="15069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down)">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wipe(down)">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0D51DB4F-3BB6-4C67-BDA3-4E69108CA7B8}"/>
              </a:ext>
            </a:extLst>
          </p:cNvPr>
          <p:cNvSpPr>
            <a:spLocks noGrp="1"/>
          </p:cNvSpPr>
          <p:nvPr>
            <p:ph idx="1"/>
          </p:nvPr>
        </p:nvSpPr>
        <p:spPr>
          <a:xfrm>
            <a:off x="0" y="0"/>
            <a:ext cx="9144000" cy="6858000"/>
          </a:xfrm>
        </p:spPr>
        <p:txBody>
          <a:bodyPr>
            <a:normAutofit fontScale="85000" lnSpcReduction="10000"/>
          </a:bodyPr>
          <a:lstStyle/>
          <a:p>
            <a:pPr marL="0" indent="0" algn="ctr">
              <a:buNone/>
            </a:pPr>
            <a:r>
              <a:rPr lang="ru-RU" b="1" i="0" dirty="0">
                <a:solidFill>
                  <a:srgbClr val="FF0000"/>
                </a:solidFill>
                <a:effectLst/>
                <a:latin typeface="helvetica" panose="020B0604020202020204" pitchFamily="34" charset="0"/>
              </a:rPr>
              <a:t>ФНС согласилась с Минфином, какое имущество считать </a:t>
            </a:r>
            <a:r>
              <a:rPr lang="ru-RU" b="1" i="0" dirty="0" smtClean="0">
                <a:solidFill>
                  <a:srgbClr val="FF0000"/>
                </a:solidFill>
                <a:effectLst/>
                <a:latin typeface="helvetica" panose="020B0604020202020204" pitchFamily="34" charset="0"/>
              </a:rPr>
              <a:t>недвижимостью</a:t>
            </a:r>
          </a:p>
          <a:p>
            <a:pPr marL="0" indent="0" algn="ctr">
              <a:buNone/>
            </a:pPr>
            <a:endParaRPr lang="ru-RU" b="0" i="0" dirty="0">
              <a:solidFill>
                <a:srgbClr val="FF0000"/>
              </a:solidFill>
              <a:effectLst/>
              <a:latin typeface="helvetica" panose="020B0604020202020204" pitchFamily="34" charset="0"/>
            </a:endParaRPr>
          </a:p>
          <a:p>
            <a:pPr marL="0" indent="0">
              <a:buNone/>
            </a:pPr>
            <a:r>
              <a:rPr lang="ru-RU" dirty="0"/>
              <a:t>Служба рекомендует использовать разъяснения министерства: если сооружение построили и ввели в эксплуатацию с разрешениями, оно, скорее всего, относится к недвижимости. Минфин ссылается на мнение </a:t>
            </a:r>
            <a:r>
              <a:rPr lang="ru-RU" dirty="0" err="1"/>
              <a:t>Росреестра</a:t>
            </a:r>
            <a:r>
              <a:rPr lang="ru-RU" dirty="0"/>
              <a:t> и судебную практику.</a:t>
            </a:r>
          </a:p>
          <a:p>
            <a:pPr marL="0" indent="0">
              <a:buNone/>
            </a:pPr>
            <a:r>
              <a:rPr lang="ru-RU" dirty="0"/>
              <a:t>Обращаем внимание, что этот вывод ФНС направила в дополнение к подходу ВС РФ, который она взяла на вооружение: разделять имущество нужно по ОКОФ.</a:t>
            </a:r>
          </a:p>
          <a:p>
            <a:pPr marL="0" indent="0">
              <a:buNone/>
            </a:pPr>
            <a:r>
              <a:rPr lang="ru-RU" dirty="0"/>
              <a:t>Ранее налоговое ведомство уже называло разрешение на строительство или ввод в эксплуатацию как одно из оснований для признания объекта недвижимостью, даже если нет регистрации в ЕГРН.</a:t>
            </a:r>
          </a:p>
          <a:p>
            <a:pPr marL="0" indent="0" algn="r">
              <a:buNone/>
            </a:pPr>
            <a:endParaRPr lang="ru-RU" sz="2800" dirty="0" smtClean="0">
              <a:solidFill>
                <a:srgbClr val="FF0000"/>
              </a:solidFill>
            </a:endParaRPr>
          </a:p>
          <a:p>
            <a:pPr marL="0" indent="0" algn="r">
              <a:buNone/>
            </a:pPr>
            <a:r>
              <a:rPr lang="ru-RU" sz="2800" dirty="0" smtClean="0">
                <a:solidFill>
                  <a:srgbClr val="FF0000"/>
                </a:solidFill>
              </a:rPr>
              <a:t>Документы</a:t>
            </a:r>
            <a:r>
              <a:rPr lang="ru-RU" sz="2800" dirty="0">
                <a:solidFill>
                  <a:srgbClr val="FF0000"/>
                </a:solidFill>
              </a:rPr>
              <a:t>: Письмо ФНС России от 02.08.2021 N СД-4-21/10889@</a:t>
            </a:r>
          </a:p>
          <a:p>
            <a:endParaRPr lang="ru-RU" dirty="0"/>
          </a:p>
        </p:txBody>
      </p:sp>
    </p:spTree>
    <p:extLst>
      <p:ext uri="{BB962C8B-B14F-4D97-AF65-F5344CB8AC3E}">
        <p14:creationId xmlns:p14="http://schemas.microsoft.com/office/powerpoint/2010/main" val="42298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65ACB9B7-77B1-416B-999C-195246F173A4}"/>
              </a:ext>
            </a:extLst>
          </p:cNvPr>
          <p:cNvSpPr>
            <a:spLocks noGrp="1"/>
          </p:cNvSpPr>
          <p:nvPr>
            <p:ph idx="1"/>
          </p:nvPr>
        </p:nvSpPr>
        <p:spPr>
          <a:xfrm>
            <a:off x="0" y="0"/>
            <a:ext cx="9144000" cy="6858000"/>
          </a:xfrm>
        </p:spPr>
        <p:txBody>
          <a:bodyPr>
            <a:normAutofit fontScale="70000" lnSpcReduction="20000"/>
          </a:bodyPr>
          <a:lstStyle/>
          <a:p>
            <a:pPr marL="0" indent="0" algn="ctr">
              <a:buNone/>
            </a:pPr>
            <a:r>
              <a:rPr lang="ru-RU" b="1" i="0" dirty="0" err="1" smtClean="0">
                <a:solidFill>
                  <a:srgbClr val="FF0000"/>
                </a:solidFill>
                <a:effectLst/>
                <a:latin typeface="helvetica" panose="020B0604020202020204" pitchFamily="34" charset="0"/>
              </a:rPr>
              <a:t>Росреестр</a:t>
            </a:r>
            <a:r>
              <a:rPr lang="ru-RU" b="1" i="0" dirty="0">
                <a:solidFill>
                  <a:srgbClr val="FF0000"/>
                </a:solidFill>
                <a:effectLst/>
                <a:latin typeface="helvetica" panose="020B0604020202020204" pitchFamily="34" charset="0"/>
              </a:rPr>
              <a:t>: наличие в ЕГРН сведений об адресе электронной почты позволит правообладателю оперативно получить информацию о действиях с его </a:t>
            </a:r>
            <a:r>
              <a:rPr lang="ru-RU" b="1" i="0" dirty="0" smtClean="0">
                <a:solidFill>
                  <a:srgbClr val="FF0000"/>
                </a:solidFill>
                <a:effectLst/>
                <a:latin typeface="helvetica" panose="020B0604020202020204" pitchFamily="34" charset="0"/>
              </a:rPr>
              <a:t>недвижимостью</a:t>
            </a:r>
          </a:p>
          <a:p>
            <a:pPr algn="l"/>
            <a:endParaRPr lang="ru-RU" b="1" i="0" dirty="0">
              <a:solidFill>
                <a:srgbClr val="000000"/>
              </a:solidFill>
              <a:effectLst/>
              <a:latin typeface="helvetica" panose="020B0604020202020204" pitchFamily="34" charset="0"/>
            </a:endParaRPr>
          </a:p>
          <a:p>
            <a:pPr marL="0" indent="0" algn="l">
              <a:buNone/>
            </a:pPr>
            <a:r>
              <a:rPr lang="ru-RU" b="0" i="0" dirty="0">
                <a:solidFill>
                  <a:srgbClr val="000000"/>
                </a:solidFill>
                <a:effectLst/>
                <a:latin typeface="helvetica" panose="020B0604020202020204" pitchFamily="34" charset="0"/>
              </a:rPr>
              <a:t>Адрес электронной почты относится к дополнительным сведениям и вносится в ЕГРН по желанию собственника. Вместе с тем, наличие электронной почты имеет ряд преимуществ, в том числе таких, как значительное сокращение сроков получения документации, надежность, мобильность.</a:t>
            </a:r>
          </a:p>
          <a:p>
            <a:pPr marL="0" indent="0" algn="l">
              <a:buNone/>
            </a:pPr>
            <a:r>
              <a:rPr lang="ru-RU" b="0" i="0" dirty="0">
                <a:solidFill>
                  <a:srgbClr val="000000"/>
                </a:solidFill>
                <a:effectLst/>
                <a:latin typeface="helvetica" panose="020B0604020202020204" pitchFamily="34" charset="0"/>
              </a:rPr>
              <a:t>По электронной почте Росреестр уведомит в том числе о поступлении пакета документов на регистрацию прав в отношении недвижимости, о возврате документов в отношении имущества, представленных в электронном виде, об исправлении в ЕГРН технических или реестровых ошибок, об аресте, запрете совершать сделки с недвижимостью.</a:t>
            </a:r>
          </a:p>
          <a:p>
            <a:pPr marL="0" indent="0" algn="l">
              <a:buNone/>
            </a:pPr>
            <a:r>
              <a:rPr lang="ru-RU" b="0" i="0" dirty="0">
                <a:solidFill>
                  <a:srgbClr val="000000"/>
                </a:solidFill>
                <a:effectLst/>
                <a:latin typeface="helvetica" panose="020B0604020202020204" pitchFamily="34" charset="0"/>
              </a:rPr>
              <a:t>Кроме того, по электронной почте можно оперативно получить информацию о статусе рассмотрения заявлений на получение госуслуг Росреестра. </a:t>
            </a:r>
          </a:p>
          <a:p>
            <a:pPr marL="0" indent="0" algn="l">
              <a:buNone/>
            </a:pPr>
            <a:r>
              <a:rPr lang="ru-RU" b="0" i="0" dirty="0">
                <a:solidFill>
                  <a:srgbClr val="000000"/>
                </a:solidFill>
                <a:effectLst/>
                <a:latin typeface="helvetica" panose="020B0604020202020204" pitchFamily="34" charset="0"/>
              </a:rPr>
              <a:t>Сообщается также о том, как внести сведения об электронной почте в ЕГРН.</a:t>
            </a:r>
          </a:p>
          <a:p>
            <a:pPr marL="0" indent="0" algn="r">
              <a:buNone/>
            </a:pPr>
            <a:r>
              <a:rPr lang="ru-RU" dirty="0">
                <a:latin typeface="helvetica" panose="020B0604020202020204" pitchFamily="34" charset="0"/>
                <a:hlinkClick r:id="rId2"/>
              </a:rPr>
              <a:t>&lt;Информация&gt; </a:t>
            </a:r>
            <a:r>
              <a:rPr lang="ru-RU" dirty="0" err="1">
                <a:latin typeface="helvetica" panose="020B0604020202020204" pitchFamily="34" charset="0"/>
                <a:hlinkClick r:id="rId2"/>
              </a:rPr>
              <a:t>Росреестра</a:t>
            </a:r>
            <a:r>
              <a:rPr lang="ru-RU" dirty="0">
                <a:latin typeface="helvetica" panose="020B0604020202020204" pitchFamily="34" charset="0"/>
                <a:hlinkClick r:id="rId2"/>
              </a:rPr>
              <a:t> от 26.11.2021 "Рубрика "Вопрос – ответ": почему собственнику недвижимости следует внести в ЕГРН адрес своей электронной почты?«</a:t>
            </a:r>
            <a:endParaRPr lang="ru-RU" dirty="0">
              <a:latin typeface="helvetica" panose="020B0604020202020204" pitchFamily="34" charset="0"/>
            </a:endParaRPr>
          </a:p>
          <a:p>
            <a:endParaRPr lang="ru-RU" dirty="0"/>
          </a:p>
        </p:txBody>
      </p:sp>
    </p:spTree>
    <p:extLst>
      <p:ext uri="{BB962C8B-B14F-4D97-AF65-F5344CB8AC3E}">
        <p14:creationId xmlns:p14="http://schemas.microsoft.com/office/powerpoint/2010/main" val="96597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99" y="0"/>
            <a:ext cx="91615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97422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5866E531-C979-48EF-817B-F85E98C8BD2E}"/>
              </a:ext>
            </a:extLst>
          </p:cNvPr>
          <p:cNvSpPr>
            <a:spLocks noGrp="1"/>
          </p:cNvSpPr>
          <p:nvPr>
            <p:ph idx="1"/>
          </p:nvPr>
        </p:nvSpPr>
        <p:spPr>
          <a:xfrm>
            <a:off x="0" y="0"/>
            <a:ext cx="9144000" cy="6858000"/>
          </a:xfrm>
        </p:spPr>
        <p:txBody>
          <a:bodyPr>
            <a:normAutofit fontScale="92500" lnSpcReduction="20000"/>
          </a:bodyPr>
          <a:lstStyle/>
          <a:p>
            <a:pPr algn="l"/>
            <a:r>
              <a:rPr lang="ru-RU" b="0" i="0" dirty="0">
                <a:solidFill>
                  <a:srgbClr val="405965"/>
                </a:solidFill>
                <a:effectLst/>
                <a:latin typeface="Open Sans" panose="020B0606030504020204" pitchFamily="34" charset="0"/>
              </a:rPr>
              <a:t>С 29 сентября в ФНС России поступают жалобы о получении подозрительных писем. Неизвестные от имени ФНС России рассылают сообщения на адреса корпоративной почты о том, что необходимо предоставить документы. Текст электронного письма составлен так, чтобы получатель открыл вложенный файл.</a:t>
            </a:r>
          </a:p>
          <a:p>
            <a:pPr algn="l"/>
            <a:r>
              <a:rPr lang="ru-RU" b="0" i="0" dirty="0">
                <a:solidFill>
                  <a:srgbClr val="405965"/>
                </a:solidFill>
                <a:effectLst/>
                <a:latin typeface="Open Sans" panose="020B0606030504020204" pitchFamily="34" charset="0"/>
              </a:rPr>
              <a:t>ФНС России не рассылает подобные сообщения и не имеет отношения к этим письмам. Уведомления о начисленных налогах налогоплательщики получают или в личных кабинетах, или по почте. Дополнительно на электронные адреса налогоплательщиков налоговые органы ничего не присылают.</a:t>
            </a:r>
          </a:p>
          <a:p>
            <a:pPr algn="l"/>
            <a:r>
              <a:rPr lang="ru-RU" b="0" i="0" dirty="0">
                <a:solidFill>
                  <a:srgbClr val="405965"/>
                </a:solidFill>
                <a:effectLst/>
                <a:latin typeface="Open Sans" panose="020B0606030504020204" pitchFamily="34" charset="0"/>
              </a:rPr>
              <a:t>Получатели подобных писем могут не иметь настроек спам-фильтров, черных списков, а также проверки отправителя с использованием DMARC и иных технических средств. Рекомендации по предупреждению </a:t>
            </a:r>
            <a:r>
              <a:rPr lang="ru-RU" b="0" i="0" dirty="0" err="1">
                <a:solidFill>
                  <a:srgbClr val="405965"/>
                </a:solidFill>
                <a:effectLst/>
                <a:latin typeface="Open Sans" panose="020B0606030504020204" pitchFamily="34" charset="0"/>
              </a:rPr>
              <a:t>фишинговых</a:t>
            </a:r>
            <a:r>
              <a:rPr lang="ru-RU" b="0" i="0" dirty="0">
                <a:solidFill>
                  <a:srgbClr val="405965"/>
                </a:solidFill>
                <a:effectLst/>
                <a:latin typeface="Open Sans" panose="020B0606030504020204" pitchFamily="34" charset="0"/>
              </a:rPr>
              <a:t> рассылок описаны </a:t>
            </a:r>
            <a:r>
              <a:rPr lang="ru-RU" b="0" i="0" u="none" strike="noStrike" dirty="0">
                <a:solidFill>
                  <a:srgbClr val="0066B3"/>
                </a:solidFill>
                <a:effectLst/>
                <a:latin typeface="Open Sans" panose="020B0606030504020204" pitchFamily="34" charset="0"/>
                <a:hlinkClick r:id="rId2"/>
              </a:rPr>
              <a:t>на сайте ФНС России</a:t>
            </a:r>
            <a:r>
              <a:rPr lang="ru-RU" b="0" i="0" dirty="0">
                <a:solidFill>
                  <a:srgbClr val="405965"/>
                </a:solidFill>
                <a:effectLst/>
                <a:latin typeface="Open Sans" panose="020B0606030504020204" pitchFamily="34" charset="0"/>
              </a:rPr>
              <a:t>.</a:t>
            </a:r>
          </a:p>
          <a:p>
            <a:endParaRPr lang="ru-RU" dirty="0"/>
          </a:p>
        </p:txBody>
      </p:sp>
    </p:spTree>
    <p:extLst>
      <p:ext uri="{BB962C8B-B14F-4D97-AF65-F5344CB8AC3E}">
        <p14:creationId xmlns:p14="http://schemas.microsoft.com/office/powerpoint/2010/main" val="102584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E6A3594A-EF6F-4493-ADB3-68B866237E1B}"/>
              </a:ext>
            </a:extLst>
          </p:cNvPr>
          <p:cNvSpPr>
            <a:spLocks noGrp="1"/>
          </p:cNvSpPr>
          <p:nvPr>
            <p:ph idx="1"/>
          </p:nvPr>
        </p:nvSpPr>
        <p:spPr>
          <a:xfrm>
            <a:off x="0" y="0"/>
            <a:ext cx="9144000" cy="6858000"/>
          </a:xfrm>
        </p:spPr>
        <p:txBody>
          <a:bodyPr>
            <a:normAutofit fontScale="47500" lnSpcReduction="20000"/>
          </a:bodyPr>
          <a:lstStyle/>
          <a:p>
            <a:pPr algn="l"/>
            <a:endParaRPr lang="ru-RU" b="0" i="0" dirty="0" smtClean="0">
              <a:solidFill>
                <a:srgbClr val="405965"/>
              </a:solidFill>
              <a:effectLst/>
              <a:latin typeface="Open Sans" panose="020B0606030504020204" pitchFamily="34" charset="0"/>
            </a:endParaRPr>
          </a:p>
          <a:p>
            <a:pPr algn="l"/>
            <a:r>
              <a:rPr lang="ru-RU" sz="3800" b="0" i="0" dirty="0" smtClean="0">
                <a:solidFill>
                  <a:srgbClr val="405965"/>
                </a:solidFill>
                <a:effectLst/>
                <a:latin typeface="Open Sans" panose="020B0606030504020204" pitchFamily="34" charset="0"/>
              </a:rPr>
              <a:t>Общефедеральный </a:t>
            </a:r>
            <a:r>
              <a:rPr lang="ru-RU" sz="3800" b="0" i="0" dirty="0">
                <a:solidFill>
                  <a:srgbClr val="405965"/>
                </a:solidFill>
                <a:effectLst/>
                <a:latin typeface="Open Sans" panose="020B0606030504020204" pitchFamily="34" charset="0"/>
              </a:rPr>
              <a:t>телефонный номер единого Контакт-центра ФНС России </a:t>
            </a:r>
            <a:endParaRPr lang="ru-RU" sz="3800" b="0" i="0" dirty="0" smtClean="0">
              <a:solidFill>
                <a:srgbClr val="405965"/>
              </a:solidFill>
              <a:effectLst/>
              <a:latin typeface="Open Sans" panose="020B0606030504020204" pitchFamily="34" charset="0"/>
            </a:endParaRPr>
          </a:p>
          <a:p>
            <a:pPr algn="ctr"/>
            <a:r>
              <a:rPr lang="ru-RU" sz="3800" b="1" i="0" dirty="0" smtClean="0">
                <a:solidFill>
                  <a:srgbClr val="FF0000"/>
                </a:solidFill>
                <a:effectLst/>
                <a:latin typeface="Open Sans" panose="020B0606030504020204" pitchFamily="34" charset="0"/>
              </a:rPr>
              <a:t>8-800-222-22-22</a:t>
            </a:r>
            <a:r>
              <a:rPr lang="ru-RU" sz="3800" b="0" i="0" dirty="0" smtClean="0">
                <a:solidFill>
                  <a:srgbClr val="405965"/>
                </a:solidFill>
                <a:effectLst/>
                <a:latin typeface="Open Sans" panose="020B0606030504020204" pitchFamily="34" charset="0"/>
              </a:rPr>
              <a:t>. </a:t>
            </a:r>
          </a:p>
          <a:p>
            <a:pPr algn="l"/>
            <a:r>
              <a:rPr lang="ru-RU" sz="3800" b="0" i="0" dirty="0" smtClean="0">
                <a:solidFill>
                  <a:srgbClr val="405965"/>
                </a:solidFill>
                <a:effectLst/>
                <a:latin typeface="Open Sans" panose="020B0606030504020204" pitchFamily="34" charset="0"/>
              </a:rPr>
              <a:t>Все </a:t>
            </a:r>
            <a:r>
              <a:rPr lang="ru-RU" sz="3800" b="0" i="0" dirty="0">
                <a:solidFill>
                  <a:srgbClr val="405965"/>
                </a:solidFill>
                <a:effectLst/>
                <a:latin typeface="Open Sans" panose="020B0606030504020204" pitchFamily="34" charset="0"/>
              </a:rPr>
              <a:t>звонки на этот многоканальный номер осуществляются бесплатно как со стационарных, так и с мобильных телефонов.</a:t>
            </a:r>
          </a:p>
          <a:p>
            <a:pPr algn="l"/>
            <a:r>
              <a:rPr lang="ru-RU" sz="3800" b="0" i="0" dirty="0">
                <a:solidFill>
                  <a:srgbClr val="405965"/>
                </a:solidFill>
                <a:effectLst/>
                <a:latin typeface="Open Sans" panose="020B0606030504020204" pitchFamily="34" charset="0"/>
              </a:rPr>
              <a:t>Обратившись по телефону в Контакт-центр, налогоплательщики могут получить информацию по вопросам, связанным с налогообложением: о сроках уплаты налогов и предоставления отчетности, процедурах государственной регистрации, порядке получения имущественных и социальных вычетов по НДФЛ, возможностях электронных сервисов ФНС России, графике работы инспекций и др.</a:t>
            </a:r>
          </a:p>
          <a:p>
            <a:pPr algn="l"/>
            <a:r>
              <a:rPr lang="ru-RU" sz="3800" b="0" i="0" dirty="0">
                <a:solidFill>
                  <a:srgbClr val="405965"/>
                </a:solidFill>
                <a:effectLst/>
                <a:latin typeface="Open Sans" panose="020B0606030504020204" pitchFamily="34" charset="0"/>
              </a:rPr>
              <a:t>Операторы справочной службы Контакт-центра, отвечая на вопросы, используют информацию, содержащуюся в единой федеральной базе данных «Вопрос-Ответ», на сайте ФНС России, на портале государственных услуг www.gosuslugi.ru, в справочно-информационных системах, иных официальных источниках информации. При необходимости оператор может перевести звонок в конкретную налоговую инспекцию, по работе с которой поступил вопрос.</a:t>
            </a:r>
          </a:p>
          <a:p>
            <a:pPr algn="l"/>
            <a:r>
              <a:rPr lang="ru-RU" sz="3800" b="0" i="0" dirty="0">
                <a:solidFill>
                  <a:srgbClr val="405965"/>
                </a:solidFill>
                <a:effectLst/>
                <a:latin typeface="Open Sans" panose="020B0606030504020204" pitchFamily="34" charset="0"/>
              </a:rPr>
              <a:t>В целях повышения качества оказываемых налогоплательщикам услуг звонки, поступающие в единую справочную службу, записываются и регистрируются, а оператор обязательно сообщает свое имя.</a:t>
            </a:r>
          </a:p>
          <a:p>
            <a:pPr algn="l"/>
            <a:r>
              <a:rPr lang="ru-RU" sz="3800" b="0" i="0" dirty="0">
                <a:solidFill>
                  <a:srgbClr val="405965"/>
                </a:solidFill>
                <a:effectLst/>
                <a:latin typeface="Open Sans" panose="020B0606030504020204" pitchFamily="34" charset="0"/>
              </a:rPr>
              <a:t>Информация предоставляется ежедневно в течение рабочего времени с учетом часовых поясов, а именно:</a:t>
            </a:r>
            <a:br>
              <a:rPr lang="ru-RU" sz="3800" b="0" i="0" dirty="0">
                <a:solidFill>
                  <a:srgbClr val="405965"/>
                </a:solidFill>
                <a:effectLst/>
                <a:latin typeface="Open Sans" panose="020B0606030504020204" pitchFamily="34" charset="0"/>
              </a:rPr>
            </a:br>
            <a:r>
              <a:rPr lang="ru-RU" sz="3800" b="0" i="0" dirty="0">
                <a:solidFill>
                  <a:srgbClr val="405965"/>
                </a:solidFill>
                <a:effectLst/>
                <a:latin typeface="Open Sans" panose="020B0606030504020204" pitchFamily="34" charset="0"/>
              </a:rPr>
              <a:t>- по понедельникам и средам - с 9.00 до 18.00;</a:t>
            </a:r>
            <a:br>
              <a:rPr lang="ru-RU" sz="3800" b="0" i="0" dirty="0">
                <a:solidFill>
                  <a:srgbClr val="405965"/>
                </a:solidFill>
                <a:effectLst/>
                <a:latin typeface="Open Sans" panose="020B0606030504020204" pitchFamily="34" charset="0"/>
              </a:rPr>
            </a:br>
            <a:r>
              <a:rPr lang="ru-RU" sz="3800" b="0" i="0" dirty="0">
                <a:solidFill>
                  <a:srgbClr val="405965"/>
                </a:solidFill>
                <a:effectLst/>
                <a:latin typeface="Open Sans" panose="020B0606030504020204" pitchFamily="34" charset="0"/>
              </a:rPr>
              <a:t>- по вторникам и четвергам - с 9.00 до 20.00;</a:t>
            </a:r>
            <a:br>
              <a:rPr lang="ru-RU" sz="3800" b="0" i="0" dirty="0">
                <a:solidFill>
                  <a:srgbClr val="405965"/>
                </a:solidFill>
                <a:effectLst/>
                <a:latin typeface="Open Sans" panose="020B0606030504020204" pitchFamily="34" charset="0"/>
              </a:rPr>
            </a:br>
            <a:r>
              <a:rPr lang="ru-RU" sz="3800" b="0" i="0" dirty="0">
                <a:solidFill>
                  <a:srgbClr val="405965"/>
                </a:solidFill>
                <a:effectLst/>
                <a:latin typeface="Open Sans" panose="020B0606030504020204" pitchFamily="34" charset="0"/>
              </a:rPr>
              <a:t>- по пятницам - с 9.00 до 16.45.</a:t>
            </a:r>
          </a:p>
          <a:p>
            <a:pPr algn="l"/>
            <a:r>
              <a:rPr lang="ru-RU" sz="3800" b="0" i="0" dirty="0">
                <a:solidFill>
                  <a:srgbClr val="405965"/>
                </a:solidFill>
                <a:effectLst/>
                <a:latin typeface="Open Sans" panose="020B0606030504020204" pitchFamily="34" charset="0"/>
              </a:rPr>
              <a:t>В нерабочее время информирование налогоплательщиков осуществляется в режиме телефона - автоинформатора.</a:t>
            </a:r>
          </a:p>
          <a:p>
            <a:pPr algn="l"/>
            <a:r>
              <a:rPr lang="ru-RU" sz="3800" b="0" i="0" dirty="0">
                <a:solidFill>
                  <a:srgbClr val="405965"/>
                </a:solidFill>
                <a:effectLst/>
                <a:latin typeface="Open Sans" panose="020B0606030504020204" pitchFamily="34" charset="0"/>
              </a:rPr>
              <a:t>Кроме того, при обращении в справочную службу в рабочее время налогоплательщик может самостоятельно получить необходимую информацию, воспользовавшись</a:t>
            </a:r>
          </a:p>
          <a:p>
            <a:endParaRPr lang="ru-RU" sz="3800" dirty="0"/>
          </a:p>
        </p:txBody>
      </p:sp>
    </p:spTree>
    <p:extLst>
      <p:ext uri="{BB962C8B-B14F-4D97-AF65-F5344CB8AC3E}">
        <p14:creationId xmlns:p14="http://schemas.microsoft.com/office/powerpoint/2010/main" val="389254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D4B4E1F6-0824-4760-8248-0B907E7BE619}"/>
              </a:ext>
            </a:extLst>
          </p:cNvPr>
          <p:cNvSpPr>
            <a:spLocks noGrp="1"/>
          </p:cNvSpPr>
          <p:nvPr>
            <p:ph idx="1"/>
          </p:nvPr>
        </p:nvSpPr>
        <p:spPr>
          <a:xfrm>
            <a:off x="0" y="0"/>
            <a:ext cx="9144000" cy="6858000"/>
          </a:xfrm>
        </p:spPr>
        <p:txBody>
          <a:bodyPr>
            <a:normAutofit fontScale="62500" lnSpcReduction="20000"/>
          </a:bodyPr>
          <a:lstStyle/>
          <a:p>
            <a:pPr marL="0" indent="0" algn="ctr">
              <a:buNone/>
            </a:pPr>
            <a:r>
              <a:rPr lang="ru-RU" b="1" i="0" dirty="0">
                <a:solidFill>
                  <a:srgbClr val="FF0000"/>
                </a:solidFill>
                <a:effectLst/>
                <a:latin typeface="Conv_PFDINTEXTCONDPRO-MEDIUM"/>
              </a:rPr>
              <a:t>Налогоплательщики могут проконсультироваться онлайн с помощью интеллектуального чат-бота ФНС России</a:t>
            </a:r>
          </a:p>
          <a:p>
            <a:pPr algn="l"/>
            <a:r>
              <a:rPr lang="ru-RU" b="0" i="0" dirty="0" smtClean="0">
                <a:solidFill>
                  <a:srgbClr val="405965"/>
                </a:solidFill>
                <a:effectLst/>
                <a:latin typeface="Open Sans" panose="020B0606030504020204" pitchFamily="34" charset="0"/>
              </a:rPr>
              <a:t>Как </a:t>
            </a:r>
            <a:r>
              <a:rPr lang="ru-RU" b="0" i="0" dirty="0">
                <a:solidFill>
                  <a:srgbClr val="405965"/>
                </a:solidFill>
                <a:effectLst/>
                <a:latin typeface="Open Sans" panose="020B0606030504020204" pitchFamily="34" charset="0"/>
              </a:rPr>
              <a:t>получить ИНН или справку, работает ли налоговая инспекция по субботам, когда платить НДФЛ или налог за квартиру – вот неполный перечень вопросов, на которые может ответить чат-бот по имени Таксик на официальном сайте ФНС России. Популярность сервиса, созданного для удобства налогоплательщиков и повышения качества информирования, стремительно набирает обороты.</a:t>
            </a:r>
          </a:p>
          <a:p>
            <a:pPr algn="l"/>
            <a:r>
              <a:rPr lang="ru-RU" b="0" i="0" dirty="0">
                <a:solidFill>
                  <a:srgbClr val="405965"/>
                </a:solidFill>
                <a:effectLst/>
                <a:latin typeface="Open Sans" panose="020B0606030504020204" pitchFamily="34" charset="0"/>
              </a:rPr>
              <a:t>Ссылка для использования чат-бота налогоплательщиками расположена на главной странице сайта в разделе </a:t>
            </a:r>
            <a:r>
              <a:rPr lang="ru-RU" b="0" i="0" u="none" strike="noStrike" dirty="0">
                <a:solidFill>
                  <a:srgbClr val="0066B3"/>
                </a:solidFill>
                <a:effectLst/>
                <a:latin typeface="Open Sans" panose="020B0606030504020204" pitchFamily="34" charset="0"/>
                <a:hlinkClick r:id="rId2"/>
              </a:rPr>
              <a:t>«Физические лица»</a:t>
            </a:r>
            <a:r>
              <a:rPr lang="ru-RU" b="0" i="0" dirty="0">
                <a:solidFill>
                  <a:srgbClr val="405965"/>
                </a:solidFill>
                <a:effectLst/>
                <a:latin typeface="Open Sans" panose="020B0606030504020204" pitchFamily="34" charset="0"/>
              </a:rPr>
              <a:t>.</a:t>
            </a:r>
          </a:p>
          <a:p>
            <a:pPr algn="l"/>
            <a:r>
              <a:rPr lang="ru-RU" b="0" i="0" dirty="0">
                <a:solidFill>
                  <a:srgbClr val="405965"/>
                </a:solidFill>
                <a:effectLst/>
                <a:latin typeface="Open Sans" panose="020B0606030504020204" pitchFamily="34" charset="0"/>
              </a:rPr>
              <a:t>В настоящее время в базе знаний чат-бота реализованы следующие тематики:</a:t>
            </a:r>
            <a:br>
              <a:rPr lang="ru-RU" b="0" i="0" dirty="0">
                <a:solidFill>
                  <a:srgbClr val="405965"/>
                </a:solidFill>
                <a:effectLst/>
                <a:latin typeface="Open Sans" panose="020B0606030504020204" pitchFamily="34" charset="0"/>
              </a:rPr>
            </a:br>
            <a:r>
              <a:rPr lang="ru-RU" b="0" i="0" dirty="0">
                <a:solidFill>
                  <a:srgbClr val="405965"/>
                </a:solidFill>
                <a:effectLst/>
                <a:latin typeface="Open Sans" panose="020B0606030504020204" pitchFamily="34" charset="0"/>
              </a:rPr>
              <a:t>- налог на имущество физических лиц;</a:t>
            </a:r>
            <a:br>
              <a:rPr lang="ru-RU" b="0" i="0" dirty="0">
                <a:solidFill>
                  <a:srgbClr val="405965"/>
                </a:solidFill>
                <a:effectLst/>
                <a:latin typeface="Open Sans" panose="020B0606030504020204" pitchFamily="34" charset="0"/>
              </a:rPr>
            </a:br>
            <a:r>
              <a:rPr lang="ru-RU" b="0" i="0" dirty="0">
                <a:solidFill>
                  <a:srgbClr val="405965"/>
                </a:solidFill>
                <a:effectLst/>
                <a:latin typeface="Open Sans" panose="020B0606030504020204" pitchFamily="34" charset="0"/>
              </a:rPr>
              <a:t>- земельный налог;</a:t>
            </a:r>
            <a:br>
              <a:rPr lang="ru-RU" b="0" i="0" dirty="0">
                <a:solidFill>
                  <a:srgbClr val="405965"/>
                </a:solidFill>
                <a:effectLst/>
                <a:latin typeface="Open Sans" panose="020B0606030504020204" pitchFamily="34" charset="0"/>
              </a:rPr>
            </a:br>
            <a:r>
              <a:rPr lang="ru-RU" b="0" i="0" dirty="0">
                <a:solidFill>
                  <a:srgbClr val="405965"/>
                </a:solidFill>
                <a:effectLst/>
                <a:latin typeface="Open Sans" panose="020B0606030504020204" pitchFamily="34" charset="0"/>
              </a:rPr>
              <a:t>- транспортный налог;</a:t>
            </a:r>
            <a:br>
              <a:rPr lang="ru-RU" b="0" i="0" dirty="0">
                <a:solidFill>
                  <a:srgbClr val="405965"/>
                </a:solidFill>
                <a:effectLst/>
                <a:latin typeface="Open Sans" panose="020B0606030504020204" pitchFamily="34" charset="0"/>
              </a:rPr>
            </a:br>
            <a:r>
              <a:rPr lang="ru-RU" b="0" i="0" dirty="0">
                <a:solidFill>
                  <a:srgbClr val="405965"/>
                </a:solidFill>
                <a:effectLst/>
                <a:latin typeface="Open Sans" panose="020B0606030504020204" pitchFamily="34" charset="0"/>
              </a:rPr>
              <a:t>- налог на профессиональный доход («самозанятые»);</a:t>
            </a:r>
            <a:br>
              <a:rPr lang="ru-RU" b="0" i="0" dirty="0">
                <a:solidFill>
                  <a:srgbClr val="405965"/>
                </a:solidFill>
                <a:effectLst/>
                <a:latin typeface="Open Sans" panose="020B0606030504020204" pitchFamily="34" charset="0"/>
              </a:rPr>
            </a:br>
            <a:r>
              <a:rPr lang="ru-RU" b="0" i="0" dirty="0">
                <a:solidFill>
                  <a:srgbClr val="405965"/>
                </a:solidFill>
                <a:effectLst/>
                <a:latin typeface="Open Sans" panose="020B0606030504020204" pitchFamily="34" charset="0"/>
              </a:rPr>
              <a:t>- налог на доходы физических лиц (далее – НДФЛ);</a:t>
            </a:r>
            <a:br>
              <a:rPr lang="ru-RU" b="0" i="0" dirty="0">
                <a:solidFill>
                  <a:srgbClr val="405965"/>
                </a:solidFill>
                <a:effectLst/>
                <a:latin typeface="Open Sans" panose="020B0606030504020204" pitchFamily="34" charset="0"/>
              </a:rPr>
            </a:br>
            <a:r>
              <a:rPr lang="ru-RU" b="0" i="0" dirty="0">
                <a:solidFill>
                  <a:srgbClr val="405965"/>
                </a:solidFill>
                <a:effectLst/>
                <a:latin typeface="Open Sans" panose="020B0606030504020204" pitchFamily="34" charset="0"/>
              </a:rPr>
              <a:t>- налоговые вычеты по НДФЛ;</a:t>
            </a:r>
            <a:br>
              <a:rPr lang="ru-RU" b="0" i="0" dirty="0">
                <a:solidFill>
                  <a:srgbClr val="405965"/>
                </a:solidFill>
                <a:effectLst/>
                <a:latin typeface="Open Sans" panose="020B0606030504020204" pitchFamily="34" charset="0"/>
              </a:rPr>
            </a:br>
            <a:r>
              <a:rPr lang="ru-RU" b="0" i="0" dirty="0">
                <a:solidFill>
                  <a:srgbClr val="405965"/>
                </a:solidFill>
                <a:effectLst/>
                <a:latin typeface="Open Sans" panose="020B0606030504020204" pitchFamily="34" charset="0"/>
              </a:rPr>
              <a:t>- изменения в налоговом законодательстве с 01.01.2020 (для категории налогоплательщиков – физические лица);</a:t>
            </a:r>
            <a:br>
              <a:rPr lang="ru-RU" b="0" i="0" dirty="0">
                <a:solidFill>
                  <a:srgbClr val="405965"/>
                </a:solidFill>
                <a:effectLst/>
                <a:latin typeface="Open Sans" panose="020B0606030504020204" pitchFamily="34" charset="0"/>
              </a:rPr>
            </a:br>
            <a:r>
              <a:rPr lang="ru-RU" b="0" i="0" dirty="0">
                <a:solidFill>
                  <a:srgbClr val="405965"/>
                </a:solidFill>
                <a:effectLst/>
                <a:latin typeface="Open Sans" panose="020B0606030504020204" pitchFamily="34" charset="0"/>
              </a:rPr>
              <a:t>- вопросы применения специальных налоговых режимов;</a:t>
            </a:r>
            <a:br>
              <a:rPr lang="ru-RU" b="0" i="0" dirty="0">
                <a:solidFill>
                  <a:srgbClr val="405965"/>
                </a:solidFill>
                <a:effectLst/>
                <a:latin typeface="Open Sans" panose="020B0606030504020204" pitchFamily="34" charset="0"/>
              </a:rPr>
            </a:br>
            <a:r>
              <a:rPr lang="ru-RU" b="0" i="0" dirty="0">
                <a:solidFill>
                  <a:srgbClr val="405965"/>
                </a:solidFill>
                <a:effectLst/>
                <a:latin typeface="Open Sans" panose="020B0606030504020204" pitchFamily="34" charset="0"/>
              </a:rPr>
              <a:t>- общие вопросы по сайту ФНС России и его сервисам.</a:t>
            </a:r>
          </a:p>
          <a:p>
            <a:pPr algn="l"/>
            <a:r>
              <a:rPr lang="ru-RU" b="0" i="0" dirty="0">
                <a:solidFill>
                  <a:srgbClr val="405965"/>
                </a:solidFill>
                <a:effectLst/>
                <a:latin typeface="Open Sans" panose="020B0606030504020204" pitchFamily="34" charset="0"/>
              </a:rPr>
              <a:t>Налогоплательщик также может записаться на прием в налоговую инспекцию, задав вопрос чат-боту: «Как записаться на прием?».</a:t>
            </a:r>
          </a:p>
          <a:p>
            <a:pPr algn="l"/>
            <a:r>
              <a:rPr lang="ru-RU" b="0" i="0" dirty="0">
                <a:solidFill>
                  <a:srgbClr val="405965"/>
                </a:solidFill>
                <a:effectLst/>
                <a:latin typeface="Open Sans" panose="020B0606030504020204" pitchFamily="34" charset="0"/>
              </a:rPr>
              <a:t>Таксик стремится «овладеть» новыми знаниями – чем больше ему задают вопросов, тем быстрее он обучается и заполняет пробелы. В настоящее время он отвечает на вопросы по налогам физических лиц, в перспективе, когда база знаний будет расширена, чат-бот сможет консультировать юридических лиц и индивидуальных предпринимателей.</a:t>
            </a:r>
          </a:p>
          <a:p>
            <a:endParaRPr lang="ru-RU" dirty="0"/>
          </a:p>
        </p:txBody>
      </p:sp>
    </p:spTree>
    <p:extLst>
      <p:ext uri="{BB962C8B-B14F-4D97-AF65-F5344CB8AC3E}">
        <p14:creationId xmlns:p14="http://schemas.microsoft.com/office/powerpoint/2010/main" val="286617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1E931F9F-1458-43DC-9894-DF9752A950F3}"/>
              </a:ext>
            </a:extLst>
          </p:cNvPr>
          <p:cNvSpPr>
            <a:spLocks noGrp="1"/>
          </p:cNvSpPr>
          <p:nvPr>
            <p:ph idx="1"/>
          </p:nvPr>
        </p:nvSpPr>
        <p:spPr>
          <a:xfrm>
            <a:off x="0" y="0"/>
            <a:ext cx="9144000" cy="6858000"/>
          </a:xfrm>
        </p:spPr>
        <p:txBody>
          <a:bodyPr>
            <a:normAutofit fontScale="62500" lnSpcReduction="20000"/>
          </a:bodyPr>
          <a:lstStyle/>
          <a:p>
            <a:pPr marL="0" indent="0" algn="ctr">
              <a:buNone/>
            </a:pPr>
            <a:r>
              <a:rPr lang="ru-RU" b="0" i="0" dirty="0" smtClean="0">
                <a:solidFill>
                  <a:srgbClr val="FF0000"/>
                </a:solidFill>
                <a:effectLst/>
                <a:latin typeface="Open Sans" panose="020B0606030504020204" pitchFamily="34" charset="0"/>
              </a:rPr>
              <a:t>О </a:t>
            </a:r>
            <a:r>
              <a:rPr lang="ru-RU" b="0" i="0" dirty="0">
                <a:solidFill>
                  <a:srgbClr val="FF0000"/>
                </a:solidFill>
                <a:effectLst/>
                <a:latin typeface="Open Sans" panose="020B0606030504020204" pitchFamily="34" charset="0"/>
              </a:rPr>
              <a:t>возможности обращения граждан в налоговые органы в связи с фактами неприменения контрольно-кассовой техники </a:t>
            </a:r>
            <a:endParaRPr lang="ru-RU" b="0" i="0" dirty="0" smtClean="0">
              <a:solidFill>
                <a:srgbClr val="FF0000"/>
              </a:solidFill>
              <a:effectLst/>
              <a:latin typeface="Open Sans" panose="020B0606030504020204" pitchFamily="34" charset="0"/>
            </a:endParaRPr>
          </a:p>
          <a:p>
            <a:pPr marL="0" indent="0" algn="ctr">
              <a:buNone/>
            </a:pPr>
            <a:endParaRPr lang="ru-RU" b="0" i="0" dirty="0" smtClean="0">
              <a:solidFill>
                <a:srgbClr val="FF0000"/>
              </a:solidFill>
              <a:effectLst/>
              <a:latin typeface="Open Sans" panose="020B0606030504020204" pitchFamily="34" charset="0"/>
            </a:endParaRPr>
          </a:p>
          <a:p>
            <a:pPr algn="l"/>
            <a:r>
              <a:rPr lang="ru-RU" b="0" i="0" dirty="0" smtClean="0">
                <a:solidFill>
                  <a:srgbClr val="405965"/>
                </a:solidFill>
                <a:effectLst/>
                <a:latin typeface="Open Sans" panose="020B0606030504020204" pitchFamily="34" charset="0"/>
              </a:rPr>
              <a:t>Применение </a:t>
            </a:r>
            <a:r>
              <a:rPr lang="ru-RU" b="0" i="0" dirty="0">
                <a:solidFill>
                  <a:srgbClr val="405965"/>
                </a:solidFill>
                <a:effectLst/>
                <a:latin typeface="Open Sans" panose="020B0606030504020204" pitchFamily="34" charset="0"/>
              </a:rPr>
              <a:t>ККТ регулируется </a:t>
            </a:r>
            <a:r>
              <a:rPr lang="ru-RU" b="0" i="0" u="none" strike="noStrike" dirty="0">
                <a:solidFill>
                  <a:srgbClr val="0066B3"/>
                </a:solidFill>
                <a:effectLst/>
                <a:latin typeface="Open Sans" panose="020B0606030504020204" pitchFamily="34" charset="0"/>
                <a:hlinkClick r:id="rId2"/>
              </a:rPr>
              <a:t>Федеральным законом от 22.05.2003 № 54-ФЗ</a:t>
            </a:r>
            <a:r>
              <a:rPr lang="ru-RU" b="0" i="0" dirty="0">
                <a:solidFill>
                  <a:srgbClr val="405965"/>
                </a:solidFill>
                <a:effectLst/>
                <a:latin typeface="Open Sans" panose="020B0606030504020204" pitchFamily="34" charset="0"/>
              </a:rPr>
              <a:t> «О применении контрольно-кассовой техники при осуществлении расчетов в Российской Федерации», а также распоряжением </a:t>
            </a:r>
            <a:r>
              <a:rPr lang="ru-RU" b="0" i="0" u="none" strike="noStrike" dirty="0">
                <a:solidFill>
                  <a:srgbClr val="0066B3"/>
                </a:solidFill>
                <a:effectLst/>
                <a:latin typeface="Open Sans" panose="020B0606030504020204" pitchFamily="34" charset="0"/>
                <a:hlinkClick r:id="rId3"/>
              </a:rPr>
              <a:t>Правительства РФ от 14.04.2017 № 698-р</a:t>
            </a:r>
            <a:r>
              <a:rPr lang="ru-RU" b="0" i="0" dirty="0">
                <a:solidFill>
                  <a:srgbClr val="405965"/>
                </a:solidFill>
                <a:effectLst/>
                <a:latin typeface="Open Sans" panose="020B0606030504020204" pitchFamily="34" charset="0"/>
              </a:rPr>
              <a:t>.</a:t>
            </a:r>
          </a:p>
          <a:p>
            <a:pPr algn="l"/>
            <a:r>
              <a:rPr lang="ru-RU" b="0" i="0" dirty="0">
                <a:solidFill>
                  <a:srgbClr val="405965"/>
                </a:solidFill>
                <a:effectLst/>
                <a:latin typeface="Open Sans" panose="020B0606030504020204" pitchFamily="34" charset="0"/>
              </a:rPr>
              <a:t>Документом, подтверждающим совершение покупки, служит кассовый чек, выданный покупателю, который позволяет в случае необходимости предъявить претензии и вернуть некачественный товар продавцу. Без кассового чека доказать факт приобретения товара именно у этого продавца и осуществить возврат приобретенного товара будет сложно.</a:t>
            </a:r>
          </a:p>
          <a:p>
            <a:pPr algn="l"/>
            <a:r>
              <a:rPr lang="ru-RU" b="0" i="0" dirty="0">
                <a:solidFill>
                  <a:srgbClr val="405965"/>
                </a:solidFill>
                <a:effectLst/>
                <a:latin typeface="Open Sans" panose="020B0606030504020204" pitchFamily="34" charset="0"/>
              </a:rPr>
              <a:t>Покупатели могут проверить правильность выданного чека с помощью специального мобильного приложения «</a:t>
            </a:r>
            <a:r>
              <a:rPr lang="ru-RU" b="0" i="0" u="none" strike="noStrike" dirty="0">
                <a:solidFill>
                  <a:srgbClr val="0066B3"/>
                </a:solidFill>
                <a:effectLst/>
                <a:latin typeface="Open Sans" panose="020B0606030504020204" pitchFamily="34" charset="0"/>
                <a:hlinkClick r:id="rId4"/>
              </a:rPr>
              <a:t>Проверка чеков</a:t>
            </a:r>
            <a:r>
              <a:rPr lang="ru-RU" b="0" i="0" dirty="0">
                <a:solidFill>
                  <a:srgbClr val="405965"/>
                </a:solidFill>
                <a:effectLst/>
                <a:latin typeface="Open Sans" panose="020B0606030504020204" pitchFamily="34" charset="0"/>
              </a:rPr>
              <a:t>» в разделе «</a:t>
            </a:r>
            <a:r>
              <a:rPr lang="ru-RU" b="0" i="0" u="none" strike="noStrike" dirty="0">
                <a:solidFill>
                  <a:srgbClr val="0066B3"/>
                </a:solidFill>
                <a:effectLst/>
                <a:latin typeface="Open Sans" panose="020B0606030504020204" pitchFamily="34" charset="0"/>
                <a:hlinkClick r:id="rId5"/>
              </a:rPr>
              <a:t>Новый порядок применения </a:t>
            </a:r>
            <a:r>
              <a:rPr lang="ru-RU" b="0" i="0" u="none" strike="noStrike" dirty="0" err="1">
                <a:solidFill>
                  <a:srgbClr val="0066B3"/>
                </a:solidFill>
                <a:effectLst/>
                <a:latin typeface="Open Sans" panose="020B0606030504020204" pitchFamily="34" charset="0"/>
                <a:hlinkClick r:id="rId5"/>
              </a:rPr>
              <a:t>контрольно</a:t>
            </a:r>
            <a:r>
              <a:rPr lang="ru-RU" b="0" i="0" u="none" strike="noStrike" dirty="0">
                <a:solidFill>
                  <a:srgbClr val="0066B3"/>
                </a:solidFill>
                <a:effectLst/>
                <a:latin typeface="Open Sans" panose="020B0606030504020204" pitchFamily="34" charset="0"/>
                <a:hlinkClick r:id="rId5"/>
              </a:rPr>
              <a:t> – кассовой техники</a:t>
            </a:r>
            <a:r>
              <a:rPr lang="ru-RU" b="0" i="0" dirty="0">
                <a:solidFill>
                  <a:srgbClr val="405965"/>
                </a:solidFill>
                <a:effectLst/>
                <a:latin typeface="Open Sans" panose="020B0606030504020204" pitchFamily="34" charset="0"/>
              </a:rPr>
              <a:t>» на сайте ФНС России. Для этого достаточно отсканировать QR-код из кассового чека или ввести данные чека вручную.</a:t>
            </a:r>
          </a:p>
          <a:p>
            <a:pPr algn="l"/>
            <a:r>
              <a:rPr lang="ru-RU" b="0" i="0" dirty="0">
                <a:solidFill>
                  <a:srgbClr val="405965"/>
                </a:solidFill>
                <a:effectLst/>
                <a:latin typeface="Open Sans" panose="020B0606030504020204" pitchFamily="34" charset="0"/>
              </a:rPr>
              <a:t>Мобильное приложение позволяет не только сканировать чеки, сохранять, проверять их достоверность, но также получать </a:t>
            </a:r>
            <a:r>
              <a:rPr lang="ru-RU" b="0" i="0" dirty="0" err="1">
                <a:solidFill>
                  <a:srgbClr val="405965"/>
                </a:solidFill>
                <a:effectLst/>
                <a:latin typeface="Open Sans" panose="020B0606030504020204" pitchFamily="34" charset="0"/>
              </a:rPr>
              <a:t>кэшбэк</a:t>
            </a:r>
            <a:r>
              <a:rPr lang="ru-RU" b="0" i="0" dirty="0">
                <a:solidFill>
                  <a:srgbClr val="405965"/>
                </a:solidFill>
                <a:effectLst/>
                <a:latin typeface="Open Sans" panose="020B0606030504020204" pitchFamily="34" charset="0"/>
              </a:rPr>
              <a:t> на свой счет в виде бонусных баллов, участвовать в акциях и розыгрышах, подавать два вида жалоб. Пользователи, авторизованные по номеру телефона, могут быстро написать жалобу, если им не выдали чек или в чеке указана не та сумма. ФНС России расширила мобильное приложение «Проверка чека» для </a:t>
            </a:r>
            <a:r>
              <a:rPr lang="ru-RU" b="0" i="0" dirty="0" err="1">
                <a:solidFill>
                  <a:srgbClr val="405965"/>
                </a:solidFill>
                <a:effectLst/>
                <a:latin typeface="Open Sans" panose="020B0606030504020204" pitchFamily="34" charset="0"/>
              </a:rPr>
              <a:t>iOS</a:t>
            </a:r>
            <a:r>
              <a:rPr lang="ru-RU" b="0" i="0" dirty="0">
                <a:solidFill>
                  <a:srgbClr val="405965"/>
                </a:solidFill>
                <a:effectLst/>
                <a:latin typeface="Open Sans" panose="020B0606030504020204" pitchFamily="34" charset="0"/>
              </a:rPr>
              <a:t> и </a:t>
            </a:r>
            <a:r>
              <a:rPr lang="ru-RU" b="0" i="0" dirty="0" err="1">
                <a:solidFill>
                  <a:srgbClr val="405965"/>
                </a:solidFill>
                <a:effectLst/>
                <a:latin typeface="Open Sans" panose="020B0606030504020204" pitchFamily="34" charset="0"/>
              </a:rPr>
              <a:t>Android</a:t>
            </a:r>
            <a:r>
              <a:rPr lang="ru-RU" b="0" i="0" dirty="0">
                <a:solidFill>
                  <a:srgbClr val="405965"/>
                </a:solidFill>
                <a:effectLst/>
                <a:latin typeface="Open Sans" panose="020B0606030504020204" pitchFamily="34" charset="0"/>
              </a:rPr>
              <a:t>.</a:t>
            </a:r>
          </a:p>
          <a:p>
            <a:pPr algn="l"/>
            <a:r>
              <a:rPr lang="ru-RU" b="0" i="0" dirty="0">
                <a:solidFill>
                  <a:srgbClr val="405965"/>
                </a:solidFill>
                <a:effectLst/>
                <a:latin typeface="Open Sans" panose="020B0606030504020204" pitchFamily="34" charset="0"/>
              </a:rPr>
              <a:t>По всем возникающим вопросам налогоплательщикам можно обращаться по номеру Единого контакт-центра 8800-222-22-22, а также направлять обращения в налоговый орган через личный кабинет налогоплательщика либо через сайт ФНС России посредством сервиса «</a:t>
            </a:r>
            <a:r>
              <a:rPr lang="ru-RU" b="0" i="0" u="none" strike="noStrike" dirty="0">
                <a:solidFill>
                  <a:srgbClr val="0066B3"/>
                </a:solidFill>
                <a:effectLst/>
                <a:latin typeface="Open Sans" panose="020B0606030504020204" pitchFamily="34" charset="0"/>
                <a:hlinkClick r:id="rId6"/>
              </a:rPr>
              <a:t>Обратиться в ФНС России</a:t>
            </a:r>
            <a:r>
              <a:rPr lang="ru-RU" b="0" i="0" dirty="0">
                <a:solidFill>
                  <a:srgbClr val="405965"/>
                </a:solidFill>
                <a:effectLst/>
                <a:latin typeface="Open Sans" panose="020B0606030504020204" pitchFamily="34" charset="0"/>
              </a:rPr>
              <a:t>».</a:t>
            </a:r>
          </a:p>
          <a:p>
            <a:endParaRPr lang="ru-RU" dirty="0"/>
          </a:p>
        </p:txBody>
      </p:sp>
    </p:spTree>
    <p:extLst>
      <p:ext uri="{BB962C8B-B14F-4D97-AF65-F5344CB8AC3E}">
        <p14:creationId xmlns:p14="http://schemas.microsoft.com/office/powerpoint/2010/main" val="386710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92500" lnSpcReduction="20000"/>
          </a:bodyPr>
          <a:lstStyle/>
          <a:p>
            <a:pPr marL="0" indent="0" algn="ctr">
              <a:buNone/>
            </a:pPr>
            <a:r>
              <a:rPr lang="ru-RU" sz="1800" b="1" dirty="0" smtClean="0">
                <a:solidFill>
                  <a:srgbClr val="222222"/>
                </a:solidFill>
                <a:latin typeface="Times New Roman" panose="02020603050405020304" pitchFamily="18" charset="0"/>
                <a:cs typeface="Times New Roman" panose="02020603050405020304" pitchFamily="18" charset="0"/>
              </a:rPr>
              <a:t>ПРЕДВАРИТЕЛЬНЫЕ РАСЧЕТЫ ПО НАЛОГУ НА ВКЛАДЫ</a:t>
            </a:r>
          </a:p>
          <a:p>
            <a:pPr marL="0" indent="0">
              <a:buNone/>
            </a:pPr>
            <a:endParaRPr lang="ru-RU" sz="1800" dirty="0" smtClean="0">
              <a:latin typeface="Times New Roman" panose="02020603050405020304" pitchFamily="18" charset="0"/>
              <a:cs typeface="Times New Roman" panose="02020603050405020304" pitchFamily="18" charset="0"/>
            </a:endParaRPr>
          </a:p>
          <a:p>
            <a:pPr marL="0" indent="0">
              <a:buNone/>
            </a:pPr>
            <a:endParaRPr lang="ru-RU" sz="1800" dirty="0" smtClean="0">
              <a:latin typeface="Times New Roman" panose="02020603050405020304" pitchFamily="18" charset="0"/>
              <a:cs typeface="Times New Roman" panose="02020603050405020304" pitchFamily="18" charset="0"/>
            </a:endParaRPr>
          </a:p>
          <a:p>
            <a:pPr marL="0" indent="0" algn="just">
              <a:buNone/>
            </a:pPr>
            <a:r>
              <a:rPr lang="ru-RU" sz="2400" dirty="0" smtClean="0">
                <a:solidFill>
                  <a:srgbClr val="222222"/>
                </a:solidFill>
                <a:latin typeface="Times New Roman" panose="02020603050405020304" pitchFamily="18" charset="0"/>
                <a:cs typeface="Times New Roman" panose="02020603050405020304" pitchFamily="18" charset="0"/>
              </a:rPr>
              <a:t>Рост </a:t>
            </a:r>
            <a:r>
              <a:rPr lang="ru-RU" sz="2400" dirty="0">
                <a:solidFill>
                  <a:srgbClr val="222222"/>
                </a:solidFill>
                <a:latin typeface="Times New Roman" panose="02020603050405020304" pitchFamily="18" charset="0"/>
                <a:cs typeface="Times New Roman" panose="02020603050405020304" pitchFamily="18" charset="0"/>
              </a:rPr>
              <a:t>ставок по вкладам потребует уплаты нового налога от 10 млн россиян </a:t>
            </a:r>
            <a:endParaRPr lang="ru-RU" sz="2400" dirty="0" smtClean="0">
              <a:solidFill>
                <a:srgbClr val="222222"/>
              </a:solidFill>
              <a:latin typeface="Times New Roman" panose="02020603050405020304" pitchFamily="18" charset="0"/>
              <a:cs typeface="Times New Roman" panose="02020603050405020304" pitchFamily="18" charset="0"/>
            </a:endParaRPr>
          </a:p>
          <a:p>
            <a:pPr marL="0" indent="0" algn="just">
              <a:buNone/>
            </a:pPr>
            <a:r>
              <a:rPr lang="ru-RU" sz="2400" dirty="0" smtClean="0">
                <a:solidFill>
                  <a:srgbClr val="222222"/>
                </a:solidFill>
                <a:latin typeface="Times New Roman" panose="02020603050405020304" pitchFamily="18" charset="0"/>
                <a:cs typeface="Times New Roman" panose="02020603050405020304" pitchFamily="18" charset="0"/>
              </a:rPr>
              <a:t>С </a:t>
            </a:r>
            <a:r>
              <a:rPr lang="ru-RU" sz="2400" dirty="0">
                <a:solidFill>
                  <a:srgbClr val="222222"/>
                </a:solidFill>
                <a:latin typeface="Times New Roman" panose="02020603050405020304" pitchFamily="18" charset="0"/>
                <a:cs typeface="Times New Roman" panose="02020603050405020304" pitchFamily="18" charset="0"/>
              </a:rPr>
              <a:t>какой суммы сбережений придётся платить НДФЛ по </a:t>
            </a:r>
            <a:r>
              <a:rPr lang="ru-RU" sz="2400" dirty="0" smtClean="0">
                <a:solidFill>
                  <a:srgbClr val="222222"/>
                </a:solidFill>
                <a:latin typeface="Times New Roman" panose="02020603050405020304" pitchFamily="18" charset="0"/>
                <a:cs typeface="Times New Roman" panose="02020603050405020304" pitchFamily="18" charset="0"/>
              </a:rPr>
              <a:t>депозитам по итогам 2022 года при действующем законодательстве?</a:t>
            </a:r>
            <a:endParaRPr lang="ru-RU" sz="2400" dirty="0">
              <a:solidFill>
                <a:srgbClr val="222222"/>
              </a:solidFill>
              <a:latin typeface="Times New Roman" panose="02020603050405020304" pitchFamily="18" charset="0"/>
              <a:cs typeface="Times New Roman" panose="02020603050405020304" pitchFamily="18" charset="0"/>
            </a:endParaRPr>
          </a:p>
          <a:p>
            <a:pPr marL="0" indent="0">
              <a:buNone/>
            </a:pP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solidFill>
                  <a:srgbClr val="222222"/>
                </a:solidFill>
                <a:latin typeface="Times New Roman" panose="02020603050405020304" pitchFamily="18" charset="0"/>
                <a:cs typeface="Times New Roman" panose="02020603050405020304" pitchFamily="18" charset="0"/>
              </a:rPr>
              <a:t>Налог будет взиматься, если клиент положил на трехмесячный рублевый депозит под 20% годовых как минимум 1,7 млн руб. (при выплате процентов в конце срока). В этом случае доход только с этого вклада превысит </a:t>
            </a:r>
            <a:r>
              <a:rPr lang="ru-RU" sz="2400" b="1" dirty="0">
                <a:solidFill>
                  <a:srgbClr val="FF0000"/>
                </a:solidFill>
                <a:latin typeface="Times New Roman" panose="02020603050405020304" pitchFamily="18" charset="0"/>
                <a:cs typeface="Times New Roman" panose="02020603050405020304" pitchFamily="18" charset="0"/>
              </a:rPr>
              <a:t>85 тыс. руб</a:t>
            </a:r>
            <a:r>
              <a:rPr lang="ru-RU" sz="2400" dirty="0">
                <a:solidFill>
                  <a:srgbClr val="222222"/>
                </a:solidFill>
                <a:latin typeface="Times New Roman" panose="02020603050405020304" pitchFamily="18" charset="0"/>
                <a:cs typeface="Times New Roman" panose="02020603050405020304" pitchFamily="18" charset="0"/>
              </a:rPr>
              <a:t>., </a:t>
            </a:r>
            <a:r>
              <a:rPr lang="ru-RU" sz="2400" dirty="0" smtClean="0">
                <a:solidFill>
                  <a:srgbClr val="222222"/>
                </a:solidFill>
                <a:latin typeface="Times New Roman" panose="02020603050405020304" pitchFamily="18" charset="0"/>
                <a:cs typeface="Times New Roman" panose="02020603050405020304" pitchFamily="18" charset="0"/>
              </a:rPr>
              <a:t>величина </a:t>
            </a:r>
            <a:r>
              <a:rPr lang="ru-RU" sz="2400" dirty="0">
                <a:solidFill>
                  <a:srgbClr val="222222"/>
                </a:solidFill>
                <a:latin typeface="Times New Roman" panose="02020603050405020304" pitchFamily="18" charset="0"/>
                <a:cs typeface="Times New Roman" panose="02020603050405020304" pitchFamily="18" charset="0"/>
              </a:rPr>
              <a:t>налога будет </a:t>
            </a:r>
            <a:r>
              <a:rPr lang="ru-RU" sz="2400" dirty="0" smtClean="0">
                <a:solidFill>
                  <a:srgbClr val="FF0000"/>
                </a:solidFill>
                <a:latin typeface="Times New Roman" panose="02020603050405020304" pitchFamily="18" charset="0"/>
                <a:cs typeface="Times New Roman" panose="02020603050405020304" pitchFamily="18" charset="0"/>
              </a:rPr>
              <a:t>90,9 </a:t>
            </a:r>
            <a:r>
              <a:rPr lang="ru-RU" sz="2400" dirty="0">
                <a:solidFill>
                  <a:srgbClr val="FF0000"/>
                </a:solidFill>
                <a:latin typeface="Times New Roman" panose="02020603050405020304" pitchFamily="18" charset="0"/>
                <a:cs typeface="Times New Roman" panose="02020603050405020304" pitchFamily="18" charset="0"/>
              </a:rPr>
              <a:t>руб</a:t>
            </a:r>
            <a:r>
              <a:rPr lang="ru-RU" sz="2400" dirty="0" smtClean="0">
                <a:solidFill>
                  <a:srgbClr val="222222"/>
                </a:solidFill>
                <a:latin typeface="Times New Roman" panose="02020603050405020304" pitchFamily="18" charset="0"/>
                <a:cs typeface="Times New Roman" panose="02020603050405020304" pitchFamily="18" charset="0"/>
              </a:rPr>
              <a:t>.</a:t>
            </a:r>
          </a:p>
          <a:p>
            <a:pPr marL="0" indent="0">
              <a:buNone/>
            </a:pP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solidFill>
                  <a:srgbClr val="222222"/>
                </a:solidFill>
                <a:latin typeface="Times New Roman" panose="02020603050405020304" pitchFamily="18" charset="0"/>
                <a:cs typeface="Times New Roman" panose="02020603050405020304" pitchFamily="18" charset="0"/>
              </a:rPr>
              <a:t>Если вкладчик захочет зафиксировать доходность на более длительный срок и откроет рублевый вклад на сумму от 850 тыс. руб. по той же ставке на полгода, то его процентный доход тоже окажется больше не облагаемой налогом базы</a:t>
            </a:r>
            <a:r>
              <a:rPr lang="ru-RU" sz="2400" dirty="0" smtClean="0">
                <a:solidFill>
                  <a:srgbClr val="222222"/>
                </a:solidFill>
                <a:latin typeface="Times New Roman" panose="02020603050405020304" pitchFamily="18" charset="0"/>
                <a:cs typeface="Times New Roman" panose="02020603050405020304" pitchFamily="18" charset="0"/>
              </a:rPr>
              <a:t>.</a:t>
            </a:r>
          </a:p>
          <a:p>
            <a:pPr marL="0" indent="0">
              <a:buNone/>
            </a:pP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solidFill>
                  <a:srgbClr val="222222"/>
                </a:solidFill>
                <a:latin typeface="Times New Roman" panose="02020603050405020304" pitchFamily="18" charset="0"/>
                <a:cs typeface="Times New Roman" panose="02020603050405020304" pitchFamily="18" charset="0"/>
              </a:rPr>
              <a:t>По оценкам АБР, под налог попадут клиенты с остатками на счетах и депозитах на сумму около 400 тыс. руб. Речь идет о гражданах, у которых уже были открытые вклады с начала года по средним ставкам на тот период и которые переложат средства на вклад под 20% до конца года, то есть на ближайшие десять месяцев</a:t>
            </a:r>
            <a:r>
              <a:rPr lang="ru-RU" sz="2400" dirty="0" smtClean="0">
                <a:solidFill>
                  <a:srgbClr val="222222"/>
                </a:solidFill>
                <a:latin typeface="Times New Roman" panose="02020603050405020304" pitchFamily="18" charset="0"/>
                <a:cs typeface="Times New Roman" panose="02020603050405020304" pitchFamily="18" charset="0"/>
              </a:rPr>
              <a:t>.</a:t>
            </a:r>
          </a:p>
          <a:p>
            <a:pPr marL="0" indent="0">
              <a:buNone/>
            </a:pP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312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8258212" cy="550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20800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77500" lnSpcReduction="20000"/>
          </a:bodyPr>
          <a:lstStyle/>
          <a:p>
            <a:pPr marL="0" indent="0" algn="ctr">
              <a:buNone/>
            </a:pPr>
            <a:r>
              <a:rPr lang="ru-RU" dirty="0">
                <a:solidFill>
                  <a:srgbClr val="FF0000"/>
                </a:solidFill>
              </a:rPr>
              <a:t>&lt;Информация&gt; ФНС России "В России началась Декларационная кампания 2022 года"</a:t>
            </a:r>
          </a:p>
          <a:p>
            <a:r>
              <a:rPr lang="ru-RU" dirty="0"/>
              <a:t>Декларацию о доходах, полученных физлицами в 2021 году, необходимо представить до 4 мая 2022 года</a:t>
            </a:r>
          </a:p>
          <a:p>
            <a:r>
              <a:rPr lang="ru-RU" dirty="0"/>
              <a:t>Оплатить НДФЛ, исчисленный в декларации, необходимо до 15 июля 2022 года.</a:t>
            </a:r>
          </a:p>
          <a:p>
            <a:r>
              <a:rPr lang="ru-RU" dirty="0"/>
              <a:t>Отчитаться о доходах необходимо, в частности:</a:t>
            </a:r>
          </a:p>
          <a:p>
            <a:r>
              <a:rPr lang="ru-RU" dirty="0"/>
              <a:t>о доходах от продажи недвижимости, которая была в собственности меньше минимального срока владения (при этом в случае продажи недвижимого имущества на сумму до 1 млн рублей, а иного имущества - до 250 тыс. рублей в год, налогоплательщику больше не нужно сдавать декларацию 3-НДФЛ);</a:t>
            </a:r>
          </a:p>
          <a:p>
            <a:r>
              <a:rPr lang="ru-RU" dirty="0"/>
              <a:t>в случае получения дорогих подарков не от близких родственников, или если была получена сумма выигрыша в лотерею,</a:t>
            </a:r>
          </a:p>
          <a:p>
            <a:r>
              <a:rPr lang="ru-RU" dirty="0"/>
              <a:t>если сдавалось имущество в аренду или был получен доход от зарубежных источников.</a:t>
            </a:r>
          </a:p>
          <a:p>
            <a:pPr marL="0" indent="0" algn="r">
              <a:buNone/>
            </a:pPr>
            <a:r>
              <a:rPr lang="ru-RU" dirty="0" smtClean="0">
                <a:solidFill>
                  <a:srgbClr val="FF0000"/>
                </a:solidFill>
              </a:rPr>
              <a:t>Документ</a:t>
            </a:r>
            <a:r>
              <a:rPr lang="ru-RU" dirty="0">
                <a:solidFill>
                  <a:srgbClr val="FF0000"/>
                </a:solidFill>
              </a:rPr>
              <a:t>: Письмо ФНС России от 24.12.2021 N БС-4-21/18126</a:t>
            </a:r>
          </a:p>
          <a:p>
            <a:endParaRPr lang="ru-RU" dirty="0"/>
          </a:p>
        </p:txBody>
      </p:sp>
    </p:spTree>
    <p:extLst>
      <p:ext uri="{BB962C8B-B14F-4D97-AF65-F5344CB8AC3E}">
        <p14:creationId xmlns:p14="http://schemas.microsoft.com/office/powerpoint/2010/main" val="22687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ChangeAspect="1"/>
          </p:cNvGraphicFramePr>
          <p:nvPr>
            <p:extLst>
              <p:ext uri="{D42A27DB-BD31-4B8C-83A1-F6EECF244321}">
                <p14:modId xmlns:p14="http://schemas.microsoft.com/office/powerpoint/2010/main" val="1727239369"/>
              </p:ext>
            </p:extLst>
          </p:nvPr>
        </p:nvGraphicFramePr>
        <p:xfrm>
          <a:off x="0" y="188640"/>
          <a:ext cx="9144000" cy="6748188"/>
        </p:xfrm>
        <a:graphic>
          <a:graphicData uri="http://schemas.openxmlformats.org/presentationml/2006/ole">
            <mc:AlternateContent xmlns:mc="http://schemas.openxmlformats.org/markup-compatibility/2006">
              <mc:Choice xmlns:v="urn:schemas-microsoft-com:vml" Requires="v">
                <p:oleObj spid="_x0000_s4104" name="Документ" r:id="rId3" imgW="7272810" imgH="5410301" progId="Word.Document.12">
                  <p:embed/>
                </p:oleObj>
              </mc:Choice>
              <mc:Fallback>
                <p:oleObj name="Документ" r:id="rId3" imgW="7272810" imgH="5410301" progId="Word.Document.12">
                  <p:embed/>
                  <p:pic>
                    <p:nvPicPr>
                      <p:cNvPr id="0" name=""/>
                      <p:cNvPicPr/>
                      <p:nvPr/>
                    </p:nvPicPr>
                    <p:blipFill>
                      <a:blip r:embed="rId4"/>
                      <a:stretch>
                        <a:fillRect/>
                      </a:stretch>
                    </p:blipFill>
                    <p:spPr>
                      <a:xfrm>
                        <a:off x="0" y="188640"/>
                        <a:ext cx="9144000" cy="6748188"/>
                      </a:xfrm>
                      <a:prstGeom prst="rect">
                        <a:avLst/>
                      </a:prstGeom>
                    </p:spPr>
                  </p:pic>
                </p:oleObj>
              </mc:Fallback>
            </mc:AlternateContent>
          </a:graphicData>
        </a:graphic>
      </p:graphicFrame>
    </p:spTree>
    <p:extLst>
      <p:ext uri="{BB962C8B-B14F-4D97-AF65-F5344CB8AC3E}">
        <p14:creationId xmlns:p14="http://schemas.microsoft.com/office/powerpoint/2010/main" val="33893381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ChangeAspect="1"/>
          </p:cNvGraphicFramePr>
          <p:nvPr>
            <p:extLst>
              <p:ext uri="{D42A27DB-BD31-4B8C-83A1-F6EECF244321}">
                <p14:modId xmlns:p14="http://schemas.microsoft.com/office/powerpoint/2010/main" val="2719725234"/>
              </p:ext>
            </p:extLst>
          </p:nvPr>
        </p:nvGraphicFramePr>
        <p:xfrm>
          <a:off x="1331640" y="1268760"/>
          <a:ext cx="6624736" cy="4536504"/>
        </p:xfrm>
        <a:graphic>
          <a:graphicData uri="http://schemas.openxmlformats.org/presentationml/2006/ole">
            <mc:AlternateContent xmlns:mc="http://schemas.openxmlformats.org/markup-compatibility/2006">
              <mc:Choice xmlns:v="urn:schemas-microsoft-com:vml" Requires="v">
                <p:oleObj spid="_x0000_s5126" name="Документ" r:id="rId3" imgW="7272810" imgH="3375679" progId="Word.Document.12">
                  <p:embed/>
                </p:oleObj>
              </mc:Choice>
              <mc:Fallback>
                <p:oleObj name="Документ" r:id="rId3" imgW="7272810" imgH="3375679" progId="Word.Document.12">
                  <p:embed/>
                  <p:pic>
                    <p:nvPicPr>
                      <p:cNvPr id="0" name=""/>
                      <p:cNvPicPr/>
                      <p:nvPr/>
                    </p:nvPicPr>
                    <p:blipFill>
                      <a:blip r:embed="rId4"/>
                      <a:stretch>
                        <a:fillRect/>
                      </a:stretch>
                    </p:blipFill>
                    <p:spPr>
                      <a:xfrm>
                        <a:off x="1331640" y="1268760"/>
                        <a:ext cx="6624736" cy="4536504"/>
                      </a:xfrm>
                      <a:prstGeom prst="rect">
                        <a:avLst/>
                      </a:prstGeom>
                    </p:spPr>
                  </p:pic>
                </p:oleObj>
              </mc:Fallback>
            </mc:AlternateContent>
          </a:graphicData>
        </a:graphic>
      </p:graphicFrame>
    </p:spTree>
    <p:extLst>
      <p:ext uri="{BB962C8B-B14F-4D97-AF65-F5344CB8AC3E}">
        <p14:creationId xmlns:p14="http://schemas.microsoft.com/office/powerpoint/2010/main" val="30364902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ChangeAspect="1"/>
          </p:cNvGraphicFramePr>
          <p:nvPr>
            <p:extLst>
              <p:ext uri="{D42A27DB-BD31-4B8C-83A1-F6EECF244321}">
                <p14:modId xmlns:p14="http://schemas.microsoft.com/office/powerpoint/2010/main" val="1343995867"/>
              </p:ext>
            </p:extLst>
          </p:nvPr>
        </p:nvGraphicFramePr>
        <p:xfrm>
          <a:off x="110952" y="908720"/>
          <a:ext cx="9036496" cy="4405014"/>
        </p:xfrm>
        <a:graphic>
          <a:graphicData uri="http://schemas.openxmlformats.org/presentationml/2006/ole">
            <mc:AlternateContent xmlns:mc="http://schemas.openxmlformats.org/markup-compatibility/2006">
              <mc:Choice xmlns:v="urn:schemas-microsoft-com:vml" Requires="v">
                <p:oleObj spid="_x0000_s6150" name="Документ" r:id="rId3" imgW="7272810" imgH="2471563" progId="Word.Document.12">
                  <p:embed/>
                </p:oleObj>
              </mc:Choice>
              <mc:Fallback>
                <p:oleObj name="Документ" r:id="rId3" imgW="7272810" imgH="2471563" progId="Word.Document.12">
                  <p:embed/>
                  <p:pic>
                    <p:nvPicPr>
                      <p:cNvPr id="0" name=""/>
                      <p:cNvPicPr/>
                      <p:nvPr/>
                    </p:nvPicPr>
                    <p:blipFill>
                      <a:blip r:embed="rId4"/>
                      <a:stretch>
                        <a:fillRect/>
                      </a:stretch>
                    </p:blipFill>
                    <p:spPr>
                      <a:xfrm>
                        <a:off x="110952" y="908720"/>
                        <a:ext cx="9036496" cy="4405014"/>
                      </a:xfrm>
                      <a:prstGeom prst="rect">
                        <a:avLst/>
                      </a:prstGeom>
                    </p:spPr>
                  </p:pic>
                </p:oleObj>
              </mc:Fallback>
            </mc:AlternateContent>
          </a:graphicData>
        </a:graphic>
      </p:graphicFrame>
    </p:spTree>
    <p:extLst>
      <p:ext uri="{BB962C8B-B14F-4D97-AF65-F5344CB8AC3E}">
        <p14:creationId xmlns:p14="http://schemas.microsoft.com/office/powerpoint/2010/main" val="41957316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ChangeAspect="1"/>
          </p:cNvGraphicFramePr>
          <p:nvPr>
            <p:extLst>
              <p:ext uri="{D42A27DB-BD31-4B8C-83A1-F6EECF244321}">
                <p14:modId xmlns:p14="http://schemas.microsoft.com/office/powerpoint/2010/main" val="1982514073"/>
              </p:ext>
            </p:extLst>
          </p:nvPr>
        </p:nvGraphicFramePr>
        <p:xfrm>
          <a:off x="0" y="0"/>
          <a:ext cx="9252520" cy="6858000"/>
        </p:xfrm>
        <a:graphic>
          <a:graphicData uri="http://schemas.openxmlformats.org/presentationml/2006/ole">
            <mc:AlternateContent xmlns:mc="http://schemas.openxmlformats.org/markup-compatibility/2006">
              <mc:Choice xmlns:v="urn:schemas-microsoft-com:vml" Requires="v">
                <p:oleObj spid="_x0000_s7174" name="Документ" r:id="rId3" imgW="7348763" imgH="5674841" progId="Word.Document.12">
                  <p:embed/>
                </p:oleObj>
              </mc:Choice>
              <mc:Fallback>
                <p:oleObj name="Документ" r:id="rId3" imgW="7348763" imgH="5674841" progId="Word.Document.12">
                  <p:embed/>
                  <p:pic>
                    <p:nvPicPr>
                      <p:cNvPr id="0" name=""/>
                      <p:cNvPicPr/>
                      <p:nvPr/>
                    </p:nvPicPr>
                    <p:blipFill>
                      <a:blip r:embed="rId4"/>
                      <a:stretch>
                        <a:fillRect/>
                      </a:stretch>
                    </p:blipFill>
                    <p:spPr>
                      <a:xfrm>
                        <a:off x="0" y="0"/>
                        <a:ext cx="9252520" cy="6858000"/>
                      </a:xfrm>
                      <a:prstGeom prst="rect">
                        <a:avLst/>
                      </a:prstGeom>
                    </p:spPr>
                  </p:pic>
                </p:oleObj>
              </mc:Fallback>
            </mc:AlternateContent>
          </a:graphicData>
        </a:graphic>
      </p:graphicFrame>
    </p:spTree>
    <p:extLst>
      <p:ext uri="{BB962C8B-B14F-4D97-AF65-F5344CB8AC3E}">
        <p14:creationId xmlns:p14="http://schemas.microsoft.com/office/powerpoint/2010/main" val="22035157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ChangeAspect="1"/>
          </p:cNvGraphicFramePr>
          <p:nvPr>
            <p:extLst>
              <p:ext uri="{D42A27DB-BD31-4B8C-83A1-F6EECF244321}">
                <p14:modId xmlns:p14="http://schemas.microsoft.com/office/powerpoint/2010/main" val="565684672"/>
              </p:ext>
            </p:extLst>
          </p:nvPr>
        </p:nvGraphicFramePr>
        <p:xfrm>
          <a:off x="0" y="0"/>
          <a:ext cx="9144000" cy="7173416"/>
        </p:xfrm>
        <a:graphic>
          <a:graphicData uri="http://schemas.openxmlformats.org/presentationml/2006/ole">
            <mc:AlternateContent xmlns:mc="http://schemas.openxmlformats.org/markup-compatibility/2006">
              <mc:Choice xmlns:v="urn:schemas-microsoft-com:vml" Requires="v">
                <p:oleObj spid="_x0000_s8198" name="Документ" r:id="rId3" imgW="7272810" imgH="5545270" progId="Word.Document.12">
                  <p:embed/>
                </p:oleObj>
              </mc:Choice>
              <mc:Fallback>
                <p:oleObj name="Документ" r:id="rId3" imgW="7272810" imgH="5545270" progId="Word.Document.12">
                  <p:embed/>
                  <p:pic>
                    <p:nvPicPr>
                      <p:cNvPr id="0" name=""/>
                      <p:cNvPicPr/>
                      <p:nvPr/>
                    </p:nvPicPr>
                    <p:blipFill>
                      <a:blip r:embed="rId4"/>
                      <a:stretch>
                        <a:fillRect/>
                      </a:stretch>
                    </p:blipFill>
                    <p:spPr>
                      <a:xfrm>
                        <a:off x="0" y="0"/>
                        <a:ext cx="9144000" cy="7173416"/>
                      </a:xfrm>
                      <a:prstGeom prst="rect">
                        <a:avLst/>
                      </a:prstGeom>
                    </p:spPr>
                  </p:pic>
                </p:oleObj>
              </mc:Fallback>
            </mc:AlternateContent>
          </a:graphicData>
        </a:graphic>
      </p:graphicFrame>
    </p:spTree>
    <p:extLst>
      <p:ext uri="{BB962C8B-B14F-4D97-AF65-F5344CB8AC3E}">
        <p14:creationId xmlns:p14="http://schemas.microsoft.com/office/powerpoint/2010/main" val="29378188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ChangeAspect="1"/>
          </p:cNvGraphicFramePr>
          <p:nvPr>
            <p:extLst>
              <p:ext uri="{D42A27DB-BD31-4B8C-83A1-F6EECF244321}">
                <p14:modId xmlns:p14="http://schemas.microsoft.com/office/powerpoint/2010/main" val="495610167"/>
              </p:ext>
            </p:extLst>
          </p:nvPr>
        </p:nvGraphicFramePr>
        <p:xfrm>
          <a:off x="107504" y="0"/>
          <a:ext cx="9036496" cy="6669360"/>
        </p:xfrm>
        <a:graphic>
          <a:graphicData uri="http://schemas.openxmlformats.org/presentationml/2006/ole">
            <mc:AlternateContent xmlns:mc="http://schemas.openxmlformats.org/markup-compatibility/2006">
              <mc:Choice xmlns:v="urn:schemas-microsoft-com:vml" Requires="v">
                <p:oleObj spid="_x0000_s9222" name="Документ" r:id="rId3" imgW="7272810" imgH="4343501" progId="Word.Document.12">
                  <p:embed/>
                </p:oleObj>
              </mc:Choice>
              <mc:Fallback>
                <p:oleObj name="Документ" r:id="rId3" imgW="7272810" imgH="4343501" progId="Word.Document.12">
                  <p:embed/>
                  <p:pic>
                    <p:nvPicPr>
                      <p:cNvPr id="0" name=""/>
                      <p:cNvPicPr/>
                      <p:nvPr/>
                    </p:nvPicPr>
                    <p:blipFill>
                      <a:blip r:embed="rId4"/>
                      <a:stretch>
                        <a:fillRect/>
                      </a:stretch>
                    </p:blipFill>
                    <p:spPr>
                      <a:xfrm>
                        <a:off x="107504" y="0"/>
                        <a:ext cx="9036496" cy="6669360"/>
                      </a:xfrm>
                      <a:prstGeom prst="rect">
                        <a:avLst/>
                      </a:prstGeom>
                    </p:spPr>
                  </p:pic>
                </p:oleObj>
              </mc:Fallback>
            </mc:AlternateContent>
          </a:graphicData>
        </a:graphic>
      </p:graphicFrame>
    </p:spTree>
    <p:extLst>
      <p:ext uri="{BB962C8B-B14F-4D97-AF65-F5344CB8AC3E}">
        <p14:creationId xmlns:p14="http://schemas.microsoft.com/office/powerpoint/2010/main" val="21803043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ChangeAspect="1"/>
          </p:cNvGraphicFramePr>
          <p:nvPr>
            <p:extLst>
              <p:ext uri="{D42A27DB-BD31-4B8C-83A1-F6EECF244321}">
                <p14:modId xmlns:p14="http://schemas.microsoft.com/office/powerpoint/2010/main" val="2810944327"/>
              </p:ext>
            </p:extLst>
          </p:nvPr>
        </p:nvGraphicFramePr>
        <p:xfrm>
          <a:off x="107504" y="1196752"/>
          <a:ext cx="8784976" cy="5178772"/>
        </p:xfrm>
        <a:graphic>
          <a:graphicData uri="http://schemas.openxmlformats.org/presentationml/2006/ole">
            <mc:AlternateContent xmlns:mc="http://schemas.openxmlformats.org/markup-compatibility/2006">
              <mc:Choice xmlns:v="urn:schemas-microsoft-com:vml" Requires="v">
                <p:oleObj spid="_x0000_s10246" name="Документ" r:id="rId3" imgW="7272810" imgH="2730345" progId="Word.Document.12">
                  <p:embed/>
                </p:oleObj>
              </mc:Choice>
              <mc:Fallback>
                <p:oleObj name="Документ" r:id="rId3" imgW="7272810" imgH="2730345" progId="Word.Document.12">
                  <p:embed/>
                  <p:pic>
                    <p:nvPicPr>
                      <p:cNvPr id="0" name=""/>
                      <p:cNvPicPr/>
                      <p:nvPr/>
                    </p:nvPicPr>
                    <p:blipFill>
                      <a:blip r:embed="rId4"/>
                      <a:stretch>
                        <a:fillRect/>
                      </a:stretch>
                    </p:blipFill>
                    <p:spPr>
                      <a:xfrm>
                        <a:off x="107504" y="1196752"/>
                        <a:ext cx="8784976" cy="5178772"/>
                      </a:xfrm>
                      <a:prstGeom prst="rect">
                        <a:avLst/>
                      </a:prstGeom>
                    </p:spPr>
                  </p:pic>
                </p:oleObj>
              </mc:Fallback>
            </mc:AlternateContent>
          </a:graphicData>
        </a:graphic>
      </p:graphicFrame>
    </p:spTree>
    <p:extLst>
      <p:ext uri="{BB962C8B-B14F-4D97-AF65-F5344CB8AC3E}">
        <p14:creationId xmlns:p14="http://schemas.microsoft.com/office/powerpoint/2010/main" val="7862846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70000" lnSpcReduction="20000"/>
          </a:bodyPr>
          <a:lstStyle/>
          <a:p>
            <a:endParaRPr lang="ru-RU" sz="2900" dirty="0" smtClean="0">
              <a:solidFill>
                <a:srgbClr val="000000"/>
              </a:solidFill>
              <a:latin typeface="Open Sans"/>
            </a:endParaRPr>
          </a:p>
          <a:p>
            <a:pPr marL="0" indent="0" algn="ctr">
              <a:buNone/>
            </a:pPr>
            <a:r>
              <a:rPr lang="ru-RU" sz="2900" dirty="0" smtClean="0">
                <a:solidFill>
                  <a:srgbClr val="FF0000"/>
                </a:solidFill>
                <a:latin typeface="Open Sans"/>
              </a:rPr>
              <a:t>В </a:t>
            </a:r>
            <a:r>
              <a:rPr lang="ru-RU" sz="2900" dirty="0">
                <a:solidFill>
                  <a:srgbClr val="FF0000"/>
                </a:solidFill>
                <a:latin typeface="Open Sans"/>
              </a:rPr>
              <a:t>каких случаях НКО оплачивает НДС в 2022 году? </a:t>
            </a:r>
            <a:endParaRPr lang="ru-RU" sz="2900" dirty="0" smtClean="0">
              <a:solidFill>
                <a:srgbClr val="FF0000"/>
              </a:solidFill>
              <a:latin typeface="Open Sans"/>
            </a:endParaRPr>
          </a:p>
          <a:p>
            <a:pPr marL="0" indent="0" algn="ctr">
              <a:buNone/>
            </a:pPr>
            <a:endParaRPr lang="ru-RU" sz="2900" dirty="0" smtClean="0">
              <a:solidFill>
                <a:srgbClr val="000000"/>
              </a:solidFill>
              <a:latin typeface="Open Sans"/>
            </a:endParaRPr>
          </a:p>
          <a:p>
            <a:pPr marL="0" indent="0">
              <a:buNone/>
            </a:pPr>
            <a:r>
              <a:rPr lang="ru-RU" sz="2900" dirty="0" smtClean="0">
                <a:solidFill>
                  <a:srgbClr val="000000"/>
                </a:solidFill>
                <a:latin typeface="Open Sans"/>
              </a:rPr>
              <a:t>Отвечая </a:t>
            </a:r>
            <a:r>
              <a:rPr lang="ru-RU" sz="2900" dirty="0">
                <a:solidFill>
                  <a:srgbClr val="000000"/>
                </a:solidFill>
                <a:latin typeface="Open Sans"/>
              </a:rPr>
              <a:t>на этот вопрос, специалисты привлекают внимание к операциям, которыми занимается организация. Если НКО работает с товарами, облагаемыми налогом, то НДС оплачивается независимо от целевого назначения полученного дохода. </a:t>
            </a:r>
            <a:endParaRPr lang="ru-RU" sz="2900" dirty="0" smtClean="0">
              <a:solidFill>
                <a:srgbClr val="000000"/>
              </a:solidFill>
              <a:latin typeface="Open Sans"/>
            </a:endParaRPr>
          </a:p>
          <a:p>
            <a:pPr marL="0" indent="0">
              <a:buNone/>
            </a:pPr>
            <a:endParaRPr lang="ru-RU" sz="2900" dirty="0" smtClean="0">
              <a:solidFill>
                <a:srgbClr val="000000"/>
              </a:solidFill>
              <a:latin typeface="Open Sans"/>
            </a:endParaRPr>
          </a:p>
          <a:p>
            <a:pPr marL="0" indent="0">
              <a:buNone/>
            </a:pPr>
            <a:r>
              <a:rPr lang="ru-RU" sz="2900" dirty="0" smtClean="0">
                <a:solidFill>
                  <a:srgbClr val="000000"/>
                </a:solidFill>
                <a:latin typeface="Open Sans"/>
              </a:rPr>
              <a:t>Может </a:t>
            </a:r>
            <a:r>
              <a:rPr lang="ru-RU" sz="2900" dirty="0">
                <a:solidFill>
                  <a:srgbClr val="000000"/>
                </a:solidFill>
                <a:latin typeface="Open Sans"/>
              </a:rPr>
              <a:t>ли НКО принимать НДС к вычету по товарам, приобретённым для осуществления коммерческой деятельности? Да, может, но при наличии облагаемых и не облагаемых налогами операций ведётся раздельный налоговый учёт. Отказ от двух разных учётов является нарушением, руководителя могут привлечь к ответственности за целенаправленное занижение налога. </a:t>
            </a:r>
            <a:endParaRPr lang="ru-RU" sz="2900" dirty="0" smtClean="0">
              <a:solidFill>
                <a:srgbClr val="000000"/>
              </a:solidFill>
              <a:latin typeface="Open Sans"/>
            </a:endParaRPr>
          </a:p>
          <a:p>
            <a:pPr marL="0" indent="0">
              <a:buNone/>
            </a:pPr>
            <a:endParaRPr lang="ru-RU" sz="2900" dirty="0" smtClean="0">
              <a:solidFill>
                <a:srgbClr val="000000"/>
              </a:solidFill>
              <a:latin typeface="Open Sans"/>
            </a:endParaRPr>
          </a:p>
          <a:p>
            <a:pPr marL="0" indent="0">
              <a:buNone/>
            </a:pPr>
            <a:r>
              <a:rPr lang="ru-RU" sz="2900" dirty="0" smtClean="0">
                <a:solidFill>
                  <a:srgbClr val="000000"/>
                </a:solidFill>
                <a:latin typeface="Open Sans"/>
              </a:rPr>
              <a:t>Облагается </a:t>
            </a:r>
            <a:r>
              <a:rPr lang="ru-RU" sz="2900" dirty="0">
                <a:solidFill>
                  <a:srgbClr val="000000"/>
                </a:solidFill>
                <a:latin typeface="Open Sans"/>
              </a:rPr>
              <a:t>ли налогом на прибыль продажа ранее полученных в дар ценных вещей? Если ценности получены не на целевые нужды, то с них также берётся налог на прибыль при продаже. Стоимость имущества в расходы на уменьшение налоговой базы при этом не включается. Каков лимит расчётов между НКО, если речь идёт о наличных средствах? По одному договору лимит в 2022 году составляет 100 тысяч рублей. При этом лимит для расчётов с физлицами не установлен.</a:t>
            </a:r>
            <a:r>
              <a:rPr lang="ru-RU" sz="2900" dirty="0"/>
              <a:t/>
            </a:r>
            <a:br>
              <a:rPr lang="ru-RU" sz="2900" dirty="0"/>
            </a:br>
            <a:r>
              <a:rPr lang="ru-RU" dirty="0"/>
              <a:t/>
            </a:r>
            <a:br>
              <a:rPr lang="ru-RU" dirty="0"/>
            </a:br>
            <a:endParaRPr lang="ru-RU" dirty="0"/>
          </a:p>
        </p:txBody>
      </p:sp>
    </p:spTree>
    <p:extLst>
      <p:ext uri="{BB962C8B-B14F-4D97-AF65-F5344CB8AC3E}">
        <p14:creationId xmlns:p14="http://schemas.microsoft.com/office/powerpoint/2010/main" val="383449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down)">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55000" lnSpcReduction="20000"/>
          </a:bodyPr>
          <a:lstStyle/>
          <a:p>
            <a:pPr indent="0" algn="ctr">
              <a:spcAft>
                <a:spcPts val="0"/>
              </a:spcAft>
              <a:buNone/>
            </a:pPr>
            <a:endParaRPr lang="ru-RU" b="1" dirty="0" smtClean="0">
              <a:solidFill>
                <a:srgbClr val="FF0000"/>
              </a:solidFill>
              <a:latin typeface="Helvetica"/>
              <a:ea typeface="DengXian"/>
              <a:cs typeface="Helvetica"/>
            </a:endParaRPr>
          </a:p>
          <a:p>
            <a:pPr indent="0" algn="ctr">
              <a:spcAft>
                <a:spcPts val="0"/>
              </a:spcAft>
              <a:buNone/>
            </a:pPr>
            <a:r>
              <a:rPr lang="ru-RU" sz="4000" b="1" dirty="0" smtClean="0">
                <a:solidFill>
                  <a:srgbClr val="FF0000"/>
                </a:solidFill>
                <a:latin typeface="Helvetica"/>
                <a:ea typeface="DengXian"/>
                <a:cs typeface="Helvetica"/>
              </a:rPr>
              <a:t>Особенности </a:t>
            </a:r>
            <a:r>
              <a:rPr lang="ru-RU" sz="4000" b="1" dirty="0">
                <a:solidFill>
                  <a:srgbClr val="FF0000"/>
                </a:solidFill>
                <a:latin typeface="Helvetica"/>
                <a:ea typeface="DengXian"/>
                <a:cs typeface="Helvetica"/>
              </a:rPr>
              <a:t>подачи сведений о процентах по вкладам </a:t>
            </a:r>
            <a:r>
              <a:rPr lang="ru-RU" sz="4000" b="1" dirty="0" smtClean="0">
                <a:solidFill>
                  <a:srgbClr val="FF0000"/>
                </a:solidFill>
                <a:latin typeface="Helvetica"/>
                <a:ea typeface="DengXian"/>
                <a:cs typeface="Helvetica"/>
              </a:rPr>
              <a:t>физлиц</a:t>
            </a:r>
          </a:p>
          <a:p>
            <a:pPr indent="0" algn="just">
              <a:spcAft>
                <a:spcPts val="0"/>
              </a:spcAft>
              <a:buNone/>
            </a:pPr>
            <a:endParaRPr lang="ru-RU" dirty="0" smtClean="0">
              <a:latin typeface="Times New Roman"/>
              <a:ea typeface="DengXian"/>
            </a:endParaRPr>
          </a:p>
          <a:p>
            <a:pPr indent="450215" algn="just"/>
            <a:r>
              <a:rPr lang="ru-RU" sz="4200" dirty="0" smtClean="0">
                <a:solidFill>
                  <a:srgbClr val="FF0000"/>
                </a:solidFill>
                <a:latin typeface="Times New Roman"/>
                <a:ea typeface="DengXian"/>
              </a:rPr>
              <a:t>если </a:t>
            </a:r>
            <a:r>
              <a:rPr lang="ru-RU" sz="4200" dirty="0" smtClean="0">
                <a:solidFill>
                  <a:srgbClr val="FF0000"/>
                </a:solidFill>
                <a:latin typeface="Times New Roman"/>
                <a:ea typeface="DengXian"/>
              </a:rPr>
              <a:t>вкладчик возвращает часть процентов, которые ему выплатили в предыдущих отчетных периодах, следует уточнить сведения за те периоды. Если доход выплачивали в отчетном периоде, информацию об этой части процентов сообщать не нужно</a:t>
            </a:r>
            <a:r>
              <a:rPr lang="ru-RU" sz="4200" dirty="0" smtClean="0">
                <a:latin typeface="Times New Roman"/>
                <a:ea typeface="DengXian"/>
              </a:rPr>
              <a:t>. (</a:t>
            </a:r>
            <a:r>
              <a:rPr lang="ru-RU" sz="4200" dirty="0" smtClean="0">
                <a:solidFill>
                  <a:srgbClr val="FF0000"/>
                </a:solidFill>
                <a:latin typeface="Times New Roman"/>
                <a:ea typeface="DengXian"/>
              </a:rPr>
              <a:t>Документ: Письмо ФНС России от 25.01.2022 N БС-4-11/745</a:t>
            </a:r>
            <a:r>
              <a:rPr lang="ru-RU" sz="4200" dirty="0" smtClean="0">
                <a:solidFill>
                  <a:srgbClr val="FF0000"/>
                </a:solidFill>
                <a:latin typeface="Times New Roman"/>
                <a:ea typeface="DengXian"/>
              </a:rPr>
              <a:t>@)</a:t>
            </a:r>
            <a:r>
              <a:rPr lang="ru-RU" sz="4200" dirty="0">
                <a:latin typeface="Times New Roman"/>
                <a:ea typeface="DengXian"/>
              </a:rPr>
              <a:t> конкретных сроков для корректировок информации нет. Направить их нужно в короткие сроки;</a:t>
            </a:r>
          </a:p>
          <a:p>
            <a:pPr indent="450215" algn="just">
              <a:spcAft>
                <a:spcPts val="0"/>
              </a:spcAft>
            </a:pPr>
            <a:r>
              <a:rPr lang="ru-RU" sz="4200" dirty="0" smtClean="0">
                <a:latin typeface="Times New Roman"/>
                <a:ea typeface="DengXian"/>
              </a:rPr>
              <a:t>отчет</a:t>
            </a:r>
            <a:r>
              <a:rPr lang="ru-RU" sz="4200" dirty="0" smtClean="0">
                <a:latin typeface="Times New Roman"/>
                <a:ea typeface="DengXian"/>
              </a:rPr>
              <a:t> нужно подать даже по тем, кто умер. Наследник вкладчика не платит НДФЛ с процентов, которые начислили до смерти последнего (Письмо Минфина России от 15.12.2021 N 03-04-06/102056). </a:t>
            </a:r>
          </a:p>
          <a:p>
            <a:pPr indent="450215" algn="just">
              <a:spcAft>
                <a:spcPts val="0"/>
              </a:spcAft>
            </a:pPr>
            <a:r>
              <a:rPr lang="ru-RU" sz="4200" dirty="0" smtClean="0">
                <a:solidFill>
                  <a:srgbClr val="FF0000"/>
                </a:solidFill>
                <a:latin typeface="Times New Roman"/>
                <a:ea typeface="DengXian"/>
              </a:rPr>
              <a:t>процентные доходы по вкладам (остаткам на счетах) в банках учитываются при расчете НДФЛ за налоговый период, в котором они были фактически получены. Если по условиям договора проценты зачисляются банком в счет пополнения того же вклада клиента, то доход учитывается в целях налогообложения в налоговом периоде, в котором произведено зачисление. (Письмо Федеральной налоговой службы от 21 мая 2021 г. N БС-4-11/7028 “О рассмотрении обращения”)</a:t>
            </a:r>
          </a:p>
          <a:p>
            <a:pPr indent="450215" algn="just">
              <a:spcAft>
                <a:spcPts val="0"/>
              </a:spcAft>
            </a:pPr>
            <a:endParaRPr lang="ru-RU" sz="3400" dirty="0" smtClean="0">
              <a:latin typeface="Times New Roman"/>
              <a:ea typeface="DengXian"/>
            </a:endParaRPr>
          </a:p>
          <a:p>
            <a:pPr indent="0" algn="just">
              <a:spcAft>
                <a:spcPts val="0"/>
              </a:spcAft>
              <a:buNone/>
            </a:pPr>
            <a:endParaRPr lang="ru-RU" sz="3400" dirty="0">
              <a:latin typeface="Times New Roman"/>
              <a:ea typeface="DengXian"/>
            </a:endParaRPr>
          </a:p>
          <a:p>
            <a:endParaRPr lang="ru-RU" sz="3400" dirty="0"/>
          </a:p>
        </p:txBody>
      </p:sp>
    </p:spTree>
    <p:extLst>
      <p:ext uri="{BB962C8B-B14F-4D97-AF65-F5344CB8AC3E}">
        <p14:creationId xmlns:p14="http://schemas.microsoft.com/office/powerpoint/2010/main" val="1482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92500"/>
          </a:bodyPr>
          <a:lstStyle/>
          <a:p>
            <a:pPr marL="0" indent="0" algn="ctr">
              <a:buNone/>
            </a:pPr>
            <a:endParaRPr lang="ru-RU" dirty="0" smtClean="0"/>
          </a:p>
          <a:p>
            <a:pPr marL="0" indent="0" algn="ctr">
              <a:buNone/>
            </a:pPr>
            <a:endParaRPr lang="ru-RU" dirty="0"/>
          </a:p>
          <a:p>
            <a:pPr marL="0" indent="0" algn="ctr">
              <a:buNone/>
            </a:pPr>
            <a:r>
              <a:rPr lang="ru-RU" dirty="0" smtClean="0"/>
              <a:t>"</a:t>
            </a:r>
            <a:r>
              <a:rPr lang="ru-RU" dirty="0"/>
              <a:t>Заседание Правительства (2022 год, N 7)" (информация с официального сайта Правительства РФ от 09.03.2022)</a:t>
            </a:r>
          </a:p>
          <a:p>
            <a:pPr marL="0" indent="0">
              <a:buNone/>
            </a:pPr>
            <a:r>
              <a:rPr lang="ru-RU" sz="3000" dirty="0" smtClean="0"/>
              <a:t>Правительство </a:t>
            </a:r>
            <a:r>
              <a:rPr lang="ru-RU" sz="3000" dirty="0"/>
              <a:t>предлагает освободить граждан от уплаты подоходного налога с процентов по банковским вкладам, которые превышают 1 млн </a:t>
            </a:r>
            <a:r>
              <a:rPr lang="ru-RU" sz="3000" dirty="0" smtClean="0"/>
              <a:t>рублей </a:t>
            </a:r>
          </a:p>
          <a:p>
            <a:pPr marL="0" indent="0">
              <a:buNone/>
            </a:pPr>
            <a:r>
              <a:rPr lang="ru-RU" dirty="0" smtClean="0">
                <a:solidFill>
                  <a:srgbClr val="00B050"/>
                </a:solidFill>
              </a:rPr>
              <a:t>(ключевая ставка на 01.01  х 1 млн руб.)</a:t>
            </a:r>
            <a:endParaRPr lang="ru-RU" dirty="0">
              <a:solidFill>
                <a:srgbClr val="00B050"/>
              </a:solidFill>
            </a:endParaRPr>
          </a:p>
          <a:p>
            <a:pPr marL="0" indent="0">
              <a:buNone/>
            </a:pPr>
            <a:r>
              <a:rPr lang="ru-RU" sz="3000" dirty="0">
                <a:solidFill>
                  <a:srgbClr val="FF0000"/>
                </a:solidFill>
              </a:rPr>
              <a:t>Также планируется освободить от налогообложения доходы граждан от экономии на процентах за пользование заемными средствами, полученными от работодателя</a:t>
            </a:r>
            <a:r>
              <a:rPr lang="ru-RU" sz="3000" dirty="0" smtClean="0"/>
              <a:t>.</a:t>
            </a:r>
          </a:p>
          <a:p>
            <a:pPr marL="0" indent="0">
              <a:buNone/>
            </a:pPr>
            <a:r>
              <a:rPr lang="ru-RU" dirty="0" smtClean="0">
                <a:solidFill>
                  <a:srgbClr val="00B050"/>
                </a:solidFill>
              </a:rPr>
              <a:t>(Сумма займа х Д/365 х (2/3ключ ставки - % </a:t>
            </a:r>
            <a:r>
              <a:rPr lang="ru-RU" dirty="0" err="1" smtClean="0">
                <a:solidFill>
                  <a:srgbClr val="00B050"/>
                </a:solidFill>
              </a:rPr>
              <a:t>займ</a:t>
            </a:r>
            <a:r>
              <a:rPr lang="ru-RU" dirty="0" smtClean="0">
                <a:solidFill>
                  <a:srgbClr val="00B050"/>
                </a:solidFill>
              </a:rPr>
              <a:t>)</a:t>
            </a:r>
            <a:endParaRPr lang="ru-RU" dirty="0">
              <a:solidFill>
                <a:srgbClr val="00B050"/>
              </a:solidFill>
            </a:endParaRPr>
          </a:p>
          <a:p>
            <a:endParaRPr lang="ru-RU" dirty="0"/>
          </a:p>
          <a:p>
            <a:endParaRPr lang="ru-RU" dirty="0"/>
          </a:p>
        </p:txBody>
      </p:sp>
      <p:sp>
        <p:nvSpPr>
          <p:cNvPr id="4" name="Заголовок 1"/>
          <p:cNvSpPr>
            <a:spLocks noGrp="1"/>
          </p:cNvSpPr>
          <p:nvPr>
            <p:ph type="title"/>
          </p:nvPr>
        </p:nvSpPr>
        <p:spPr>
          <a:xfrm>
            <a:off x="323528" y="-243408"/>
            <a:ext cx="8229600" cy="1143000"/>
          </a:xfrm>
        </p:spPr>
        <p:txBody>
          <a:bodyPr/>
          <a:lstStyle/>
          <a:p>
            <a:r>
              <a:rPr lang="ru-RU" dirty="0" smtClean="0">
                <a:solidFill>
                  <a:srgbClr val="FF0000"/>
                </a:solidFill>
              </a:rPr>
              <a:t>Что, возможно,  будет сделано</a:t>
            </a:r>
            <a:endParaRPr lang="ru-RU" dirty="0">
              <a:solidFill>
                <a:srgbClr val="FF0000"/>
              </a:solidFill>
            </a:endParaRPr>
          </a:p>
        </p:txBody>
      </p:sp>
    </p:spTree>
    <p:extLst>
      <p:ext uri="{BB962C8B-B14F-4D97-AF65-F5344CB8AC3E}">
        <p14:creationId xmlns:p14="http://schemas.microsoft.com/office/powerpoint/2010/main" val="26895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71400"/>
            <a:ext cx="8229600" cy="1143000"/>
          </a:xfrm>
        </p:spPr>
        <p:txBody>
          <a:bodyPr/>
          <a:lstStyle/>
          <a:p>
            <a:r>
              <a:rPr lang="ru-RU" b="1" dirty="0" smtClean="0">
                <a:solidFill>
                  <a:srgbClr val="FF0000"/>
                </a:solidFill>
                <a:effectLst>
                  <a:outerShdw blurRad="38100" dist="38100" dir="2700000" algn="tl">
                    <a:srgbClr val="000000">
                      <a:alpha val="43137"/>
                    </a:srgbClr>
                  </a:outerShdw>
                </a:effectLst>
              </a:rPr>
              <a:t>Своевременно….</a:t>
            </a:r>
            <a:endParaRPr lang="ru-RU" b="1" dirty="0">
              <a:solidFill>
                <a:srgbClr val="FF00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0" y="764704"/>
            <a:ext cx="9144000" cy="6093296"/>
          </a:xfrm>
        </p:spPr>
        <p:txBody>
          <a:bodyPr>
            <a:noAutofit/>
          </a:bodyPr>
          <a:lstStyle/>
          <a:p>
            <a:pPr marL="0" indent="0">
              <a:buNone/>
            </a:pPr>
            <a:r>
              <a:rPr lang="ru-RU" sz="1600" dirty="0" smtClean="0"/>
              <a:t>МОСКВА</a:t>
            </a:r>
            <a:r>
              <a:rPr lang="ru-RU" sz="1600" dirty="0"/>
              <a:t>, 22 </a:t>
            </a:r>
            <a:r>
              <a:rPr lang="ru-RU" sz="1600" dirty="0" smtClean="0"/>
              <a:t>марта </a:t>
            </a:r>
            <a:r>
              <a:rPr lang="ru-RU" sz="1600" dirty="0"/>
              <a:t>- РИА Новости. </a:t>
            </a:r>
            <a:r>
              <a:rPr lang="ru-RU" sz="1600" b="1" dirty="0">
                <a:solidFill>
                  <a:srgbClr val="FF0000"/>
                </a:solidFill>
                <a:effectLst>
                  <a:outerShdw blurRad="38100" dist="38100" dir="2700000" algn="tl">
                    <a:srgbClr val="000000">
                      <a:alpha val="43137"/>
                    </a:srgbClr>
                  </a:outerShdw>
                </a:effectLst>
              </a:rPr>
              <a:t>Госдума </a:t>
            </a:r>
            <a:r>
              <a:rPr lang="ru-RU" sz="1600" dirty="0"/>
              <a:t>приняла во втором и третьем чтениях закон, который отменяет уплату НДФЛ с процентных доходов, полученных по вкладам в банках в 2021-2022 годах. </a:t>
            </a:r>
          </a:p>
          <a:p>
            <a:endParaRPr lang="ru-RU" sz="1600" dirty="0"/>
          </a:p>
          <a:p>
            <a:pPr marL="0" indent="0">
              <a:buNone/>
            </a:pPr>
            <a:r>
              <a:rPr lang="ru-RU" sz="1600" dirty="0"/>
              <a:t>С 2021 года в России был введен налог в размере 13% на процентные доходы по вкладам, превысившие необлагаемую сумму. Она рассчитывается как произведение 1 миллиона рублей и ключевой ставки ЦБ, установленной на 1 января того года, в котором были получены доходы. Так, необлагаемый доход по вкладам за 2021 год составил бы 42,5 тысячи рублей (ключевая ставка ЦБ на 1 января 2021 года была 4,25%), а за 2022 год он получался 85 тысяч рублей (на 1 января 2022 года ставка ЦБ была 8,5%). </a:t>
            </a:r>
          </a:p>
          <a:p>
            <a:pPr marL="0" indent="0">
              <a:buNone/>
            </a:pPr>
            <a:r>
              <a:rPr lang="ru-RU" sz="1600" dirty="0" smtClean="0"/>
              <a:t>Закон </a:t>
            </a:r>
            <a:r>
              <a:rPr lang="ru-RU" sz="1600" dirty="0"/>
              <a:t>освобождает граждан от уплаты НДФЛ с процентных доходов по вкладам в банках за 2021-2022 годы, которые подлежали бы уплате в 2022-2023 годах. При этом вносятся изменения в правила налогообложения процентных доходов по вкладам, которые распространятся на будущие налоговые периоды после 2022 года. </a:t>
            </a:r>
          </a:p>
          <a:p>
            <a:pPr marL="0" indent="0">
              <a:buNone/>
            </a:pPr>
            <a:r>
              <a:rPr lang="ru-RU" sz="1600" b="1" dirty="0" smtClean="0">
                <a:solidFill>
                  <a:srgbClr val="FF0000"/>
                </a:solidFill>
              </a:rPr>
              <a:t>Необлагаемый </a:t>
            </a:r>
            <a:r>
              <a:rPr lang="ru-RU" sz="1600" b="1" dirty="0">
                <a:solidFill>
                  <a:srgbClr val="FF0000"/>
                </a:solidFill>
              </a:rPr>
              <a:t>доход будет определяться как произведение 1 миллиона рублей и максимального значения ключевой ставки Банка России в данном году. Таким образом, если ставка ключевая ставка ЦБ в течение года повышалась, а вслед за ней росли и ставки по вкладам, то увеличится и необлагаемый доход, и гражданам больше налогов платить не придется. </a:t>
            </a:r>
          </a:p>
          <a:p>
            <a:pPr marL="0" indent="0">
              <a:buNone/>
            </a:pPr>
            <a:r>
              <a:rPr lang="ru-RU" sz="1600" dirty="0" smtClean="0"/>
              <a:t>Закон </a:t>
            </a:r>
            <a:r>
              <a:rPr lang="ru-RU" sz="1600" dirty="0"/>
              <a:t>освобождает от НДФЛ и все доходы в виде материальной выгоды, полученные в 2021-2023 годах. Помимо этого, снимается ограничение по размеру помощи и подарков ветеранам, труженикам тыла, инвалидам Великой Отечественной войны, узникам концлагерей и некоторым другим лицам, который не облагается НДФЛ. Закон должен вступить в силу со дня его официального опубликования, за исключением отдельных норм, для которых предусмотрен иной срок. </a:t>
            </a:r>
          </a:p>
        </p:txBody>
      </p:sp>
    </p:spTree>
    <p:extLst>
      <p:ext uri="{BB962C8B-B14F-4D97-AF65-F5344CB8AC3E}">
        <p14:creationId xmlns:p14="http://schemas.microsoft.com/office/powerpoint/2010/main" val="427869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b="1" dirty="0">
                <a:solidFill>
                  <a:srgbClr val="FF0000"/>
                </a:solidFill>
                <a:latin typeface="helvetica"/>
              </a:rPr>
              <a:t>Освобождена от НДС реализация физлицам драгметаллов в слитках в инвестиционных целях</a:t>
            </a:r>
            <a:br>
              <a:rPr lang="ru-RU" sz="2800" b="1" dirty="0">
                <a:solidFill>
                  <a:srgbClr val="FF0000"/>
                </a:solidFill>
                <a:latin typeface="helvetica"/>
              </a:rPr>
            </a:br>
            <a:endParaRPr lang="ru-RU" sz="2800" dirty="0">
              <a:solidFill>
                <a:srgbClr val="FF0000"/>
              </a:solidFill>
            </a:endParaRPr>
          </a:p>
        </p:txBody>
      </p:sp>
      <p:sp>
        <p:nvSpPr>
          <p:cNvPr id="3" name="Объект 2"/>
          <p:cNvSpPr>
            <a:spLocks noGrp="1"/>
          </p:cNvSpPr>
          <p:nvPr>
            <p:ph idx="1"/>
          </p:nvPr>
        </p:nvSpPr>
        <p:spPr>
          <a:xfrm>
            <a:off x="0" y="1600206"/>
            <a:ext cx="9144000" cy="5257794"/>
          </a:xfrm>
        </p:spPr>
        <p:txBody>
          <a:bodyPr>
            <a:normAutofit fontScale="92500" lnSpcReduction="20000"/>
          </a:bodyPr>
          <a:lstStyle/>
          <a:p>
            <a:r>
              <a:rPr lang="ru-RU" dirty="0" smtClean="0"/>
              <a:t>Соответствующее </a:t>
            </a:r>
            <a:r>
              <a:rPr lang="ru-RU" dirty="0"/>
              <a:t>дополнение внесено в подпункт 9 пункта 3 статьи 149 НК РФ.</a:t>
            </a:r>
          </a:p>
          <a:p>
            <a:r>
              <a:rPr lang="ru-RU" dirty="0"/>
              <a:t>Кроме того, законом установлен запрет на применение специальных налоговых режимов (УСН, ПСН) в ювелирной отрасли.</a:t>
            </a:r>
          </a:p>
          <a:p>
            <a:r>
              <a:rPr lang="ru-RU" dirty="0"/>
              <a:t>Данные меры позволят предоставить гражданам альтернативный инструмент накопления средств, не имеющий кредитного и валютного риска, привлечь дополнительные инвестиции в золотодобывающую отрасль, ликвидирует теневой оборот лома и отходов, содержащих драгоценные металлы.</a:t>
            </a:r>
          </a:p>
          <a:p>
            <a:pPr marL="0" indent="0" algn="r">
              <a:buNone/>
            </a:pPr>
            <a:r>
              <a:rPr lang="ru-RU" sz="2200" dirty="0">
                <a:solidFill>
                  <a:srgbClr val="FF0000"/>
                </a:solidFill>
              </a:rPr>
              <a:t>Федеральный закон от 09.03.2022 N 47-ФЗ</a:t>
            </a:r>
            <a:br>
              <a:rPr lang="ru-RU" sz="2200" dirty="0">
                <a:solidFill>
                  <a:srgbClr val="FF0000"/>
                </a:solidFill>
              </a:rPr>
            </a:br>
            <a:r>
              <a:rPr lang="ru-RU" sz="2200" dirty="0">
                <a:solidFill>
                  <a:srgbClr val="FF0000"/>
                </a:solidFill>
              </a:rPr>
              <a:t>"О внесении изменений в часть вторую </a:t>
            </a:r>
            <a:r>
              <a:rPr lang="ru-RU" sz="2200" dirty="0" smtClean="0">
                <a:solidFill>
                  <a:srgbClr val="FF0000"/>
                </a:solidFill>
              </a:rPr>
              <a:t>НК РФ</a:t>
            </a:r>
            <a:r>
              <a:rPr lang="ru-RU" sz="2200" dirty="0" smtClean="0"/>
              <a:t>"</a:t>
            </a:r>
            <a:endParaRPr lang="ru-RU" sz="2200" dirty="0"/>
          </a:p>
          <a:p>
            <a:endParaRPr lang="ru-RU" sz="2200" dirty="0"/>
          </a:p>
          <a:p>
            <a:endParaRPr lang="ru-RU" dirty="0"/>
          </a:p>
        </p:txBody>
      </p:sp>
    </p:spTree>
    <p:extLst>
      <p:ext uri="{BB962C8B-B14F-4D97-AF65-F5344CB8AC3E}">
        <p14:creationId xmlns:p14="http://schemas.microsoft.com/office/powerpoint/2010/main" val="362160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1323</TotalTime>
  <Words>4130</Words>
  <Application>Microsoft Office PowerPoint</Application>
  <PresentationFormat>Экран (4:3)</PresentationFormat>
  <Paragraphs>283</Paragraphs>
  <Slides>59</Slides>
  <Notes>1</Notes>
  <HiddenSlides>0</HiddenSlides>
  <MMClips>0</MMClips>
  <ScaleCrop>false</ScaleCrop>
  <HeadingPairs>
    <vt:vector size="6" baseType="variant">
      <vt:variant>
        <vt:lpstr>Тема</vt:lpstr>
      </vt:variant>
      <vt:variant>
        <vt:i4>3</vt:i4>
      </vt:variant>
      <vt:variant>
        <vt:lpstr>Внедренные серверы OLE</vt:lpstr>
      </vt:variant>
      <vt:variant>
        <vt:i4>1</vt:i4>
      </vt:variant>
      <vt:variant>
        <vt:lpstr>Заголовки слайдов</vt:lpstr>
      </vt:variant>
      <vt:variant>
        <vt:i4>59</vt:i4>
      </vt:variant>
    </vt:vector>
  </HeadingPairs>
  <TitlesOfParts>
    <vt:vector size="63" baseType="lpstr">
      <vt:lpstr>1_Тема Office</vt:lpstr>
      <vt:lpstr>3_Тема Office</vt:lpstr>
      <vt:lpstr>2_Тема Office</vt:lpstr>
      <vt:lpstr>Документ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Что, возможно,  будет сделано</vt:lpstr>
      <vt:lpstr>Своевременно….</vt:lpstr>
      <vt:lpstr>Освобождена от НДС реализация физлицам драгметаллов в слитках в инвестиционных целях </vt:lpstr>
      <vt:lpstr>О чем стоит помнить инвесторам: </vt:lpstr>
      <vt:lpstr>Презентация PowerPoint</vt:lpstr>
      <vt:lpstr>Альтернатива?</vt:lpstr>
      <vt:lpstr>Презентация PowerPoint</vt:lpstr>
      <vt:lpstr>Презентация PowerPoint</vt:lpstr>
      <vt:lpstr>Презентация PowerPoint</vt:lpstr>
      <vt:lpstr>Преимущества </vt:lpstr>
      <vt:lpstr>АЛГОРИТМ УПРОЩЕННОГО ПОРЯДКА ПРЕДОСТАВЛЕНИЯ ВЫЧЕТОВ В 2022 ГОДУ: </vt:lpstr>
      <vt:lpstr>Информация от 23 марта 2022 года</vt:lpstr>
      <vt:lpstr>Презентация PowerPoint</vt:lpstr>
      <vt:lpstr>Презентация PowerPoint</vt:lpstr>
      <vt:lpstr>В России может появиться налоговый вычет за аренду жилья </vt:lpstr>
      <vt:lpstr>Презентация PowerPoint</vt:lpstr>
      <vt:lpstr>Презентация PowerPoint</vt:lpstr>
      <vt:lpstr>Если вы еще не определились</vt:lpstr>
      <vt:lpstr>Налоговики назвали признаки подмены трудового договора договором с самозанятым </vt:lpstr>
      <vt:lpstr>Презентация PowerPoint</vt:lpstr>
      <vt:lpstr>Условия </vt:lpstr>
      <vt:lpstr>Презентация PowerPoint</vt:lpstr>
      <vt:lpstr>Кейс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Asus</cp:lastModifiedBy>
  <cp:revision>92</cp:revision>
  <dcterms:created xsi:type="dcterms:W3CDTF">2022-03-14T08:14:14Z</dcterms:created>
  <dcterms:modified xsi:type="dcterms:W3CDTF">2022-03-24T04:28:07Z</dcterms:modified>
</cp:coreProperties>
</file>