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78" r:id="rId3"/>
    <p:sldId id="279" r:id="rId4"/>
    <p:sldId id="280" r:id="rId5"/>
    <p:sldId id="281" r:id="rId6"/>
    <p:sldId id="282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9933" y="1278775"/>
            <a:ext cx="103859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14 ОКТЯБРЯ 2020 ГОДА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СЪЕЗДЕ ПРОФСОЮЗА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ОБРАЗОВАНИЯ И НАУКИ 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 b="9764"/>
          <a:stretch/>
        </p:blipFill>
        <p:spPr>
          <a:xfrm rot="10800000">
            <a:off x="2684059" y="2402006"/>
            <a:ext cx="5777552" cy="34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23581" y="1356451"/>
            <a:ext cx="1038594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Органы Профсоюза образуются и избираются на 5 лет: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Конференция (собрание </a:t>
            </a:r>
            <a:r>
              <a:rPr lang="ru-RU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ппо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высший орган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Районный/городской комитет (профсоюзный комитет </a:t>
            </a:r>
            <a:r>
              <a:rPr lang="ru-RU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ппо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выборный коллегиальный постоянно действующий руководящий орган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Контрольно-ревизионная комиссия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выборный контрольно-ревизионный орган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Президиум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– выборный коллегиальный постоянно действующий исполнительный орган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Председатель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– выборный единоличный исполнительный орган Профсоюза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</a:t>
            </a:r>
            <a:r>
              <a:rPr lang="ru-RU" sz="2800" dirty="0">
                <a:solidFill>
                  <a:prstClr val="black"/>
                </a:solidFill>
              </a:rPr>
              <a:t>ОБРАЗОВАНИЯ И  </a:t>
            </a:r>
            <a:r>
              <a:rPr lang="ru-RU" sz="2800" dirty="0" smtClean="0">
                <a:solidFill>
                  <a:prstClr val="black"/>
                </a:solidFill>
              </a:rPr>
              <a:t>НАУКИ 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047" y="1856699"/>
            <a:ext cx="1038594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Периодичность заседаний: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Конференция (собрание </a:t>
            </a:r>
            <a:r>
              <a:rPr lang="ru-RU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ппо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не реже одного раза в 5 лет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Районный/городской комитет (профсоюзный комитет </a:t>
            </a:r>
            <a:r>
              <a:rPr lang="ru-RU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ппо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не реже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одного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раза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год (рекомендуется 2 раза в год)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Контрольно-ревизионная комиссия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не реже одного раза в год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Президиум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– не реже одного раза в три месяца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</a:t>
            </a:r>
            <a:r>
              <a:rPr lang="ru-RU" sz="2800" dirty="0">
                <a:solidFill>
                  <a:prstClr val="black"/>
                </a:solidFill>
              </a:rPr>
              <a:t>ОБРАЗОВАНИЯ И  </a:t>
            </a:r>
            <a:r>
              <a:rPr lang="ru-RU" sz="2800" dirty="0" smtClean="0">
                <a:solidFill>
                  <a:prstClr val="black"/>
                </a:solidFill>
              </a:rPr>
              <a:t>НАУКИ 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047" y="1672033"/>
            <a:ext cx="1038594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КОМИТЕТ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Подотчетен Конференции (собранию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ппо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Срок полномочий 5 лет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Контролирует выполнение решений конференции (собрания), Устава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Правомочный при участии в нем не менее двух третий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избранных членов комитета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</a:t>
            </a:r>
            <a:r>
              <a:rPr lang="ru-RU" sz="2800" dirty="0">
                <a:solidFill>
                  <a:prstClr val="black"/>
                </a:solidFill>
              </a:rPr>
              <a:t>ОБРАЗОВАНИЯ И  </a:t>
            </a:r>
            <a:r>
              <a:rPr lang="ru-RU" sz="2800" dirty="0" smtClean="0">
                <a:solidFill>
                  <a:prstClr val="black"/>
                </a:solidFill>
              </a:rPr>
              <a:t>НАУКИ 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1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047" y="1856699"/>
            <a:ext cx="1038594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ПРЕЗИДИУМ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Подотчетен Конференции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собранию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ппо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), Комитету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Срок полномочий 5 лет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Избирается только из членов Комитета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Координирует деятельность и осуществляет контроль за уставной деятельностью 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Правомочный при участии в нем не менее 51%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ОБРАЗОВАНИЯ </a:t>
            </a:r>
            <a:r>
              <a:rPr lang="ru-RU" sz="2800" dirty="0">
                <a:solidFill>
                  <a:prstClr val="black"/>
                </a:solidFill>
              </a:rPr>
              <a:t>И НАУКИ </a:t>
            </a:r>
            <a:r>
              <a:rPr lang="ru-RU" sz="2800" dirty="0" smtClean="0">
                <a:solidFill>
                  <a:prstClr val="black"/>
                </a:solidFill>
              </a:rPr>
              <a:t>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047" y="2041365"/>
            <a:ext cx="1038594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ПРЕЗИДИУМ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Подотчетен Конференции (собранию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ппо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), Комитету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Срок полномочий 5 лет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Избирается только из членов Комитета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Принимает решения оперативного характера с последующим информированием комитета, президиума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</a:t>
            </a:r>
            <a:r>
              <a:rPr lang="ru-RU" sz="2800" dirty="0">
                <a:solidFill>
                  <a:prstClr val="black"/>
                </a:solidFill>
              </a:rPr>
              <a:t>ОБРАЗОВАНИЯ И  </a:t>
            </a:r>
            <a:r>
              <a:rPr lang="ru-RU" sz="2800" dirty="0" smtClean="0">
                <a:solidFill>
                  <a:prstClr val="black"/>
                </a:solidFill>
              </a:rPr>
              <a:t>НАУКИ 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047" y="1487367"/>
            <a:ext cx="1038594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КОНТРОЛЬНО-РЕВИЗИОННАЯ КОМИССИЯ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Избирается на Конференции (собрании) и подотчетна Конференции (собранию)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Срок полномочий 5 лет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Избирается не из членов Комитета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Заседания протоколируются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Избирает своего состава председателя (заместителя)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Председатель КРК является делегатом Конференции (собрания)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</a:t>
            </a:r>
            <a:r>
              <a:rPr lang="ru-RU" sz="2800" dirty="0">
                <a:solidFill>
                  <a:prstClr val="black"/>
                </a:solidFill>
              </a:rPr>
              <a:t>ОБРАЗОВАНИЯ И  </a:t>
            </a:r>
            <a:r>
              <a:rPr lang="ru-RU" sz="2800" dirty="0" smtClean="0">
                <a:solidFill>
                  <a:prstClr val="black"/>
                </a:solidFill>
              </a:rPr>
              <a:t>НАУКИ 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7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0877" y="1315507"/>
            <a:ext cx="1038594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Конференция (собрание)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Комитет         КРК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Президиум        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Председатель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12990" y="191486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</a:t>
            </a:r>
            <a:r>
              <a:rPr lang="ru-RU" sz="2800" dirty="0" smtClean="0">
                <a:solidFill>
                  <a:prstClr val="black"/>
                </a:solidFill>
              </a:rPr>
              <a:t>ПРОФЕССИОНАЛЬНОГО СОЮЗА РАБОТНИКОВ НАРОДНОГО </a:t>
            </a:r>
            <a:r>
              <a:rPr lang="ru-RU" sz="2800" dirty="0">
                <a:solidFill>
                  <a:prstClr val="black"/>
                </a:solidFill>
              </a:rPr>
              <a:t>ОБРАЗОВАНИЯ И  </a:t>
            </a:r>
            <a:r>
              <a:rPr lang="ru-RU" sz="2800" dirty="0" smtClean="0">
                <a:solidFill>
                  <a:prstClr val="black"/>
                </a:solidFill>
              </a:rPr>
              <a:t>НАУКИ 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 rot="5400000">
            <a:off x="5016167" y="1972719"/>
            <a:ext cx="4722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017303" y="3106624"/>
            <a:ext cx="50178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032088" y="4226873"/>
            <a:ext cx="4722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7515982" y="1893107"/>
            <a:ext cx="4722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5527" y="205041"/>
            <a:ext cx="85571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ВОЛГОГРАДСКАЯ ОБЛАСТНАЯ ОРГАНИЗАЦИЯ ОБЩЕРОССИЙСКОГО ПРОФСОЮЗА ОБРАЗОВАНИЯ</a:t>
            </a:r>
            <a:endParaRPr lang="ru-RU" sz="2800" dirty="0"/>
          </a:p>
          <a:p>
            <a:pPr algn="ctr"/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8" y="0"/>
            <a:ext cx="1488636" cy="14943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99370" y="2089192"/>
            <a:ext cx="722019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ВМЕСТЕ!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СИЛА!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just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047" y="1534713"/>
            <a:ext cx="1038594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14 ОКТЯБРЯ 2020 ГОДА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СЪЕЗДЕ ПРОФСОЮЗА: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Порядок принятия в члены Профсоюза и прекращение членства в Профсоюза;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Положение о размере и порядке уплаты членами Профсоюза членских профсоюзных взносов;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Положение о порядке и содержании деятельности контрольно-ревизионных органов Профсоюза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</a:t>
            </a:r>
            <a:r>
              <a:rPr lang="ru-RU" sz="2800" dirty="0">
                <a:solidFill>
                  <a:prstClr val="black"/>
                </a:solidFill>
              </a:rPr>
              <a:t>ОБРАЗОВАНИЯ И  </a:t>
            </a:r>
            <a:r>
              <a:rPr lang="ru-RU" sz="2800" dirty="0" smtClean="0">
                <a:solidFill>
                  <a:prstClr val="black"/>
                </a:solidFill>
              </a:rPr>
              <a:t>НАУКИ 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047" y="1719379"/>
            <a:ext cx="1038594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ЕДИНСТВЕННЫЙ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чредительный и правоустанавливающий документ первичных, территориальных и региональных организаций Профсоюза и Профсоюза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применяются: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Положения,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собственные уставы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</a:t>
            </a:r>
            <a:r>
              <a:rPr lang="ru-RU" sz="2800" dirty="0">
                <a:solidFill>
                  <a:prstClr val="black"/>
                </a:solidFill>
              </a:rPr>
              <a:t>ОБРАЗОВАНИЯ И  </a:t>
            </a:r>
            <a:r>
              <a:rPr lang="ru-RU" sz="2800" dirty="0" smtClean="0">
                <a:solidFill>
                  <a:prstClr val="black"/>
                </a:solidFill>
              </a:rPr>
              <a:t>НАУКИ 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047" y="1534713"/>
            <a:ext cx="1038594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Введены основные понятия: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Объединенная первичная профсоюзная организация;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Малочисленная первичная профсоюзная организация;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Первичная профсоюзная организация с правами территориальной организации;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Органы Профсоюза и организаций Профсоюза (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профсоюзный представитель (доверенное лицо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</a:t>
            </a:r>
            <a:r>
              <a:rPr lang="ru-RU" sz="2800" dirty="0">
                <a:solidFill>
                  <a:prstClr val="black"/>
                </a:solidFill>
              </a:rPr>
              <a:t>ОБРАЗОВАНИЯ И  </a:t>
            </a:r>
            <a:r>
              <a:rPr lang="ru-RU" sz="2800" dirty="0" smtClean="0">
                <a:solidFill>
                  <a:prstClr val="black"/>
                </a:solidFill>
              </a:rPr>
              <a:t>НАУКИ 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047" y="1350047"/>
            <a:ext cx="1038594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Цели Профсоюза: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Представительство и защита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индивидуальных и коллективных социальных, трудовых, профессиональных прав и интересов членов Профсоюза;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Повышение качества жизни членов Профсоюза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достижение справедливого и достойного уровня оплаты труда, пенсий и социальных пособий, стипендий, социальной и правовой защищенности работников и обучающихся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Реализация прав Профсоюза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 его организаций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на представительство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 коллегиальных органах управления организациями сферы образования.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</a:t>
            </a:r>
            <a:r>
              <a:rPr lang="ru-RU" sz="2800" dirty="0">
                <a:solidFill>
                  <a:prstClr val="black"/>
                </a:solidFill>
              </a:rPr>
              <a:t>ОБРАЗОВАНИЯ И  </a:t>
            </a:r>
            <a:r>
              <a:rPr lang="ru-RU" sz="2800" dirty="0" smtClean="0">
                <a:solidFill>
                  <a:prstClr val="black"/>
                </a:solidFill>
              </a:rPr>
              <a:t>НАУКИ 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37229" y="1489052"/>
            <a:ext cx="103859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ОСНОВНЫЕ УСТАВНЫЕ ПРИНЦИПЫ ПРОФСОЮЗА: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коллегиальность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 работе всех профсоюзных организаций,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персональная ответственность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работников, избранных в профсоюзные органы.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</a:t>
            </a:r>
            <a:r>
              <a:rPr lang="ru-RU" sz="2800" dirty="0">
                <a:solidFill>
                  <a:prstClr val="black"/>
                </a:solidFill>
              </a:rPr>
              <a:t>ОБРАЗОВАНИЯ И  </a:t>
            </a:r>
            <a:r>
              <a:rPr lang="ru-RU" sz="2800" dirty="0" smtClean="0">
                <a:solidFill>
                  <a:prstClr val="black"/>
                </a:solidFill>
              </a:rPr>
              <a:t>НАУКИ 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72" y="1663889"/>
            <a:ext cx="5480713" cy="548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37229" y="1489052"/>
            <a:ext cx="103859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ОСНОВНЫЕ УСТАВНЫЕ ПРИНЦИПЫ ПРОФСОЮЗА: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Гласность и открытость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работе профсоюзных организаций, выборных профсоюзных органов всех уровней профсоюзной структуры.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</a:t>
            </a:r>
            <a:r>
              <a:rPr lang="ru-RU" sz="2800" dirty="0">
                <a:solidFill>
                  <a:prstClr val="black"/>
                </a:solidFill>
              </a:rPr>
              <a:t>ОБРАЗОВАНИЯ И  </a:t>
            </a:r>
            <a:r>
              <a:rPr lang="ru-RU" sz="2800" dirty="0" smtClean="0">
                <a:solidFill>
                  <a:prstClr val="black"/>
                </a:solidFill>
              </a:rPr>
              <a:t>НАУКИ 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89" y="2711734"/>
            <a:ext cx="5011572" cy="334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37229" y="1858383"/>
            <a:ext cx="103859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ОСНОВНЫЕ УСТАВНЫЕ ПРИНЦИПЫ ПРОФСОЮЗА: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Самостоятельность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организаций Профсоюза и их выборных органов в пределах уставных полномочий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</a:t>
            </a:r>
            <a:r>
              <a:rPr lang="ru-RU" sz="2800" dirty="0">
                <a:solidFill>
                  <a:prstClr val="black"/>
                </a:solidFill>
              </a:rPr>
              <a:t>ОБРАЗОВАНИЯ И НАУКИ </a:t>
            </a:r>
            <a:r>
              <a:rPr lang="ru-RU" sz="2800" dirty="0" smtClean="0">
                <a:solidFill>
                  <a:prstClr val="black"/>
                </a:solidFill>
              </a:rPr>
              <a:t>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 r="9177"/>
          <a:stretch/>
        </p:blipFill>
        <p:spPr>
          <a:xfrm>
            <a:off x="8311487" y="2724140"/>
            <a:ext cx="2292824" cy="35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37229" y="1858383"/>
            <a:ext cx="103859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ОСНОВНЫЕ УСТАВНЫЕ ПРИНЦИПЫ ПРОФСОЮЗА: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Соблюдение финансовой дисциплины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профсоюзными органами и организациями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95952"/>
            <a:ext cx="96926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УСТАВ ПРОФЕССИОНАЛЬНОГО СОЮЗА РАБОТНИКОВ НАРОДНОГО </a:t>
            </a:r>
            <a:r>
              <a:rPr lang="ru-RU" sz="2800" dirty="0">
                <a:solidFill>
                  <a:prstClr val="black"/>
                </a:solidFill>
              </a:rPr>
              <a:t>ОБРАЗОВАНИЯ И НАУКИ </a:t>
            </a:r>
            <a:r>
              <a:rPr lang="ru-RU" sz="2800" dirty="0" smtClean="0">
                <a:solidFill>
                  <a:prstClr val="black"/>
                </a:solidFill>
              </a:rPr>
              <a:t>РОССИЙСКОЙ ФЕДЕРАЦИИ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t="4776" r="37645" b="6666"/>
          <a:stretch/>
        </p:blipFill>
        <p:spPr>
          <a:xfrm>
            <a:off x="5882185" y="2647665"/>
            <a:ext cx="2260682" cy="36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519</TotalTime>
  <Words>666</Words>
  <Application>Microsoft Office PowerPoint</Application>
  <PresentationFormat>Широкоэкранный</PresentationFormat>
  <Paragraphs>94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Impact</vt:lpstr>
      <vt:lpstr>Times New Roman</vt:lpstr>
      <vt:lpstr>Wingdings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  в условия меняющихся социокультурных трендов</dc:title>
  <dc:creator>Unit</dc:creator>
  <cp:lastModifiedBy>Пользователь Windows</cp:lastModifiedBy>
  <cp:revision>39</cp:revision>
  <dcterms:created xsi:type="dcterms:W3CDTF">2021-08-11T07:15:35Z</dcterms:created>
  <dcterms:modified xsi:type="dcterms:W3CDTF">2022-04-06T07:34:58Z</dcterms:modified>
</cp:coreProperties>
</file>