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8" r:id="rId2"/>
    <p:sldId id="278" r:id="rId3"/>
    <p:sldId id="279" r:id="rId4"/>
    <p:sldId id="280" r:id="rId5"/>
    <p:sldId id="281" r:id="rId6"/>
    <p:sldId id="282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77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09933" y="1278775"/>
            <a:ext cx="1038594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14 ОКТЯБРЯ 2020 ГОДА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VIII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СЪЕЗДЕ ПРОФСОЮЗА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95952"/>
            <a:ext cx="9692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УСТАВ ПРОФЕССИОНАЛЬНОГО СОЮЗА РАБОТНИКОВ НАРОДНОГО ОБРАЗОВАНИЯ И НАУКИ РОССИЙСКОЙ ФЕДЕРАЦИИ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67" b="9764"/>
          <a:stretch/>
        </p:blipFill>
        <p:spPr>
          <a:xfrm rot="10800000">
            <a:off x="2684059" y="2402006"/>
            <a:ext cx="5777552" cy="343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75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23581" y="1356451"/>
            <a:ext cx="10385947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 smtClean="0">
                <a:latin typeface="Arial" pitchFamily="34" charset="0"/>
                <a:cs typeface="Arial" pitchFamily="34" charset="0"/>
              </a:rPr>
              <a:t>Органы Профсоюза образуются и избираются на 5 лет: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Конференция (собрание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ппо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– высший орган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Районный/городской комитет (профсоюзный комитет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ппо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– выборный коллегиальный постоянно действующий руководящий орган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Контрольно-ревизионная комиссия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– выборный контрольно-ревизионный орган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Президиум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– выборный коллегиальный постоянно действующий исполнительный орган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Председатель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– выборный единоличный исполнительный орган Профсоюза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ru-RU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95952"/>
            <a:ext cx="9692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УСТАВ ПРОФЕССИОНАЛЬНОГО СОЮЗА РАБОТНИКОВ НАРОДНОГО </a:t>
            </a:r>
            <a:r>
              <a:rPr lang="ru-RU" sz="2800" dirty="0">
                <a:solidFill>
                  <a:prstClr val="black"/>
                </a:solidFill>
              </a:rPr>
              <a:t>ОБРАЗОВАНИЯ И  </a:t>
            </a:r>
            <a:r>
              <a:rPr lang="ru-RU" sz="2800" dirty="0" smtClean="0">
                <a:solidFill>
                  <a:prstClr val="black"/>
                </a:solidFill>
              </a:rPr>
              <a:t>НАУКИ РОССИЙСКОЙ ФЕДЕРАЦИИ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00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28047" y="1856699"/>
            <a:ext cx="1038594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 smtClean="0">
                <a:latin typeface="Arial" pitchFamily="34" charset="0"/>
                <a:cs typeface="Arial" pitchFamily="34" charset="0"/>
              </a:rPr>
              <a:t>Периодичность заседаний: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Конференция (собрание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ппо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– не реже одного раза в 5 лет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Районный/городской комитет (профсоюзный комитет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ппо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– не реже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одного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раза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год (рекомендуется 2 раза в год)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Контрольно-ревизионная комиссия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– не реже одного раза в год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Президиум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– не реже одного раза в три месяца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95952"/>
            <a:ext cx="9692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УСТАВ ПРОФЕССИОНАЛЬНОГО СОЮЗА РАБОТНИКОВ НАРОДНОГО </a:t>
            </a:r>
            <a:r>
              <a:rPr lang="ru-RU" sz="2800" dirty="0">
                <a:solidFill>
                  <a:prstClr val="black"/>
                </a:solidFill>
              </a:rPr>
              <a:t>ОБРАЗОВАНИЯ И  </a:t>
            </a:r>
            <a:r>
              <a:rPr lang="ru-RU" sz="2800" dirty="0" smtClean="0">
                <a:solidFill>
                  <a:prstClr val="black"/>
                </a:solidFill>
              </a:rPr>
              <a:t>НАУКИ РОССИЙСКОЙ ФЕДЕРАЦИИ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4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28047" y="1672033"/>
            <a:ext cx="1038594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КОМИТЕТ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Подотчетен Конференции (собранию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ппо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Срок полномочий 5 лет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Контролирует выполнение решений конференции (собрания), Устава 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Правомочный при участии в нем не менее двух третий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избранных членов комитета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95952"/>
            <a:ext cx="9692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УСТАВ ПРОФЕССИОНАЛЬНОГО СОЮЗА РАБОТНИКОВ НАРОДНОГО </a:t>
            </a:r>
            <a:r>
              <a:rPr lang="ru-RU" sz="2800" dirty="0">
                <a:solidFill>
                  <a:prstClr val="black"/>
                </a:solidFill>
              </a:rPr>
              <a:t>ОБРАЗОВАНИЯ И  </a:t>
            </a:r>
            <a:r>
              <a:rPr lang="ru-RU" sz="2800" dirty="0" smtClean="0">
                <a:solidFill>
                  <a:prstClr val="black"/>
                </a:solidFill>
              </a:rPr>
              <a:t>НАУКИ РОССИЙСКОЙ ФЕДЕРАЦИИ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61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28047" y="1856699"/>
            <a:ext cx="1038594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ПРЕЗИДИУМ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Подотчетен Конференции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собранию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ппо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), Комитету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Срок полномочий 5 лет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Избирается только из членов Комитета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Координирует деятельность и осуществляет контроль за уставной деятельностью 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Правомочный при участии в нем не менее 51% 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95952"/>
            <a:ext cx="9692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УСТАВ ПРОФЕССИОНАЛЬНОГО СОЮЗА РАБОТНИКОВ НАРОДНОГО ОБРАЗОВАНИЯ </a:t>
            </a:r>
            <a:r>
              <a:rPr lang="ru-RU" sz="2800" dirty="0">
                <a:solidFill>
                  <a:prstClr val="black"/>
                </a:solidFill>
              </a:rPr>
              <a:t>И НАУКИ </a:t>
            </a:r>
            <a:r>
              <a:rPr lang="ru-RU" sz="2800" dirty="0" smtClean="0">
                <a:solidFill>
                  <a:prstClr val="black"/>
                </a:solidFill>
              </a:rPr>
              <a:t>РОССИЙСКОЙ ФЕДЕРАЦИИ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6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28047" y="2041365"/>
            <a:ext cx="1038594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ПРЕЗИДИУМ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Подотчетен Конференции (собранию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ппо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), Комитету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Срок полномочий 5 лет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Избирается только из членов Комитета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Принимает решения оперативного характера с последующим информированием комитета, президиума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95952"/>
            <a:ext cx="9692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УСТАВ ПРОФЕССИОНАЛЬНОГО СОЮЗА РАБОТНИКОВ НАРОДНОГО </a:t>
            </a:r>
            <a:r>
              <a:rPr lang="ru-RU" sz="2800" dirty="0">
                <a:solidFill>
                  <a:prstClr val="black"/>
                </a:solidFill>
              </a:rPr>
              <a:t>ОБРАЗОВАНИЯ И  </a:t>
            </a:r>
            <a:r>
              <a:rPr lang="ru-RU" sz="2800" dirty="0" smtClean="0">
                <a:solidFill>
                  <a:prstClr val="black"/>
                </a:solidFill>
              </a:rPr>
              <a:t>НАУКИ РОССИЙСКОЙ ФЕДЕРАЦИИ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6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28047" y="1487367"/>
            <a:ext cx="10385947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КОНТРОЛЬНО-РЕВИЗИОННАЯ КОМИССИЯ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Избирается на Конференции (собрании) и подотчетна Конференции (собранию)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Срок полномочий 5 лет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Избирается не из членов Комитета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Заседания протоколируются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Избирает своего состава председателя (заместителя)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Председатель КРК является делегатом Конференции (собрания)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95952"/>
            <a:ext cx="9692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УСТАВ ПРОФЕССИОНАЛЬНОГО СОЮЗА РАБОТНИКОВ НАРОДНОГО </a:t>
            </a:r>
            <a:r>
              <a:rPr lang="ru-RU" sz="2800" dirty="0">
                <a:solidFill>
                  <a:prstClr val="black"/>
                </a:solidFill>
              </a:rPr>
              <a:t>ОБРАЗОВАНИЯ И  </a:t>
            </a:r>
            <a:r>
              <a:rPr lang="ru-RU" sz="2800" dirty="0" smtClean="0">
                <a:solidFill>
                  <a:prstClr val="black"/>
                </a:solidFill>
              </a:rPr>
              <a:t>НАУКИ РОССИЙСКОЙ ФЕДЕРАЦИИ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78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50877" y="1315507"/>
            <a:ext cx="10385947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Конференция (собрание)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 sz="3600" b="1" dirty="0" smtClean="0">
              <a:latin typeface="Arial" pitchFamily="34" charset="0"/>
              <a:cs typeface="Arial" pitchFamily="34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Комитет         КРК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    Президиум        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 sz="36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 Председатель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 sz="36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712990" y="191486"/>
            <a:ext cx="9692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УСТАВ </a:t>
            </a:r>
            <a:r>
              <a:rPr lang="ru-RU" sz="2800" dirty="0" smtClean="0">
                <a:solidFill>
                  <a:prstClr val="black"/>
                </a:solidFill>
              </a:rPr>
              <a:t>ПРОФЕССИОНАЛЬНОГО СОЮЗА РАБОТНИКОВ НАРОДНОГО </a:t>
            </a:r>
            <a:r>
              <a:rPr lang="ru-RU" sz="2800" dirty="0">
                <a:solidFill>
                  <a:prstClr val="black"/>
                </a:solidFill>
              </a:rPr>
              <a:t>ОБРАЗОВАНИЯ И  </a:t>
            </a:r>
            <a:r>
              <a:rPr lang="ru-RU" sz="2800" dirty="0" smtClean="0">
                <a:solidFill>
                  <a:prstClr val="black"/>
                </a:solidFill>
              </a:rPr>
              <a:t>НАУКИ РОССИЙСКОЙ ФЕДЕРАЦИИ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  <p:sp>
        <p:nvSpPr>
          <p:cNvPr id="2" name="Стрелка вправо 1"/>
          <p:cNvSpPr/>
          <p:nvPr/>
        </p:nvSpPr>
        <p:spPr>
          <a:xfrm rot="5400000">
            <a:off x="5016167" y="1972719"/>
            <a:ext cx="47221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5400000">
            <a:off x="5017303" y="3106624"/>
            <a:ext cx="50178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5400000">
            <a:off x="5032088" y="4226873"/>
            <a:ext cx="47221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5400000">
            <a:off x="7515982" y="1893107"/>
            <a:ext cx="47221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36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5527" y="205041"/>
            <a:ext cx="8557147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ВОЛГОГРАДСКАЯ ОБЛАСТНАЯ ОРГАНИЗАЦИЯ ОБЩЕРОССИЙСКОГО ПРОФСОЮЗА ОБРАЗОВАНИЯ</a:t>
            </a:r>
            <a:endParaRPr lang="ru-RU" sz="2800" dirty="0"/>
          </a:p>
          <a:p>
            <a:pPr algn="ctr"/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68" y="0"/>
            <a:ext cx="1488636" cy="149431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299370" y="2089192"/>
            <a:ext cx="722019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ВМЕСТЕ!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СИЛА!</a:t>
            </a:r>
          </a:p>
          <a:p>
            <a:pPr algn="ctr"/>
            <a:endParaRPr lang="ru-RU" sz="2400" b="1" dirty="0" smtClean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</a:p>
          <a:p>
            <a:pPr algn="just"/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42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28047" y="1534713"/>
            <a:ext cx="1038594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14 ОКТЯБРЯ 2020 ГОДА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V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III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СЪЕЗДЕ ПРОФСОЮЗА: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Порядок принятия в члены Профсоюза и прекращение членства в Профсоюза;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Положение о размере и порядке уплаты членами Профсоюза членских профсоюзных взносов;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Положение о порядке и содержании деятельности контрольно-ревизионных органов Профсоюза</a:t>
            </a:r>
          </a:p>
          <a:p>
            <a:pPr marL="342900" indent="-342900" algn="ctr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95952"/>
            <a:ext cx="9692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УСТАВ ПРОФЕССИОНАЛЬНОГО СОЮЗА РАБОТНИКОВ НАРОДНОГО </a:t>
            </a:r>
            <a:r>
              <a:rPr lang="ru-RU" sz="2800" dirty="0">
                <a:solidFill>
                  <a:prstClr val="black"/>
                </a:solidFill>
              </a:rPr>
              <a:t>ОБРАЗОВАНИЯ И  </a:t>
            </a:r>
            <a:r>
              <a:rPr lang="ru-RU" sz="2800" dirty="0" smtClean="0">
                <a:solidFill>
                  <a:prstClr val="black"/>
                </a:solidFill>
              </a:rPr>
              <a:t>НАУКИ РОССИЙСКОЙ ФЕДЕРАЦИИ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06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28047" y="1719379"/>
            <a:ext cx="10385947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 smtClean="0">
                <a:latin typeface="Arial" pitchFamily="34" charset="0"/>
                <a:cs typeface="Arial" pitchFamily="34" charset="0"/>
              </a:rPr>
              <a:t>ЕДИНСТВЕННЫЙ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у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чредительный и правоустанавливающий документ первичных, территориальных и региональных организаций Профсоюза и Профсоюза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применяются: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Положения,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собственные уставы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ctr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95952"/>
            <a:ext cx="9692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УСТАВ ПРОФЕССИОНАЛЬНОГО СОЮЗА РАБОТНИКОВ НАРОДНОГО </a:t>
            </a:r>
            <a:r>
              <a:rPr lang="ru-RU" sz="2800" dirty="0">
                <a:solidFill>
                  <a:prstClr val="black"/>
                </a:solidFill>
              </a:rPr>
              <a:t>ОБРАЗОВАНИЯ И  </a:t>
            </a:r>
            <a:r>
              <a:rPr lang="ru-RU" sz="2800" dirty="0" smtClean="0">
                <a:solidFill>
                  <a:prstClr val="black"/>
                </a:solidFill>
              </a:rPr>
              <a:t>НАУКИ РОССИЙСКОЙ ФЕДЕРАЦИИ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43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28047" y="1534713"/>
            <a:ext cx="1038594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 smtClean="0">
                <a:latin typeface="Arial" pitchFamily="34" charset="0"/>
                <a:cs typeface="Arial" pitchFamily="34" charset="0"/>
              </a:rPr>
              <a:t>Введены основные понятия: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Объединенная первичная профсоюзная организация;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Малочисленная первичная профсоюзная организация;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Первичная профсоюзная организация с правами территориальной организации;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Органы Профсоюза и организаций Профсоюза (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профсоюзный представитель (доверенное лицо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ctr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95952"/>
            <a:ext cx="9692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УСТАВ ПРОФЕССИОНАЛЬНОГО СОЮЗА РАБОТНИКОВ НАРОДНОГО </a:t>
            </a:r>
            <a:r>
              <a:rPr lang="ru-RU" sz="2800" dirty="0">
                <a:solidFill>
                  <a:prstClr val="black"/>
                </a:solidFill>
              </a:rPr>
              <a:t>ОБРАЗОВАНИЯ И  </a:t>
            </a:r>
            <a:r>
              <a:rPr lang="ru-RU" sz="2800" dirty="0" smtClean="0">
                <a:solidFill>
                  <a:prstClr val="black"/>
                </a:solidFill>
              </a:rPr>
              <a:t>НАУКИ РОССИЙСКОЙ ФЕДЕРАЦИИ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9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28047" y="1350047"/>
            <a:ext cx="10385947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 smtClean="0">
                <a:latin typeface="Arial" pitchFamily="34" charset="0"/>
                <a:cs typeface="Arial" pitchFamily="34" charset="0"/>
              </a:rPr>
              <a:t>Цели Профсоюза: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u="sng" dirty="0" smtClean="0">
                <a:latin typeface="Arial" pitchFamily="34" charset="0"/>
                <a:cs typeface="Arial" pitchFamily="34" charset="0"/>
              </a:rPr>
              <a:t>Представительство и защита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индивидуальных и коллективных социальных, трудовых, профессиональных прав и интересов членов Профсоюза;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u="sng" dirty="0" smtClean="0">
                <a:latin typeface="Arial" pitchFamily="34" charset="0"/>
                <a:cs typeface="Arial" pitchFamily="34" charset="0"/>
              </a:rPr>
              <a:t>Повышение качества жизни членов Профсоюза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достижение справедливого и достойного уровня оплаты труда, пенсий и социальных пособий, стипендий, социальной и правовой защищенности работников и обучающихся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u="sng" dirty="0" smtClean="0">
                <a:latin typeface="Arial" pitchFamily="34" charset="0"/>
                <a:cs typeface="Arial" pitchFamily="34" charset="0"/>
              </a:rPr>
              <a:t>Реализация прав Профсоюза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 его организаций </a:t>
            </a:r>
            <a:r>
              <a:rPr lang="ru-RU" sz="2400" b="1" u="sng" dirty="0" smtClean="0">
                <a:latin typeface="Arial" pitchFamily="34" charset="0"/>
                <a:cs typeface="Arial" pitchFamily="34" charset="0"/>
              </a:rPr>
              <a:t>на представительство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в коллегиальных органах управления организациями сферы образования.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95952"/>
            <a:ext cx="9692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УСТАВ ПРОФЕССИОНАЛЬНОГО СОЮЗА РАБОТНИКОВ НАРОДНОГО </a:t>
            </a:r>
            <a:r>
              <a:rPr lang="ru-RU" sz="2800" dirty="0">
                <a:solidFill>
                  <a:prstClr val="black"/>
                </a:solidFill>
              </a:rPr>
              <a:t>ОБРАЗОВАНИЯ И  </a:t>
            </a:r>
            <a:r>
              <a:rPr lang="ru-RU" sz="2800" dirty="0" smtClean="0">
                <a:solidFill>
                  <a:prstClr val="black"/>
                </a:solidFill>
              </a:rPr>
              <a:t>НАУКИ РОССИЙСКОЙ ФЕДЕРАЦИИ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23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37229" y="1489052"/>
            <a:ext cx="1038594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 smtClean="0">
                <a:latin typeface="Arial" pitchFamily="34" charset="0"/>
                <a:cs typeface="Arial" pitchFamily="34" charset="0"/>
              </a:rPr>
              <a:t>ОСНОВНЫЕ УСТАВНЫЕ ПРИНЦИПЫ ПРОФСОЮЗА: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коллегиальность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в работе всех профсоюзных организаций,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персональная ответственность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работников, избранных в профсоюзные органы.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ru-RU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95952"/>
            <a:ext cx="9692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УСТАВ ПРОФЕССИОНАЛЬНОГО СОЮЗА РАБОТНИКОВ НАРОДНОГО </a:t>
            </a:r>
            <a:r>
              <a:rPr lang="ru-RU" sz="2800" dirty="0">
                <a:solidFill>
                  <a:prstClr val="black"/>
                </a:solidFill>
              </a:rPr>
              <a:t>ОБРАЗОВАНИЯ И  </a:t>
            </a:r>
            <a:r>
              <a:rPr lang="ru-RU" sz="2800" dirty="0" smtClean="0">
                <a:solidFill>
                  <a:prstClr val="black"/>
                </a:solidFill>
              </a:rPr>
              <a:t>НАУКИ РОССИЙСКОЙ ФЕДЕРАЦИИ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472" y="1663889"/>
            <a:ext cx="5480713" cy="548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08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37229" y="1489052"/>
            <a:ext cx="1038594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 smtClean="0">
                <a:latin typeface="Arial" pitchFamily="34" charset="0"/>
                <a:cs typeface="Arial" pitchFamily="34" charset="0"/>
              </a:rPr>
              <a:t>ОСНОВНЫЕ УСТАВНЫЕ ПРИНЦИПЫ ПРОФСОЮЗА: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Гласность и открытость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 работе профсоюзных организаций, выборных профсоюзных органов всех уровней профсоюзной структуры.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ru-RU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95952"/>
            <a:ext cx="9692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УСТАВ ПРОФЕССИОНАЛЬНОГО СОЮЗА РАБОТНИКОВ НАРОДНОГО </a:t>
            </a:r>
            <a:r>
              <a:rPr lang="ru-RU" sz="2800" dirty="0">
                <a:solidFill>
                  <a:prstClr val="black"/>
                </a:solidFill>
              </a:rPr>
              <a:t>ОБРАЗОВАНИЯ И  </a:t>
            </a:r>
            <a:r>
              <a:rPr lang="ru-RU" sz="2800" dirty="0" smtClean="0">
                <a:solidFill>
                  <a:prstClr val="black"/>
                </a:solidFill>
              </a:rPr>
              <a:t>НАУКИ РОССИЙСКОЙ ФЕДЕРАЦИИ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89" y="2711734"/>
            <a:ext cx="5011572" cy="334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82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37229" y="1858383"/>
            <a:ext cx="1038594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 smtClean="0">
                <a:latin typeface="Arial" pitchFamily="34" charset="0"/>
                <a:cs typeface="Arial" pitchFamily="34" charset="0"/>
              </a:rPr>
              <a:t>ОСНОВНЫЕ УСТАВНЫЕ ПРИНЦИПЫ ПРОФСОЮЗА: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Самостоятельность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организаций Профсоюза и их выборных органов в пределах уставных полномочий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95952"/>
            <a:ext cx="9692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УСТАВ ПРОФЕССИОНАЛЬНОГО СОЮЗА РАБОТНИКОВ НАРОДНОГО </a:t>
            </a:r>
            <a:r>
              <a:rPr lang="ru-RU" sz="2800" dirty="0">
                <a:solidFill>
                  <a:prstClr val="black"/>
                </a:solidFill>
              </a:rPr>
              <a:t>ОБРАЗОВАНИЯ И НАУКИ </a:t>
            </a:r>
            <a:r>
              <a:rPr lang="ru-RU" sz="2800" dirty="0" smtClean="0">
                <a:solidFill>
                  <a:prstClr val="black"/>
                </a:solidFill>
              </a:rPr>
              <a:t>РОССИЙСКОЙ ФЕДЕРАЦИИ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6" r="9177"/>
          <a:stretch/>
        </p:blipFill>
        <p:spPr>
          <a:xfrm>
            <a:off x="8311487" y="2724140"/>
            <a:ext cx="2292824" cy="357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08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37229" y="1858383"/>
            <a:ext cx="1038594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 smtClean="0">
                <a:latin typeface="Arial" pitchFamily="34" charset="0"/>
                <a:cs typeface="Arial" pitchFamily="34" charset="0"/>
              </a:rPr>
              <a:t>ОСНОВНЫЕ УСТАВНЫЕ ПРИНЦИПЫ ПРОФСОЮЗА:</a:t>
            </a:r>
          </a:p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Соблюдение финансовой дисциплины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профсоюзными органами и организациями 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95952"/>
            <a:ext cx="9692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УСТАВ ПРОФЕССИОНАЛЬНОГО СОЮЗА РАБОТНИКОВ НАРОДНОГО </a:t>
            </a:r>
            <a:r>
              <a:rPr lang="ru-RU" sz="2800" dirty="0">
                <a:solidFill>
                  <a:prstClr val="black"/>
                </a:solidFill>
              </a:rPr>
              <a:t>ОБРАЗОВАНИЯ И НАУКИ </a:t>
            </a:r>
            <a:r>
              <a:rPr lang="ru-RU" sz="2800" dirty="0" smtClean="0">
                <a:solidFill>
                  <a:prstClr val="black"/>
                </a:solidFill>
              </a:rPr>
              <a:t>РОССИЙСКОЙ ФЕДЕРАЦИИ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24" t="4776" r="37645" b="6666"/>
          <a:stretch/>
        </p:blipFill>
        <p:spPr>
          <a:xfrm>
            <a:off x="5882185" y="2647665"/>
            <a:ext cx="2260682" cy="369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56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519</TotalTime>
  <Words>666</Words>
  <Application>Microsoft Office PowerPoint</Application>
  <PresentationFormat>Широкоэкранный</PresentationFormat>
  <Paragraphs>94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Impact</vt:lpstr>
      <vt:lpstr>Times New Roman</vt:lpstr>
      <vt:lpstr>Wingdings</vt:lpstr>
      <vt:lpstr>Главное мероприятие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Профсоюз  в условия меняющихся социокультурных трендов</dc:title>
  <dc:creator>Unit</dc:creator>
  <cp:lastModifiedBy>Пользователь Windows</cp:lastModifiedBy>
  <cp:revision>39</cp:revision>
  <dcterms:created xsi:type="dcterms:W3CDTF">2021-08-11T07:15:35Z</dcterms:created>
  <dcterms:modified xsi:type="dcterms:W3CDTF">2022-04-06T07:34:58Z</dcterms:modified>
</cp:coreProperties>
</file>