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8" r:id="rId2"/>
    <p:sldId id="278" r:id="rId3"/>
    <p:sldId id="269" r:id="rId4"/>
    <p:sldId id="267" r:id="rId5"/>
    <p:sldId id="264" r:id="rId6"/>
    <p:sldId id="273" r:id="rId7"/>
    <p:sldId id="274" r:id="rId8"/>
    <p:sldId id="270" r:id="rId9"/>
    <p:sldId id="271" r:id="rId10"/>
    <p:sldId id="272" r:id="rId11"/>
    <p:sldId id="275" r:id="rId12"/>
    <p:sldId id="27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0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4/7/2022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4/7/2022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4/7/2022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4/7/2022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4/7/2022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4/7/2022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4/7/2022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4/7/2022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4/7/2022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4/7/2022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4/7/2022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4/7/2022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4/7/2022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4/7/2022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4/7/2022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4/7/2022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4/7/2022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4/7/2022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eseur.ru/ustav_profsoyuza/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50877" y="2403453"/>
            <a:ext cx="1038594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defTabSz="9144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ДЕКЛАРАЦИЯ</a:t>
            </a:r>
            <a:endParaRPr lang="ru-RU" sz="2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ПРИОРИТЕТНЫЕ НАПРАВЛЕНИЯ ДЕЯТЕЛЬНОСТИ</a:t>
            </a:r>
            <a:endParaRPr lang="ru-RU" sz="2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indent="45085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https://www.eseur.ru/ustav_profsoyuza</a:t>
            </a:r>
            <a:r>
              <a:rPr lang="en-US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/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672046" y="311395"/>
            <a:ext cx="96926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</a:rPr>
              <a:t>ДОКУМЕНТЫ НА 2020-2025 ГОДЫ</a:t>
            </a:r>
            <a:endParaRPr lang="ru-RU" sz="2800" dirty="0"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598104" cy="160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75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7290" cy="160338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33517" y="351008"/>
            <a:ext cx="90211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ПОВЫШЕНИЕ СОЦИАЛЬНОГО СТАТУСА РАБОТНИКОВ СИСТЕМЫ ОБРАЗОВАНИЯ 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8365" y="1555845"/>
            <a:ext cx="113549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Стипендия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им.Л.Ф.Нестеренко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Стипендия Губернатора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Внесение изменений в карту результативности аттестации преподавателей СПО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региональное соглашение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 перечень соответствие должностей, дающих право на получение выплат за квалификационную категорию при занятии соответствующих должностей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Определены некоторые преференции для лиц, относящихся к категории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предпенсионеров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47" b="14826"/>
          <a:stretch/>
        </p:blipFill>
        <p:spPr>
          <a:xfrm>
            <a:off x="2036742" y="3493828"/>
            <a:ext cx="6916190" cy="2838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32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20094" y="205041"/>
            <a:ext cx="61039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СОЦИАЛЬНАЯ ПОДДЕРЖКА</a:t>
            </a:r>
          </a:p>
          <a:p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7724" y="873457"/>
            <a:ext cx="3505364" cy="34646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19433"/>
          <a:stretch/>
        </p:blipFill>
        <p:spPr>
          <a:xfrm>
            <a:off x="675653" y="873457"/>
            <a:ext cx="5783283" cy="262092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3529452"/>
            <a:ext cx="904846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Оздоровление и отдых:   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507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членов профсоюза и членов их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семей охвачено; 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424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члена Профсоюза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воспользовались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услугами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Профкурорта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25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сертификатов на скидку 40 % и 50%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получено в санаторий «Качалинский»;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24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ходатайства для членов профсоюза и членов их семей на скидку 25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%.выдано;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путевок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приобретено в рамках Программы  ОАО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САНАТОРИЙ «ШАХТЁР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»;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4 -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ООО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«СОТНИК ПЛЮС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«Ялта круглый год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«Учитель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ВатерЛОО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068" y="0"/>
            <a:ext cx="1488636" cy="149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53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5527" y="205041"/>
            <a:ext cx="8557147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ВОЛГОГРАДСКАЯ ОБЛАСТНАЯ ОРГАНИЗАЦИЯ ОБЩЕРОССИЙСКОГО ПРОФСОЮЗА ОБРАЗОВАНИЯ</a:t>
            </a:r>
            <a:endParaRPr lang="ru-RU" sz="2800" dirty="0"/>
          </a:p>
          <a:p>
            <a:pPr algn="ctr"/>
            <a:endParaRPr lang="ru-RU" sz="2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068" y="0"/>
            <a:ext cx="1488636" cy="149431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299370" y="2089192"/>
            <a:ext cx="7220198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 ВМЕСТЕ!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 СИЛА!</a:t>
            </a:r>
          </a:p>
          <a:p>
            <a:pPr algn="ctr"/>
            <a:endParaRPr lang="ru-RU" sz="2400" b="1" dirty="0" smtClean="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ЗА ВНИМАНИЕ!</a:t>
            </a:r>
          </a:p>
          <a:p>
            <a:pPr algn="just"/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42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50877" y="1480123"/>
            <a:ext cx="10385947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defTabSz="9144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400" b="1" u="sng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представительство и защита трудовых прав</a:t>
            </a:r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социально-экономических и профессиональных интересов </a:t>
            </a:r>
            <a:r>
              <a:rPr lang="ru-RU" sz="2400" b="1" u="sng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работников и неработающих пенсионеров</a:t>
            </a:r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членов Профсоюза;</a:t>
            </a:r>
          </a:p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r>
              <a:rPr lang="ru-RU" sz="2400" b="1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представительство </a:t>
            </a:r>
            <a:r>
              <a:rPr lang="ru-RU" sz="2400" b="1" u="sng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защита социальных прав и интересов обучающихся</a:t>
            </a:r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членов Профсоюза </a:t>
            </a:r>
            <a:r>
              <a:rPr lang="ru-RU" sz="2400" b="1" dirty="0"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профессиональных образовательных организаций и образовательных организаций высшего образования;</a:t>
            </a:r>
          </a:p>
          <a:p>
            <a:pPr indent="45085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укрепление </a:t>
            </a:r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развитие Профсоюза.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672046" y="95952"/>
            <a:ext cx="9692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</a:rPr>
              <a:t>ПРИОРИТЕТНЫЕ НАПРАВЛЕНИЯ ДЕЯТЕЛЬНОСТИ ПРОФСОЮЗА НА 2020-2025 ГОДЫ</a:t>
            </a:r>
            <a:endParaRPr lang="ru-RU" sz="2800" dirty="0"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8104" cy="160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16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933433" y="113845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</a:rPr>
              <a:t>СОВРЕМЕННЫЕ ФЕДЕРАЛЬНЫЕ ПРОЕКТЫ ПРОФОСЮЗА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</a:rPr>
              <a:t>ПО ПРИОРИТЕТНЫМ НАПРАВЛЕНИЯМ ЕГО ДЕЯТЕЛЬНОСТИ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</a:rPr>
              <a:t>НА 2020-2025 ГОДЫ</a:t>
            </a:r>
            <a:endParaRPr lang="ru-RU" sz="2000" b="1" dirty="0" smtClean="0">
              <a:cs typeface="Arial" pitchFamily="34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870856" y="1645440"/>
            <a:ext cx="9683931" cy="92333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defTabSz="914400" fontAlgn="base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1) проект </a:t>
            </a:r>
            <a:r>
              <a:rPr lang="ru-RU" dirty="0">
                <a:solidFill>
                  <a:srgbClr val="0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lang="ru-RU" b="1" i="1" u="sng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Цифровизация Общероссийского Профсоюза образования</a:t>
            </a:r>
            <a:r>
              <a:rPr lang="ru-RU" b="1" i="1" u="sng" dirty="0">
                <a:solidFill>
                  <a:srgbClr val="000000"/>
                </a:solidFill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lang="ru-RU" b="1" i="1" u="sng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ru-RU" b="1" i="1" u="sng" dirty="0">
              <a:latin typeface="Arial" pitchFamily="34" charset="0"/>
              <a:cs typeface="Arial" pitchFamily="34" charset="0"/>
            </a:endParaRPr>
          </a:p>
          <a:p>
            <a:pPr indent="450850" algn="just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</a:tabLst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внедрение современного средства идентификации члена Профсоюза с помощью электронного профсоюзного билета или соответствующего мобильного приложения;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1193074" y="2712688"/>
            <a:ext cx="10119222" cy="1477328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defTabSz="914400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2) проект </a:t>
            </a:r>
            <a:r>
              <a:rPr lang="ru-RU" b="1" i="1" u="sng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«Профсоюзное образование»:</a:t>
            </a:r>
            <a:endParaRPr lang="ru-RU" b="1" i="1" u="sng" dirty="0">
              <a:latin typeface="Times New Roman" pitchFamily="18" charset="0"/>
              <a:cs typeface="Times New Roman" pitchFamily="18" charset="0"/>
            </a:endParaRPr>
          </a:p>
          <a:p>
            <a:pPr indent="450850" algn="just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совершенствование системы обучения членов Профсоюза на основе формирования востребованных 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профессиональных, социальных и личностных </a:t>
            </a: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компетенций, 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адекватных современным </a:t>
            </a:r>
            <a:r>
              <a:rPr lang="ru-RU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социокультурным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изменениям профессиональной жизнедеятельности работников российского образования;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1802673" y="4318635"/>
            <a:ext cx="9910354" cy="1200329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проект</a:t>
            </a:r>
            <a:r>
              <a:rPr lang="ru-RU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i="1" u="sng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Всероссийское движение «Профсоюз-территория здоровья»:</a:t>
            </a:r>
            <a:endParaRPr lang="ru-RU" b="1" i="1" u="sng" dirty="0">
              <a:latin typeface="Times New Roman" pitchFamily="18" charset="0"/>
              <a:cs typeface="Times New Roman" pitchFamily="18" charset="0"/>
            </a:endParaRPr>
          </a:p>
          <a:p>
            <a:pPr indent="45085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продвижение ценностей физической культуры и здорового образа жизни, развитие концепции активного долголетия в профсоюзном сообществе. Повышение мотивации членов Профсоюза к регулярным занятиям физической культурой и ведению здорового образа жизни;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46"/>
            <a:ext cx="1598104" cy="160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10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46"/>
            <a:ext cx="1598104" cy="160409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7569002" y="4237769"/>
            <a:ext cx="4195367" cy="104239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90000"/>
              </a:lnSpc>
              <a:spcBef>
                <a:spcPts val="1200"/>
              </a:spcBef>
              <a:buClr>
                <a:srgbClr val="0F6FC6"/>
              </a:buClr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социального статуса работников системы образования  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4933013" y="2796435"/>
            <a:ext cx="2398169" cy="140970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Профсоюз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533564" y="2003378"/>
            <a:ext cx="4230805" cy="76548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поддержка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8574" y="3079921"/>
            <a:ext cx="4460721" cy="67321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200"/>
              </a:spcBef>
              <a:buClr>
                <a:srgbClr val="0F6FC6"/>
              </a:buClr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защита  прав на охрану труда </a:t>
            </a:r>
            <a:b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здоровья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505982" y="1686963"/>
            <a:ext cx="3384758" cy="63597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200"/>
              </a:spcBef>
              <a:buClr>
                <a:srgbClr val="0F6FC6"/>
              </a:buClr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социального партнёрства</a:t>
            </a:r>
            <a:endParaRPr lang="ru-RU" sz="15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63007" y="2067245"/>
            <a:ext cx="4531824" cy="75784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юридическая защита прав 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интересов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506268" y="2918535"/>
            <a:ext cx="4244454" cy="118476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бучение актива и  </a:t>
            </a:r>
            <a:b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кадровое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профсоюзной организации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77176" y="4001426"/>
            <a:ext cx="4463063" cy="148497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rgbClr val="0F6FC6"/>
              </a:buClr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реализация мер 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повышению престижа профессии педагога в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профессиональной среде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обществе</a:t>
            </a:r>
            <a:endParaRPr lang="ru-RU" sz="105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63566" y="167841"/>
            <a:ext cx="993416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СОВРЕМЕННЫЕ </a:t>
            </a:r>
            <a:r>
              <a:rPr lang="ru-RU" sz="2800" dirty="0" smtClean="0">
                <a:solidFill>
                  <a:prstClr val="black"/>
                </a:solidFill>
              </a:rPr>
              <a:t>ОСНОВНЫЕ НАПРАВЛЕНИЯ ДЕЯТЕЛЬНОСТИ ВОЛГОГРАДСКОЙ ОБАЛСТНОЙ ОРГАНИЗАЦИИ </a:t>
            </a:r>
          </a:p>
          <a:p>
            <a:pPr algn="ctr"/>
            <a:r>
              <a:rPr lang="ru-RU" sz="2800" dirty="0" smtClean="0">
                <a:solidFill>
                  <a:prstClr val="black"/>
                </a:solidFill>
              </a:rPr>
              <a:t>ОБЩЕРОССИЙСКОГО ПРОФСОЮЗА ОБРАЗОВАНИЯ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358132" y="5032939"/>
            <a:ext cx="3384758" cy="63597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200"/>
              </a:spcBef>
              <a:buClr>
                <a:srgbClr val="0F6FC6"/>
              </a:buClr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нновационная деятельность</a:t>
            </a:r>
            <a:endParaRPr lang="ru-RU" sz="15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110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7290" cy="160338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51881" y="351008"/>
            <a:ext cx="88028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РАЗВИТИЕ СОЦИАЛЬНОГО ПАРТНЁРСТВА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8365" y="1555845"/>
            <a:ext cx="867997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Соглашение с комитетом образования, науки и молодежной политики Волгоградской области  на 2020-2022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Соглашение с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Департаментом по образованию администрации Волгограда на 2021-2024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Соглашение о сотрудничестве с ВГСПУ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Соглашение о сотрудничестве с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ВолГУ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Соглашение о сотрудничестве с Ассоциацией учителей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литературы и русского языка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Соглашение о сотрудничестве с региональным отделением общероссийского общественного движения творческих педагогов «Исследователь»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Соглашение о сотрудничестве с Минской городской организацией Белорусского Профессионального союза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9" r="6004"/>
          <a:stretch/>
        </p:blipFill>
        <p:spPr>
          <a:xfrm>
            <a:off x="8611738" y="1120968"/>
            <a:ext cx="3275462" cy="28710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3879" y="4043196"/>
            <a:ext cx="3259673" cy="264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08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28208" y="205041"/>
            <a:ext cx="7589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ЗАЩИТА  ПРАВ НА ОХРАНУ ТРУДА И ЗДОРОВЬЯ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445" y="1528013"/>
            <a:ext cx="5361525" cy="3725031"/>
          </a:xfrm>
          <a:prstGeom prst="rect">
            <a:avLst/>
          </a:prstGeom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06879" y="3966358"/>
            <a:ext cx="6044540" cy="2125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8" indent="450850" algn="just" defTabSz="9144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ru-RU" sz="24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24436" y="3283080"/>
            <a:ext cx="567640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частие во Всероссийском конкурсе «Здоровые решения»: 14 заявок , 1 место (ППО студентов ВГСПУ)  и 3 место (ТРОП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г.Камышина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роект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"Солидарность сильнее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COVID-19 представлен  </a:t>
            </a:r>
            <a:b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номинации “Акция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 во Всероссийском 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конкурсе “Профсоюзный Авангард” - ежегодной профессиональной профсоюзной премии,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учреждённой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газетой “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Солидарность”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51419" y="605151"/>
            <a:ext cx="551015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азработано  «Положение об идентификации опасностей и оценке уровней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профессиональных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рисков на рабочих местах в образовательной организации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проверки (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организаций)  проведено;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278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нарушений законодательства об охране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труда выявлено;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чел.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прошли обучение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внештатных технических инспекторов труда организаций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Профсоюза;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информационных выступления.  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00374" cy="140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52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13520" y="380077"/>
            <a:ext cx="71320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ЮРИДИЧЕСКАЯ ЗАЩИТА ПРАВ И ИНТЕРЕСОВ</a:t>
            </a:r>
            <a:endParaRPr lang="ru-RU" sz="2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t="24469"/>
          <a:stretch/>
        </p:blipFill>
        <p:spPr>
          <a:xfrm>
            <a:off x="128531" y="1501254"/>
            <a:ext cx="5895804" cy="250490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043095" y="866543"/>
            <a:ext cx="5587634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комплексных проверок соблюдения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ТЗ;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1136 нормативных актов прошли экспертизу;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выездных консультаций;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6 000 000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руб. составил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экономический эффект, полученный членами Профсоюза по решению судов (пенсии, пособия, з/п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помощи  в процедуре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 регистрации учредительных документов (изменений в них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территориальных и первичных профсоюзных организаций - юридических лиц по оформлению документов в банк, ФСС, Минюст, ФНС.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внесение изменений в региональные Соглашения.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7893" y="4141781"/>
            <a:ext cx="10996550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Обращения Волгоградской областной организации, стоящие на контроле:  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установление выплат за классное руководство кураторам групп СПО;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изменение порядка  назначения выплат губернаторской стипендии «за особые достижения» для студентов гуманитарных специальностей вузов;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урегулирования процедуры аттестации руководителей образовательных организаций;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режима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рабочего времени и нормам труда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организаций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высшего образования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5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34" y="279892"/>
            <a:ext cx="1488636" cy="149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16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7290" cy="160338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33517" y="351008"/>
            <a:ext cx="90211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РЕАЛИЗАЦИЯ МЕР ПО ПОВЫШЕНИЮ ПРЕСТИЖА ПРОФЕССИИ ПЕДАГОГА В ПРОФЕССИОНАЛЬНОЙ СРЕДЕ И В ОБЩЕСТВЕ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8365" y="1555845"/>
            <a:ext cx="1135493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(Центр образования и консалтинга, Институт профсоюзного движения)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 профессионального мастерства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(организация конкурса, участие в жюри, премирование участников, финансирование участия на всероссийском уровне)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на обучение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(ВПШ, Тренинг-лагерь, Форум «Таир», Форум «От наставничества до профессионализма молодых педагогов», ЧЕРУК и т.д.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Грант Губернатора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молодых педагогов, воспитателей и педагогов дополнительного образования (внесение в карту критериев Почетной грамоты обкома Профсоюза)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Форум «Думая о будущем!»</a:t>
            </a:r>
          </a:p>
          <a:p>
            <a:endParaRPr lang="ru-R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46" b="37314"/>
          <a:stretch/>
        </p:blipFill>
        <p:spPr>
          <a:xfrm>
            <a:off x="4121624" y="3784801"/>
            <a:ext cx="7601803" cy="25682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36"/>
          <a:stretch/>
        </p:blipFill>
        <p:spPr>
          <a:xfrm>
            <a:off x="382137" y="4099985"/>
            <a:ext cx="2810535" cy="230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42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7290" cy="160338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33517" y="351008"/>
            <a:ext cx="90211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ОБУЧЕНИЕ АКТИВА И  КАДРОВОЕ УКРЕПЛЕНИЕ </a:t>
            </a:r>
          </a:p>
          <a:p>
            <a:r>
              <a:rPr lang="ru-RU" sz="2800" dirty="0" smtClean="0"/>
              <a:t>ПРОФСОЮЗНОЙ ОРГАНИЗАЦИИ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8365" y="1555845"/>
            <a:ext cx="113549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профактива в Институте профсоюзного движения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внештатных технических и правовых инспекторов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Выездные семинары-совещания с профактивом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 правовой грамотности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73" b="18807"/>
          <a:stretch/>
        </p:blipFill>
        <p:spPr>
          <a:xfrm>
            <a:off x="165959" y="2934270"/>
            <a:ext cx="7434821" cy="31116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4" r="19151" b="10518"/>
          <a:stretch/>
        </p:blipFill>
        <p:spPr>
          <a:xfrm>
            <a:off x="7670040" y="1417417"/>
            <a:ext cx="3930555" cy="400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2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522</TotalTime>
  <Words>791</Words>
  <Application>Microsoft Office PowerPoint</Application>
  <PresentationFormat>Широкоэкранный</PresentationFormat>
  <Paragraphs>102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Impact</vt:lpstr>
      <vt:lpstr>Times New Roman</vt:lpstr>
      <vt:lpstr>Wingdings</vt:lpstr>
      <vt:lpstr>Главное мероприятие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Профсоюз  в условия меняющихся социокультурных трендов</dc:title>
  <dc:creator>Unit</dc:creator>
  <cp:lastModifiedBy>test</cp:lastModifiedBy>
  <cp:revision>33</cp:revision>
  <dcterms:created xsi:type="dcterms:W3CDTF">2021-08-11T07:15:35Z</dcterms:created>
  <dcterms:modified xsi:type="dcterms:W3CDTF">2022-04-07T12:14:06Z</dcterms:modified>
</cp:coreProperties>
</file>