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5" r:id="rId11"/>
    <p:sldId id="268" r:id="rId12"/>
    <p:sldId id="269" r:id="rId13"/>
    <p:sldId id="271" r:id="rId14"/>
    <p:sldId id="276" r:id="rId15"/>
    <p:sldId id="274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5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8CFE7-20C3-4D42-AB6E-5421E1D5B3FD}" type="datetimeFigureOut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595D7-BF70-4A81-B9CA-9676734FD4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65DFD-9E9D-4B5A-8366-946FDC69DF15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5EC7-E88F-4609-8243-2D92AEBBB445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B341B-BC80-47E5-A8AB-1A23745DB3F1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5E07B-CED7-48D2-B351-94DB822C5129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74D57-176C-4201-97AC-337FF0AB8C8E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C9819-5445-4822-B246-2FF6C21E4E84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FB1B6-5EA3-4D87-A6EC-1B0D28D43C1A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44EC0-EA36-491A-8594-BA4338511FBC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8CFD9-895E-41D6-9A1E-428E3A55963B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A7E13-40F3-47CE-BADB-4600DB4E2EA3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16989-B1B0-4A56-BF6D-FF74FAFDA599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C15C-9976-47AA-83C3-9A32D26C74B2}" type="datetime1">
              <a:rPr lang="ru-RU" smtClean="0"/>
              <a:pPr/>
              <a:t>01.11.2022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CACCD-0480-4311-9A46-4327276519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83" y="0"/>
            <a:ext cx="915158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Содержимое 6" descr="АКО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236296" y="3219822"/>
            <a:ext cx="1666528" cy="1666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3147814"/>
            <a:ext cx="6696744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Заседания выборных органов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территориальной организации Профсоюза: проводим и оформляем правильно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На каждом заседании избирается секретарь!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/>
              <a:t>Слушали:</a:t>
            </a:r>
            <a:r>
              <a:rPr lang="ru-RU" sz="2000" u="sng" dirty="0" smtClean="0"/>
              <a:t> </a:t>
            </a:r>
            <a:r>
              <a:rPr lang="ru-RU" sz="2000" dirty="0" smtClean="0">
                <a:solidFill>
                  <a:srgbClr val="C00000"/>
                </a:solidFill>
              </a:rPr>
              <a:t>ФИО председательствующего </a:t>
            </a:r>
            <a:r>
              <a:rPr lang="ru-RU" sz="2000" b="1" dirty="0" smtClean="0"/>
              <a:t>об избрании секретаря заседания.</a:t>
            </a:r>
          </a:p>
          <a:p>
            <a:pPr marL="0" indent="0" algn="just">
              <a:buNone/>
            </a:pPr>
            <a:r>
              <a:rPr lang="ru-RU" sz="2000" b="1" u="sng" dirty="0" smtClean="0"/>
              <a:t>Постановили:</a:t>
            </a:r>
            <a:r>
              <a:rPr lang="ru-RU" sz="2000" dirty="0" smtClean="0">
                <a:solidFill>
                  <a:srgbClr val="C00000"/>
                </a:solidFill>
              </a:rPr>
              <a:t> избрать секретарём заседания </a:t>
            </a:r>
            <a:r>
              <a:rPr lang="ru-RU" sz="2000" u="sng" dirty="0" smtClean="0">
                <a:solidFill>
                  <a:srgbClr val="C00000"/>
                </a:solidFill>
              </a:rPr>
              <a:t>ФИО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b="1" u="sng" dirty="0" smtClean="0"/>
              <a:t>Голосовали:</a:t>
            </a:r>
            <a:r>
              <a:rPr lang="ru-RU" sz="2000" b="1" dirty="0" smtClean="0"/>
              <a:t> </a:t>
            </a:r>
            <a:r>
              <a:rPr lang="ru-RU" sz="2000" dirty="0" smtClean="0"/>
              <a:t>ЗА - ___; ПРОТИВ - ____; ВОЗДЕРЖАЛСЯ - _____.</a:t>
            </a:r>
            <a:endParaRPr lang="ru-RU" sz="2000" dirty="0"/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7092280" y="3291830"/>
            <a:ext cx="1610959" cy="158417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81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39952" y="4227934"/>
            <a:ext cx="237626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территориальной организации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117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147814"/>
            <a:ext cx="1728192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6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chemeClr val="accent2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Основные документы бухгалтерии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контроля председателем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dirty="0" smtClean="0"/>
              <a:t>Наличие Сметы доходов и расходов на финансовый год.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Утвержденная Учётная политика.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Положение об оказании материальной помощи членам Профсоюза.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Положение о премировании членов Профсоюза.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Положение о порядке предоставления членам Профсоюза беспроцентных денежных займов.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Протоколы президиума об утверждении расходов </a:t>
            </a:r>
          </a:p>
          <a:p>
            <a:pPr marL="457200" indent="-457200" algn="just">
              <a:buNone/>
            </a:pPr>
            <a:r>
              <a:rPr lang="ru-RU" sz="2000" dirty="0" smtClean="0"/>
              <a:t> </a:t>
            </a:r>
            <a:r>
              <a:rPr lang="ru-RU" sz="2000" dirty="0" smtClean="0"/>
              <a:t>       (ежеквартально).</a:t>
            </a:r>
            <a:endParaRPr lang="ru-RU" sz="2000" dirty="0"/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7092280" y="3291830"/>
            <a:ext cx="1610959" cy="158417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158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ПОДГОТОВКА ЗАСЕДАНИЙ КОМИТЕТА И ПРЕЗИДИУМА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9542"/>
            <a:ext cx="87849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Решение о созыве президиума принимает </a:t>
            </a:r>
          </a:p>
          <a:p>
            <a:r>
              <a:rPr lang="ru-RU" sz="2400" dirty="0" smtClean="0"/>
              <a:t>председатель организации, </a:t>
            </a:r>
          </a:p>
          <a:p>
            <a:r>
              <a:rPr lang="ru-RU" sz="2400" dirty="0" smtClean="0"/>
              <a:t>о созыве совета (комитета) - президиум</a:t>
            </a:r>
          </a:p>
          <a:p>
            <a:endParaRPr lang="ru-RU" sz="2400" dirty="0" smtClean="0"/>
          </a:p>
          <a:p>
            <a:r>
              <a:rPr lang="ru-RU" sz="2400" dirty="0" smtClean="0"/>
              <a:t>Председатель организации рассылает </a:t>
            </a:r>
            <a:r>
              <a:rPr lang="ru-RU" sz="2400" b="1" dirty="0" smtClean="0"/>
              <a:t>извещение </a:t>
            </a:r>
            <a:r>
              <a:rPr lang="ru-RU" sz="2400" dirty="0">
                <a:solidFill>
                  <a:srgbClr val="C00000"/>
                </a:solidFill>
              </a:rPr>
              <a:t>о повестке, дате, времени </a:t>
            </a:r>
            <a:r>
              <a:rPr lang="ru-RU" sz="2400" dirty="0" smtClean="0">
                <a:solidFill>
                  <a:srgbClr val="C00000"/>
                </a:solidFill>
              </a:rPr>
              <a:t>и </a:t>
            </a:r>
            <a:r>
              <a:rPr lang="ru-RU" sz="2400" dirty="0">
                <a:solidFill>
                  <a:srgbClr val="C00000"/>
                </a:solidFill>
              </a:rPr>
              <a:t>месте </a:t>
            </a:r>
            <a:r>
              <a:rPr lang="ru-RU" sz="2400" dirty="0"/>
              <a:t>проведения </a:t>
            </a:r>
            <a:r>
              <a:rPr lang="ru-RU" sz="2400" dirty="0" smtClean="0"/>
              <a:t>заседания: совета (</a:t>
            </a:r>
            <a:r>
              <a:rPr lang="ru-RU" sz="2400" b="1" dirty="0" smtClean="0"/>
              <a:t>комитета)</a:t>
            </a:r>
            <a:r>
              <a:rPr lang="ru-RU" sz="2400" dirty="0" smtClean="0"/>
              <a:t> – за 10 дней, </a:t>
            </a:r>
            <a:r>
              <a:rPr lang="ru-RU" sz="2400" b="1" dirty="0" smtClean="0"/>
              <a:t>президиума</a:t>
            </a:r>
            <a:r>
              <a:rPr lang="ru-RU" sz="2400" dirty="0" smtClean="0"/>
              <a:t> – за 5 дней</a:t>
            </a:r>
          </a:p>
          <a:p>
            <a:endParaRPr lang="ru-RU" sz="2400" dirty="0"/>
          </a:p>
          <a:p>
            <a:r>
              <a:rPr lang="ru-RU" sz="2400" u="sng" dirty="0" smtClean="0"/>
              <a:t>Проекты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постановлений </a:t>
            </a:r>
            <a:r>
              <a:rPr lang="ru-RU" sz="2400" dirty="0" smtClean="0"/>
              <a:t>президиума и совета (комитета) доводятся до его членов, </a:t>
            </a:r>
            <a:r>
              <a:rPr lang="ru-RU" sz="2400" i="1" dirty="0" smtClean="0"/>
              <a:t>как правило, </a:t>
            </a:r>
            <a:r>
              <a:rPr lang="ru-RU" sz="2400" dirty="0" smtClean="0"/>
              <a:t>за 5 дней </a:t>
            </a:r>
          </a:p>
          <a:p>
            <a:r>
              <a:rPr lang="ru-RU" sz="2400" i="1" dirty="0" smtClean="0"/>
              <a:t>(по электронной почте)</a:t>
            </a:r>
          </a:p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7" name="Рисунок 6" descr="Logo_2022_KK 2 bez_fon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771550"/>
            <a:ext cx="1584176" cy="10090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Порядок проведения заседаний комитета и президиума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400" dirty="0" smtClean="0"/>
              <a:t>Заседание </a:t>
            </a:r>
            <a:r>
              <a:rPr lang="ru-RU" sz="2400" dirty="0" smtClean="0">
                <a:solidFill>
                  <a:srgbClr val="C00000"/>
                </a:solidFill>
              </a:rPr>
              <a:t>ведёт</a:t>
            </a:r>
            <a:r>
              <a:rPr lang="ru-RU" sz="2400" dirty="0" smtClean="0"/>
              <a:t> председатель организации.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400" dirty="0" smtClean="0"/>
              <a:t>Устанавливаются </a:t>
            </a:r>
            <a:r>
              <a:rPr lang="ru-RU" sz="2400" dirty="0" smtClean="0">
                <a:solidFill>
                  <a:srgbClr val="C00000"/>
                </a:solidFill>
              </a:rPr>
              <a:t>явка и кворум</a:t>
            </a:r>
            <a:r>
              <a:rPr lang="ru-RU" sz="2400" dirty="0" smtClean="0"/>
              <a:t>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На каждом заседании избирается </a:t>
            </a:r>
            <a:r>
              <a:rPr lang="ru-RU" sz="2400" dirty="0" smtClean="0">
                <a:solidFill>
                  <a:srgbClr val="C00000"/>
                </a:solidFill>
              </a:rPr>
              <a:t>секретарь</a:t>
            </a:r>
            <a:r>
              <a:rPr lang="ru-RU" sz="2400" dirty="0" smtClean="0"/>
              <a:t> заседания.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Определяется </a:t>
            </a:r>
            <a:r>
              <a:rPr lang="ru-RU" sz="2400" dirty="0" smtClean="0">
                <a:solidFill>
                  <a:srgbClr val="C00000"/>
                </a:solidFill>
              </a:rPr>
              <a:t>форма голосования </a:t>
            </a:r>
            <a:r>
              <a:rPr lang="ru-RU" sz="2400" dirty="0" smtClean="0"/>
              <a:t>(открытая, закрытая).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Члены выборного органа обеспечиваются </a:t>
            </a:r>
            <a:r>
              <a:rPr lang="ru-RU" sz="2400" dirty="0" smtClean="0">
                <a:solidFill>
                  <a:srgbClr val="C00000"/>
                </a:solidFill>
              </a:rPr>
              <a:t>проектами документов.</a:t>
            </a:r>
          </a:p>
          <a:p>
            <a:pPr marL="514350" indent="-514350">
              <a:buAutoNum type="arabicPeriod"/>
            </a:pPr>
            <a:r>
              <a:rPr lang="ru-RU" sz="2400" dirty="0" smtClean="0">
                <a:solidFill>
                  <a:srgbClr val="002060"/>
                </a:solidFill>
              </a:rPr>
              <a:t>Оглашается </a:t>
            </a:r>
            <a:r>
              <a:rPr lang="ru-RU" sz="2400" dirty="0" smtClean="0">
                <a:solidFill>
                  <a:srgbClr val="C00000"/>
                </a:solidFill>
              </a:rPr>
              <a:t>повестка</a:t>
            </a:r>
            <a:r>
              <a:rPr lang="ru-RU" sz="2400" dirty="0" smtClean="0">
                <a:solidFill>
                  <a:srgbClr val="002060"/>
                </a:solidFill>
              </a:rPr>
              <a:t> заседания.</a:t>
            </a:r>
          </a:p>
          <a:p>
            <a:pPr marL="514350" indent="-514350">
              <a:buAutoNum type="arabicPeriod"/>
            </a:pPr>
            <a:r>
              <a:rPr lang="ru-RU" sz="2400" dirty="0" smtClean="0"/>
              <a:t>Рассматриваются </a:t>
            </a:r>
            <a:r>
              <a:rPr lang="ru-RU" sz="2400" dirty="0" smtClean="0">
                <a:solidFill>
                  <a:srgbClr val="C00000"/>
                </a:solidFill>
              </a:rPr>
              <a:t>вопросы</a:t>
            </a:r>
            <a:r>
              <a:rPr lang="ru-RU" sz="2400" dirty="0" smtClean="0"/>
              <a:t> повестки.</a:t>
            </a:r>
          </a:p>
          <a:p>
            <a:pPr marL="514350" indent="-514350">
              <a:buAutoNum type="arabicPeriod"/>
            </a:pPr>
            <a:endParaRPr lang="ru-RU" sz="2400" dirty="0"/>
          </a:p>
        </p:txBody>
      </p:sp>
      <p:pic>
        <p:nvPicPr>
          <p:cNvPr id="4" name="Рисунок 3" descr="banner-2.png"/>
          <p:cNvPicPr>
            <a:picLocks noChangeAspect="1"/>
          </p:cNvPicPr>
          <p:nvPr/>
        </p:nvPicPr>
        <p:blipFill>
          <a:blip r:embed="rId2" cstate="screen">
            <a:lum contrast="10000"/>
          </a:blip>
          <a:stretch>
            <a:fillRect/>
          </a:stretch>
        </p:blipFill>
        <p:spPr>
          <a:xfrm>
            <a:off x="7092280" y="3291830"/>
            <a:ext cx="1610959" cy="1584176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77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253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763688" y="4371950"/>
            <a:ext cx="58326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Избрано членов президиума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территориальной организации Профсоюза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___ человек.</a:t>
            </a:r>
            <a:endParaRPr lang="ru-RU" sz="1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0072" y="555527"/>
            <a:ext cx="230425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37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907704" y="1635646"/>
            <a:ext cx="47525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территориальной организации Профсоюза имеется.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843558"/>
            <a:ext cx="295232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территориальной организации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5896" y="2643758"/>
            <a:ext cx="165618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3723878"/>
            <a:ext cx="15121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27984" y="3723878"/>
            <a:ext cx="331236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социальные партнёры и т.п.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6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603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CACCD-0480-4311-9A46-43272765197D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059582"/>
            <a:ext cx="1728192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1635646"/>
            <a:ext cx="2520280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300" b="1" dirty="0" smtClean="0">
                <a:latin typeface="Times New Roman" pitchFamily="18" charset="0"/>
                <a:cs typeface="Times New Roman" pitchFamily="18" charset="0"/>
              </a:rPr>
              <a:t>территориальной организации</a:t>
            </a:r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2427734"/>
            <a:ext cx="1728192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u="sng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5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4011910"/>
            <a:ext cx="1728192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территориальной</a:t>
            </a:r>
            <a:endParaRPr lang="ru-RU" sz="15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263</Words>
  <Application>Microsoft Office PowerPoint</Application>
  <PresentationFormat>Экран (16:9)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Порядок проведения заседаний комитета и президиума</vt:lpstr>
      <vt:lpstr>Слайд 5</vt:lpstr>
      <vt:lpstr>Слайд 6</vt:lpstr>
      <vt:lpstr>Слайд 7</vt:lpstr>
      <vt:lpstr>Слайд 8</vt:lpstr>
      <vt:lpstr>Слайд 9</vt:lpstr>
      <vt:lpstr>На каждом заседании избирается секретарь!</vt:lpstr>
      <vt:lpstr>Слайд 11</vt:lpstr>
      <vt:lpstr>Слайд 12</vt:lpstr>
      <vt:lpstr>Слайд 13</vt:lpstr>
      <vt:lpstr>Основные документы бухгалтерии для контроля председателем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AKO Profsouz</dc:creator>
  <cp:lastModifiedBy>AKO Profsouz</cp:lastModifiedBy>
  <cp:revision>8</cp:revision>
  <dcterms:created xsi:type="dcterms:W3CDTF">2021-10-06T09:57:02Z</dcterms:created>
  <dcterms:modified xsi:type="dcterms:W3CDTF">2022-11-01T06:22:56Z</dcterms:modified>
</cp:coreProperties>
</file>