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473" autoAdjust="0"/>
  </p:normalViewPr>
  <p:slideViewPr>
    <p:cSldViewPr>
      <p:cViewPr varScale="1">
        <p:scale>
          <a:sx n="107" d="100"/>
          <a:sy n="107" d="100"/>
        </p:scale>
        <p:origin x="-84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3" descr="Рисунок1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42852"/>
            <a:ext cx="928694" cy="1319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66824" y="176629"/>
            <a:ext cx="7607300" cy="990600"/>
          </a:xfrm>
          <a:noFill/>
        </p:spPr>
        <p:txBody>
          <a:bodyPr/>
          <a:lstStyle/>
          <a:p>
            <a:pPr algn="ctr" eaLnBrk="1" hangingPunct="1"/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Волгоградская  областная  организация  Профсоюза образования</a:t>
            </a:r>
          </a:p>
        </p:txBody>
      </p:sp>
      <p:sp>
        <p:nvSpPr>
          <p:cNvPr id="6" name="Прямоугольник 7"/>
          <p:cNvSpPr>
            <a:spLocks noChangeArrowheads="1"/>
          </p:cNvSpPr>
          <p:nvPr/>
        </p:nvSpPr>
        <p:spPr bwMode="auto">
          <a:xfrm>
            <a:off x="4464843" y="5499100"/>
            <a:ext cx="440928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Главный технический инспектор 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труда Волгоградской областной организации 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Профсоюза  Г.В.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агутин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00034" y="2000240"/>
            <a:ext cx="792961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Новый порядок </a:t>
            </a:r>
            <a:br>
              <a:rPr lang="ru-RU" sz="28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обучения и проверки знаний требований охраны труда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1 сентября 2022 года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Проверка знаний. Что делать, если не сдал экзамен по охране труда? |  Общество | АиФ Аргументы и факты в Беларус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3786190"/>
            <a:ext cx="3878730" cy="25717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024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7620000" cy="5793507"/>
          </a:xfrm>
        </p:spPr>
        <p:txBody>
          <a:bodyPr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sz="5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5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426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marL="0" lvl="0" indent="457200" algn="just">
              <a:buNone/>
            </a:pPr>
            <a:endParaRPr lang="ru-RU" sz="2200" b="1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457200" algn="just">
              <a:buNone/>
            </a:pPr>
            <a:r>
              <a:rPr lang="ru-RU" sz="22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П.4</a:t>
            </a: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</a:rPr>
              <a:t>. Обучение по охране труда осуществляется в ходе проведения</a:t>
            </a:r>
            <a:r>
              <a:rPr lang="ru-RU" sz="22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:</a:t>
            </a:r>
          </a:p>
          <a:p>
            <a:pPr marL="0" lvl="0" indent="457200" algn="just">
              <a:buNone/>
            </a:pPr>
            <a:endParaRPr lang="ru-RU" sz="2200" b="1" i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457200" algn="just">
              <a:buNone/>
            </a:pPr>
            <a:r>
              <a:rPr lang="ru-RU" sz="2200" b="1" i="1" dirty="0">
                <a:solidFill>
                  <a:prstClr val="black"/>
                </a:solidFill>
                <a:latin typeface="Times New Roman"/>
                <a:ea typeface="Times New Roman"/>
              </a:rPr>
              <a:t>а) инструктажей по охране труда;</a:t>
            </a:r>
            <a:endParaRPr lang="ru-RU" sz="2000" dirty="0">
              <a:solidFill>
                <a:prstClr val="black"/>
              </a:solidFill>
              <a:latin typeface="Times New Roman CYR"/>
              <a:ea typeface="Times New Roman"/>
            </a:endParaRPr>
          </a:p>
          <a:p>
            <a:pPr marL="0" lvl="0" indent="457200" algn="just">
              <a:buNone/>
            </a:pP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</a:rPr>
              <a:t>б) стажировки на рабочем месте;</a:t>
            </a:r>
            <a:endParaRPr lang="ru-RU" sz="2000" dirty="0">
              <a:solidFill>
                <a:prstClr val="black"/>
              </a:solidFill>
              <a:latin typeface="Times New Roman CYR"/>
              <a:ea typeface="Times New Roman"/>
            </a:endParaRPr>
          </a:p>
          <a:p>
            <a:pPr marL="0" lvl="0" indent="457200" algn="just">
              <a:buNone/>
            </a:pPr>
            <a:r>
              <a:rPr lang="ru-RU" sz="2200" b="1" i="1" dirty="0">
                <a:solidFill>
                  <a:prstClr val="black"/>
                </a:solidFill>
                <a:latin typeface="Times New Roman"/>
                <a:ea typeface="Times New Roman"/>
              </a:rPr>
              <a:t>в) обучения по оказанию первой помощи пострадавшим;</a:t>
            </a:r>
            <a:endParaRPr lang="ru-RU" sz="2000" dirty="0">
              <a:solidFill>
                <a:prstClr val="black"/>
              </a:solidFill>
              <a:latin typeface="Times New Roman CYR"/>
              <a:ea typeface="Times New Roman"/>
            </a:endParaRPr>
          </a:p>
          <a:p>
            <a:pPr marL="0" lvl="0" indent="457200" algn="just">
              <a:buNone/>
            </a:pP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</a:rPr>
              <a:t>г) обучения по использованию (применению) средств индивидуальной защиты;</a:t>
            </a:r>
            <a:endParaRPr lang="ru-RU" sz="2000" dirty="0">
              <a:solidFill>
                <a:prstClr val="black"/>
              </a:solidFill>
              <a:latin typeface="Times New Roman CYR"/>
              <a:ea typeface="Times New Roman"/>
            </a:endParaRPr>
          </a:p>
          <a:p>
            <a:pPr marL="0" lvl="0" indent="457200" algn="just">
              <a:buNone/>
            </a:pPr>
            <a:r>
              <a:rPr lang="ru-RU" sz="2200" b="1" i="1" dirty="0">
                <a:solidFill>
                  <a:prstClr val="black"/>
                </a:solidFill>
                <a:latin typeface="Times New Roman"/>
                <a:ea typeface="Times New Roman"/>
              </a:rPr>
              <a:t>д) обучения по охране труда у работодателя, в том числе обучения безопасным методам и приемам выполнения работ, или в организации, у индивидуального предпринимателя, оказывающих услуги по проведению обучения по охране труда (далее - обучение требованиям охраны труда).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228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romanUcPeriod"/>
            </a:pPr>
            <a:r>
              <a:rPr lang="ru-RU" sz="1400" b="1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1400" b="1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en-US" sz="1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I. </a:t>
            </a:r>
            <a:r>
              <a:rPr lang="ru-RU" sz="1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Обучение по охране труда в ходе проведения инструктажей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6216278"/>
              </p:ext>
            </p:extLst>
          </p:nvPr>
        </p:nvGraphicFramePr>
        <p:xfrm>
          <a:off x="323528" y="620688"/>
          <a:ext cx="8496944" cy="6072351"/>
        </p:xfrm>
        <a:graphic>
          <a:graphicData uri="http://schemas.openxmlformats.org/drawingml/2006/table">
            <a:tbl>
              <a:tblPr firstRow="1" firstCol="1" bandRow="1"/>
              <a:tblGrid>
                <a:gridCol w="1224136"/>
                <a:gridCol w="1584176"/>
                <a:gridCol w="1440160"/>
                <a:gridCol w="1584176"/>
                <a:gridCol w="1296144"/>
                <a:gridCol w="1368152"/>
              </a:tblGrid>
              <a:tr h="4139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Вид инструктажа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736" marR="56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Категории работников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736" marR="56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Кто проводит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736" marR="56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Как проводится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736" marR="56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Периодичность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736" marR="56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Документирование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736" marR="56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Вводный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( п.10,11 Правил)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736" marR="56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Все вновь принятые работники, включая командированных, лиц, проходящих производственную практику(п.10 Правил)</a:t>
                      </a:r>
                    </a:p>
                  </a:txBody>
                  <a:tcPr marL="56736" marR="56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Специалист по О. Т. или иное уполномоченное работодателем лицо, на которого приказом возложены эти обязанности (п. 11 Правил)</a:t>
                      </a:r>
                    </a:p>
                  </a:txBody>
                  <a:tcPr marL="56736" marR="56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 программе (п. 11, Прилож. № 1 к Правилам)</a:t>
                      </a:r>
                    </a:p>
                  </a:txBody>
                  <a:tcPr marL="56736" marR="56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При приеме на работу, практику (п. 10 Правил)</a:t>
                      </a:r>
                    </a:p>
                  </a:txBody>
                  <a:tcPr marL="56736" marR="56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Журнал регистрации (п. 86, 88 Правил)</a:t>
                      </a:r>
                    </a:p>
                  </a:txBody>
                  <a:tcPr marL="56736" marR="56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63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 рабочем месте: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 Первичный (п. 13 Правил)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Повторный (п. 14 Правил)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3.Внеплановый (п.16 Правил)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736" marR="56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 освобожденные от первичного инструктажа работники (п. 13 Правил)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Работники, которым, проводился  первичный инструктаж (п. 15 Правил)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Работники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соответствии с </a:t>
                      </a: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п.п</a:t>
                      </a: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16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17 Правил</a:t>
                      </a:r>
                    </a:p>
                  </a:txBody>
                  <a:tcPr marL="56736" marR="56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Непосредственный руководитель работника (п. 22 Правил)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Непосредственный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руководитель работника (п. 22 Правил)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Непосредственный руководитель работника (п. 22 Правил)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6736" marR="56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объеме мероприятий и требований О. Т., содержащихся в инструкциях и правилах по О.Т., разрабатываемых работодателем (п. 18 Правил)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объеме мероприятий и требований О. Т., содержащихся в инструкциях и правилах по О.Т., разрабатываемых работодателем (п. 18 Правил)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объеме мероприятий и требований О.Т. и в срок, указанный в ЛНА работодателя (п. 17 Правил)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6736" marR="56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До начала самостоятельной работы (п. 13 Правил)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 реже 1 раза в 6 месяцев (п. 14 Правил)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случаях, указанных в  п. 16 Правил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6736" marR="56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Журнал регистрации (п. 87 Правил)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Журнал регистрации (п. 87 Правил)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Журнал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регистрации (п. 87 Правил)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6736" marR="56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575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5565099"/>
              </p:ext>
            </p:extLst>
          </p:nvPr>
        </p:nvGraphicFramePr>
        <p:xfrm>
          <a:off x="395536" y="404664"/>
          <a:ext cx="8229600" cy="1735074"/>
        </p:xfrm>
        <a:graphic>
          <a:graphicData uri="http://schemas.openxmlformats.org/drawingml/2006/table">
            <a:tbl>
              <a:tblPr firstRow="1" firstCol="1" bandRow="1"/>
              <a:tblGrid>
                <a:gridCol w="1239000"/>
                <a:gridCol w="1392987"/>
                <a:gridCol w="1315993"/>
                <a:gridCol w="1570455"/>
                <a:gridCol w="1391895"/>
                <a:gridCol w="1319270"/>
              </a:tblGrid>
              <a:tr h="17281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Целевой</a:t>
                      </a: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(п.19 Правил)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974" marR="58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 работниками перед проведением работ, выполнение которых допускается только под непрерывным контролем работодателя (п. 19 Правил)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974" marR="58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Непосредственный руководитель работ (п. 22 Правил)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974" marR="58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объеме требований, к работам (мероприятиям), указанных в ЛНА работодателя (п. 17 Правил)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974" marR="58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Перед проведением работ, требующих непрерывного контроля работодателя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974" marR="58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Журнал регистрации (</a:t>
                      </a:r>
                      <a:r>
                        <a:rPr lang="ru-RU" sz="11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п.п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87, 88,  Правил)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974" marR="58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092498"/>
              </p:ext>
            </p:extLst>
          </p:nvPr>
        </p:nvGraphicFramePr>
        <p:xfrm>
          <a:off x="446856" y="2996952"/>
          <a:ext cx="8229600" cy="4182506"/>
        </p:xfrm>
        <a:graphic>
          <a:graphicData uri="http://schemas.openxmlformats.org/drawingml/2006/table">
            <a:tbl>
              <a:tblPr firstRow="1" firstCol="1" bandRow="1"/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1495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Перечень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должностей и профессий работников, которым необходимо пройти стажировку на рабочем месте </a:t>
                      </a:r>
                    </a:p>
                  </a:txBody>
                  <a:tcPr marL="59852" marR="59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Ответственные лица за проведение стажировки на рабочем месте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Проведение стажировки на рабочем месте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Требования к порядку проведения стажировки, ответственным за стажировку, месту проведения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Период начала проведения стажировки на рабочем месте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Продолжительность стажировки на рабочем месте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66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Устанавливается работодателем. Обязательно включаются работники, выполняющие работы повышенной опасности (п.26 Правил)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852" marR="59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Назначение ответственного(их) за проведение стажировки, прошедшего обучение в установленном порядке, назначенные ЛНА (п.29 Правил)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852" marR="59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Проводится по программе стажировки на рабочем месте (п.27 Правил).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Рекомендовано использовать ГОСТ 12.0.004-2015г.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852" marR="59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ЛНА с учетом мотивированного мнения первичной профсоюзной организации (п.31 Правил)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852" marR="59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После прохождения инструктажа по охране труда и обучения требованиям охраны труда в соответствии с п.46 Правил (п.25 Правил)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852" marR="59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 менее 2 смен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(п.31 Правил</a:t>
                      </a:r>
                      <a:r>
                        <a:rPr lang="ru-RU" sz="11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Регистрация в отдельном журнале</a:t>
                      </a:r>
                      <a:r>
                        <a:rPr lang="ru-RU" sz="11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или </a:t>
                      </a:r>
                      <a:r>
                        <a:rPr lang="ru-RU" sz="11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журнале первичного инструктажа (п. 90 Правил)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852" marR="59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83568" y="2217304"/>
            <a:ext cx="807524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II.</a:t>
            </a:r>
            <a:r>
              <a:rPr kumimoji="0" lang="en-US" alt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Обучение в ходе стажировки на рабочем месте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98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600" b="1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III. </a:t>
            </a:r>
            <a:r>
              <a:rPr lang="ru-RU" sz="1600" b="1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Обучение по оказанию первой помощи пострадавшим</a:t>
            </a:r>
            <a:r>
              <a:rPr lang="ru-RU" sz="1600" dirty="0">
                <a:solidFill>
                  <a:schemeClr val="tx1"/>
                </a:solidFill>
                <a:ea typeface="Calibri"/>
                <a:cs typeface="Times New Roman"/>
              </a:rPr>
              <a:t/>
            </a:r>
            <a:br>
              <a:rPr lang="ru-RU" sz="1600" dirty="0">
                <a:solidFill>
                  <a:schemeClr val="tx1"/>
                </a:solidFill>
                <a:ea typeface="Calibri"/>
                <a:cs typeface="Times New Roman"/>
              </a:rPr>
            </a:br>
            <a:endParaRPr lang="ru-RU" sz="1600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002287"/>
              </p:ext>
            </p:extLst>
          </p:nvPr>
        </p:nvGraphicFramePr>
        <p:xfrm>
          <a:off x="457200" y="1340768"/>
          <a:ext cx="8229601" cy="4032448"/>
        </p:xfrm>
        <a:graphic>
          <a:graphicData uri="http://schemas.openxmlformats.org/drawingml/2006/table">
            <a:tbl>
              <a:tblPr firstRow="1" firstCol="1" bandRow="1"/>
              <a:tblGrid>
                <a:gridCol w="1338282"/>
                <a:gridCol w="1495988"/>
                <a:gridCol w="1652584"/>
                <a:gridCol w="1205009"/>
                <a:gridCol w="1268869"/>
                <a:gridCol w="1268869"/>
              </a:tblGrid>
              <a:tr h="1012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Программа обучения (п.34, Приложение № 2 Правил)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3" marR="599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Требования к специалисту, проводящему обучение (п.35 Правил)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3" marR="599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Категории работников, подлежащие обучению (п.33 Правил, ч.2 п.11 ст.41Закона об образовании в РФ)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3" marR="599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Обучение вновь принятых работников (п.36 Правил)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3" marR="599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Плановое обучение (периодичность) (п.36 Правил)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3" marR="599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Проверка знаний навыков и приемов оказания ПП (</a:t>
                      </a:r>
                      <a:r>
                        <a:rPr lang="ru-RU" sz="11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п.п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37,91,92 Правил)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3" marR="599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8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 часов, из них 4ч. на практические занятия.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Проводится: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рамках обучения требованиям по охране труда (+ 8 часов к Программе).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Самостоятельное обучение – 8 часов.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973" marR="599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Подготовка в объеме не &lt; 8 часов (Приложение № 2 Правил) </a:t>
                      </a:r>
                      <a:r>
                        <a:rPr lang="ru-RU" sz="1100" b="1" u="sng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дополнительное профессиональное образование повышения квалификации по </a:t>
                      </a:r>
                      <a:r>
                        <a:rPr lang="ru-RU" sz="1100" b="1" u="sng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подготовке преподавателей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обучающих приемам оказания первой помощи (не &lt; 16 час.)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973" marR="599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Все работники (п.33 Правил и ч. 2 п.11 ст. 41 Закона об образовании в Российской Федерации)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973" marR="599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 позднее 60 </a:t>
                      </a:r>
                      <a:r>
                        <a:rPr lang="ru-RU" sz="1100" b="1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к.д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после заключения трудового договора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973" marR="599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раз в 3 года.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973" marR="599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Протокол проверки знаний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973" marR="599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973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IV.</a:t>
            </a:r>
            <a:r>
              <a:rPr lang="en-US" sz="1600" b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Обучение по использованию (применению) средств индивидуальной защиты.</a:t>
            </a:r>
            <a:r>
              <a:rPr lang="ru-RU" sz="1200" dirty="0">
                <a:solidFill>
                  <a:schemeClr val="tx1"/>
                </a:solidFill>
                <a:ea typeface="Calibri"/>
                <a:cs typeface="Times New Roman"/>
              </a:rPr>
              <a:t/>
            </a:r>
            <a:br>
              <a:rPr lang="ru-RU" sz="1200" dirty="0">
                <a:solidFill>
                  <a:schemeClr val="tx1"/>
                </a:solidFill>
                <a:ea typeface="Calibri"/>
                <a:cs typeface="Times New Roman"/>
              </a:rPr>
            </a:b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0609280"/>
              </p:ext>
            </p:extLst>
          </p:nvPr>
        </p:nvGraphicFramePr>
        <p:xfrm>
          <a:off x="457200" y="836712"/>
          <a:ext cx="8229600" cy="4608512"/>
        </p:xfrm>
        <a:graphic>
          <a:graphicData uri="http://schemas.openxmlformats.org/drawingml/2006/table">
            <a:tbl>
              <a:tblPr firstRow="1" firstCol="1" bandRow="1"/>
              <a:tblGrid>
                <a:gridCol w="2047678"/>
                <a:gridCol w="1258272"/>
                <a:gridCol w="1338824"/>
                <a:gridCol w="1258272"/>
                <a:gridCol w="1181054"/>
                <a:gridCol w="1145500"/>
              </a:tblGrid>
              <a:tr h="8527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Программа обучения разрабатывается работодателем, 50% из общего количества часов на практические занятия)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97" marR="59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Перечень СИЗ, применение которых требует практических навыков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97" marR="59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Категории работников, подлежащие обучению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97" marR="59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Обучение вновь принятых работников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97" marR="59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Плановое обучение (периодичность)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97" marR="59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Проверка знаний навыков и приемов оказания ПП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97" marR="59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Проводится: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рамках обучения требованиям по охране труда (+ к-во часов на изучение СИЗ, из них 50% на практические занятия).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Самостоятельное обучение по использованию (применению) СИЗ – к-во часов определяет работодатель, из них 50% на практические занятия (п. 40 Правил)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97" marR="59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Определяет работодатель, утверждает приказом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(п. 38 Правил)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97" marR="59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соответствии с должностными обязанностями работников, которые используют </a:t>
                      </a:r>
                      <a:r>
                        <a:rPr lang="ru-RU" sz="9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СИЗ (</a:t>
                      </a: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п. 38 Правил)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Комиссий по проверке знания требований охраны труда по вопросам использования (применения) СИЗ, лица, проводящие обучение по использованию (</a:t>
                      </a:r>
                      <a:r>
                        <a:rPr lang="ru-RU" sz="9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применениюСИЗ</a:t>
                      </a: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специалисты по охране труда, члены комитетов (комиссий) по охране труда (п.40 Правил)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97" marR="59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 позднее 60 к. д. после заключения трудового договора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(п.41 Правил)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97" marR="59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раз в 3 года.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(п.41 Правил)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97" marR="59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Протокол проверки знаний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9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п.п</a:t>
                      </a: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42,91,92 Правил)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97" marR="59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7544" y="5539186"/>
            <a:ext cx="8208912" cy="6640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b="1" dirty="0" smtClean="0">
                <a:effectLst/>
                <a:latin typeface="Times New Roman"/>
                <a:ea typeface="Calibri"/>
                <a:cs typeface="Times New Roman"/>
              </a:rPr>
              <a:t>Примечание:</a:t>
            </a:r>
            <a:r>
              <a:rPr lang="ru-RU" sz="1100" b="1" dirty="0" smtClean="0">
                <a:effectLst/>
                <a:latin typeface="Times New Roman"/>
                <a:ea typeface="Times New Roman"/>
                <a:cs typeface="Times New Roman"/>
              </a:rPr>
              <a:t> При выдаче средств индивидуальной защиты, применение которых не требует от работников практических навыков, работодатель обеспечивает ознакомление со способами проверки их работоспособности и исправности </a:t>
            </a:r>
            <a:r>
              <a:rPr lang="ru-RU" sz="1100" b="1" u="sng" dirty="0" smtClean="0">
                <a:effectLst/>
                <a:latin typeface="Times New Roman"/>
                <a:ea typeface="Times New Roman"/>
                <a:cs typeface="Times New Roman"/>
              </a:rPr>
              <a:t>в рамках проведения</a:t>
            </a:r>
            <a:r>
              <a:rPr lang="ru-RU" sz="1100" b="1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100" b="1" u="sng" dirty="0" smtClean="0">
                <a:effectLst/>
                <a:latin typeface="Times New Roman"/>
                <a:ea typeface="Times New Roman"/>
                <a:cs typeface="Times New Roman"/>
              </a:rPr>
              <a:t>инструктажа </a:t>
            </a:r>
            <a:r>
              <a:rPr lang="ru-RU" sz="1100" b="1" dirty="0" smtClean="0">
                <a:effectLst/>
                <a:latin typeface="Times New Roman"/>
                <a:ea typeface="Times New Roman"/>
                <a:cs typeface="Times New Roman"/>
              </a:rPr>
              <a:t>по охране труда </a:t>
            </a:r>
            <a:r>
              <a:rPr lang="ru-RU" sz="1100" b="1" u="sng" dirty="0" smtClean="0">
                <a:effectLst/>
                <a:latin typeface="Times New Roman"/>
                <a:ea typeface="Times New Roman"/>
                <a:cs typeface="Times New Roman"/>
              </a:rPr>
              <a:t>на рабочем месте</a:t>
            </a:r>
            <a:r>
              <a:rPr lang="ru-RU" sz="1100" b="1" dirty="0" smtClean="0">
                <a:effectLst/>
                <a:latin typeface="Times New Roman"/>
                <a:ea typeface="Times New Roman"/>
                <a:cs typeface="Times New Roman"/>
              </a:rPr>
              <a:t>.</a:t>
            </a:r>
            <a:endParaRPr lang="ru-RU" sz="11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8347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6960734"/>
              </p:ext>
            </p:extLst>
          </p:nvPr>
        </p:nvGraphicFramePr>
        <p:xfrm>
          <a:off x="251520" y="836712"/>
          <a:ext cx="8665746" cy="5389389"/>
        </p:xfrm>
        <a:graphic>
          <a:graphicData uri="http://schemas.openxmlformats.org/drawingml/2006/table">
            <a:tbl>
              <a:tblPr firstRow="1" firstCol="1" bandRow="1"/>
              <a:tblGrid>
                <a:gridCol w="1264326"/>
                <a:gridCol w="1548728"/>
                <a:gridCol w="1944000"/>
                <a:gridCol w="1622476"/>
                <a:gridCol w="1179983"/>
                <a:gridCol w="1106233"/>
              </a:tblGrid>
              <a:tr h="936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Программа обучения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Где проходят обучение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Категории работников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Обучение вновь принятых работников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Плановое обучение (периодичность) (п.59 Правил)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Проверка знаний </a:t>
                      </a:r>
                      <a:r>
                        <a:rPr lang="ru-RU" sz="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навыков и приемов оказания ПП 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1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п.п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67,91,92 Правил)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64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«А» (п.46 а) Правил), не менее 16 часов. (п. 46 Правил)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организации, оказывающей услуги по проведению обучения  по охране труда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900" b="1" dirty="0" smtClean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 Руководители </a:t>
                      </a:r>
                      <a:r>
                        <a:rPr lang="ru-RU" sz="900" b="1" dirty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заместители, на которых возложены обязанности по ОТ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0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900" b="1" dirty="0" smtClean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2.Руководители </a:t>
                      </a:r>
                      <a:r>
                        <a:rPr lang="ru-RU" sz="900" b="1" dirty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структурных подразделений и их заместители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0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900" b="1" dirty="0" smtClean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 Специалисты </a:t>
                      </a:r>
                      <a:r>
                        <a:rPr lang="ru-RU" sz="900" b="1" dirty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 ОТ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0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900" b="1" dirty="0" smtClean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4. Члены </a:t>
                      </a:r>
                      <a:r>
                        <a:rPr lang="ru-RU" sz="900" b="1" dirty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комитетов (комиссий) по ОТ, уполномоченные по охране труда (п. 53 а) Правил)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 позднее 60 к. д. после заключения трудового договора(п. 62 Правил)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раз в 3 года.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Протокол проверки знаний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736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«Б» (п.46 б) Правил), не менее 16 часов, из них 25% на практические занятия по формированию умений и навыков безопасного выполнения работ.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организации, оказывающей услуги по проведению обучения  по охране труда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900" b="1" dirty="0" smtClean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1.Руководители </a:t>
                      </a:r>
                      <a:r>
                        <a:rPr lang="ru-RU" sz="900" b="1" dirty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структурных подразделений и их заместителей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0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900" b="1" dirty="0" smtClean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2.Специалисты </a:t>
                      </a:r>
                      <a:r>
                        <a:rPr lang="ru-RU" sz="900" b="1" dirty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 ОТ (если </a:t>
                      </a:r>
                      <a:r>
                        <a:rPr lang="ru-RU" sz="900" b="1" dirty="0" err="1" smtClean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офисники</a:t>
                      </a:r>
                      <a:r>
                        <a:rPr lang="ru-RU" sz="900" b="1" dirty="0" smtClean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900" b="1" dirty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могут быть освобождены)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0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900" b="1" dirty="0" smtClean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3.Весь </a:t>
                      </a:r>
                      <a:r>
                        <a:rPr lang="ru-RU" sz="900" b="1" dirty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состав комиссии по проверке знаний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0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900" b="1" dirty="0" smtClean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4. Лица</a:t>
                      </a:r>
                      <a:r>
                        <a:rPr lang="ru-RU" sz="900" b="1" dirty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проводящие инструктажи и обучение по ОТ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0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900" b="1" dirty="0" smtClean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5. Члены </a:t>
                      </a:r>
                      <a:r>
                        <a:rPr lang="ru-RU" sz="900" b="1" dirty="0">
                          <a:solidFill>
                            <a:srgbClr val="11111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комитетов (комиссий) по ОТ, уполномоченные по охране труда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(п.53 и 54 Правил)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 позднее 60 к. д. после заключения трудового договора(п.62 Правил)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раз в 3 года.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Протокол проверки знаний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31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 работодателя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1.Работники </a:t>
                      </a: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категории специалисты п. 53 в) </a:t>
                      </a:r>
                      <a:r>
                        <a:rPr lang="ru-RU" sz="9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(если </a:t>
                      </a:r>
                      <a:r>
                        <a:rPr lang="ru-RU" sz="9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офисники</a:t>
                      </a:r>
                      <a:r>
                        <a:rPr lang="ru-RU" sz="9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могут быть освобождены).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2.Работники рабочих профессий (п.53 д) Правил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раз в 3 года.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Протокол проверки знаний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4096"/>
          </a:xfrm>
        </p:spPr>
        <p:txBody>
          <a:bodyPr>
            <a:noAutofit/>
          </a:bodyPr>
          <a:lstStyle/>
          <a:p>
            <a:pPr marL="342900" lvl="0" indent="-342900" algn="ctr">
              <a:lnSpc>
                <a:spcPct val="115000"/>
              </a:lnSpc>
              <a:buFont typeface="+mj-lt"/>
              <a:buAutoNum type="romanUcPeriod" startAt="5"/>
            </a:pPr>
            <a:r>
              <a:rPr lang="ru-RU" sz="1200" b="1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  <a:cs typeface="Times New Roman"/>
              </a:rPr>
              <a:t>Обучение по охране труда в  организации или у работодателя</a:t>
            </a:r>
            <a:r>
              <a:rPr lang="ru-RU" sz="1200" dirty="0">
                <a:solidFill>
                  <a:schemeClr val="tx1"/>
                </a:solidFill>
                <a:ea typeface="Calibri"/>
                <a:cs typeface="Times New Roman"/>
              </a:rPr>
              <a:t/>
            </a:r>
            <a:br>
              <a:rPr lang="ru-RU" sz="1200" dirty="0">
                <a:solidFill>
                  <a:schemeClr val="tx1"/>
                </a:solidFill>
                <a:ea typeface="Calibri"/>
                <a:cs typeface="Times New Roman"/>
              </a:rPr>
            </a:br>
            <a:r>
              <a:rPr lang="ru-RU" sz="1800" b="1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1800" dirty="0">
                <a:solidFill>
                  <a:schemeClr val="tx1"/>
                </a:solidFill>
                <a:ea typeface="Calibri"/>
                <a:cs typeface="Times New Roman"/>
              </a:rPr>
              <a:t/>
            </a:r>
            <a:br>
              <a:rPr lang="ru-RU" sz="1800" dirty="0">
                <a:solidFill>
                  <a:schemeClr val="tx1"/>
                </a:solidFill>
                <a:ea typeface="Calibri"/>
                <a:cs typeface="Times New Roman"/>
              </a:rPr>
            </a:b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05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288182"/>
              </p:ext>
            </p:extLst>
          </p:nvPr>
        </p:nvGraphicFramePr>
        <p:xfrm>
          <a:off x="457199" y="764704"/>
          <a:ext cx="8229602" cy="4355336"/>
        </p:xfrm>
        <a:graphic>
          <a:graphicData uri="http://schemas.openxmlformats.org/drawingml/2006/table">
            <a:tbl>
              <a:tblPr firstRow="1" firstCol="1" bandRow="1"/>
              <a:tblGrid>
                <a:gridCol w="1410207"/>
                <a:gridCol w="2014649"/>
                <a:gridCol w="2014649"/>
                <a:gridCol w="940296"/>
                <a:gridCol w="940296"/>
                <a:gridCol w="909505"/>
              </a:tblGrid>
              <a:tr h="300583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«В» (п.46 в) Правил). Программа разрабатывается в соответствии с требованиями НПА работ повышенной опасности организациями и работодателем, из общего количества часов 25% на практические </a:t>
                      </a:r>
                      <a:r>
                        <a:rPr lang="ru-RU" sz="1100" b="1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заняти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по формированию умений и навыков безопасного выполнения работ 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организации, оказывающей услуги по проведению обучения  по охране труда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1.Лица, ответственные за организацию, выполнение и контроль работ повышенной опасности (п. 55 Правил)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 позднее 60 к. д. после заключения трудового договора (п.62 Правил)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Ежегодно 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(п.60 </a:t>
                      </a:r>
                      <a:r>
                        <a:rPr lang="ru-RU" sz="11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Правил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Протокол проверки знаний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28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 работодателя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590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1.Работники, выполняющие работы повышенной опасности в соответствии с Перечнем работ (устанавливается и утверждается работодателем) (п.55 Правил)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 позднее 60 к. д. после заключения трудового договора(п.62 Правил)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Ежегодно (п.60 Правил)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Протокол проверки знаний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160" marR="51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92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marL="457200" algn="ctr">
              <a:lnSpc>
                <a:spcPct val="115000"/>
              </a:lnSpc>
              <a:spcAft>
                <a:spcPts val="1000"/>
              </a:spcAft>
            </a:pPr>
            <a:r>
              <a:rPr lang="ru-RU" sz="1600" b="1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Организация проверки знания требований охраны труда</a:t>
            </a:r>
            <a:r>
              <a:rPr lang="ru-RU" sz="1200" dirty="0">
                <a:solidFill>
                  <a:schemeClr val="tx1"/>
                </a:solidFill>
                <a:ea typeface="Calibri"/>
                <a:cs typeface="Times New Roman"/>
              </a:rPr>
              <a:t/>
            </a:r>
            <a:br>
              <a:rPr lang="ru-RU" sz="1200" dirty="0">
                <a:solidFill>
                  <a:schemeClr val="tx1"/>
                </a:solidFill>
                <a:ea typeface="Calibri"/>
                <a:cs typeface="Times New Roman"/>
              </a:rPr>
            </a:b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3469390"/>
              </p:ext>
            </p:extLst>
          </p:nvPr>
        </p:nvGraphicFramePr>
        <p:xfrm>
          <a:off x="179512" y="908720"/>
          <a:ext cx="8784975" cy="6601702"/>
        </p:xfrm>
        <a:graphic>
          <a:graphicData uri="http://schemas.openxmlformats.org/drawingml/2006/table">
            <a:tbl>
              <a:tblPr/>
              <a:tblGrid>
                <a:gridCol w="1224136"/>
                <a:gridCol w="2274388"/>
                <a:gridCol w="2021015"/>
                <a:gridCol w="1787927"/>
                <a:gridCol w="1477509"/>
              </a:tblGrid>
              <a:tr h="4013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 комиссии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55" marR="36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Программа обучения работников, после которой комиссией проводится проверка знаний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55" marR="36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Состав комиссии</a:t>
                      </a:r>
                      <a:br>
                        <a:rPr lang="ru-RU" sz="9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9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(в </a:t>
                      </a:r>
                      <a:r>
                        <a:rPr lang="ru-RU" sz="9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т.ч</a:t>
                      </a:r>
                      <a:r>
                        <a:rPr lang="ru-RU" sz="9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количество ее членов)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55" marR="36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Требования к подготовке членов комиссии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55" marR="36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Где проходят обучение члены комиссии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55" marR="36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68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"Обычная"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555" marR="36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а) Обучение по общим вопросам ОТ и функционирования </a:t>
                      </a:r>
                      <a:r>
                        <a:rPr lang="ru-RU" sz="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СУОТ 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(подп. «а» п.46)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б) Обучение безопасным методам и приемам выполнения работ при воздействии вредных и (или) опасных производственных факторов, источников опасности, идентифицированных в рамках СОУТ и оценки профессиональных рисков 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(подп. «б» п. 46)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555" marR="36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Не менее 3 человек: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председатель;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заместитель (заместители) председателя (при необходимости);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члены комиссии.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Примечание:</a:t>
                      </a: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в состав комиссии могут включаться: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руководители и специалисты структурных подразделений;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руководители и специалисты служб ОТ;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лица, проводящие обучение по ОТ;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представители выборного профсоюзного органа, в том числе уполномоченные (доверенные) лица по ОТ профессиональных союзов (по согласованию)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555" marR="36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Проходят обучение по программам обучения требованиям ОТ, </a:t>
                      </a:r>
                      <a:r>
                        <a:rPr lang="ru-RU" sz="8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предусмотренным  </a:t>
                      </a:r>
                      <a:r>
                        <a:rPr lang="ru-RU" sz="9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подп. «а» и «б» п.46 Правил </a:t>
                      </a: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 2464.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Примечание: Если в программы обучения работников требованиям ОТ включаются темы по организации оказания первой помощи (либо эти программы </a:t>
                      </a:r>
                      <a:r>
                        <a:rPr lang="ru-RU" sz="8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объединены)</a:t>
                      </a:r>
                      <a:r>
                        <a:rPr lang="ru-RU" sz="800" b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8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программу подготовки членов </a:t>
                      </a:r>
                      <a:r>
                        <a:rPr lang="ru-RU" sz="8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комиссии </a:t>
                      </a: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также должен быть включен указанный модуль; либо они должны пройти отдельное обучение по данному направлению в соответствии с </a:t>
                      </a:r>
                      <a:r>
                        <a:rPr lang="ru-RU" sz="9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п. 34</a:t>
                      </a:r>
                      <a:r>
                        <a:rPr lang="ru-RU" sz="8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Правил </a:t>
                      </a: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 2464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555" marR="36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организации или у индивидуального предпринимателя, оказывающих услуги по обучению работодателей и работников вопросам охраны труда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555" marR="36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4105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Специализированная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555" marR="36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а) Обучение безопасным методам и приемам выполнения работ повышенной опасности, к которым предъявляются дополнительные требования в соответствии с НПА, содержащими государственные нормативные требования </a:t>
                      </a: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ОТ 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(подп. «в» п.46)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555" marR="36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Проходят обучение требованиям охраны труда по соответствующей программе обучения, </a:t>
                      </a:r>
                      <a:r>
                        <a:rPr lang="ru-RU" sz="8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предусмотренной </a:t>
                      </a:r>
                      <a:r>
                        <a:rPr lang="ru-RU" sz="9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подп. «в» п.46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555" marR="36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организации или у индивидуального предпринимателя, оказывающих услуги по обучению работодателей и работников вопросам охраны </a:t>
                      </a:r>
                      <a:r>
                        <a:rPr lang="ru-RU" sz="8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труд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555" marR="36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5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б) Обучение по программам оказанию первой помощи пострадавшим и (или) использованию (применению) СИЗ в случае организации самостоятельного (без объединения с обучением требованиям охраны труда) обучения работников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555" marR="36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Проходят обучение по соответствующим специализации комиссии программам, предусмотренным </a:t>
                      </a:r>
                      <a:r>
                        <a:rPr lang="ru-RU" sz="9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п. 34</a:t>
                      </a:r>
                      <a:r>
                        <a:rPr lang="ru-RU" sz="8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(обучение </a:t>
                      </a: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 оказанию первой помощи) и </a:t>
                      </a:r>
                      <a:r>
                        <a:rPr lang="ru-RU" sz="9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п. 38 </a:t>
                      </a:r>
                      <a:r>
                        <a:rPr lang="ru-RU" sz="8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(обучение </a:t>
                      </a: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 использованию (применению) СИЗ) Правил N 2464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555" marR="36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542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Единая комиссия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555" marR="36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Обучение по программам:</a:t>
                      </a:r>
                      <a:endParaRPr lang="ru-RU" sz="8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а) оказанию первой помощи пострадавшим;</a:t>
                      </a:r>
                      <a:endParaRPr lang="ru-RU" sz="8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б) по использованию (применению) СИЗ;</a:t>
                      </a:r>
                      <a:endParaRPr lang="ru-RU" sz="8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в) обучение требованиям охраны труда</a:t>
                      </a:r>
                      <a:endParaRPr lang="ru-RU" sz="8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555" marR="36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Проходят обучение по всем программам обучения по охране труда, предусмотренным </a:t>
                      </a:r>
                      <a:r>
                        <a:rPr lang="ru-RU" sz="8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п.34, 39 и </a:t>
                      </a:r>
                      <a:r>
                        <a:rPr lang="ru-RU" sz="900" b="1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46</a:t>
                      </a:r>
                      <a:r>
                        <a:rPr lang="ru-RU" sz="9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Правил </a:t>
                      </a: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 2464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555" marR="36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организации или у индивидуального предпринимателя, оказывающих услуги по обучению работодателей и работников вопросам охраны труда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555" marR="36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461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1196</TotalTime>
  <Words>1650</Words>
  <Application>Microsoft Office PowerPoint</Application>
  <PresentationFormat>Экран (4:3)</PresentationFormat>
  <Paragraphs>281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Главная</vt:lpstr>
      <vt:lpstr>Волгоградская  областная  организация  Профсоюза образования</vt:lpstr>
      <vt:lpstr>Презентация PowerPoint</vt:lpstr>
      <vt:lpstr> I. Обучение по охране труда в ходе проведения инструктажей </vt:lpstr>
      <vt:lpstr>Презентация PowerPoint</vt:lpstr>
      <vt:lpstr>III. Обучение по оказанию первой помощи пострадавшим </vt:lpstr>
      <vt:lpstr>IV. Обучение по использованию (применению) средств индивидуальной защиты. </vt:lpstr>
      <vt:lpstr>Обучение по охране труда в  организации или у работодателя   </vt:lpstr>
      <vt:lpstr>Презентация PowerPoint</vt:lpstr>
      <vt:lpstr>Организация проверки знания требований охраны труда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Волгоградская областная организация Профсоюза образования и науки Российской Федерации</dc:title>
  <dc:creator>Narod</dc:creator>
  <cp:lastModifiedBy>Narod</cp:lastModifiedBy>
  <cp:revision>23</cp:revision>
  <dcterms:created xsi:type="dcterms:W3CDTF">2023-02-10T05:25:33Z</dcterms:created>
  <dcterms:modified xsi:type="dcterms:W3CDTF">2023-02-15T13:44:44Z</dcterms:modified>
</cp:coreProperties>
</file>