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256" r:id="rId2"/>
    <p:sldId id="320" r:id="rId3"/>
    <p:sldId id="319" r:id="rId4"/>
    <p:sldId id="322" r:id="rId5"/>
    <p:sldId id="308" r:id="rId6"/>
    <p:sldId id="311" r:id="rId7"/>
    <p:sldId id="313" r:id="rId8"/>
    <p:sldId id="285" r:id="rId9"/>
    <p:sldId id="265" r:id="rId10"/>
    <p:sldId id="318" r:id="rId11"/>
    <p:sldId id="259" r:id="rId12"/>
    <p:sldId id="292" r:id="rId13"/>
    <p:sldId id="304" r:id="rId14"/>
    <p:sldId id="296" r:id="rId15"/>
    <p:sldId id="270" r:id="rId16"/>
    <p:sldId id="314" r:id="rId17"/>
  </p:sldIdLst>
  <p:sldSz cx="9144000" cy="5143500" type="screen16x9"/>
  <p:notesSz cx="6797675" cy="987425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8" autoAdjust="0"/>
    <p:restoredTop sz="86420" autoAdjust="0"/>
  </p:normalViewPr>
  <p:slideViewPr>
    <p:cSldViewPr>
      <p:cViewPr varScale="1">
        <p:scale>
          <a:sx n="95" d="100"/>
          <a:sy n="95" d="100"/>
        </p:scale>
        <p:origin x="-869" y="-7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23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F5A8A31-3CA5-4D0D-9C29-37AC3AA32A3A}" type="datetimeFigureOut">
              <a:rPr lang="ru-RU"/>
              <a:pPr>
                <a:defRPr/>
              </a:pPr>
              <a:t>16.02.2023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A7F0182-CB4F-4ACD-9555-CF720A3D91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AE76E6A-211A-4B06-A18A-DA37F9DF9926}" type="datetimeFigureOut">
              <a:rPr lang="ru-RU"/>
              <a:pPr>
                <a:defRPr/>
              </a:pPr>
              <a:t>16.02.2023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1EE26A97-09E7-4875-B597-ED8CA66DCB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B452D11-3AB0-474B-9AB4-EBC88A6A756A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1E280AA-1D1D-4639-81DA-C19EAAA8374D}" type="slidenum">
              <a:rPr lang="ru-RU" altLang="ru-RU" smtClean="0"/>
              <a:pPr/>
              <a:t>7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5F03003-32E8-4E20-8498-FE81C05F3541}" type="slidenum">
              <a:rPr lang="ru-RU" altLang="ru-RU" smtClean="0"/>
              <a:pPr/>
              <a:t>9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E26A97-09E7-4875-B597-ED8CA66DCBFA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9538" y="741363"/>
            <a:ext cx="65786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1EB65BA-30A6-4DE7-8B8F-D41AE421B907}" type="slidenum">
              <a:rPr lang="ru-RU" altLang="ru-RU" smtClean="0"/>
              <a:pPr/>
              <a:t>15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3498056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3714750"/>
            <a:ext cx="9147175" cy="1433513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Полилиния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314451"/>
            <a:ext cx="7772400" cy="137232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DC77F62-D1DE-4230-A414-A8BD72925543}" type="datetime1">
              <a:rPr lang="ru-RU" smtClean="0"/>
              <a:pPr>
                <a:defRPr/>
              </a:pPr>
              <a:t>16.02.2023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60E3D53-3219-44D0-89BC-0A2B63E4C65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10997"/>
            <a:ext cx="8229600" cy="3289553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B3858-0FE4-45C8-82AB-0FFB9428850A}" type="datetime1">
              <a:rPr lang="ru-RU" smtClean="0"/>
              <a:pPr>
                <a:defRPr/>
              </a:pPr>
              <a:t>16.02.2023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E1440-35B1-43F6-9A2E-2FE1BC3D88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05980"/>
            <a:ext cx="1777470" cy="419457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17BFC-49DC-447C-86EF-20F13088DE38}" type="datetime1">
              <a:rPr lang="ru-RU" smtClean="0"/>
              <a:pPr>
                <a:defRPr/>
              </a:pPr>
              <a:t>16.02.2023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EDF85-BB32-4994-B248-64167AB4DC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F991D-38C5-41AE-A6A0-B8CF78E57A6B}" type="datetime1">
              <a:rPr lang="ru-RU" smtClean="0"/>
              <a:pPr>
                <a:defRPr/>
              </a:pPr>
              <a:t>16.02.2023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F9ED4-73C3-4AFB-AEC9-674ADA9CAE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2253854"/>
            <a:ext cx="182562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2253854"/>
            <a:ext cx="18415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AEFC597-D502-4769-984F-97FCEA301B3E}" type="datetime1">
              <a:rPr lang="ru-RU" smtClean="0"/>
              <a:pPr>
                <a:defRPr/>
              </a:pPr>
              <a:t>16.02.2023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F2A00-B540-4AAB-AF68-A2713A2CE2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15CC9-4A72-42AE-A6AE-30449CDEDC71}" type="datetime1">
              <a:rPr lang="ru-RU" smtClean="0"/>
              <a:pPr>
                <a:defRPr/>
              </a:pPr>
              <a:t>16.02.2023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27C44-03B7-4672-A4C4-B5E032D6FC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083221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083221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C159EEC-1BE4-4077-82DF-6E5046DDDADF}" type="datetime1">
              <a:rPr lang="ru-RU" smtClean="0"/>
              <a:pPr>
                <a:defRPr/>
              </a:pPr>
              <a:t>16.02.2023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A9914-2A38-4CA1-90F3-0A43D8DEEB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A9BBC-5B1E-45A2-B1E1-53DAD598C07E}" type="datetime1">
              <a:rPr lang="ru-RU" smtClean="0"/>
              <a:pPr>
                <a:defRPr/>
              </a:pPr>
              <a:t>16.02.2023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49050-F4D5-420F-831C-DC96C284239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88F29-267B-45DA-B136-0B248BCB09D4}" type="datetime1">
              <a:rPr lang="ru-RU" smtClean="0"/>
              <a:pPr>
                <a:defRPr/>
              </a:pPr>
              <a:t>16.02.2023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069C2-C08D-4DB6-A931-47BA03B8F0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998F52F-6D3A-4F64-885A-A07D60EFD5F8}" type="datetime1">
              <a:rPr lang="ru-RU" smtClean="0"/>
              <a:pPr>
                <a:defRPr/>
              </a:pPr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E1A5A-14C2-4F8D-8417-3927205F5E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715963" y="3751660"/>
            <a:ext cx="3802062" cy="108227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15"/>
          <p:cNvSpPr>
            <a:spLocks/>
          </p:cNvSpPr>
          <p:nvPr/>
        </p:nvSpPr>
        <p:spPr bwMode="auto">
          <a:xfrm>
            <a:off x="-53975" y="4338638"/>
            <a:ext cx="3802063" cy="62865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6" y="3740944"/>
            <a:ext cx="182563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1" y="3740944"/>
            <a:ext cx="182563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396865E-47F2-48BA-9783-02D97EF3D2D1}" type="datetime1">
              <a:rPr lang="ru-RU" smtClean="0"/>
              <a:pPr>
                <a:defRPr/>
              </a:pPr>
              <a:t>16.02.2023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A1452-456E-496D-BFED-8F03297F54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3751660"/>
            <a:ext cx="3802062" cy="108227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7" name="Полилиния 11"/>
          <p:cNvSpPr>
            <a:spLocks/>
          </p:cNvSpPr>
          <p:nvPr/>
        </p:nvSpPr>
        <p:spPr bwMode="auto">
          <a:xfrm>
            <a:off x="-53975" y="4338638"/>
            <a:ext cx="3802063" cy="62865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110853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4806554"/>
            <a:ext cx="1919288" cy="273844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34E881B-6A9D-4B11-AECD-F999BDC74AE6}" type="datetime1">
              <a:rPr lang="ru-RU" smtClean="0"/>
              <a:pPr>
                <a:defRPr/>
              </a:pPr>
              <a:t>16.02.2023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4806554"/>
            <a:ext cx="2351087" cy="273844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4806554"/>
            <a:ext cx="366712" cy="273844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fld id="{E38575AF-4BC3-4F3D-BF78-838EEFEEC3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897" r:id="rId2"/>
    <p:sldLayoutId id="2147483904" r:id="rId3"/>
    <p:sldLayoutId id="2147483898" r:id="rId4"/>
    <p:sldLayoutId id="2147483905" r:id="rId5"/>
    <p:sldLayoutId id="2147483899" r:id="rId6"/>
    <p:sldLayoutId id="2147483900" r:id="rId7"/>
    <p:sldLayoutId id="2147483906" r:id="rId8"/>
    <p:sldLayoutId id="2147483907" r:id="rId9"/>
    <p:sldLayoutId id="2147483901" r:id="rId10"/>
    <p:sldLayoutId id="214748390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5816" y="627534"/>
            <a:ext cx="5756176" cy="198240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C00000"/>
                </a:solidFill>
                <a:effectLst/>
              </a:rPr>
              <a:t>Финансовая работа -важнейшее условие </a:t>
            </a:r>
            <a:br>
              <a:rPr lang="ru-RU" sz="4000" dirty="0" smtClean="0">
                <a:solidFill>
                  <a:srgbClr val="C00000"/>
                </a:solidFill>
                <a:effectLst/>
              </a:rPr>
            </a:br>
            <a:r>
              <a:rPr lang="ru-RU" sz="4000" dirty="0" smtClean="0">
                <a:solidFill>
                  <a:srgbClr val="C00000"/>
                </a:solidFill>
                <a:effectLst/>
              </a:rPr>
              <a:t>развития Профсоюза</a:t>
            </a:r>
            <a:endParaRPr lang="ru-RU" sz="4000" dirty="0">
              <a:solidFill>
                <a:srgbClr val="C00000"/>
              </a:solidFill>
              <a:effectLst/>
            </a:endParaRPr>
          </a:p>
        </p:txBody>
      </p:sp>
      <p:sp>
        <p:nvSpPr>
          <p:cNvPr id="7172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31840" y="2787774"/>
            <a:ext cx="5905152" cy="900113"/>
          </a:xfrm>
        </p:spPr>
        <p:txBody>
          <a:bodyPr/>
          <a:lstStyle/>
          <a:p>
            <a:pPr marR="0" algn="l"/>
            <a:r>
              <a:rPr lang="ru-RU" altLang="ru-RU" sz="1600" dirty="0" smtClean="0">
                <a:solidFill>
                  <a:srgbClr val="002060"/>
                </a:solidFill>
              </a:rPr>
              <a:t>Мерзлякова Валентина Николаевна, </a:t>
            </a:r>
          </a:p>
          <a:p>
            <a:pPr marR="0" algn="l"/>
            <a:r>
              <a:rPr lang="ru-RU" altLang="ru-RU" sz="1200" dirty="0" smtClean="0">
                <a:solidFill>
                  <a:srgbClr val="002060"/>
                </a:solidFill>
              </a:rPr>
              <a:t>заместитель председателя по труду, заработной плате и финансовой </a:t>
            </a:r>
            <a:r>
              <a:rPr lang="ru-RU" altLang="ru-RU" sz="1200" dirty="0" smtClean="0">
                <a:solidFill>
                  <a:srgbClr val="002060"/>
                </a:solidFill>
              </a:rPr>
              <a:t>работе Алтайской краевой организации Профсоюза, </a:t>
            </a:r>
            <a:r>
              <a:rPr lang="ru-RU" altLang="ru-RU" sz="1200" dirty="0" smtClean="0">
                <a:solidFill>
                  <a:srgbClr val="002060"/>
                </a:solidFill>
              </a:rPr>
              <a:t>главный бухгалтер</a:t>
            </a:r>
          </a:p>
          <a:p>
            <a:pPr marR="0"/>
            <a:r>
              <a:rPr lang="ru-RU" altLang="ru-RU" sz="1200" dirty="0" smtClean="0">
                <a:solidFill>
                  <a:srgbClr val="002060"/>
                </a:solidFill>
              </a:rPr>
              <a:t>Тел.: 63-83-09</a:t>
            </a:r>
          </a:p>
          <a:p>
            <a:pPr marR="0" algn="l"/>
            <a:r>
              <a:rPr lang="ru-RU" altLang="ru-RU" sz="1600" dirty="0" smtClean="0">
                <a:solidFill>
                  <a:srgbClr val="002060"/>
                </a:solidFill>
              </a:rPr>
              <a:t>  </a:t>
            </a:r>
          </a:p>
        </p:txBody>
      </p:sp>
      <p:pic>
        <p:nvPicPr>
          <p:cNvPr id="7173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7764" y="3805238"/>
            <a:ext cx="2916237" cy="135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АКО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552" y="483518"/>
            <a:ext cx="2232248" cy="2232248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0E3D53-3219-44D0-89BC-0A2B63E4C650}" type="slidenum">
              <a:rPr lang="ru-RU" altLang="ru-RU" smtClean="0"/>
              <a:pPr>
                <a:defRPr/>
              </a:pPr>
              <a:t>1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0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chemeClr val="bg1"/>
                </a:solidFill>
                <a:effectLst/>
              </a:rPr>
              <a:t>Постановление комитета (пленума) Алтайской краевой организации Профсоюза  от 20.04.2017 г. № 4-2</a:t>
            </a:r>
            <a:endParaRPr lang="ru-RU" sz="2000" dirty="0">
              <a:solidFill>
                <a:schemeClr val="bg1"/>
              </a:solidFill>
              <a:effectLst/>
            </a:endParaRPr>
          </a:p>
        </p:txBody>
      </p:sp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251520" y="987574"/>
            <a:ext cx="8568952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1. Консолидировать средства первичных профсоюзных организаций </a:t>
            </a:r>
            <a:r>
              <a:rPr lang="ru-RU" b="1" dirty="0">
                <a:solidFill>
                  <a:srgbClr val="C00000"/>
                </a:solidFill>
              </a:rPr>
              <a:t>под целевые программы.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2. Установить размер отчислений </a:t>
            </a:r>
            <a:r>
              <a:rPr lang="ru-RU" b="1" dirty="0">
                <a:solidFill>
                  <a:srgbClr val="C00000"/>
                </a:solidFill>
              </a:rPr>
              <a:t>в краевой комитет Профсоюза на уровне 40% </a:t>
            </a:r>
            <a:r>
              <a:rPr lang="ru-RU" dirty="0"/>
              <a:t>от валового сбора членских взносов (на основании постановления пленума Центрального совета Профсоюза от 15 декабря 2016 г.  №3-3).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3. Повысить </a:t>
            </a:r>
            <a:r>
              <a:rPr lang="ru-RU" b="1" dirty="0">
                <a:solidFill>
                  <a:srgbClr val="C00000"/>
                </a:solidFill>
              </a:rPr>
              <a:t>эффективность работы контрольно-ревизионных комиссий </a:t>
            </a:r>
            <a:r>
              <a:rPr lang="ru-RU" dirty="0"/>
              <a:t>в целях усиления контроля за полнотой и своевременностью перечисления членских профсоюзных взносов и рациональным расходованием средств профбюджета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F9ED4-73C3-4AFB-AEC9-674ADA9CAE1E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  <p:pic>
        <p:nvPicPr>
          <p:cNvPr id="5" name="Рисунок 4" descr="Заголовок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3795886"/>
            <a:ext cx="4913478" cy="114887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232298"/>
            <a:ext cx="8219256" cy="378772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500" dirty="0" smtClean="0"/>
              <a:t>Культурно-массовые мероприятия;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500" dirty="0" smtClean="0"/>
              <a:t>Спортивные и оздоровительные мероприятия;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500" dirty="0" smtClean="0"/>
              <a:t>Расходы на </a:t>
            </a:r>
            <a:r>
              <a:rPr lang="ru-RU" sz="1500" b="1" dirty="0" smtClean="0"/>
              <a:t>информационную работу</a:t>
            </a:r>
            <a:r>
              <a:rPr lang="ru-RU" sz="1500" dirty="0" smtClean="0"/>
              <a:t>;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500" dirty="0" smtClean="0"/>
              <a:t>Материальная помощь членам профсоюза;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500" b="1" dirty="0" smtClean="0"/>
              <a:t>Премирование</a:t>
            </a:r>
            <a:r>
              <a:rPr lang="ru-RU" sz="1500" dirty="0" smtClean="0"/>
              <a:t> профсоюзного актива;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500" dirty="0" smtClean="0"/>
              <a:t>Членские профсоюзные взносы вышестоящим органам Профсоюза;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500" b="1" dirty="0" smtClean="0"/>
              <a:t>Инновационные формы солидарной поддержки;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500" b="1" dirty="0" smtClean="0"/>
              <a:t>Обучение профактива</a:t>
            </a:r>
            <a:r>
              <a:rPr lang="ru-RU" sz="1500" dirty="0" smtClean="0"/>
              <a:t>;</a:t>
            </a:r>
          </a:p>
          <a:p>
            <a:pPr marL="365760" indent="-256032" eaLnBrk="1" fontAlgn="auto" hangingPunct="1"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500" dirty="0" smtClean="0"/>
              <a:t>Прочие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600" dirty="0" smtClean="0"/>
          </a:p>
          <a:p>
            <a:pPr marL="365760" indent="-25603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0" dirty="0" smtClean="0">
                <a:solidFill>
                  <a:srgbClr val="C00000"/>
                </a:solidFill>
                <a:effectLst/>
              </a:rPr>
              <a:t>Расходная часть сметы</a:t>
            </a:r>
            <a:endParaRPr lang="ru-RU" sz="4000" b="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F9ED4-73C3-4AFB-AEC9-674ADA9CAE1E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  <p:pic>
        <p:nvPicPr>
          <p:cNvPr id="5" name="Рисунок 4" descr="Крайсовпроф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6256" y="1347614"/>
            <a:ext cx="1655828" cy="16558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низ 1"/>
          <p:cNvSpPr/>
          <p:nvPr/>
        </p:nvSpPr>
        <p:spPr>
          <a:xfrm>
            <a:off x="611188" y="141685"/>
            <a:ext cx="8064500" cy="917897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Расходы на информационную работу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8625" y="1203598"/>
            <a:ext cx="8351838" cy="368987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услуги связи (в т.ч. расходы на рассылку информационных материалов);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доступ в Интернет;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консультационные и информационные услуги (оплата аудиторских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услуг, технической поддержки, настройки программ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т.п.);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сайта, страницы в Интернете;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издание информационно-методической литературы;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подписка на периодическую печать информационного характера;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оформление профсоюзного уголка;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информационные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акции,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изготовление стендов, листовок, брошюр, буклетов, символики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5069C2-C08D-4DB6-A931-47BA03B8F0EC}" type="slidenum">
              <a:rPr lang="ru-RU" altLang="ru-RU" smtClean="0"/>
              <a:pPr>
                <a:defRPr/>
              </a:pPr>
              <a:t>12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1"/>
          <p:cNvSpPr>
            <a:spLocks noGrp="1"/>
          </p:cNvSpPr>
          <p:nvPr>
            <p:ph idx="1"/>
          </p:nvPr>
        </p:nvSpPr>
        <p:spPr>
          <a:xfrm>
            <a:off x="428625" y="1021557"/>
            <a:ext cx="8229600" cy="413742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Материальная помощь выплачивается </a:t>
            </a:r>
          </a:p>
          <a:p>
            <a:pPr marL="109537" indent="0" algn="ctr" eaLnBrk="1" hangingPunct="1">
              <a:buFont typeface="Wingdings 3" pitchFamily="18" charset="2"/>
              <a:buNone/>
              <a:defRPr/>
            </a:pPr>
            <a:r>
              <a:rPr lang="ru-RU" altLang="ru-RU" sz="1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членам Профсоюза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71550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bg1"/>
                </a:solidFill>
                <a:effectLst/>
              </a:rPr>
              <a:t>Оказание материальной помощи членам Профсоюза</a:t>
            </a:r>
            <a:endParaRPr lang="ru-RU" sz="240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1059582"/>
            <a:ext cx="1871662" cy="75604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Заявление члена Профсоюза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1115616" y="2139702"/>
            <a:ext cx="484188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67544" y="3003798"/>
            <a:ext cx="1851025" cy="118824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Решение выборного коллегиального органа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55776" y="2499742"/>
            <a:ext cx="5976664" cy="2237333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Члены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Профсоюза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имеют право получать материальную помощь в порядке и размерах, устанавливаемых соответственным выборным  коллегиальным профсоюзным органом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(на основании Положения, принятого в территориальной организации)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(п.4 ст.8 Устава Профсоюза)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F9ED4-73C3-4AFB-AEC9-674ADA9CAE1E}" type="slidenum">
              <a:rPr lang="ru-RU" altLang="ru-RU" smtClean="0"/>
              <a:pPr>
                <a:defRPr/>
              </a:pPr>
              <a:t>13</a:t>
            </a:fld>
            <a:endParaRPr lang="ru-RU" altLang="ru-RU"/>
          </a:p>
        </p:txBody>
      </p:sp>
      <p:pic>
        <p:nvPicPr>
          <p:cNvPr id="9218" name="Picture 2" descr="https://occulteprofi.ru/wp-content/uploads/2015/01/handshak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915566"/>
            <a:ext cx="1767196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Эмблема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84368" y="1059582"/>
            <a:ext cx="371325" cy="432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015622"/>
          </a:xfrm>
          <a:ln>
            <a:solidFill>
              <a:srgbClr val="92D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Расходы на спортивно-оздоровительную работу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 rot="16200000">
            <a:off x="1208944" y="685340"/>
            <a:ext cx="1675209" cy="3178695"/>
          </a:xfrm>
          <a:prstGeom prst="downArrowCallout">
            <a:avLst>
              <a:gd name="adj1" fmla="val 25000"/>
              <a:gd name="adj2" fmla="val 29040"/>
              <a:gd name="adj3" fmla="val 25000"/>
              <a:gd name="adj4" fmla="val 6497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vert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Организация соревнований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спортивных мероприятий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ыноска со стрелкой вверх 3"/>
          <p:cNvSpPr/>
          <p:nvPr/>
        </p:nvSpPr>
        <p:spPr>
          <a:xfrm rot="16200000">
            <a:off x="6259848" y="685340"/>
            <a:ext cx="1675209" cy="3178697"/>
          </a:xfrm>
          <a:prstGeom prst="upArrow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" anchor="ctr"/>
          <a:lstStyle/>
          <a:p>
            <a:pPr algn="ctr" eaLnBrk="1" hangingPunct="1">
              <a:defRPr/>
            </a:pPr>
            <a:r>
              <a:rPr lang="ru-RU" dirty="0" smtClean="0"/>
              <a:t>Санаторно-курортное оздоровление </a:t>
            </a:r>
            <a:endParaRPr lang="ru-RU" dirty="0"/>
          </a:p>
          <a:p>
            <a:pPr algn="ctr" eaLnBrk="1" hangingPunct="1">
              <a:defRPr/>
            </a:pPr>
            <a:r>
              <a:rPr lang="ru-RU" dirty="0"/>
              <a:t>членов профсоюза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A49050-F4D5-420F-831C-DC96C284239B}" type="slidenum">
              <a:rPr lang="ru-RU" altLang="ru-RU" smtClean="0"/>
              <a:pPr>
                <a:defRPr/>
              </a:pPr>
              <a:t>14</a:t>
            </a:fld>
            <a:endParaRPr lang="ru-RU" altLang="ru-RU"/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467544" y="3219822"/>
            <a:ext cx="8208913" cy="1728192"/>
          </a:xfrm>
          <a:prstGeom prst="downArrowCallout">
            <a:avLst>
              <a:gd name="adj1" fmla="val 25000"/>
              <a:gd name="adj2" fmla="val 29040"/>
              <a:gd name="adj3" fmla="val 25000"/>
              <a:gd name="adj4" fmla="val 64977"/>
            </a:avLst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Паритетные программы оздоровления и страхование (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антиклещ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«Профсоюзная улыбка, высокотехнологичные обследования)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Я в Профсоюзе.jpg"/>
          <p:cNvPicPr>
            <a:picLocks noChangeAspect="1"/>
          </p:cNvPicPr>
          <p:nvPr/>
        </p:nvPicPr>
        <p:blipFill>
          <a:blip r:embed="rId2" cstate="print"/>
          <a:srcRect r="6678"/>
          <a:stretch>
            <a:fillRect/>
          </a:stretch>
        </p:blipFill>
        <p:spPr>
          <a:xfrm>
            <a:off x="3707904" y="1347614"/>
            <a:ext cx="1656184" cy="16668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5295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ФИНАНСИРОВАНИЕ КУЛЬТУРНО-МАССОВОЙ РАБОТЫ</a:t>
            </a:r>
            <a:endParaRPr lang="ru-RU" sz="2000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9388" y="1059656"/>
            <a:ext cx="792162" cy="36433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Р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С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Х       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О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Д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/>
              <a:t>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6014" y="897732"/>
            <a:ext cx="7559675" cy="5941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Организация  городских, загородных экскурсий, путешествий по автобусным, железнодорожным, теплоходным  и прочим маршрутам выходного дня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31914" y="1545432"/>
            <a:ext cx="7343775" cy="5405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Организацию тематических вечеров, мероприятий, связанных с чествованием ветеранов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труда и профдвижения, юбиляров 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т.п.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08176" y="2139554"/>
            <a:ext cx="6767513" cy="3238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Приобретение цветов, венков для возложения к памятникам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08176" y="2518172"/>
            <a:ext cx="6767513" cy="3238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Проведение праздников, новогодние подарки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08176" y="2950369"/>
            <a:ext cx="6767513" cy="3774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Финансирование работы кружков, коллективов художественной самодеятельности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908176" y="3436144"/>
            <a:ext cx="6767513" cy="2702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Коллективное посещение выставок, музеев,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театров, представлений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908176" y="3813572"/>
            <a:ext cx="6767513" cy="485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Оплата концертов, спектаклей, торжественных заседаний, посвященных празднованию государственных и профессиональных праздников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908176" y="4407694"/>
            <a:ext cx="6767513" cy="3786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Поездки в дома отдыха, туристические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базы, проведение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турслётов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т.д.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1042988" y="2625328"/>
            <a:ext cx="792162" cy="1083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1116014" y="3165873"/>
            <a:ext cx="719137" cy="535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1116014" y="3219450"/>
            <a:ext cx="719137" cy="323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1116014" y="3219450"/>
            <a:ext cx="719137" cy="7024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1116014" y="3219450"/>
            <a:ext cx="719137" cy="12965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V="1">
            <a:off x="1042988" y="2301479"/>
            <a:ext cx="792162" cy="323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V="1">
            <a:off x="1042988" y="1653779"/>
            <a:ext cx="215900" cy="9715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flipV="1">
            <a:off x="1042989" y="1491854"/>
            <a:ext cx="73025" cy="1133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Номер слайда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F9ED4-73C3-4AFB-AEC9-674ADA9CAE1E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5220072" y="771551"/>
            <a:ext cx="3312368" cy="324036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altLang="ru-RU" sz="32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Д</a:t>
            </a:r>
            <a:r>
              <a:rPr lang="ru-RU" altLang="ru-RU" sz="32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еньги </a:t>
            </a:r>
          </a:p>
          <a:p>
            <a:pPr algn="ctr" eaLnBrk="1" hangingPunct="1">
              <a:defRPr/>
            </a:pPr>
            <a:r>
              <a:rPr lang="ru-RU" altLang="ru-RU" sz="32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любят </a:t>
            </a:r>
          </a:p>
          <a:p>
            <a:pPr algn="ctr" eaLnBrk="1" hangingPunct="1">
              <a:defRPr/>
            </a:pPr>
            <a:r>
              <a:rPr lang="ru-RU" altLang="ru-RU" sz="32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счет и отчет!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6" name="TextBox 2"/>
          <p:cNvSpPr txBox="1">
            <a:spLocks noChangeArrowheads="1"/>
          </p:cNvSpPr>
          <p:nvPr/>
        </p:nvSpPr>
        <p:spPr bwMode="auto">
          <a:xfrm>
            <a:off x="3000375" y="4125517"/>
            <a:ext cx="3714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600" b="1">
                <a:solidFill>
                  <a:schemeClr val="bg1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Спасибо за внимание!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5069C2-C08D-4DB6-A931-47BA03B8F0EC}" type="slidenum">
              <a:rPr lang="ru-RU" altLang="ru-RU" smtClean="0"/>
              <a:pPr>
                <a:defRPr/>
              </a:pPr>
              <a:t>16</a:t>
            </a:fld>
            <a:endParaRPr lang="ru-RU" altLang="ru-RU"/>
          </a:p>
        </p:txBody>
      </p:sp>
      <p:pic>
        <p:nvPicPr>
          <p:cNvPr id="7" name="Рисунок 6" descr="Рол-ап Года наставник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83455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static.tildacdn.com/tild6262-3962-4861-b862-356239343337/shutterstock_7451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3505726"/>
            <a:ext cx="1898869" cy="163777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95486"/>
            <a:ext cx="8229600" cy="857250"/>
          </a:xfrm>
          <a:solidFill>
            <a:schemeClr val="bg1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0" dirty="0" smtClean="0">
                <a:solidFill>
                  <a:srgbClr val="C00000"/>
                </a:solidFill>
                <a:effectLst/>
              </a:rPr>
              <a:t>Локальные нормативные акты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131590"/>
            <a:ext cx="8517632" cy="3394472"/>
          </a:xfrm>
        </p:spPr>
        <p:txBody>
          <a:bodyPr>
            <a:noAutofit/>
          </a:bodyPr>
          <a:lstStyle/>
          <a:p>
            <a:pPr marL="566928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Учётная политика;</a:t>
            </a:r>
          </a:p>
          <a:p>
            <a:pPr marL="566928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Положение об оказании материальной помощи членам Профсоюза в сложной жизненной ситуации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(см. пост. президиума краевой организации от 20.12.2019 №1-5;</a:t>
            </a:r>
          </a:p>
          <a:p>
            <a:pPr marL="566928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Положение о премировании профсоюзного актива;</a:t>
            </a:r>
          </a:p>
          <a:p>
            <a:pPr marL="566928" indent="-4572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Положение о порядке предоставления членам Профсоюза  беспроцентных денежных займов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(см. пост. президиума краевой организации № 17-7 от 20.12.2018)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F9ED4-73C3-4AFB-AEC9-674ADA9CAE1E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7838" y="1383507"/>
            <a:ext cx="8229600" cy="2917031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txBody>
          <a:bodyPr>
            <a:normAutofit fontScale="77500" lnSpcReduction="20000"/>
          </a:bodyPr>
          <a:lstStyle/>
          <a:p>
            <a:pPr marL="566928" indent="-457200" eaLnBrk="1" fontAlgn="auto" hangingPunct="1">
              <a:spcBef>
                <a:spcPts val="24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 smtClean="0"/>
              <a:t>Планирование профсоюзного бюджета (сметы);</a:t>
            </a:r>
          </a:p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 smtClean="0"/>
              <a:t>Организация сбора и поступления членских профсоюзных взносов;</a:t>
            </a:r>
          </a:p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 smtClean="0"/>
              <a:t>Контроль за полнотой и своевременностью перечисления членских профсоюзных взносов;</a:t>
            </a:r>
            <a:endParaRPr lang="ru-RU" sz="2000" dirty="0"/>
          </a:p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 smtClean="0"/>
              <a:t>Организация бухгалтерского учета;</a:t>
            </a:r>
          </a:p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 smtClean="0"/>
              <a:t>Рациональное использование профсоюзных средств</a:t>
            </a:r>
          </a:p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 smtClean="0"/>
              <a:t>Анализ хозяйственной деятельности;</a:t>
            </a:r>
          </a:p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 smtClean="0"/>
              <a:t>Составление бухгалтерской (финансовой) отчетности;</a:t>
            </a:r>
          </a:p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 smtClean="0"/>
              <a:t>Контрольно-ревизионная работа.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7253" y="249492"/>
            <a:ext cx="8229600" cy="857250"/>
          </a:xfrm>
          <a:solidFill>
            <a:schemeClr val="bg1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0" dirty="0" smtClean="0">
                <a:solidFill>
                  <a:srgbClr val="C00000"/>
                </a:solidFill>
                <a:effectLst/>
              </a:rPr>
              <a:t>Основные направления финансовой деятельности профсоюзной организации</a:t>
            </a:r>
            <a:endParaRPr lang="ru-RU" sz="2400" b="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F9ED4-73C3-4AFB-AEC9-674ADA9CAE1E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  <p:pic>
        <p:nvPicPr>
          <p:cNvPr id="6" name="Рисунок 5" descr="Рол-ап Года наставника.png"/>
          <p:cNvPicPr>
            <a:picLocks noChangeAspect="1"/>
          </p:cNvPicPr>
          <p:nvPr/>
        </p:nvPicPr>
        <p:blipFill>
          <a:blip r:embed="rId2" cstate="print"/>
          <a:srcRect b="66800"/>
          <a:stretch>
            <a:fillRect/>
          </a:stretch>
        </p:blipFill>
        <p:spPr>
          <a:xfrm>
            <a:off x="5940152" y="4011910"/>
            <a:ext cx="2823775" cy="1008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23478"/>
            <a:ext cx="8568952" cy="594066"/>
          </a:xfrm>
          <a:solidFill>
            <a:schemeClr val="bg1"/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0" dirty="0" smtClean="0">
                <a:solidFill>
                  <a:srgbClr val="C00000"/>
                </a:solidFill>
                <a:effectLst/>
              </a:rPr>
              <a:t>Учётная политика профсоюзной организации</a:t>
            </a:r>
            <a:endParaRPr lang="ru-RU" sz="2800" b="0" dirty="0">
              <a:solidFill>
                <a:srgbClr val="C00000"/>
              </a:solidFill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F9ED4-73C3-4AFB-AEC9-674ADA9CAE1E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843558"/>
            <a:ext cx="8568952" cy="406265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Учётная политика формируется бухгалтером (казначеем) и утверждается постановлением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президиума.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Должна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применяться последовательно из года в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год.</a:t>
            </a:r>
          </a:p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разделы: </a:t>
            </a:r>
          </a:p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	1. Организация бухгалтерского учёта.</a:t>
            </a:r>
          </a:p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2. Методика бухгалтерского учёта.</a:t>
            </a:r>
          </a:p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3. Учётная политика для целей налогообложения.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Изменение Учётной политики может производиться с начала отчётного года при следующих условиях:</a:t>
            </a:r>
          </a:p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а) изменение требований, уст. законодательством РФ,</a:t>
            </a:r>
          </a:p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б) разработка и выбор нового способа ведения бухучёта,</a:t>
            </a:r>
          </a:p>
          <a:p>
            <a:pPr marL="566928" indent="-457200" eaLnBrk="1" fontAlgn="auto" hangingPunct="1"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существенное изменение условий деятельности организации.</a:t>
            </a:r>
          </a:p>
        </p:txBody>
      </p:sp>
      <p:pic>
        <p:nvPicPr>
          <p:cNvPr id="21506" name="Picture 2" descr="https://rgdb.ru/images/uc/main/stag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347614"/>
            <a:ext cx="2411714" cy="17471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effectLst/>
              </a:rPr>
              <a:t>СМЕТА ДОХОДОВ И РАСХОДОВ </a:t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>профсоюзной организации</a:t>
            </a:r>
            <a:endParaRPr lang="ru-RU" sz="2400" dirty="0">
              <a:effectLst/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457200" y="1110854"/>
            <a:ext cx="8229600" cy="2693194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9220" name="Рисунок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113235"/>
            <a:ext cx="8229600" cy="3935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3286125" y="1446610"/>
            <a:ext cx="2286000" cy="8036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4942" y="2678907"/>
            <a:ext cx="2988000" cy="972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bg1"/>
                </a:solidFill>
              </a:rPr>
              <a:t>РАСХОДЫ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00100" y="2678907"/>
            <a:ext cx="2988000" cy="972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bg1"/>
                </a:solidFill>
              </a:rPr>
              <a:t>ДОХОДЫ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572126" y="2250281"/>
            <a:ext cx="728663" cy="4286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0800000" flipV="1">
            <a:off x="2571751" y="2250281"/>
            <a:ext cx="714375" cy="4286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230" name="TextBox 10"/>
          <p:cNvSpPr txBox="1">
            <a:spLocks noChangeArrowheads="1"/>
          </p:cNvSpPr>
          <p:nvPr/>
        </p:nvSpPr>
        <p:spPr bwMode="auto">
          <a:xfrm>
            <a:off x="3563888" y="1563638"/>
            <a:ext cx="17859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3600" dirty="0">
                <a:solidFill>
                  <a:srgbClr val="FFFF00"/>
                </a:solidFill>
                <a:latin typeface="Lucida Sans Unicode" pitchFamily="34" charset="0"/>
              </a:rPr>
              <a:t>СМЕТА</a:t>
            </a:r>
          </a:p>
        </p:txBody>
      </p:sp>
      <p:sp>
        <p:nvSpPr>
          <p:cNvPr id="9232" name="TextBox 10"/>
          <p:cNvSpPr txBox="1">
            <a:spLocks noChangeArrowheads="1"/>
          </p:cNvSpPr>
          <p:nvPr/>
        </p:nvSpPr>
        <p:spPr bwMode="auto">
          <a:xfrm>
            <a:off x="467544" y="4155926"/>
            <a:ext cx="8229600" cy="83099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i="1" dirty="0" smtClean="0"/>
              <a:t>* </a:t>
            </a:r>
            <a:r>
              <a:rPr lang="ru-RU" alt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Смета обязательно утверждается на заседании Совета   до начала финансового года </a:t>
            </a:r>
            <a:r>
              <a:rPr lang="ru-RU" alt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 3.8 ст. 33 Устава Профсоюза)</a:t>
            </a:r>
            <a:endParaRPr lang="ru-RU" alt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F9ED4-73C3-4AFB-AEC9-674ADA9CAE1E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6"/>
          <p:cNvPicPr>
            <a:picLocks noChangeAspect="1"/>
          </p:cNvPicPr>
          <p:nvPr/>
        </p:nvPicPr>
        <p:blipFill>
          <a:blip r:embed="rId3" cstate="print">
            <a:lum bright="20000"/>
          </a:blip>
          <a:srcRect r="2705" b="2750"/>
          <a:stretch>
            <a:fillRect/>
          </a:stretch>
        </p:blipFill>
        <p:spPr bwMode="auto">
          <a:xfrm>
            <a:off x="0" y="-2381"/>
            <a:ext cx="9144000" cy="5145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4975" y="1926432"/>
            <a:ext cx="8229600" cy="1178719"/>
          </a:xfr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Членские профсоюзные взносы:</a:t>
            </a:r>
          </a:p>
          <a:p>
            <a:pPr marL="365760" indent="-256032" algn="ctr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своевременность и полнота!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1133466"/>
          </a:xfr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  <a:effectLst/>
              </a:rPr>
              <a:t>Источники формирования (доходная часть сметы)</a:t>
            </a:r>
            <a:endParaRPr lang="ru-RU" dirty="0">
              <a:solidFill>
                <a:srgbClr val="FF0000"/>
              </a:solidFill>
              <a:effectLst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9144000" y="4675585"/>
            <a:ext cx="46038" cy="25003"/>
          </a:xfrm>
          <a:gradFill rotWithShape="1">
            <a:gsLst>
              <a:gs pos="0">
                <a:srgbClr val="95D4EE"/>
              </a:gs>
              <a:gs pos="64999">
                <a:srgbClr val="C9ECFD"/>
              </a:gs>
              <a:gs pos="100000">
                <a:srgbClr val="D6F3FF"/>
              </a:gs>
            </a:gsLst>
            <a:lin ang="16200000"/>
          </a:gradFill>
          <a:ln cap="flat" algn="ctr">
            <a:solidFill>
              <a:schemeClr val="accent1"/>
            </a:solidFill>
          </a:ln>
          <a:effectLst>
            <a:outerShdw dist="38100" dir="5400000" rotWithShape="0">
              <a:srgbClr val="000000">
                <a:alpha val="34999"/>
              </a:srgbClr>
            </a:outerShdw>
          </a:effectLst>
        </p:spPr>
      </p:pic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457200" y="3726657"/>
            <a:ext cx="8229600" cy="92333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i="1" dirty="0" smtClean="0"/>
              <a:t>Своевременность и полнота перечисления работодателем членских взносов проверяется по регулярно запрашиваемой в бухгалтерии </a:t>
            </a:r>
            <a:r>
              <a:rPr lang="ru-RU" altLang="ru-RU" i="1" u="sng" dirty="0" err="1" smtClean="0"/>
              <a:t>оборотно</a:t>
            </a:r>
            <a:r>
              <a:rPr lang="ru-RU" altLang="ru-RU" i="1" u="sng" dirty="0" smtClean="0"/>
              <a:t>-сальдовой ведомости</a:t>
            </a:r>
            <a:endParaRPr lang="ru-RU" altLang="ru-RU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F9ED4-73C3-4AFB-AEC9-674ADA9CAE1E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1"/>
          <p:cNvSpPr>
            <a:spLocks noGrp="1"/>
          </p:cNvSpPr>
          <p:nvPr>
            <p:ph idx="1"/>
          </p:nvPr>
        </p:nvSpPr>
        <p:spPr>
          <a:xfrm>
            <a:off x="457200" y="789385"/>
            <a:ext cx="8229600" cy="3443288"/>
          </a:xfrm>
        </p:spPr>
        <p:txBody>
          <a:bodyPr/>
          <a:lstStyle/>
          <a:p>
            <a:pPr algn="just" eaLnBrk="1" hangingPunct="1"/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Определен 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законодательно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(п.3 ст. 28 ФЗ от 12.01.1996 г. № 10-ФЗ «О профсоюзах, их правах и гарантиях деятельности» ст. 377 ТК РФ), ст. 56 </a:t>
            </a:r>
            <a:r>
              <a:rPr lang="ru-RU" altLang="ru-RU" sz="1800" i="1" dirty="0" smtClean="0">
                <a:latin typeface="Times New Roman" pitchFamily="18" charset="0"/>
                <a:cs typeface="Times New Roman" pitchFamily="18" charset="0"/>
              </a:rPr>
              <a:t>Устава Профсоюза 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1800" i="1" dirty="0" smtClean="0">
                <a:latin typeface="Times New Roman" pitchFamily="18" charset="0"/>
                <a:cs typeface="Times New Roman" pitchFamily="18" charset="0"/>
              </a:rPr>
              <a:t>Положением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 о размере и порядке уплаты членами Профессионального союза работников народного образования и науки Российской Федерации членских профсоюзных взносов.</a:t>
            </a:r>
          </a:p>
          <a:p>
            <a:pPr algn="just" eaLnBrk="1" hangingPunct="1"/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Профсоюзные взносы уплачиваются путем </a:t>
            </a:r>
            <a:r>
              <a:rPr lang="ru-RU" altLang="ru-RU" sz="1800" u="sng" dirty="0" smtClean="0">
                <a:latin typeface="Times New Roman" pitchFamily="18" charset="0"/>
                <a:cs typeface="Times New Roman" pitchFamily="18" charset="0"/>
              </a:rPr>
              <a:t>безналичного перечисления 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на расчетный счет 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организации Профсоюза либо наличными средствами в кассу профсоюзной организации (п. 3.1 Положения). </a:t>
            </a:r>
          </a:p>
          <a:p>
            <a:pPr algn="just" eaLnBrk="1" hangingPunct="1"/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Решение о размере отчислений членских профсоюзных  взносов на осуществление деятельности органов региональной организации Профсоюза принимается на заседании 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комитета (пленуме) краевой организации 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(п.3.7 ст. 43 Устава).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9406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Порядок уплаты членских взносов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4083918"/>
            <a:ext cx="1631950" cy="917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F9ED4-73C3-4AFB-AEC9-674ADA9CAE1E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250825" y="160735"/>
            <a:ext cx="8713788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ЧЛЕНСКИЕ ВЗНОСЫ</a:t>
            </a:r>
          </a:p>
          <a:p>
            <a:pPr algn="ctr" eaLnBrk="1" hangingPunct="1"/>
            <a:endParaRPr lang="ru-RU" alt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indent="457200" algn="just" eaLnBrk="1" hangingPunct="1">
              <a:buFont typeface="Arial" charset="0"/>
              <a:buChar char="•"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п.2, п.3, п.4 ст. 56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Устава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, п. 2.1 Положения о размере и порядке уплаты членами Профессионального союза работников народного образования и науки Российской Федерации членских профсоюзных взносов устанавливается в размере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не менее 1 % от ежемесячной заработной платы и других доходов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связанных с трудовой деятельностью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, всех видов стипендий обучающихся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lvl="1" indent="457200" algn="just" eaLnBrk="1" hangingPunct="1">
              <a:buFont typeface="Arial" charset="0"/>
              <a:buChar char="•"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indent="449263" algn="just" eaLnBrk="1" hangingPunct="1">
              <a:buFont typeface="Arial" charset="0"/>
              <a:buChar char="•"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п.2.3 Положения: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территориальная профсоюзная организация имеет право устанавливать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льготный размер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членских профсоюзных взносов для членов Профсоюза  </a:t>
            </a:r>
            <a:r>
              <a:rPr lang="ru-RU" altLang="ru-RU" i="1" dirty="0">
                <a:latin typeface="Times New Roman" pitchFamily="18" charset="0"/>
                <a:cs typeface="Times New Roman" pitchFamily="18" charset="0"/>
              </a:rPr>
              <a:t>(неработающие пенсионеры, женщины, временно прекратившие работу, в связи с рождением и воспитанием детей) </a:t>
            </a:r>
            <a:r>
              <a:rPr lang="ru-RU" altLang="ru-RU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менее 0,1% от МРОТ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49263" algn="r" eaLnBrk="1" hangingPunct="1">
              <a:buFont typeface="Arial" charset="0"/>
              <a:buChar char="•"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Периодичность уплаты – не реже 1 раза в 3 месяца.</a:t>
            </a: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TextBox 3"/>
          <p:cNvSpPr txBox="1">
            <a:spLocks noChangeArrowheads="1"/>
          </p:cNvSpPr>
          <p:nvPr/>
        </p:nvSpPr>
        <p:spPr bwMode="auto">
          <a:xfrm>
            <a:off x="3635896" y="4155926"/>
            <a:ext cx="529093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Основание: 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письменное </a:t>
            </a:r>
            <a:r>
              <a:rPr lang="ru-RU" b="1" dirty="0">
                <a:solidFill>
                  <a:srgbClr val="002060"/>
                </a:solidFill>
              </a:rPr>
              <a:t>заявление члена Профсоюза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5069C2-C08D-4DB6-A931-47BA03B8F0EC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0" dirty="0" smtClean="0">
                <a:effectLst/>
                <a:latin typeface="Times New Roman" pitchFamily="18" charset="0"/>
                <a:cs typeface="Times New Roman" pitchFamily="18" charset="0"/>
              </a:rPr>
              <a:t>Изменение сметы производится выборными коллегиальными органами 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(комитетами, советами)</a:t>
            </a:r>
            <a:endParaRPr lang="ru-RU" sz="2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500" y="1339454"/>
            <a:ext cx="1785938" cy="30003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НЕ ПОДЛЕЖИТ ИЗМЕНЕНИЮ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Овал 4"/>
          <p:cNvSpPr/>
          <p:nvPr/>
        </p:nvSpPr>
        <p:spPr>
          <a:xfrm>
            <a:off x="3286126" y="1339454"/>
            <a:ext cx="2786063" cy="101798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bg1"/>
                </a:solidFill>
              </a:rPr>
              <a:t>% отчисления средств </a:t>
            </a:r>
            <a:endParaRPr lang="ru-RU" sz="1200" dirty="0" smtClean="0">
              <a:solidFill>
                <a:schemeClr val="bg1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bg1"/>
                </a:solidFill>
              </a:rPr>
              <a:t>в </a:t>
            </a:r>
            <a:r>
              <a:rPr lang="ru-RU" sz="1200" dirty="0">
                <a:solidFill>
                  <a:schemeClr val="bg1"/>
                </a:solidFill>
              </a:rPr>
              <a:t>вышестоящую </a:t>
            </a:r>
            <a:r>
              <a:rPr lang="ru-RU" sz="1200" dirty="0" smtClean="0">
                <a:solidFill>
                  <a:schemeClr val="bg1"/>
                </a:solidFill>
              </a:rPr>
              <a:t>организацию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i="1" dirty="0" smtClean="0">
                <a:solidFill>
                  <a:schemeClr val="bg1"/>
                </a:solidFill>
              </a:rPr>
              <a:t>(40%, 34% и 29%) </a:t>
            </a:r>
            <a:endParaRPr lang="ru-RU" sz="1200" i="1" dirty="0"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714625" y="2463404"/>
            <a:ext cx="3214688" cy="187642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Установленные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</a:rPr>
              <a:t>ЦС Профсоюза </a:t>
            </a:r>
            <a:r>
              <a:rPr lang="ru-RU" sz="1400" b="1" dirty="0">
                <a:solidFill>
                  <a:schemeClr val="tx1"/>
                </a:solidFill>
              </a:rPr>
              <a:t>предельные нормы финансовых расходов </a:t>
            </a:r>
            <a:r>
              <a:rPr lang="ru-RU" sz="1400" dirty="0">
                <a:solidFill>
                  <a:schemeClr val="tx1"/>
                </a:solidFill>
              </a:rPr>
              <a:t>по следующим направлениям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143626" y="3429000"/>
            <a:ext cx="2428875" cy="416719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не менее 4% на информационную работу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143626" y="3911204"/>
            <a:ext cx="2428875" cy="5238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</a:rPr>
              <a:t>не менее 6% на обучение профсоюзных кадров и актива</a:t>
            </a:r>
          </a:p>
        </p:txBody>
      </p:sp>
      <p:sp>
        <p:nvSpPr>
          <p:cNvPr id="20" name="Стрелка вправо 19"/>
          <p:cNvSpPr/>
          <p:nvPr/>
        </p:nvSpPr>
        <p:spPr>
          <a:xfrm>
            <a:off x="2357439" y="1754982"/>
            <a:ext cx="835025" cy="26908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2357439" y="3268266"/>
            <a:ext cx="835025" cy="27503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5643563" y="4018360"/>
            <a:ext cx="500062" cy="16073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6143626" y="2946798"/>
            <a:ext cx="2428875" cy="4167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не менее 2 % на работу с молодёжью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143626" y="2411016"/>
            <a:ext cx="2428875" cy="47029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</a:rPr>
              <a:t>не менее 3% на инновационные формы </a:t>
            </a:r>
            <a:r>
              <a:rPr lang="ru-RU" sz="1100" dirty="0" smtClean="0">
                <a:solidFill>
                  <a:schemeClr val="tx1"/>
                </a:solidFill>
              </a:rPr>
              <a:t>солидарной поддержки</a:t>
            </a:r>
            <a:endParaRPr lang="ru-RU" sz="1100" dirty="0">
              <a:solidFill>
                <a:schemeClr val="tx1"/>
              </a:solidFill>
            </a:endParaRPr>
          </a:p>
        </p:txBody>
      </p:sp>
      <p:cxnSp>
        <p:nvCxnSpPr>
          <p:cNvPr id="24" name="Прямая со стрелкой 23"/>
          <p:cNvCxnSpPr>
            <a:endCxn id="22" idx="1"/>
          </p:cNvCxnSpPr>
          <p:nvPr/>
        </p:nvCxnSpPr>
        <p:spPr>
          <a:xfrm flipV="1">
            <a:off x="5500689" y="2645569"/>
            <a:ext cx="642937" cy="86916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F9ED4-73C3-4AFB-AEC9-674ADA9CAE1E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1347614"/>
            <a:ext cx="1759744" cy="780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1706</TotalTime>
  <Words>945</Words>
  <Application>Microsoft Office PowerPoint</Application>
  <PresentationFormat>Экран (16:9)</PresentationFormat>
  <Paragraphs>144</Paragraphs>
  <Slides>16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Открытая</vt:lpstr>
      <vt:lpstr>Финансовая работа -важнейшее условие  развития Профсоюза</vt:lpstr>
      <vt:lpstr>Локальные нормативные акты</vt:lpstr>
      <vt:lpstr>Основные направления финансовой деятельности профсоюзной организации</vt:lpstr>
      <vt:lpstr>Учётная политика профсоюзной организации</vt:lpstr>
      <vt:lpstr>СМЕТА ДОХОДОВ И РАСХОДОВ  профсоюзной организации</vt:lpstr>
      <vt:lpstr>Источники формирования (доходная часть сметы)</vt:lpstr>
      <vt:lpstr>Порядок уплаты членских взносов</vt:lpstr>
      <vt:lpstr>Слайд 8</vt:lpstr>
      <vt:lpstr>Изменение сметы производится выборными коллегиальными органами (комитетами, советами)</vt:lpstr>
      <vt:lpstr>Постановление комитета (пленума) Алтайской краевой организации Профсоюза  от 20.04.2017 г. № 4-2</vt:lpstr>
      <vt:lpstr>Расходная часть сметы</vt:lpstr>
      <vt:lpstr>Слайд 12</vt:lpstr>
      <vt:lpstr>Оказание материальной помощи членам Профсоюза</vt:lpstr>
      <vt:lpstr>Расходы на спортивно-оздоровительную работу</vt:lpstr>
      <vt:lpstr>ФИНАНСИРОВАНИЕ КУЛЬТУРНО-МАССОВОЙ РАБОТЫ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РАБОТА  профсоюзной организации</dc:title>
  <dc:creator>Lebedeva</dc:creator>
  <cp:lastModifiedBy>AKO Profsouz</cp:lastModifiedBy>
  <cp:revision>205</cp:revision>
  <cp:lastPrinted>2012-06-15T10:29:07Z</cp:lastPrinted>
  <dcterms:created xsi:type="dcterms:W3CDTF">2008-03-26T11:55:08Z</dcterms:created>
  <dcterms:modified xsi:type="dcterms:W3CDTF">2023-02-16T04:41:45Z</dcterms:modified>
</cp:coreProperties>
</file>