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89" r:id="rId2"/>
    <p:sldId id="315" r:id="rId3"/>
    <p:sldId id="316" r:id="rId4"/>
    <p:sldId id="257" r:id="rId5"/>
    <p:sldId id="314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1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5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0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46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8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6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7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2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7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5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F0BFD4-57C1-43FA-A17A-1BA3FA1A4E6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87EC4F-E77B-4033-9048-041A3509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1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0"/>
            <a:ext cx="12192000" cy="7148944"/>
          </a:xfrm>
        </p:spPr>
      </p:pic>
      <p:sp>
        <p:nvSpPr>
          <p:cNvPr id="7" name="TextBox 6"/>
          <p:cNvSpPr txBox="1"/>
          <p:nvPr/>
        </p:nvSpPr>
        <p:spPr>
          <a:xfrm>
            <a:off x="554182" y="332509"/>
            <a:ext cx="110928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от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2021 г. N 2464</a:t>
            </a:r>
          </a:p>
          <a:p>
            <a:pPr algn="ctr" fontAlgn="base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ОБУЧЕНИЯ ПО ОХРАНЕ ТРУДА И ПРОВЕРКИ ЗНАНИЯ ТРЕБОВАНИЙ ОХРАНЫ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ctr" fontAlgn="base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XI. Реестр организаций и индивидуальных предпринимателей, оказывающих услуги в области охраны труда (в части обучения по охране труда),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индивидуальных предпринимателей и юридических лиц, осуществляющих деятельность по обучению своих работников вопросам охраны труда, </a:t>
            </a:r>
            <a:endParaRPr lang="ru-RU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обученных по охране труда лиц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2000" b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208" r="1187" b="4998"/>
          <a:stretch/>
        </p:blipFill>
        <p:spPr>
          <a:xfrm>
            <a:off x="1183891" y="923694"/>
            <a:ext cx="9320031" cy="4818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8562" y="3754315"/>
            <a:ext cx="3200400" cy="826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9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0" y="-155406"/>
            <a:ext cx="12193057" cy="715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96" t="7630" r="2669" b="5464"/>
          <a:stretch/>
        </p:blipFill>
        <p:spPr>
          <a:xfrm>
            <a:off x="684212" y="203298"/>
            <a:ext cx="8248773" cy="4139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418" r="1631" b="66054"/>
          <a:stretch/>
        </p:blipFill>
        <p:spPr>
          <a:xfrm>
            <a:off x="853452" y="5192988"/>
            <a:ext cx="6935686" cy="12110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2277" y="2577752"/>
            <a:ext cx="4484077" cy="543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94128" y="458815"/>
            <a:ext cx="34465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Забиваем данные учреждения (эти данные можно взять на предыдущем слайде (образец ниже)).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Нажимаем кнопку «Поиск».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Ниже появляется наименование учреждения. Нажимаем на учреждение.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9838" y="3631223"/>
            <a:ext cx="791308" cy="386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277" y="3822168"/>
            <a:ext cx="5767754" cy="8856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17224" y="4323716"/>
            <a:ext cx="386862" cy="1120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08597" y="4325788"/>
            <a:ext cx="501163" cy="1268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9761" y="4289052"/>
            <a:ext cx="474236" cy="19828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39980" y="5906023"/>
            <a:ext cx="5662246" cy="483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70185" y="3939903"/>
            <a:ext cx="5662246" cy="942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26371" y="2208420"/>
            <a:ext cx="477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74444" y="36312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34239" y="4371621"/>
            <a:ext cx="461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80031" y="5935153"/>
            <a:ext cx="4598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Сведения с  предыдущего слайда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46614"/>
            <a:ext cx="12193057" cy="7151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1926" t="3419" r="3704" b="5260"/>
          <a:stretch/>
        </p:blipFill>
        <p:spPr>
          <a:xfrm>
            <a:off x="157981" y="1166479"/>
            <a:ext cx="10287280" cy="53813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371" y="-146614"/>
            <a:ext cx="99058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необходимо забить запрашиваемые данные учреждения.</a:t>
            </a:r>
          </a:p>
          <a:p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санированный приказ заверенный ЭЦП</a:t>
            </a:r>
          </a:p>
          <a:p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7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46614"/>
            <a:ext cx="12193057" cy="715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681" r="1334" b="4998"/>
          <a:stretch/>
        </p:blipFill>
        <p:spPr>
          <a:xfrm>
            <a:off x="884952" y="597876"/>
            <a:ext cx="9927790" cy="51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46614"/>
            <a:ext cx="12193057" cy="715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952" t="4450" r="8331" b="5195"/>
          <a:stretch/>
        </p:blipFill>
        <p:spPr>
          <a:xfrm>
            <a:off x="474783" y="205477"/>
            <a:ext cx="8262335" cy="5017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37118" y="1365070"/>
            <a:ext cx="3256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сохранения вы возвращаетесь на страницу с поиском. 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Нажимает действие и «отправляем / подписываем» наше уведомление.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пять рабочих дней статус заявления должен изменится на «Внесено в реестр»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8631" y="4487332"/>
            <a:ext cx="835269" cy="366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55677" y="4404946"/>
            <a:ext cx="861646" cy="553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0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4"/>
          </a:xfrm>
        </p:spPr>
      </p:pic>
      <p:sp>
        <p:nvSpPr>
          <p:cNvPr id="3" name="TextBox 2"/>
          <p:cNvSpPr txBox="1"/>
          <p:nvPr/>
        </p:nvSpPr>
        <p:spPr>
          <a:xfrm>
            <a:off x="684212" y="895927"/>
            <a:ext cx="10109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2023 года Минтруд России осуществляет формирование и ведение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•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реестра организаций и ИП,  оказывающих услуги в области ОТ (в части обучения по охране труда) - реестр обучающих организаций;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реестра работодателей, обучающих своих сотрудников;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реестра обученных лиц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этом передача сведений, отнесенных в соответствии с законодательством Российской Федерации к сведениям, составляющим государственную или иную охраняемую законом тайну, не осуществляется (п.120 Правил).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4"/>
          </a:xfrm>
        </p:spPr>
      </p:pic>
      <p:sp>
        <p:nvSpPr>
          <p:cNvPr id="3" name="TextBox 2"/>
          <p:cNvSpPr txBox="1"/>
          <p:nvPr/>
        </p:nvSpPr>
        <p:spPr>
          <a:xfrm>
            <a:off x="878539" y="645459"/>
            <a:ext cx="107845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работников требованиям ОТ, обучения по оказанию первой помощи пострадавшим, обучение по использованию (применению) СИЗ должны соответствовать требованиям Правил обучения (пп.96-98).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Иметь: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материально-техническую базу в виде мест обучения (не менее 1 места на 100 работников), а также оборудования, технических средств обучения, обеспечены НПА, системами для проверки знаний. Можно использовать РМ работников;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учебно-методическую базу в виде программ обучения по ОТ и учебных материалов для каждой программы обучения;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не менее 2 лиц, проводящих обучение по ОТ, в штате организации или специалистов, привлекаемых по договорам гражданско-правового характера;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комиссию по проверке знания требований ОТ (единые или специализированные) (не менее 3 человек, прошедшие соответствующее обучение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уведомительном порядке проинформировать Минтруд России о намерении войти в реестр и проводить обучение своих работников. Предоставить сведения (13 позиций, электронная форма, см. п 106 Правил), включая копию ЛНА (решения) о проведении обучения без привлечения обучающей организации с отметкой об учете мнения профорганизации.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228"/>
            <a:ext cx="12193057" cy="71512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745" y="2290618"/>
            <a:ext cx="8692108" cy="39577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1080654"/>
            <a:ext cx="10215418" cy="10991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812" y="263729"/>
            <a:ext cx="11232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 (см. п. 106)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реквизиты (наименование, ЕГРЮЛ, почта, телефон ); ИНН; ОГРН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заверенная работодателем копия ЛНА о проведении обучения по охране труда работодателем без привлечения обучающей организации с отметкой об учете мнения профсоюзного или иного уполномоченного работниками представительного органа (при наличии);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адрес официального сайта в информационно-телекоммуникационной сети "Интернет" (при наличии);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сведения о среднесписочной численности работников и количестве работников, подлежащих обучению;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наличии оснащенных мест обучения;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наличии технических средств обучения для отработки практических навыков;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наличии программ обучения по охране труда;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наличии учебно-методических материалов и материалов для проведения проверки знания требований охраны труда для каждой программы обучения по охране труда;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наличии в штате организации не менее 2 работников или иных лиц, привлекаемых для проведения обучения по охране труда;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сведения о наличии комиссии по проверке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42709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" y="0"/>
            <a:ext cx="12192000" cy="7148944"/>
          </a:xfrm>
        </p:spPr>
      </p:pic>
      <p:sp>
        <p:nvSpPr>
          <p:cNvPr id="6" name="Прямоугольник 5"/>
          <p:cNvSpPr/>
          <p:nvPr/>
        </p:nvSpPr>
        <p:spPr>
          <a:xfrm>
            <a:off x="3047999" y="387927"/>
            <a:ext cx="7684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1191492"/>
            <a:ext cx="8663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2" y="798764"/>
            <a:ext cx="4741145" cy="49393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69859" y="346422"/>
            <a:ext cx="67742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уведомления осуществляется посредством заполнения работодателем электронной формы в информационной системе ОТ Минтруда России.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Уведомление подписывается электронной подписью.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сведений работодатель в течение 10 рабочих дней со дня наступления таких изменений направляет уведомление об изменении сведений в Минтруд России.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прекращения осуществления деятельности подлежат исключению из реестра.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прекращения осуществления деятельности в области обучения работников юридическое лицо направляет в Минтруд России уведомление о прекращении осуществления соответствующей деятельности.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содержащиеся в реестре, являются открытыми и общедоступными на официальном сайте Минтруда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229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9208" r="1772" b="6314"/>
          <a:stretch/>
        </p:blipFill>
        <p:spPr>
          <a:xfrm>
            <a:off x="788139" y="933464"/>
            <a:ext cx="10808513" cy="52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" y="0"/>
            <a:ext cx="12192000" cy="714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28" t="8945" r="1928" b="8945"/>
          <a:stretch/>
        </p:blipFill>
        <p:spPr>
          <a:xfrm>
            <a:off x="1512277" y="1121832"/>
            <a:ext cx="9074530" cy="4355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59262" y="2725616"/>
            <a:ext cx="1310053" cy="607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5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b="32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946" r="890" b="5523"/>
          <a:stretch/>
        </p:blipFill>
        <p:spPr>
          <a:xfrm>
            <a:off x="1157513" y="896815"/>
            <a:ext cx="9460679" cy="48621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0600" y="4301067"/>
            <a:ext cx="2171700" cy="481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74591" y="3623731"/>
            <a:ext cx="373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руководителя как юридического лица. 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6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156" r="1334" b="4734"/>
          <a:stretch/>
        </p:blipFill>
        <p:spPr>
          <a:xfrm>
            <a:off x="1368529" y="1038306"/>
            <a:ext cx="9662640" cy="4799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07569" y="3446585"/>
            <a:ext cx="659423" cy="237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212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709</TotalTime>
  <Words>635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«Гимназия №15 Советского района Волгограда»</dc:title>
  <dc:creator>Учитель</dc:creator>
  <cp:lastModifiedBy>1</cp:lastModifiedBy>
  <cp:revision>67</cp:revision>
  <dcterms:created xsi:type="dcterms:W3CDTF">2023-04-12T06:43:05Z</dcterms:created>
  <dcterms:modified xsi:type="dcterms:W3CDTF">2023-04-20T06:43:19Z</dcterms:modified>
</cp:coreProperties>
</file>