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2" r:id="rId1"/>
  </p:sldMasterIdLst>
  <p:sldIdLst>
    <p:sldId id="258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88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 autoAdjust="0"/>
    <p:restoredTop sz="94660"/>
  </p:normalViewPr>
  <p:slideViewPr>
    <p:cSldViewPr>
      <p:cViewPr varScale="1">
        <p:scale>
          <a:sx n="66" d="100"/>
          <a:sy n="66" d="100"/>
        </p:scale>
        <p:origin x="147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4E780-6E0B-4CFD-BDEB-09F6FE03B7E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016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24E14-890E-4EFF-96A8-68995123ACE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065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C4C0A-EE09-432D-9DE0-49E840D0E0E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135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8DA8AE-957C-4D52-9A97-F731DF9CB3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8346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77079-8E91-4FF8-AC7D-E1FB22BED67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5279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115D9-9870-4945-8B65-0E37E7D4595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24816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29A213-6AC2-4CA2-895A-EA21F59655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98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843B5B-1823-44FD-A3B4-A38FF4A8D8D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0970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99C6F5-AEB0-415F-80E8-57E43705882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264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A4466-37DF-49E3-8E75-4BA4D6E8CEE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75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D437F-AFEA-4C66-96B3-477199801B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5937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0C67EE-12E8-484D-BFC3-3FF1F881CEC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5007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3" r:id="rId1"/>
    <p:sldLayoutId id="2147483784" r:id="rId2"/>
    <p:sldLayoutId id="2147483785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1" r:id="rId9"/>
    <p:sldLayoutId id="2147483792" r:id="rId10"/>
    <p:sldLayoutId id="214748379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2492895"/>
            <a:ext cx="7886700" cy="36840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социальной поддержки работников образования, установленные на региональном и муниципальном уровнях в Волгоградской области</a:t>
            </a:r>
          </a:p>
          <a:p>
            <a:pPr marL="0" indent="0" algn="ctr">
              <a:buNone/>
            </a:pP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2022 году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131840" y="620688"/>
            <a:ext cx="56886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Волгоградская областная организация Общероссийского Профсоюза образования</a:t>
            </a:r>
            <a:endParaRPr lang="ru-RU" dirty="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496944" cy="49685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</a:t>
            </a:r>
            <a:r>
              <a:rPr lang="ru-RU" sz="28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внимание!</a:t>
            </a: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06174"/>
            <a:ext cx="59766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1630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1988840"/>
            <a:ext cx="8496944" cy="486916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Волгоградской области от 26 ноября 2004года № 964-ОД «О государственных социальных гарантиях молодым специалистам, работающим в областных государственных и муниципальных учреждениях, расположенных в сельских поселениях и рабочих поселках Волгоградской области»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единовременное пособие;</a:t>
            </a:r>
          </a:p>
          <a:p>
            <a:pPr marL="0" indent="0" algn="ctr"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ежемесячные надбавки к окладу.</a:t>
            </a:r>
          </a:p>
          <a:p>
            <a:pPr marL="0" indent="0" algn="ctr">
              <a:buNone/>
            </a:pPr>
            <a:r>
              <a:rPr lang="ru-RU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администрации Волгограда от 19 сентября 2018 года №1291 «Об утверждении Положения о порядке начисления и выплаты ежемесячной надбавки педагогическим работникам муниципальных образовательных учреждений, отнесенным к категории молодых специалистов»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ежемесячные выплаты надбавок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об оплате труда в муниципальных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учреждениях</a:t>
            </a:r>
          </a:p>
          <a:p>
            <a:pPr marL="0" indent="0" algn="ctr">
              <a:buNone/>
            </a:pPr>
            <a:r>
              <a:rPr lang="ru-RU" sz="31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31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.Камышин</a:t>
            </a:r>
            <a:r>
              <a:rPr lang="ru-RU" sz="31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г.Волжский</a:t>
            </a:r>
            <a:r>
              <a:rPr lang="ru-RU" sz="31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Среднеахтубинский</a:t>
            </a:r>
            <a:r>
              <a:rPr lang="ru-RU" sz="31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  <a:endParaRPr lang="ru-RU" sz="3100" b="1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06174"/>
            <a:ext cx="5688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Меры социальной поддержки </a:t>
            </a:r>
            <a:endParaRPr lang="ru-RU" sz="2400" dirty="0" smtClean="0">
              <a:solidFill>
                <a:srgbClr val="0000CC"/>
              </a:solidFill>
            </a:endParaRPr>
          </a:p>
          <a:p>
            <a:r>
              <a:rPr lang="ru-RU" sz="2400" dirty="0" smtClean="0">
                <a:solidFill>
                  <a:srgbClr val="0000CC"/>
                </a:solidFill>
              </a:rPr>
              <a:t>молодых </a:t>
            </a:r>
            <a:r>
              <a:rPr lang="ru-RU" sz="2400" dirty="0">
                <a:solidFill>
                  <a:srgbClr val="0000CC"/>
                </a:solidFill>
              </a:rPr>
              <a:t>специалистов</a:t>
            </a:r>
          </a:p>
        </p:txBody>
      </p:sp>
    </p:spTree>
    <p:extLst>
      <p:ext uri="{BB962C8B-B14F-4D97-AF65-F5344CB8AC3E}">
        <p14:creationId xmlns:p14="http://schemas.microsoft.com/office/powerpoint/2010/main" val="67484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251520" y="2132856"/>
            <a:ext cx="5688632" cy="472514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муниципальном уровне, в разрезе муниципальных образовательных организаций,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территориальных организаций Профсоюза предусмотрены следующие меры: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единовременные выплаты: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подарочные сертификаты;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полная или частичная компенсация стоимости путевок на санаторно-курортное лечение и оздоровление;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компенсация расходов на медицинское обслуживание неработающий пенсионеров;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материальная помощь к праздникам, юбилейным датам;</a:t>
            </a:r>
          </a:p>
          <a:p>
            <a:pPr marL="449263" indent="-449263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продуктовые наборы к праздникам и юбилейным датам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0617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Меры социальной поддержки педагогических работников, </a:t>
            </a:r>
            <a:endParaRPr lang="ru-RU" sz="2400" dirty="0" smtClean="0">
              <a:solidFill>
                <a:srgbClr val="0000CC"/>
              </a:solidFill>
            </a:endParaRPr>
          </a:p>
          <a:p>
            <a:r>
              <a:rPr lang="ru-RU" sz="2400" dirty="0" smtClean="0">
                <a:solidFill>
                  <a:srgbClr val="0000CC"/>
                </a:solidFill>
              </a:rPr>
              <a:t>уходящих </a:t>
            </a:r>
            <a:r>
              <a:rPr lang="ru-RU" sz="2400" dirty="0">
                <a:solidFill>
                  <a:srgbClr val="0000CC"/>
                </a:solidFill>
              </a:rPr>
              <a:t>на пенсию по возрасту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300193" y="2132856"/>
            <a:ext cx="244827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00CC"/>
                </a:solidFill>
              </a:rPr>
              <a:t>Еланский, </a:t>
            </a:r>
          </a:p>
          <a:p>
            <a:r>
              <a:rPr lang="ru-RU" dirty="0" err="1" smtClean="0">
                <a:solidFill>
                  <a:srgbClr val="0000CC"/>
                </a:solidFill>
              </a:rPr>
              <a:t>Жирновский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</a:p>
          <a:p>
            <a:r>
              <a:rPr lang="ru-RU" dirty="0" err="1" smtClean="0">
                <a:solidFill>
                  <a:srgbClr val="0000CC"/>
                </a:solidFill>
              </a:rPr>
              <a:t>Кумылженский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  <a:r>
              <a:rPr lang="ru-RU" dirty="0" err="1" smtClean="0">
                <a:solidFill>
                  <a:srgbClr val="0000CC"/>
                </a:solidFill>
              </a:rPr>
              <a:t>Камышинский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  <a:r>
              <a:rPr lang="ru-RU" dirty="0" err="1" smtClean="0">
                <a:solidFill>
                  <a:srgbClr val="0000CC"/>
                </a:solidFill>
              </a:rPr>
              <a:t>Киквидзенский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Новониколаевский,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Ольховский,</a:t>
            </a:r>
          </a:p>
          <a:p>
            <a:r>
              <a:rPr lang="ru-RU" dirty="0" err="1" smtClean="0">
                <a:solidFill>
                  <a:srgbClr val="0000CC"/>
                </a:solidFill>
              </a:rPr>
              <a:t>Палласовский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  <a:r>
              <a:rPr lang="ru-RU" dirty="0" err="1" smtClean="0">
                <a:solidFill>
                  <a:srgbClr val="0000CC"/>
                </a:solidFill>
              </a:rPr>
              <a:t>Серафимовичский</a:t>
            </a:r>
            <a:r>
              <a:rPr lang="ru-RU" dirty="0" smtClean="0">
                <a:solidFill>
                  <a:srgbClr val="0000CC"/>
                </a:solidFill>
              </a:rPr>
              <a:t>, </a:t>
            </a:r>
          </a:p>
          <a:p>
            <a:r>
              <a:rPr lang="ru-RU" dirty="0" err="1" smtClean="0">
                <a:solidFill>
                  <a:srgbClr val="0000CC"/>
                </a:solidFill>
              </a:rPr>
              <a:t>Среднеахтубинский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err="1" smtClean="0">
                <a:solidFill>
                  <a:srgbClr val="0000CC"/>
                </a:solidFill>
              </a:rPr>
              <a:t>Суровикинский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smtClean="0">
                <a:solidFill>
                  <a:srgbClr val="0000CC"/>
                </a:solidFill>
              </a:rPr>
              <a:t>Чернышковский,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err="1" smtClean="0">
                <a:solidFill>
                  <a:srgbClr val="0000CC"/>
                </a:solidFill>
              </a:rPr>
              <a:t>г.Михайловка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err="1" smtClean="0">
                <a:solidFill>
                  <a:srgbClr val="0000CC"/>
                </a:solidFill>
              </a:rPr>
              <a:t>г.Камышин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  <a:br>
              <a:rPr lang="ru-RU" dirty="0" smtClean="0">
                <a:solidFill>
                  <a:srgbClr val="0000CC"/>
                </a:solidFill>
              </a:rPr>
            </a:br>
            <a:r>
              <a:rPr lang="ru-RU" dirty="0" err="1" smtClean="0">
                <a:solidFill>
                  <a:srgbClr val="0000CC"/>
                </a:solidFill>
              </a:rPr>
              <a:t>г.Волжский</a:t>
            </a:r>
            <a:r>
              <a:rPr lang="ru-RU" dirty="0" smtClean="0">
                <a:solidFill>
                  <a:srgbClr val="0000CC"/>
                </a:solidFill>
              </a:rPr>
              <a:t>,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Дзержинский,</a:t>
            </a:r>
          </a:p>
          <a:p>
            <a:r>
              <a:rPr lang="ru-RU" dirty="0" smtClean="0">
                <a:solidFill>
                  <a:srgbClr val="0000CC"/>
                </a:solidFill>
              </a:rPr>
              <a:t>Ворошиловский</a:t>
            </a:r>
            <a:endParaRPr lang="ru-RU" dirty="0">
              <a:solidFill>
                <a:srgbClr val="00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5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276872"/>
            <a:ext cx="8496944" cy="4176464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Волгоградской области от 31 декабря 2015 года №246-ОД «Социальный кодекс Волгоградской области»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компенсации платы за содержание детей в дошкольных учреждениях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Волгоградской области от 20 сентября 2011 года № 2227-ОД «О денежном поощрении лучших работников дошкольных образовательных организаций и организаций дополнительного образования»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денежная премия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муниципальных районах установлено право на первоочередной прием детей работников  дошкольных образовательных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организаций:</a:t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Палласовский</a:t>
            </a:r>
            <a:r>
              <a:rPr lang="ru-RU" sz="36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Ольховский</a:t>
            </a:r>
            <a:endParaRPr lang="ru-RU" sz="36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31840" y="606174"/>
            <a:ext cx="56886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Меры социальной поддержки работников дошкольных образовательных учреждений</a:t>
            </a:r>
          </a:p>
        </p:txBody>
      </p:sp>
    </p:spTree>
    <p:extLst>
      <p:ext uri="{BB962C8B-B14F-4D97-AF65-F5344CB8AC3E}">
        <p14:creationId xmlns:p14="http://schemas.microsoft.com/office/powerpoint/2010/main" val="1197913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20888"/>
            <a:ext cx="5832648" cy="432048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обкома Профсоюза  - постановление Президиума обкома Профсоюза от 31.01.2022 года № 18-5 </a:t>
            </a: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«Об утверждении Положения о выделении материальной помощи на компенсацию стоимости санаторно-курортных путевок для членов Профсоюза»</a:t>
            </a:r>
          </a:p>
          <a:p>
            <a:pPr marL="0" indent="0" algn="just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уровне территориальных организаций, на основании Постановлений Президиумов ТОП: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выдача материальной помощи на лечение;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компенсация стоимости проезда к месту лечения, отдыха работнику, детям;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осуществление финансирования  спортивно-оздоровительных мероприятий.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06174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Профсоюзные меры социальной поддержки по организации санаторно-курортного лечения и оздоровления педагогических работников и их детей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6444208" y="2060848"/>
            <a:ext cx="2699792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CC"/>
                </a:solidFill>
              </a:rPr>
              <a:t>Алексеевский, </a:t>
            </a:r>
            <a:r>
              <a:rPr lang="ru-RU" sz="1600" dirty="0" err="1" smtClean="0">
                <a:solidFill>
                  <a:srgbClr val="0000CC"/>
                </a:solidFill>
              </a:rPr>
              <a:t>Иловлинский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</a:p>
          <a:p>
            <a:r>
              <a:rPr lang="ru-RU" sz="1600" dirty="0" smtClean="0">
                <a:solidFill>
                  <a:srgbClr val="0000CC"/>
                </a:solidFill>
              </a:rPr>
              <a:t>Еланский,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err="1" smtClean="0">
                <a:solidFill>
                  <a:srgbClr val="0000CC"/>
                </a:solidFill>
              </a:rPr>
              <a:t>Камышинский</a:t>
            </a:r>
            <a:r>
              <a:rPr lang="ru-RU" sz="1600" dirty="0" smtClean="0">
                <a:solidFill>
                  <a:srgbClr val="0000CC"/>
                </a:solidFill>
              </a:rPr>
              <a:t>, </a:t>
            </a:r>
            <a:r>
              <a:rPr lang="ru-RU" sz="1600" dirty="0" err="1" smtClean="0">
                <a:solidFill>
                  <a:srgbClr val="0000CC"/>
                </a:solidFill>
              </a:rPr>
              <a:t>Киквидзенский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err="1" smtClean="0">
                <a:solidFill>
                  <a:srgbClr val="0000CC"/>
                </a:solidFill>
              </a:rPr>
              <a:t>Кумылженский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Ленинский,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Николаевский,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Новониколаевский,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Ольховский,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err="1" smtClean="0">
                <a:solidFill>
                  <a:srgbClr val="0000CC"/>
                </a:solidFill>
              </a:rPr>
              <a:t>Среднеахтубинский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err="1" smtClean="0">
                <a:solidFill>
                  <a:srgbClr val="0000CC"/>
                </a:solidFill>
              </a:rPr>
              <a:t>Палласовский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err="1" smtClean="0">
                <a:solidFill>
                  <a:srgbClr val="0000CC"/>
                </a:solidFill>
              </a:rPr>
              <a:t>г.Волжкий</a:t>
            </a:r>
            <a:r>
              <a:rPr lang="ru-RU" sz="1600" dirty="0" smtClean="0">
                <a:solidFill>
                  <a:srgbClr val="0000CC"/>
                </a:solidFill>
              </a:rPr>
              <a:t>, </a:t>
            </a:r>
          </a:p>
          <a:p>
            <a:r>
              <a:rPr lang="ru-RU" sz="1600" dirty="0" smtClean="0">
                <a:solidFill>
                  <a:srgbClr val="0000CC"/>
                </a:solidFill>
              </a:rPr>
              <a:t>г. Камышин. </a:t>
            </a:r>
            <a:r>
              <a:rPr lang="ru-RU" sz="1600" dirty="0" err="1">
                <a:solidFill>
                  <a:srgbClr val="0000CC"/>
                </a:solidFill>
              </a:rPr>
              <a:t>г</a:t>
            </a:r>
            <a:r>
              <a:rPr lang="ru-RU" sz="1600" dirty="0" err="1" smtClean="0">
                <a:solidFill>
                  <a:srgbClr val="0000CC"/>
                </a:solidFill>
              </a:rPr>
              <a:t>.Фролово</a:t>
            </a:r>
            <a:r>
              <a:rPr lang="ru-RU" sz="1600" dirty="0" smtClean="0">
                <a:solidFill>
                  <a:srgbClr val="0000CC"/>
                </a:solidFill>
              </a:rPr>
              <a:t>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Ворошиловский,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Дзержинский,</a:t>
            </a:r>
            <a:br>
              <a:rPr lang="ru-RU" sz="1600" dirty="0" smtClean="0">
                <a:solidFill>
                  <a:srgbClr val="0000CC"/>
                </a:solidFill>
              </a:rPr>
            </a:br>
            <a:r>
              <a:rPr lang="ru-RU" sz="1600" dirty="0" smtClean="0">
                <a:solidFill>
                  <a:srgbClr val="0000CC"/>
                </a:solidFill>
              </a:rPr>
              <a:t>Советский, Краснооктябрьский, Красноармейский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88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20888"/>
            <a:ext cx="8496944" cy="403244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отдельных муниципальных образованиях предусмотрены программы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софинансирования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строительства и приобретения жилых помещений  для работников образовательных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организаций</a:t>
            </a:r>
          </a:p>
          <a:p>
            <a:pPr marL="0" indent="0">
              <a:buNone/>
            </a:pPr>
            <a:r>
              <a:rPr lang="ru-RU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Камышинский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район</a:t>
            </a:r>
          </a:p>
          <a:p>
            <a:pPr marL="0" indent="0">
              <a:buNone/>
            </a:pPr>
            <a:r>
              <a:rPr lang="ru-RU" sz="28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</a:t>
            </a:r>
            <a:r>
              <a:rPr lang="ru-RU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.Камышин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Новониколаевский район </a:t>
            </a: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06174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Мероприятия, направленные на улучшение педагогическими работниками жилищных условий</a:t>
            </a:r>
          </a:p>
        </p:txBody>
      </p:sp>
    </p:spTree>
    <p:extLst>
      <p:ext uri="{BB962C8B-B14F-4D97-AF65-F5344CB8AC3E}">
        <p14:creationId xmlns:p14="http://schemas.microsoft.com/office/powerpoint/2010/main" val="28978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420888"/>
            <a:ext cx="8496944" cy="4248472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 Волгоградской области от 13.08.2007 года №1518-ОД «О мерах социальной поддержки по оплате жилого помещения и отдельных видов коммунальных услуг, предоставляемых педагогическим работникам образовательных организаций, проживающим в Волгоградской области и работающим в сельских населенных пунктах, рабочих поселках (поселках городского типа) на территории Волгоградской области».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комитета образования и науки Волгоградской области от 19.04.2016 года № 54 «Об утверждении Положения об оплате и труда работников государственных образовательных организаций и иных государственных учреждений, подведомственных комитету образования, науки и молодежной политики Волгоградской области».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06174"/>
            <a:ext cx="597666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Меры социальной поддержки работников, проживающих и работающих в сельской</a:t>
            </a:r>
            <a:br>
              <a:rPr lang="ru-RU" sz="2400" dirty="0">
                <a:solidFill>
                  <a:srgbClr val="0000CC"/>
                </a:solidFill>
              </a:rPr>
            </a:br>
            <a:r>
              <a:rPr lang="ru-RU" sz="2400" dirty="0">
                <a:solidFill>
                  <a:srgbClr val="0000CC"/>
                </a:solidFill>
              </a:rPr>
              <a:t>местности и поселках городского типа</a:t>
            </a:r>
          </a:p>
        </p:txBody>
      </p:sp>
    </p:spTree>
    <p:extLst>
      <p:ext uri="{BB962C8B-B14F-4D97-AF65-F5344CB8AC3E}">
        <p14:creationId xmlns:p14="http://schemas.microsoft.com/office/powerpoint/2010/main" val="3245981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496944" cy="496855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Доплаты к окладу (ставке заработной платы):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квалификационные категории, присвоенные по результатам аттестации;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почетные звания, награды, иные знаки отличия, ученую степень;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подготовку победителей олимпиад и учеников-медалистов;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наставникам молодым специалистов;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денежные выплаты, призы победителям конкурсов профессионального мастерства;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выплаты к юбилейным датам, материальная помощь по различным вопросам;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беспроцентная ссуда.</a:t>
            </a:r>
          </a:p>
          <a:p>
            <a:pPr marL="0" indent="0" algn="just">
              <a:buNone/>
            </a:pP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06174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Иные льготы (гарантии), </a:t>
            </a:r>
            <a:endParaRPr lang="ru-RU" sz="2400" dirty="0" smtClean="0">
              <a:solidFill>
                <a:srgbClr val="0000CC"/>
              </a:solidFill>
            </a:endParaRPr>
          </a:p>
          <a:p>
            <a:r>
              <a:rPr lang="ru-RU" sz="2400" dirty="0" smtClean="0">
                <a:solidFill>
                  <a:srgbClr val="0000CC"/>
                </a:solidFill>
              </a:rPr>
              <a:t>установленные </a:t>
            </a:r>
            <a:r>
              <a:rPr lang="ru-RU" sz="2400" dirty="0">
                <a:solidFill>
                  <a:srgbClr val="0000CC"/>
                </a:solidFill>
              </a:rPr>
              <a:t>на региональном и муниципальном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992599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31262" t="20588" r="29682" b="19236"/>
          <a:stretch/>
        </p:blipFill>
        <p:spPr>
          <a:xfrm>
            <a:off x="179512" y="17579"/>
            <a:ext cx="2510972" cy="2264228"/>
          </a:xfrm>
          <a:prstGeom prst="rect">
            <a:avLst/>
          </a:prstGeom>
        </p:spPr>
      </p:pic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395536" y="2060848"/>
            <a:ext cx="8496944" cy="432048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формы социальной поддержки членов Профсоюза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ьготные скидки для членов Профсоюза в магазинах, кулинариях, аптеках;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билеты со  скидкой на концерты, в театр, в цирк, при посещении плавательного бассейна, скидки на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экскурсии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др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Камышинский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Жирновский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г.Камышин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г.Волжский</a:t>
            </a:r>
            <a:r>
              <a:rPr lang="ru-RU" sz="2800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Дзержинский, Советский, </a:t>
            </a:r>
            <a:r>
              <a:rPr lang="ru-RU" sz="280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Тракторозаводский</a:t>
            </a:r>
            <a:endParaRPr lang="ru-RU" sz="2800" dirty="0" smtClean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843808" y="606174"/>
            <a:ext cx="5976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CC"/>
                </a:solidFill>
              </a:rPr>
              <a:t>Иные льготы (гарантии), </a:t>
            </a:r>
            <a:endParaRPr lang="ru-RU" sz="2400" dirty="0" smtClean="0">
              <a:solidFill>
                <a:srgbClr val="0000CC"/>
              </a:solidFill>
            </a:endParaRPr>
          </a:p>
          <a:p>
            <a:r>
              <a:rPr lang="ru-RU" sz="2400" dirty="0" smtClean="0">
                <a:solidFill>
                  <a:srgbClr val="0000CC"/>
                </a:solidFill>
              </a:rPr>
              <a:t>установленные </a:t>
            </a:r>
            <a:r>
              <a:rPr lang="ru-RU" sz="2400" dirty="0">
                <a:solidFill>
                  <a:srgbClr val="0000CC"/>
                </a:solidFill>
              </a:rPr>
              <a:t>на региональном и муниципальном уровне</a:t>
            </a:r>
          </a:p>
        </p:txBody>
      </p:sp>
    </p:spTree>
    <p:extLst>
      <p:ext uri="{BB962C8B-B14F-4D97-AF65-F5344CB8AC3E}">
        <p14:creationId xmlns:p14="http://schemas.microsoft.com/office/powerpoint/2010/main" val="472006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609</Words>
  <Application>Microsoft Office PowerPoint</Application>
  <PresentationFormat>Экран (4:3)</PresentationFormat>
  <Paragraphs>71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Tahoma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КОЛЛЕКТИВНЫЕ    ПЕРЕГОВОРЫ  по заключению, изменению коллективного договора</dc:title>
  <dc:creator>JURIST</dc:creator>
  <cp:lastModifiedBy>Пользователь Windows</cp:lastModifiedBy>
  <cp:revision>47</cp:revision>
  <dcterms:created xsi:type="dcterms:W3CDTF">2006-10-10T11:06:20Z</dcterms:created>
  <dcterms:modified xsi:type="dcterms:W3CDTF">2023-04-06T04:46:55Z</dcterms:modified>
</cp:coreProperties>
</file>