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6"/>
  </p:notesMasterIdLst>
  <p:sldIdLst>
    <p:sldId id="256" r:id="rId2"/>
    <p:sldId id="274" r:id="rId3"/>
    <p:sldId id="270" r:id="rId4"/>
    <p:sldId id="273" r:id="rId5"/>
    <p:sldId id="275" r:id="rId6"/>
    <p:sldId id="276" r:id="rId7"/>
    <p:sldId id="280" r:id="rId8"/>
    <p:sldId id="277" r:id="rId9"/>
    <p:sldId id="279" r:id="rId10"/>
    <p:sldId id="271" r:id="rId11"/>
    <p:sldId id="269" r:id="rId12"/>
    <p:sldId id="266" r:id="rId13"/>
    <p:sldId id="268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00099"/>
    <a:srgbClr val="006600"/>
    <a:srgbClr val="FF0000"/>
    <a:srgbClr val="000000"/>
    <a:srgbClr val="0033CC"/>
    <a:srgbClr val="339933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1DE06-CA39-4F28-8038-A226625169AF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3598E-799C-49C7-8370-A70618B8A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D13E-8AC2-4265-873A-63C2834B290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D13E-8AC2-4265-873A-63C2834B290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D13E-8AC2-4265-873A-63C2834B290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D13E-8AC2-4265-873A-63C2834B290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D13E-8AC2-4265-873A-63C2834B290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D13E-8AC2-4265-873A-63C2834B290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D13E-8AC2-4265-873A-63C2834B290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D13E-8AC2-4265-873A-63C2834B290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D13E-8AC2-4265-873A-63C2834B290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D13E-8AC2-4265-873A-63C2834B290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rofkom.chuvsu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2348880"/>
            <a:ext cx="4896544" cy="30963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Century Schoolbook" pitchFamily="18" charset="0"/>
                <a:cs typeface="Times New Roman" pitchFamily="18" charset="0"/>
              </a:rPr>
              <a:t>БОРОДИН </a:t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Century Schoolbook" pitchFamily="18" charset="0"/>
                <a:cs typeface="Times New Roman" pitchFamily="18" charset="0"/>
              </a:rPr>
              <a:t>ЮРИЙ ГЕННАДЬЕВИЧ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Century Schoolbook" pitchFamily="18" charset="0"/>
                <a:cs typeface="Times New Roman" pitchFamily="18" charset="0"/>
              </a:rPr>
              <a:t>(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Century Schoolbook" pitchFamily="18" charset="0"/>
                <a:cs typeface="Times New Roman" pitchFamily="18" charset="0"/>
              </a:rPr>
              <a:t>внештатный технический инспектор труда)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effectLst/>
              </a:rPr>
              <a:t/>
            </a:r>
            <a:br>
              <a:rPr lang="ru-RU" sz="2800" b="1" i="1" dirty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7332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Первичная профсоюзная организация работников Чувашского государственного университета им. И.Н. Ульянова Профессионального союза работников народного образования и науки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82994" y="5301208"/>
            <a:ext cx="7561006" cy="1556792"/>
            <a:chOff x="1582994" y="5301208"/>
            <a:chExt cx="7561006" cy="1556792"/>
          </a:xfrm>
        </p:grpSpPr>
        <p:sp>
          <p:nvSpPr>
            <p:cNvPr id="7" name="Диагональная полоса 6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209546"/>
            <a:ext cx="7488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Первичная профсоюзная организация работников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Чувашского государственного университета им. И.Н. Ульянова Профессионального союза работников народного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Образования и науки Российской Федерации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profkom\Desktop\Бородин\IMG_20230317_104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25306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664689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516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Смотр-конкурс по охране труда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1600" y="188640"/>
            <a:ext cx="482453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19872" y="836712"/>
            <a:ext cx="4752528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77" y="116632"/>
            <a:ext cx="664689" cy="6480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55576" y="393305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С 2015 г. по 2019 г.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в общественном смотре-конкурсе по охране труда приняли участие  </a:t>
            </a: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24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структурных подразделения университета.</a:t>
            </a:r>
          </a:p>
          <a:p>
            <a:pPr indent="268288" algn="just"/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Сумма выплат победителям смотра-конкурса составила </a:t>
            </a: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70000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р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.</a:t>
            </a:r>
          </a:p>
          <a:p>
            <a:pPr indent="268288" algn="just"/>
            <a:endParaRPr lang="ru-RU" sz="16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В 2020-2022 гг.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общественный смотр-конкурс </a:t>
            </a:r>
            <a:r>
              <a:rPr lang="ru-RU" sz="1600" dirty="0" smtClean="0">
                <a:latin typeface="Century Schoolbook" pitchFamily="18" charset="0"/>
              </a:rPr>
              <a:t>не проводился в                     связи с неблагоприятной санитарно-эпидемиологической обстановкой, вызванной распространением </a:t>
            </a:r>
            <a:r>
              <a:rPr lang="ru-RU" sz="1600" dirty="0" err="1" smtClean="0">
                <a:latin typeface="Century Schoolbook" pitchFamily="18" charset="0"/>
              </a:rPr>
              <a:t>коронавирусной</a:t>
            </a:r>
            <a:r>
              <a:rPr lang="ru-RU" sz="1600" dirty="0" smtClean="0">
                <a:latin typeface="Century Schoolbook" pitchFamily="18" charset="0"/>
              </a:rPr>
              <a:t> инфекцией (</a:t>
            </a:r>
            <a:r>
              <a:rPr lang="en-US" sz="1600" dirty="0" smtClean="0">
                <a:latin typeface="Century Schoolbook" pitchFamily="18" charset="0"/>
              </a:rPr>
              <a:t>COVID</a:t>
            </a:r>
            <a:r>
              <a:rPr lang="ru-RU" sz="1600" dirty="0" smtClean="0">
                <a:latin typeface="Century Schoolbook" pitchFamily="18" charset="0"/>
              </a:rPr>
              <a:t>-19).</a:t>
            </a:r>
            <a:endParaRPr lang="ru-RU" sz="1600" b="1" i="1" dirty="0" smtClean="0">
              <a:latin typeface="Century Schoolbook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6147" name="Picture 3" descr="C:\Users\profkom\Desktop\Бородин\IMG_1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00808"/>
            <a:ext cx="2520280" cy="203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profkom\Desktop\Бородин\IMG_20230317_104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628800"/>
            <a:ext cx="1944216" cy="236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8"/>
          <p:cNvGrpSpPr/>
          <p:nvPr/>
        </p:nvGrpSpPr>
        <p:grpSpPr>
          <a:xfrm>
            <a:off x="1582994" y="5517232"/>
            <a:ext cx="7561006" cy="1340768"/>
            <a:chOff x="1582994" y="5301208"/>
            <a:chExt cx="7561006" cy="1556792"/>
          </a:xfrm>
        </p:grpSpPr>
        <p:sp>
          <p:nvSpPr>
            <p:cNvPr id="19" name="Диагональная полоса 18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Picture 5" descr="C:\Users\profkom\Desktop\Бородин\P10606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772816"/>
            <a:ext cx="24962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115616" y="980728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entury Schoolbook" pitchFamily="18" charset="0"/>
              </a:rPr>
              <a:t>Организаторами смотра-конкурса являются профсоюзная организация работников и администрация университета.</a:t>
            </a:r>
            <a:endParaRPr lang="ru-RU" sz="16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516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Повышение квалификации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3140968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Апрель 2018 г.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обучение по охране труда на базе ФГБОУ ВО «ЧГУ им. И.Н. Ульянова».</a:t>
            </a:r>
            <a:endParaRPr lang="ru-RU" sz="1600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75656" y="188640"/>
            <a:ext cx="482453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9792" y="836712"/>
            <a:ext cx="4752528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77" y="116632"/>
            <a:ext cx="664689" cy="648072"/>
          </a:xfrm>
          <a:prstGeom prst="rect">
            <a:avLst/>
          </a:prstGeom>
          <a:noFill/>
        </p:spPr>
      </p:pic>
      <p:pic>
        <p:nvPicPr>
          <p:cNvPr id="1026" name="Picture 2" descr="C:\Users\profkom\Desktop\Бородин\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80728"/>
            <a:ext cx="2184262" cy="163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059832" y="1124744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entury Schoolbook" pitchFamily="18" charset="0"/>
              </a:rPr>
              <a:t>Март 2015 года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</a:t>
            </a:r>
            <a:r>
              <a:rPr lang="ru-RU" sz="1600" b="1" dirty="0" smtClean="0">
                <a:latin typeface="Century Schoolbook" pitchFamily="18" charset="0"/>
              </a:rPr>
              <a:t> </a:t>
            </a:r>
            <a:r>
              <a:rPr lang="ru-RU" sz="1600" dirty="0" smtClean="0">
                <a:latin typeface="Century Schoolbook" pitchFamily="18" charset="0"/>
              </a:rPr>
              <a:t>обучение членов комитета (комиссии) по охране труда и уполномоченных лиц по охране провели специалисты учебного центра по охране труда торгово-промышленной палаты Чувашской Республики.</a:t>
            </a:r>
            <a:endParaRPr lang="ru-RU" sz="1600" dirty="0">
              <a:latin typeface="Century Schoolbook" pitchFamily="18" charset="0"/>
            </a:endParaRPr>
          </a:p>
        </p:txBody>
      </p:sp>
      <p:pic>
        <p:nvPicPr>
          <p:cNvPr id="16" name="Рисунок 15" descr="https://sun9-26.userapi.com/impf/orVBaxQ37UXFA8nP5M4_so4rD_a_lOQFgosvGg/3Ot0woUqtKk.jpg?size=1024x768&amp;quality=95&amp;sign=4332c903af87bf7ac5951139b8b97c1d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216024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203848" y="4725144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entury Schoolbook" pitchFamily="18" charset="0"/>
              </a:rPr>
              <a:t>Апрель 2022 г.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</a:t>
            </a:r>
            <a:r>
              <a:rPr lang="ru-RU" sz="1600" b="1" dirty="0" smtClean="0">
                <a:latin typeface="Century Schoolbook" pitchFamily="18" charset="0"/>
              </a:rPr>
              <a:t>  </a:t>
            </a:r>
            <a:r>
              <a:rPr lang="ru-RU" sz="1600" dirty="0" smtClean="0">
                <a:latin typeface="Century Schoolbook" pitchFamily="18" charset="0"/>
              </a:rPr>
              <a:t>семинар «Изменения </a:t>
            </a:r>
            <a:r>
              <a:rPr lang="ru-RU" sz="1600" dirty="0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в разделе «Охрана труда» Трудового кодекса Российской Федерации вступившие в силу с 01.03.2022 г.».</a:t>
            </a:r>
            <a:endParaRPr lang="ru-RU" sz="1600" dirty="0">
              <a:latin typeface="Century Schoolbook" pitchFamily="18" charset="0"/>
            </a:endParaRPr>
          </a:p>
        </p:txBody>
      </p:sp>
      <p:grpSp>
        <p:nvGrpSpPr>
          <p:cNvPr id="19" name="Группа 8"/>
          <p:cNvGrpSpPr/>
          <p:nvPr/>
        </p:nvGrpSpPr>
        <p:grpSpPr>
          <a:xfrm>
            <a:off x="1582994" y="5301208"/>
            <a:ext cx="7561006" cy="1556792"/>
            <a:chOff x="1582994" y="5301208"/>
            <a:chExt cx="7561006" cy="1556792"/>
          </a:xfrm>
        </p:grpSpPr>
        <p:sp>
          <p:nvSpPr>
            <p:cNvPr id="20" name="Диагональная полоса 19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 descr="C:\Users\profkom\Desktop\Бородин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634438"/>
            <a:ext cx="2211544" cy="165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7332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Первичная профсоюзная организация работников Чувашского государственного университета им. И.Н. Ульянова Профессионального союза работников народного образования и науки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582994" y="5517232"/>
            <a:ext cx="7561006" cy="1340768"/>
            <a:chOff x="1582994" y="5301208"/>
            <a:chExt cx="7561006" cy="1556792"/>
          </a:xfrm>
        </p:grpSpPr>
        <p:sp>
          <p:nvSpPr>
            <p:cNvPr id="7" name="Диагональная полоса 6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1691680" y="188640"/>
            <a:ext cx="460851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43808" y="764704"/>
            <a:ext cx="4608512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116632"/>
            <a:ext cx="73551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Награды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1124744"/>
            <a:ext cx="56886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1989 г.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Почетная </a:t>
            </a:r>
            <a:r>
              <a:rPr lang="ru-RU" sz="1600" dirty="0" smtClean="0">
                <a:latin typeface="Century Schoolbook" pitchFamily="18" charset="0"/>
              </a:rPr>
              <a:t>грамота Чувашского </a:t>
            </a:r>
            <a:r>
              <a:rPr lang="ru-RU" sz="1600" dirty="0" err="1" smtClean="0">
                <a:latin typeface="Century Schoolbook" pitchFamily="18" charset="0"/>
              </a:rPr>
              <a:t>государст-венного</a:t>
            </a:r>
            <a:r>
              <a:rPr lang="ru-RU" sz="1600" dirty="0" smtClean="0">
                <a:latin typeface="Century Schoolbook" pitchFamily="18" charset="0"/>
              </a:rPr>
              <a:t> университета имени И.Н. Ульянова за 1 место в общественном смотре-конкурсе на лучшую учебную лабораторию.</a:t>
            </a:r>
          </a:p>
          <a:p>
            <a:pPr algn="just"/>
            <a:endParaRPr lang="ru-RU" sz="400" dirty="0" smtClean="0">
              <a:latin typeface="Century Schoolbook" pitchFamily="18" charset="0"/>
            </a:endParaRPr>
          </a:p>
          <a:p>
            <a:pPr algn="just"/>
            <a:r>
              <a:rPr lang="ru-RU" b="1" dirty="0" smtClean="0">
                <a:latin typeface="Century Schoolbook" pitchFamily="18" charset="0"/>
              </a:rPr>
              <a:t>2002 г.</a:t>
            </a:r>
            <a:r>
              <a:rPr lang="ru-RU" sz="1600" b="1" dirty="0" smtClean="0">
                <a:latin typeface="Century Schoolbook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latin typeface="Century Schoolbook" pitchFamily="18" charset="0"/>
              </a:rPr>
              <a:t>Грамота </a:t>
            </a:r>
            <a:r>
              <a:rPr lang="ru-RU" sz="1600" dirty="0" smtClean="0">
                <a:latin typeface="Century Schoolbook" pitchFamily="18" charset="0"/>
              </a:rPr>
              <a:t>Президиума Чувашского </a:t>
            </a:r>
            <a:r>
              <a:rPr lang="ru-RU" sz="1600" dirty="0" err="1" smtClean="0">
                <a:latin typeface="Century Schoolbook" pitchFamily="18" charset="0"/>
              </a:rPr>
              <a:t>рескома</a:t>
            </a:r>
            <a:r>
              <a:rPr lang="ru-RU" sz="1600" dirty="0" smtClean="0">
                <a:latin typeface="Century Schoolbook" pitchFamily="18" charset="0"/>
              </a:rPr>
              <a:t> профсоюза работников народного образования и науки Российской Федерации.</a:t>
            </a:r>
          </a:p>
          <a:p>
            <a:pPr algn="just"/>
            <a:endParaRPr lang="ru-RU" sz="400" dirty="0" smtClean="0"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2003 г.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Почетная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грамота Президиума Центрального Комитета Профсоюза работников народного образования и науки </a:t>
            </a:r>
            <a:r>
              <a:rPr lang="ru-RU" sz="1600" dirty="0" smtClean="0">
                <a:latin typeface="Century Schoolbook" pitchFamily="18" charset="0"/>
              </a:rPr>
              <a:t>Российской Федерации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400" dirty="0" smtClean="0"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2004 г.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Юбилейная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медаль «100 лет Профсоюзам России».</a:t>
            </a:r>
          </a:p>
          <a:p>
            <a:pPr algn="just"/>
            <a:endParaRPr lang="ru-RU" sz="400" dirty="0" smtClean="0"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2005 г.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Почетная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грамота Первичной профсоюзной организации сотрудников Чувашского государственного университета им. И.Н. Ульянова.</a:t>
            </a:r>
          </a:p>
          <a:p>
            <a:pPr algn="just"/>
            <a:endParaRPr lang="ru-RU" sz="400" dirty="0" smtClean="0">
              <a:latin typeface="Century Schoolbook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20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664689" cy="648072"/>
          </a:xfrm>
          <a:prstGeom prst="rect">
            <a:avLst/>
          </a:prstGeom>
          <a:noFill/>
        </p:spPr>
      </p:pic>
      <p:pic>
        <p:nvPicPr>
          <p:cNvPr id="18" name="Picture 2" descr="C:\Users\profkom\Desktop\Бородин\IMG_1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052736"/>
            <a:ext cx="235197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profkom\Desktop\Бородин\награды\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1411">
            <a:off x="7511296" y="2795766"/>
            <a:ext cx="1107306" cy="155752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</p:pic>
      <p:pic>
        <p:nvPicPr>
          <p:cNvPr id="2052" name="Picture 4" descr="C:\Users\profkom\Desktop\Бородин\награды\2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9896">
            <a:off x="6501442" y="2794519"/>
            <a:ext cx="1140907" cy="16114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</p:pic>
      <p:pic>
        <p:nvPicPr>
          <p:cNvPr id="19" name="Picture 7" descr="C:\Users\profkom\Desktop\Бородин\награды\2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9558">
            <a:off x="7495679" y="3936626"/>
            <a:ext cx="1126455" cy="1617798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21" name="Picture 3" descr="C:\Users\profkom\Desktop\Бородин\награды\2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32420">
            <a:off x="6495520" y="4017260"/>
            <a:ext cx="1156757" cy="159638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7332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Первичная профсоюзная организация работников Чувашского государственного университета им. И.Н. Ульянова Профессионального союза работников народного образования и науки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3688" y="188640"/>
            <a:ext cx="460851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764704"/>
            <a:ext cx="4608512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116632"/>
            <a:ext cx="73551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Награды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980728"/>
            <a:ext cx="59766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2015 г.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Почетная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грамота Президиума Чувашского республиканского объединения организаций профсоюзов «ЧУВАШРЕССОВПРОФ».</a:t>
            </a:r>
          </a:p>
          <a:p>
            <a:pPr algn="just"/>
            <a:endParaRPr lang="ru-RU" sz="400" dirty="0" smtClean="0"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2017 г.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Почетная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грамота Исполнительного комитета Профсоюза работников народного образования и науки </a:t>
            </a:r>
            <a:r>
              <a:rPr lang="ru-RU" sz="1600" dirty="0" smtClean="0">
                <a:latin typeface="Century Schoolbook" pitchFamily="18" charset="0"/>
              </a:rPr>
              <a:t>Российской Федерации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400" dirty="0" smtClean="0"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2018 г.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Благодарность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Президиума Чувашского республиканского объединения организаций профсоюзов «ЧУВАШРЕССОВПРОФ» в связи со 100-летием Инспекции труда.</a:t>
            </a:r>
          </a:p>
          <a:p>
            <a:pPr algn="just"/>
            <a:endParaRPr lang="ru-RU" sz="400" dirty="0" smtClean="0"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2020 г.</a:t>
            </a:r>
            <a:r>
              <a:rPr lang="ru-RU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Почетная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грамота Президиума Союза «Чувашское республиканское объединение организаций профсоюзов «ЧУВАШРЕССОВПРОФ».</a:t>
            </a:r>
          </a:p>
          <a:p>
            <a:pPr algn="just"/>
            <a:endParaRPr lang="ru-RU" sz="400" dirty="0" smtClean="0"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2022 г.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Почетная 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грамота профсоюзного комитета Первичной профсоюзной организации работников Чувашского государственного университета                               им. И.Н. Ульянова Профессионального союза работников народного образования и науки </a:t>
            </a:r>
            <a:r>
              <a:rPr lang="ru-RU" sz="1600" dirty="0" smtClean="0">
                <a:latin typeface="Century Schoolbook" pitchFamily="18" charset="0"/>
              </a:rPr>
              <a:t>Российской Федерации</a:t>
            </a:r>
            <a:r>
              <a:rPr lang="ru-RU" sz="1600" dirty="0" smtClean="0">
                <a:latin typeface="Century Schoolbook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Диагональная полоса 15"/>
          <p:cNvSpPr/>
          <p:nvPr/>
        </p:nvSpPr>
        <p:spPr>
          <a:xfrm flipH="1" flipV="1">
            <a:off x="3347868" y="5517232"/>
            <a:ext cx="5796132" cy="1340768"/>
          </a:xfrm>
          <a:prstGeom prst="diagStripe">
            <a:avLst>
              <a:gd name="adj" fmla="val 28976"/>
            </a:avLst>
          </a:prstGeom>
          <a:solidFill>
            <a:srgbClr val="339966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flipH="1">
            <a:off x="1582994" y="6075376"/>
            <a:ext cx="7561003" cy="7826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16632"/>
            <a:ext cx="664689" cy="648072"/>
          </a:xfrm>
          <a:prstGeom prst="rect">
            <a:avLst/>
          </a:prstGeom>
          <a:noFill/>
        </p:spPr>
      </p:pic>
      <p:pic>
        <p:nvPicPr>
          <p:cNvPr id="24" name="Picture 3" descr="C:\Users\profkom\Desktop\Бородин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908720"/>
            <a:ext cx="1779463" cy="233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profkom\Desktop\Бородин\1679335200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212976"/>
            <a:ext cx="1725307" cy="244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hereez.com/media/cache/activity_carousel/uploads/1e1f4c35-dd9c-11e6-aaa9-fa163ef53965/activity/ec24f56f-098a-11e7-af3e-fa163ef53965/gallery/cropped/4d6a9b2b938ba136229998d70cbf806a257ca6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0928"/>
            <a:ext cx="4392488" cy="2745305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635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62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СПАСИБО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ЗА ВНИМАНИЕ!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1582994" y="5301208"/>
            <a:ext cx="7561006" cy="1556792"/>
            <a:chOff x="1582994" y="5301208"/>
            <a:chExt cx="7561006" cy="1556792"/>
          </a:xfrm>
        </p:grpSpPr>
        <p:sp>
          <p:nvSpPr>
            <p:cNvPr id="7" name="Диагональная полоса 6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516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Биография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75656" y="188640"/>
            <a:ext cx="482453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836712"/>
            <a:ext cx="4752528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77" y="116632"/>
            <a:ext cx="664689" cy="648072"/>
          </a:xfrm>
          <a:prstGeom prst="rect">
            <a:avLst/>
          </a:prstGeom>
          <a:noFill/>
        </p:spPr>
      </p:pic>
      <p:grpSp>
        <p:nvGrpSpPr>
          <p:cNvPr id="3" name="Группа 8"/>
          <p:cNvGrpSpPr/>
          <p:nvPr/>
        </p:nvGrpSpPr>
        <p:grpSpPr>
          <a:xfrm>
            <a:off x="1582994" y="5301208"/>
            <a:ext cx="7561006" cy="1556792"/>
            <a:chOff x="1582994" y="5301208"/>
            <a:chExt cx="7561006" cy="1556792"/>
          </a:xfrm>
        </p:grpSpPr>
        <p:sp>
          <p:nvSpPr>
            <p:cNvPr id="16" name="Диагональная полоса 15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419872" y="1412776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Родился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11.04.1949 г.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в г. Галле (Германия) семье офицера.</a:t>
            </a:r>
          </a:p>
          <a:p>
            <a:pPr algn="just"/>
            <a:endParaRPr lang="ru-RU" sz="8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1966 г.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окончил школу  г. Ленинград. </a:t>
            </a:r>
          </a:p>
          <a:p>
            <a:pPr algn="just"/>
            <a:endParaRPr lang="ru-RU" sz="8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1973 г.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– окончил вечернее отделение факультета электрификации промышленности Чувашского государственного университета.</a:t>
            </a:r>
          </a:p>
          <a:p>
            <a:pPr algn="just"/>
            <a:endParaRPr lang="ru-RU" sz="8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С 1975 г.  по н.в.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заведующий учебной лабораторией теоретических основ электротехники и релейной защиты и автоматики (ранее кафедра теоретических основ электротехники) ФГБОУ ВО «ЧГУ им. И.Н. Ульянова».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/>
            <a:endParaRPr lang="ru-RU" sz="1600" dirty="0"/>
          </a:p>
        </p:txBody>
      </p:sp>
      <p:pic>
        <p:nvPicPr>
          <p:cNvPr id="1026" name="Picture 2" descr="C:\Users\profkom\Desktop\Бородин\Бород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516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Профсоюзная деятельность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75656" y="188640"/>
            <a:ext cx="482453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836712"/>
            <a:ext cx="4752528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77" y="116632"/>
            <a:ext cx="664689" cy="648072"/>
          </a:xfrm>
          <a:prstGeom prst="rect">
            <a:avLst/>
          </a:prstGeom>
          <a:noFill/>
        </p:spPr>
      </p:pic>
      <p:grpSp>
        <p:nvGrpSpPr>
          <p:cNvPr id="3" name="Группа 8"/>
          <p:cNvGrpSpPr/>
          <p:nvPr/>
        </p:nvGrpSpPr>
        <p:grpSpPr>
          <a:xfrm>
            <a:off x="1582994" y="5301208"/>
            <a:ext cx="7561006" cy="1556792"/>
            <a:chOff x="1582994" y="5301208"/>
            <a:chExt cx="7561006" cy="1556792"/>
          </a:xfrm>
        </p:grpSpPr>
        <p:sp>
          <p:nvSpPr>
            <p:cNvPr id="16" name="Диагональная полоса 15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83568" y="908720"/>
            <a:ext cx="734481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Century Schoolbook" pitchFamily="18" charset="0"/>
              </a:rPr>
              <a:t>1991 - 1994 гг.</a:t>
            </a:r>
            <a:r>
              <a:rPr lang="ru-RU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председатель профбюро электротехнического факультета.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Принимал участие в составе рабочей группы по разработке и заключению </a:t>
            </a: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первого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Коллективного договора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в Чувашском государственном университете (01.03.1991 г.).</a:t>
            </a:r>
          </a:p>
          <a:p>
            <a:pPr algn="just"/>
            <a:endParaRPr lang="ru-RU" sz="4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Century Schoolbook" pitchFamily="18" charset="0"/>
              </a:rPr>
              <a:t>1995 - 2009 гг.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председатель профбюро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технических специальностей (8 факультетов). </a:t>
            </a:r>
          </a:p>
          <a:p>
            <a:pPr algn="just"/>
            <a:endParaRPr lang="ru-RU" sz="4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Century Schoolbook" pitchFamily="18" charset="0"/>
              </a:rPr>
              <a:t>1999 - 2007 гг.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– старший общественный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инспектор по охране труда. </a:t>
            </a:r>
          </a:p>
          <a:p>
            <a:pPr algn="just"/>
            <a:r>
              <a:rPr lang="ru-RU" sz="1600" u="sng" dirty="0" smtClean="0">
                <a:solidFill>
                  <a:srgbClr val="000000"/>
                </a:solidFill>
                <a:latin typeface="Century Schoolbook" pitchFamily="18" charset="0"/>
              </a:rPr>
              <a:t>Входил в состав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: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3573016"/>
            <a:ext cx="4608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indent="-889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профкома и возглавлял сектор по охране труда и технике безопасности;</a:t>
            </a:r>
          </a:p>
          <a:p>
            <a:pPr marL="88900" lvl="0" indent="-889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пожарно-технической комиссии в Чувашском государственном университете им. И.Н. Ульянова;</a:t>
            </a:r>
          </a:p>
          <a:p>
            <a:pPr marL="88900" lvl="0" indent="-889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комиссии по проведению общественного смотра-конкурса по охране труда в Чувашском государственном университете им. И.Н. Ульянова;</a:t>
            </a:r>
          </a:p>
          <a:p>
            <a:pPr marL="88900" lvl="0" indent="-889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комиссии по проверке знаний по охране труда.</a:t>
            </a:r>
          </a:p>
        </p:txBody>
      </p:sp>
      <p:pic>
        <p:nvPicPr>
          <p:cNvPr id="3077" name="Picture 5" descr="C:\Users\profkom\Desktop\Бородин\1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2547201" cy="185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Users\profkom\Desktop\Бородин\1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988840"/>
            <a:ext cx="2707512" cy="195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516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Профсоюзная деятельность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75656" y="188640"/>
            <a:ext cx="482453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836712"/>
            <a:ext cx="4752528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77" y="116632"/>
            <a:ext cx="664689" cy="648072"/>
          </a:xfrm>
          <a:prstGeom prst="rect">
            <a:avLst/>
          </a:prstGeom>
          <a:noFill/>
        </p:spPr>
      </p:pic>
      <p:grpSp>
        <p:nvGrpSpPr>
          <p:cNvPr id="3" name="Группа 8"/>
          <p:cNvGrpSpPr/>
          <p:nvPr/>
        </p:nvGrpSpPr>
        <p:grpSpPr>
          <a:xfrm>
            <a:off x="1582994" y="5301208"/>
            <a:ext cx="7561006" cy="1556792"/>
            <a:chOff x="1582994" y="5301208"/>
            <a:chExt cx="7561006" cy="1556792"/>
          </a:xfrm>
        </p:grpSpPr>
        <p:sp>
          <p:nvSpPr>
            <p:cNvPr id="16" name="Диагональная полоса 15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6" name="Picture 4" descr="D:\Стерхова\Комиссии и положения по университету\Комитет (комиссия) по охране труда\Sc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2024467" cy="29523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grpSp>
        <p:nvGrpSpPr>
          <p:cNvPr id="19" name="Группа 18"/>
          <p:cNvGrpSpPr/>
          <p:nvPr/>
        </p:nvGrpSpPr>
        <p:grpSpPr>
          <a:xfrm>
            <a:off x="611560" y="980728"/>
            <a:ext cx="7241108" cy="3765907"/>
            <a:chOff x="611560" y="980728"/>
            <a:chExt cx="7241108" cy="376590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1560" y="1268760"/>
              <a:ext cx="5832648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 algn="just"/>
              <a:r>
                <a:rPr lang="ru-RU" sz="1600" b="1" dirty="0" smtClean="0">
                  <a:solidFill>
                    <a:srgbClr val="000000"/>
                  </a:solidFill>
                  <a:latin typeface="Century Schoolbook" pitchFamily="18" charset="0"/>
                </a:rPr>
                <a:t>    Входит </a:t>
              </a:r>
              <a:r>
                <a:rPr lang="ru-RU" sz="1600" dirty="0" smtClean="0">
                  <a:solidFill>
                    <a:srgbClr val="000000"/>
                  </a:solidFill>
                  <a:latin typeface="Century Schoolbook" pitchFamily="18" charset="0"/>
                </a:rPr>
                <a:t>в состав:</a:t>
              </a:r>
            </a:p>
            <a:p>
              <a:pPr marL="358775" indent="-179388" algn="just">
                <a:buFontTx/>
                <a:buChar char="-"/>
              </a:pPr>
              <a:r>
                <a:rPr lang="ru-RU" sz="1600" dirty="0" smtClean="0">
                  <a:solidFill>
                    <a:srgbClr val="000000"/>
                  </a:solidFill>
                  <a:latin typeface="Century Schoolbook" pitchFamily="18" charset="0"/>
                </a:rPr>
                <a:t>профсоюзного комитета;</a:t>
              </a:r>
            </a:p>
            <a:p>
              <a:pPr marL="358775" indent="-179388" algn="just">
                <a:buFontTx/>
                <a:buChar char="-"/>
              </a:pPr>
              <a:r>
                <a:rPr lang="ru-RU" sz="1600" dirty="0" smtClean="0">
                  <a:solidFill>
                    <a:srgbClr val="000000"/>
                  </a:solidFill>
                  <a:latin typeface="Century Schoolbook" pitchFamily="18" charset="0"/>
                </a:rPr>
                <a:t>комитета (комиссии) по охране труда ФГБОУ ВО «ЧГУ им. И.Н. Ульянова»;</a:t>
              </a:r>
            </a:p>
            <a:p>
              <a:pPr marL="358775" indent="-179388" algn="just">
                <a:buFontTx/>
                <a:buChar char="-"/>
              </a:pPr>
              <a:r>
                <a:rPr lang="ru-RU" sz="1600" dirty="0" smtClean="0">
                  <a:solidFill>
                    <a:srgbClr val="000000"/>
                  </a:solidFill>
                  <a:latin typeface="Century Schoolbook" pitchFamily="18" charset="0"/>
                </a:rPr>
                <a:t>комиссии по проведению общественного смотра-конкурса по охране труда в ФГБОУ ВО «ЧГУ им. И.Н. Ульянова»;</a:t>
              </a:r>
            </a:p>
            <a:p>
              <a:pPr marL="358775" indent="-179388" algn="just">
                <a:buFontTx/>
                <a:buChar char="-"/>
              </a:pPr>
              <a:r>
                <a:rPr lang="ru-RU" sz="1600" dirty="0" smtClean="0">
                  <a:latin typeface="Century Schoolbook" pitchFamily="18" charset="0"/>
                </a:rPr>
                <a:t>комиссии по проверке знаний требований охраны труда работников.</a:t>
              </a:r>
              <a:endParaRPr lang="ru-RU" sz="1600" dirty="0" smtClean="0">
                <a:solidFill>
                  <a:srgbClr val="000000"/>
                </a:solidFill>
                <a:latin typeface="Century Schoolbook" pitchFamily="18" charset="0"/>
              </a:endParaRPr>
            </a:p>
            <a:p>
              <a:pPr marL="358775" indent="-179388" algn="just"/>
              <a:endParaRPr lang="ru-RU" sz="400" dirty="0" smtClean="0">
                <a:solidFill>
                  <a:srgbClr val="000000"/>
                </a:solidFill>
                <a:latin typeface="Century Schoolbook" pitchFamily="18" charset="0"/>
              </a:endParaRPr>
            </a:p>
            <a:p>
              <a:pPr marL="268288" indent="-268288" algn="just"/>
              <a:r>
                <a:rPr lang="ru-RU" sz="1600" b="1" dirty="0" smtClean="0">
                  <a:latin typeface="Century Schoolbook" pitchFamily="18" charset="0"/>
                </a:rPr>
                <a:t>    </a:t>
              </a:r>
              <a:r>
                <a:rPr lang="x-none" sz="1600" b="1" smtClean="0">
                  <a:latin typeface="Century Schoolbook" pitchFamily="18" charset="0"/>
                </a:rPr>
                <a:t>Осуществл</a:t>
              </a:r>
              <a:r>
                <a:rPr lang="ru-RU" sz="1600" b="1" dirty="0" err="1" smtClean="0">
                  <a:latin typeface="Century Schoolbook" pitchFamily="18" charset="0"/>
                </a:rPr>
                <a:t>яет</a:t>
              </a:r>
              <a:r>
                <a:rPr lang="x-none" sz="1600" smtClean="0">
                  <a:latin typeface="Century Schoolbook" pitchFamily="18" charset="0"/>
                </a:rPr>
                <a:t> координаци</a:t>
              </a:r>
              <a:r>
                <a:rPr lang="ru-RU" sz="1600" dirty="0" err="1" smtClean="0">
                  <a:latin typeface="Century Schoolbook" pitchFamily="18" charset="0"/>
                </a:rPr>
                <a:t>ю</a:t>
              </a:r>
              <a:r>
                <a:rPr lang="x-none" sz="1600" smtClean="0">
                  <a:latin typeface="Century Schoolbook" pitchFamily="18" charset="0"/>
                </a:rPr>
                <a:t> и руководств</a:t>
              </a:r>
              <a:r>
                <a:rPr lang="ru-RU" sz="1600" dirty="0" smtClean="0">
                  <a:latin typeface="Century Schoolbook" pitchFamily="18" charset="0"/>
                </a:rPr>
                <a:t>о</a:t>
              </a:r>
              <a:r>
                <a:rPr lang="x-none" sz="1600" smtClean="0">
                  <a:latin typeface="Century Schoolbook" pitchFamily="18" charset="0"/>
                </a:rPr>
                <a:t> деятельности уполномоченных лиц по охране труда</a:t>
              </a:r>
              <a:r>
                <a:rPr lang="ru-RU" sz="1600" dirty="0" smtClean="0">
                  <a:latin typeface="Century Schoolbook" pitchFamily="18" charset="0"/>
                </a:rPr>
                <a:t> профсоюзных организаций структурных подразделений (21 чел.).</a:t>
              </a:r>
            </a:p>
            <a:p>
              <a:pPr marL="268288" indent="-268288" algn="just"/>
              <a:endParaRPr lang="ru-RU" sz="400" dirty="0" smtClean="0">
                <a:latin typeface="Century Schoolbook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27584" y="980728"/>
              <a:ext cx="70250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ru-RU" b="1" dirty="0" smtClean="0">
                  <a:solidFill>
                    <a:srgbClr val="000000"/>
                  </a:solidFill>
                  <a:latin typeface="Century Schoolbook" pitchFamily="18" charset="0"/>
                </a:rPr>
                <a:t>С 2008 г. по н.в.</a:t>
              </a:r>
              <a:r>
                <a:rPr lang="ru-RU" dirty="0" smtClean="0">
                  <a:solidFill>
                    <a:srgbClr val="000000"/>
                  </a:solidFill>
                  <a:latin typeface="Century Schoolbook" pitchFamily="18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latin typeface="Century Schoolbook" pitchFamily="18" charset="0"/>
                </a:rPr>
                <a:t>– внештатный технический инспектор труда.</a:t>
              </a:r>
            </a:p>
          </p:txBody>
        </p:sp>
      </p:grpSp>
      <p:pic>
        <p:nvPicPr>
          <p:cNvPr id="5122" name="Picture 2" descr="C:\Users\profkom\Desktop\Бородин\P1070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81128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C:\Users\profkom\Desktop\Бородин\P1060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365104"/>
            <a:ext cx="2376265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516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Профсоюзная деятельность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75656" y="188640"/>
            <a:ext cx="482453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836712"/>
            <a:ext cx="4752528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77" y="116632"/>
            <a:ext cx="664689" cy="648072"/>
          </a:xfrm>
          <a:prstGeom prst="rect">
            <a:avLst/>
          </a:prstGeom>
          <a:noFill/>
        </p:spPr>
      </p:pic>
      <p:grpSp>
        <p:nvGrpSpPr>
          <p:cNvPr id="3" name="Группа 8"/>
          <p:cNvGrpSpPr/>
          <p:nvPr/>
        </p:nvGrpSpPr>
        <p:grpSpPr>
          <a:xfrm>
            <a:off x="1582994" y="5301208"/>
            <a:ext cx="7561006" cy="1556792"/>
            <a:chOff x="1582994" y="5301208"/>
            <a:chExt cx="7561006" cy="1556792"/>
          </a:xfrm>
        </p:grpSpPr>
        <p:sp>
          <p:nvSpPr>
            <p:cNvPr id="16" name="Диагональная полоса 15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195" name="Picture 3" descr="C:\Users\profkom\Desktop\Бородин\IMG_20230315_110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1944216" cy="237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131840" y="1052736"/>
            <a:ext cx="51125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/>
            <a:endParaRPr lang="ru-RU" sz="4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b="1" dirty="0" smtClean="0">
                <a:latin typeface="Century Schoolbook" pitchFamily="18" charset="0"/>
              </a:rPr>
              <a:t>Участвует </a:t>
            </a:r>
            <a:r>
              <a:rPr lang="ru-RU" sz="1600" dirty="0" smtClean="0">
                <a:latin typeface="Century Schoolbook" pitchFamily="18" charset="0"/>
              </a:rPr>
              <a:t>в подготовке:</a:t>
            </a:r>
          </a:p>
          <a:p>
            <a:pPr marL="179388" indent="-179388" algn="just">
              <a:buFontTx/>
              <a:buChar char="-"/>
            </a:pPr>
            <a:r>
              <a:rPr lang="ru-RU" sz="1600" dirty="0" smtClean="0">
                <a:latin typeface="Century Schoolbook" pitchFamily="18" charset="0"/>
              </a:rPr>
              <a:t>проектов локальных актов по охране труда университета;</a:t>
            </a:r>
          </a:p>
          <a:p>
            <a:pPr marL="179388" indent="-179388" algn="just">
              <a:buFontTx/>
              <a:buChar char="-"/>
            </a:pPr>
            <a:r>
              <a:rPr lang="ru-RU" sz="1600" dirty="0" smtClean="0">
                <a:latin typeface="Century Schoolbook" pitchFamily="18" charset="0"/>
              </a:rPr>
              <a:t>проекта Коллективного договора и актов его выполнения;</a:t>
            </a:r>
          </a:p>
          <a:p>
            <a:pPr marL="179388" indent="-179388" algn="just">
              <a:buFontTx/>
              <a:buChar char="-"/>
            </a:pPr>
            <a:r>
              <a:rPr lang="ru-RU" sz="1600" dirty="0" smtClean="0">
                <a:latin typeface="Century Schoolbook" pitchFamily="18" charset="0"/>
              </a:rPr>
              <a:t>планов и отчетов по охране труда профсоюзной организации работников;</a:t>
            </a:r>
          </a:p>
          <a:p>
            <a:pPr marL="179388" indent="-179388" algn="just">
              <a:buFontTx/>
              <a:buChar char="-"/>
            </a:pPr>
            <a:r>
              <a:rPr lang="ru-RU" sz="1600" dirty="0" smtClean="0">
                <a:latin typeface="Century Schoolbook" pitchFamily="18" charset="0"/>
              </a:rPr>
              <a:t>материалов по </a:t>
            </a:r>
            <a:r>
              <a:rPr lang="ru-RU" sz="1600" dirty="0" err="1" smtClean="0">
                <a:latin typeface="Century Schoolbook" pitchFamily="18" charset="0"/>
              </a:rPr>
              <a:t>общепрофсоюзным</a:t>
            </a:r>
            <a:r>
              <a:rPr lang="ru-RU" sz="1600" dirty="0" smtClean="0">
                <a:latin typeface="Century Schoolbook" pitchFamily="18" charset="0"/>
              </a:rPr>
              <a:t> тематическим проверкам безопасности и охраны труда.</a:t>
            </a: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</a:p>
          <a:p>
            <a:pPr marL="179388" indent="-179388" algn="just">
              <a:buFontTx/>
              <a:buChar char="-"/>
            </a:pPr>
            <a:endParaRPr lang="ru-RU" sz="800" b="1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179388" indent="-179388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Входит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в состав рабочих групп по охране труда  в университете.</a:t>
            </a:r>
          </a:p>
          <a:p>
            <a:pPr marL="179388" indent="-179388" algn="just">
              <a:buFont typeface="Wingdings" pitchFamily="2" charset="2"/>
              <a:buChar char="ü"/>
            </a:pPr>
            <a:endParaRPr lang="ru-RU" sz="8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179388" indent="-179388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Участвует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в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работе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совещаний и семинаров,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проводимыми </a:t>
            </a:r>
            <a:r>
              <a:rPr lang="ru-RU" sz="1600" dirty="0" err="1" smtClean="0">
                <a:solidFill>
                  <a:srgbClr val="000000"/>
                </a:solidFill>
                <a:latin typeface="Century Schoolbook" pitchFamily="18" charset="0"/>
              </a:rPr>
              <a:t>Рескомом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dirty="0" smtClean="0">
                <a:latin typeface="Century Schoolbook" pitchFamily="18" charset="0"/>
              </a:rPr>
              <a:t>Профсоюза работников народного образования и науки Российской Федерации. </a:t>
            </a:r>
            <a:endParaRPr lang="ru-RU" sz="16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179388" indent="-179388" algn="just"/>
            <a:endParaRPr lang="ru-RU" sz="16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179388" indent="-179388" algn="just">
              <a:buFontTx/>
              <a:buChar char="-"/>
            </a:pPr>
            <a:endParaRPr lang="ru-RU" sz="1600" b="1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179388" indent="-179388" algn="just">
              <a:buFontTx/>
              <a:buChar char="-"/>
            </a:pPr>
            <a:endParaRPr lang="ru-RU" sz="400" b="1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179388" indent="-179388" algn="just">
              <a:buFontTx/>
              <a:buChar char="-"/>
            </a:pPr>
            <a:endParaRPr lang="ru-RU" sz="1600" dirty="0" smtClean="0">
              <a:latin typeface="Century Schoolbook" pitchFamily="18" charset="0"/>
            </a:endParaRPr>
          </a:p>
        </p:txBody>
      </p:sp>
      <p:pic>
        <p:nvPicPr>
          <p:cNvPr id="1026" name="Picture 2" descr="C:\Users\profkom\Desktop\Бородин\P1060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645024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516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Профсоюзная деятельность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31640" y="188640"/>
            <a:ext cx="496855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836712"/>
            <a:ext cx="4896544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77" y="116632"/>
            <a:ext cx="664689" cy="648072"/>
          </a:xfrm>
          <a:prstGeom prst="rect">
            <a:avLst/>
          </a:prstGeom>
          <a:noFill/>
        </p:spPr>
      </p:pic>
      <p:grpSp>
        <p:nvGrpSpPr>
          <p:cNvPr id="3" name="Группа 8"/>
          <p:cNvGrpSpPr/>
          <p:nvPr/>
        </p:nvGrpSpPr>
        <p:grpSpPr>
          <a:xfrm>
            <a:off x="1582994" y="5301208"/>
            <a:ext cx="7561006" cy="1556792"/>
            <a:chOff x="1582994" y="5301208"/>
            <a:chExt cx="7561006" cy="1556792"/>
          </a:xfrm>
        </p:grpSpPr>
        <p:sp>
          <p:nvSpPr>
            <p:cNvPr id="16" name="Диагональная полоса 15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419872" y="4221088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Tx/>
              <a:buChar char="-"/>
            </a:pPr>
            <a:endParaRPr lang="ru-RU" sz="400" b="1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179388" indent="-179388" algn="just">
              <a:buFont typeface="Wingdings" pitchFamily="2" charset="2"/>
              <a:buChar char="ü"/>
            </a:pPr>
            <a:endParaRPr lang="ru-RU" sz="4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600" dirty="0" smtClean="0">
                <a:latin typeface="Century Schoolbook" pitchFamily="18" charset="0"/>
              </a:rPr>
              <a:t> Проводились проверки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dirty="0" smtClean="0">
                <a:latin typeface="Century Schoolbook" pitchFamily="18" charset="0"/>
              </a:rPr>
              <a:t>о правильности начисления выплат компенсационного характера работникам медицинского факультета, хозяйственного отдела </a:t>
            </a:r>
          </a:p>
          <a:p>
            <a:pPr marL="179388" indent="-179388" algn="just"/>
            <a:r>
              <a:rPr lang="ru-RU" sz="1600" dirty="0" smtClean="0">
                <a:latin typeface="Century Schoolbook" pitchFamily="18" charset="0"/>
              </a:rPr>
              <a:t>   (2015 -2016 гг.).</a:t>
            </a:r>
          </a:p>
        </p:txBody>
      </p:sp>
      <p:pic>
        <p:nvPicPr>
          <p:cNvPr id="9222" name="Picture 6" descr="C:\Users\profkom\Desktop\Бородин\смотр-конкурс апрель май 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1600" y="4005064"/>
            <a:ext cx="2472275" cy="185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 descr="C:\Users\profkom\Desktop\Бородин\1 смотр-колнкурс по охране труда апрель 2016 г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84482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899592" y="98072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Century Schoolbook" pitchFamily="18" charset="0"/>
              </a:rPr>
              <a:t>В 2015 - 2022 гг. с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овместно с уполномоченными по охране труда</a:t>
            </a:r>
            <a:r>
              <a:rPr lang="ru-RU" sz="1600" dirty="0" smtClean="0">
                <a:solidFill>
                  <a:prstClr val="black"/>
                </a:solidFill>
                <a:latin typeface="Century Schoolbook" pitchFamily="18" charset="0"/>
              </a:rPr>
              <a:t> проведено </a:t>
            </a:r>
            <a:r>
              <a:rPr lang="ru-RU" sz="1600" b="1" dirty="0" smtClean="0">
                <a:solidFill>
                  <a:prstClr val="black"/>
                </a:solidFill>
                <a:latin typeface="Century Schoolbook" pitchFamily="18" charset="0"/>
              </a:rPr>
              <a:t>37</a:t>
            </a:r>
            <a:r>
              <a:rPr lang="ru-RU" sz="1600" dirty="0" smtClean="0">
                <a:solidFill>
                  <a:prstClr val="black"/>
                </a:solidFill>
                <a:latin typeface="Century Schoolbook" pitchFamily="18" charset="0"/>
              </a:rPr>
              <a:t> проверок состояния охраны труда в структурных подразделениях ФГБОУ ВО «ЧГУ им. И.Н. Ульянова». </a:t>
            </a:r>
          </a:p>
        </p:txBody>
      </p:sp>
      <p:pic>
        <p:nvPicPr>
          <p:cNvPr id="24" name="Picture 2" descr="C:\Users\profkom\Desktop\Бородин\IMG_20230317_104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844824"/>
            <a:ext cx="1693140" cy="204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516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Информационная работа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31640" y="188640"/>
            <a:ext cx="4680520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836712"/>
            <a:ext cx="4536504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77" y="116632"/>
            <a:ext cx="664689" cy="648072"/>
          </a:xfrm>
          <a:prstGeom prst="rect">
            <a:avLst/>
          </a:prstGeom>
          <a:noFill/>
        </p:spPr>
      </p:pic>
      <p:grpSp>
        <p:nvGrpSpPr>
          <p:cNvPr id="3" name="Группа 8"/>
          <p:cNvGrpSpPr/>
          <p:nvPr/>
        </p:nvGrpSpPr>
        <p:grpSpPr>
          <a:xfrm>
            <a:off x="1582994" y="5301208"/>
            <a:ext cx="7561006" cy="1556792"/>
            <a:chOff x="1582994" y="5301208"/>
            <a:chExt cx="7561006" cy="1556792"/>
          </a:xfrm>
        </p:grpSpPr>
        <p:sp>
          <p:nvSpPr>
            <p:cNvPr id="16" name="Диагональная полоса 15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043608" y="98072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Осуществляет</a:t>
            </a:r>
            <a:r>
              <a:rPr lang="ru-RU" sz="1600" b="1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информирование работников университета о проводимых мероприятиях по охране труда через средства массовой информации.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4" cstate="print"/>
          <a:srcRect l="22914" r="20260" b="28516"/>
          <a:stretch>
            <a:fillRect/>
          </a:stretch>
        </p:blipFill>
        <p:spPr bwMode="auto">
          <a:xfrm>
            <a:off x="899592" y="1916832"/>
            <a:ext cx="2304256" cy="165618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563888" y="4149080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Century Schoolbook" pitchFamily="18" charset="0"/>
              </a:rPr>
              <a:t>Социальное партнерство работодателя и работников в сфере охраны труда /                     Ю.Г. Бородин [и др.] // Образовательные учреждения: охрана труда, профилактика профзаболеваний, общая и пожарная безопасность. - 2015. - №3. - С. 38-42.</a:t>
            </a:r>
            <a:endParaRPr lang="ru-RU" sz="1600" dirty="0">
              <a:latin typeface="Century Schoolbook" pitchFamily="18" charset="0"/>
            </a:endParaRPr>
          </a:p>
        </p:txBody>
      </p:sp>
      <p:pic>
        <p:nvPicPr>
          <p:cNvPr id="2050" name="Picture 2" descr="D:\Стерхова\Охрана труда ГО И ЧС\Университет\Статья в журнал\Журнал Образовательные учреждения №3 2015г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1048"/>
            <a:ext cx="1447193" cy="2016224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</p:pic>
      <p:pic>
        <p:nvPicPr>
          <p:cNvPr id="2051" name="Picture 3" descr="C:\Users\profkom\Desktop\Бородин\Sc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3002" y="4151180"/>
            <a:ext cx="1365829" cy="203582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l="21014" t="9831" r="21474" b="3655"/>
          <a:stretch>
            <a:fillRect/>
          </a:stretch>
        </p:blipFill>
        <p:spPr bwMode="auto">
          <a:xfrm>
            <a:off x="6084168" y="1844824"/>
            <a:ext cx="2124744" cy="165618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275856" y="2276872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entury Schoolbook" pitchFamily="18" charset="0"/>
                <a:hlinkClick r:id="rId8"/>
              </a:rPr>
              <a:t>https://profkom.chuvsu.ru</a:t>
            </a:r>
            <a:r>
              <a:rPr lang="ru-RU" sz="16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5160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Профсоюзная деятельность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75656" y="188640"/>
            <a:ext cx="482453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9792" y="764704"/>
            <a:ext cx="4752528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77" y="116632"/>
            <a:ext cx="664689" cy="648072"/>
          </a:xfrm>
          <a:prstGeom prst="rect">
            <a:avLst/>
          </a:prstGeom>
          <a:noFill/>
        </p:spPr>
      </p:pic>
      <p:grpSp>
        <p:nvGrpSpPr>
          <p:cNvPr id="4" name="Группа 8"/>
          <p:cNvGrpSpPr/>
          <p:nvPr/>
        </p:nvGrpSpPr>
        <p:grpSpPr>
          <a:xfrm>
            <a:off x="1582994" y="5517232"/>
            <a:ext cx="7561006" cy="1340768"/>
            <a:chOff x="1582994" y="5301208"/>
            <a:chExt cx="7561006" cy="1556792"/>
          </a:xfrm>
        </p:grpSpPr>
        <p:sp>
          <p:nvSpPr>
            <p:cNvPr id="19" name="Диагональная полоса 18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3717032"/>
            <a:ext cx="7200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400" dirty="0" smtClean="0">
              <a:latin typeface="Century Schoolbook" pitchFamily="18" charset="0"/>
            </a:endParaRP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Century Schoolbook" pitchFamily="18" charset="0"/>
              </a:rPr>
              <a:t> о наличии и состояния объектов социальной сферы вузов в условиях реформирования высшего образования (2018 г.);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400" dirty="0" smtClean="0">
              <a:latin typeface="Century Schoolbook" pitchFamily="18" charset="0"/>
            </a:endParaRPr>
          </a:p>
          <a:p>
            <a:pPr marL="179388" lvl="0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Century Schoolbook" pitchFamily="18" charset="0"/>
              </a:rPr>
              <a:t> по обеспечению безопасности при эксплуатации зданий и сооружений образовательных организаций (2018 г.);</a:t>
            </a:r>
          </a:p>
          <a:p>
            <a:pPr marL="179388" lvl="0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400" b="0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179388" lvl="0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по вопросу режима рабочего времени и нормам труда работников (2020 г.</a:t>
            </a:r>
            <a:r>
              <a:rPr lang="ru-RU" sz="1600" dirty="0" smtClean="0">
                <a:latin typeface="Century Schoolbook" pitchFamily="18" charset="0"/>
              </a:rPr>
              <a:t>);</a:t>
            </a:r>
          </a:p>
          <a:p>
            <a:pPr marL="179388" lvl="0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400" dirty="0" smtClean="0">
              <a:latin typeface="Century Schoolbook" pitchFamily="18" charset="0"/>
            </a:endParaRPr>
          </a:p>
          <a:p>
            <a:pPr marL="179388" lvl="0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Century Schoolbook" pitchFamily="18" charset="0"/>
              </a:rPr>
              <a:t> по безопасности и охраны труда при проведении занятий по физической культуре и спортом в образовательных (2021 г.).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Users\profkom\Desktop\Бородин\IMG_1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411760" y="980728"/>
            <a:ext cx="5760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02124"/>
                </a:solidFill>
                <a:latin typeface="Century Schoolbook" pitchFamily="18" charset="0"/>
                <a:cs typeface="Arial" pitchFamily="34" charset="0"/>
              </a:rPr>
              <a:t>	Проводились проверки и мониторинги, предоставлялась информация: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Century Schoolbook" pitchFamily="18" charset="0"/>
              </a:rPr>
              <a:t> по вопросу «О ситуации с организацией проведения медицинских осмотров работников образования» для представления в ЦС Профсоюза (2016 г.);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Century Schoolbook" pitchFamily="18" charset="0"/>
              </a:rPr>
              <a:t> об организации работы по осуществлению контроля за выполнением требований законодательства об охране труда в ФГБОУ ВО «ЧГУ им.  И.Н. Ульянова» (2017 г.);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Century Schoolbook" pitchFamily="18" charset="0"/>
              </a:rPr>
              <a:t> о результатах СОУТ, проведенной в ФГБОУ ВО «ЧГУ им. И.Н. Ульянова» в 2014 - 2017 гг. (2017 г.);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5160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Профсоюзная деятельность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75656" y="188640"/>
            <a:ext cx="482453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9792" y="764704"/>
            <a:ext cx="4752528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Стерхова\картинки\профсоюз\1643630107_2-papik-pro-p-profsoyuz-logotip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77" y="116632"/>
            <a:ext cx="664689" cy="648072"/>
          </a:xfrm>
          <a:prstGeom prst="rect">
            <a:avLst/>
          </a:prstGeom>
          <a:noFill/>
        </p:spPr>
      </p:pic>
      <p:grpSp>
        <p:nvGrpSpPr>
          <p:cNvPr id="3" name="Группа 8"/>
          <p:cNvGrpSpPr/>
          <p:nvPr/>
        </p:nvGrpSpPr>
        <p:grpSpPr>
          <a:xfrm>
            <a:off x="1582994" y="5517232"/>
            <a:ext cx="7561006" cy="1340768"/>
            <a:chOff x="1582994" y="5301208"/>
            <a:chExt cx="7561006" cy="1556792"/>
          </a:xfrm>
        </p:grpSpPr>
        <p:sp>
          <p:nvSpPr>
            <p:cNvPr id="19" name="Диагональная полоса 18"/>
            <p:cNvSpPr/>
            <p:nvPr/>
          </p:nvSpPr>
          <p:spPr>
            <a:xfrm flipH="1" flipV="1">
              <a:off x="3347868" y="5301208"/>
              <a:ext cx="5796132" cy="1556792"/>
            </a:xfrm>
            <a:prstGeom prst="diagStripe">
              <a:avLst>
                <a:gd name="adj" fmla="val 28976"/>
              </a:avLst>
            </a:prstGeom>
            <a:solidFill>
              <a:srgbClr val="3399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 flipH="1">
              <a:off x="1582994" y="5949280"/>
              <a:ext cx="7561003" cy="90872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27584" y="3429000"/>
            <a:ext cx="734481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algn="just"/>
            <a:r>
              <a:rPr lang="ru-RU" sz="1600" dirty="0" smtClean="0">
                <a:latin typeface="Century Schoolbook" pitchFamily="18" charset="0"/>
              </a:rPr>
              <a:t>	</a:t>
            </a:r>
            <a:r>
              <a:rPr lang="ru-RU" sz="1500" b="1" dirty="0" smtClean="0">
                <a:latin typeface="Century Schoolbook" pitchFamily="18" charset="0"/>
              </a:rPr>
              <a:t>На основании ходатайств профкома работников</a:t>
            </a:r>
            <a:r>
              <a:rPr lang="ru-RU" sz="1500" dirty="0" smtClean="0">
                <a:latin typeface="Century Schoolbook" pitchFamily="18" charset="0"/>
              </a:rPr>
              <a:t>:</a:t>
            </a:r>
          </a:p>
          <a:p>
            <a:pPr marL="179388" lvl="0" indent="-179388" algn="just">
              <a:buFontTx/>
              <a:buChar char="-"/>
            </a:pPr>
            <a:r>
              <a:rPr lang="ru-RU" sz="1500" dirty="0" smtClean="0">
                <a:latin typeface="Century Schoolbook" pitchFamily="18" charset="0"/>
              </a:rPr>
              <a:t>в спортивном комплексе ЧГУ им. И.Н. Ульянова в целях организации комфортных и безопасных условий труда для членов отборочных комиссий факультетов, принимающих участие в проведения приемной кампании ежегодно выделяется кабинет с оснащением его местом для приема пищи - чайником, микроволновой печью, </a:t>
            </a:r>
            <a:r>
              <a:rPr lang="ru-RU" sz="1500" dirty="0" err="1" smtClean="0">
                <a:latin typeface="Century Schoolbook" pitchFamily="18" charset="0"/>
              </a:rPr>
              <a:t>кулером</a:t>
            </a:r>
            <a:r>
              <a:rPr lang="ru-RU" sz="1500" dirty="0" smtClean="0">
                <a:latin typeface="Century Schoolbook" pitchFamily="18" charset="0"/>
              </a:rPr>
              <a:t> с горячей и холодной водой, холодильником (2020-2022 гг.);</a:t>
            </a:r>
          </a:p>
          <a:p>
            <a:pPr marL="179388" lvl="0" indent="-179388" algn="just"/>
            <a:r>
              <a:rPr lang="ru-RU" sz="1500" dirty="0" smtClean="0">
                <a:latin typeface="Century Schoolbook" pitchFamily="18" charset="0"/>
                <a:cs typeface="Arial" pitchFamily="34" charset="0"/>
              </a:rPr>
              <a:t>- в летний период в связи с </a:t>
            </a:r>
            <a:r>
              <a:rPr lang="ru-RU" sz="1500" dirty="0" smtClean="0">
                <a:latin typeface="Century Schoolbook" pitchFamily="18" charset="0"/>
              </a:rPr>
              <a:t>устанавливающейся высокой температурой воздуха в регионе продолжительность рабочего дня для                   работников учебно-вспомогательного и административно-управленческого персонала была сокращена на 1 час (2020-2021 гг.).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836712"/>
            <a:ext cx="576064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Century Schoolbook" pitchFamily="18" charset="0"/>
              </a:rPr>
              <a:t>В составе рабочей группы по оценке организации системы общественного питания в университете участвует в проверке пунктов питания, находящихся на территории университета: </a:t>
            </a:r>
          </a:p>
          <a:p>
            <a:pPr marL="179388" indent="-179388" algn="just">
              <a:tabLst>
                <a:tab pos="179388" algn="l"/>
              </a:tabLst>
            </a:pPr>
            <a:r>
              <a:rPr lang="ru-RU" sz="1500" dirty="0" smtClean="0">
                <a:latin typeface="Century Schoolbook" pitchFamily="18" charset="0"/>
              </a:rPr>
              <a:t>- проводятся контрольные взвешивания порций и их дегустация, </a:t>
            </a:r>
          </a:p>
          <a:p>
            <a:pPr marL="179388" indent="-179388" algn="just">
              <a:buFontTx/>
              <a:buChar char="-"/>
              <a:tabLst>
                <a:tab pos="179388" algn="l"/>
              </a:tabLst>
            </a:pPr>
            <a:r>
              <a:rPr lang="ru-RU" sz="1500" dirty="0" smtClean="0">
                <a:latin typeface="Century Schoolbook" pitchFamily="18" charset="0"/>
              </a:rPr>
              <a:t>проверяется наличие документации и меню, соблюдение санитарных норм.</a:t>
            </a:r>
          </a:p>
          <a:p>
            <a:pPr marL="179388" indent="-179388" algn="just">
              <a:buFontTx/>
              <a:buChar char="-"/>
              <a:tabLst>
                <a:tab pos="179388" algn="l"/>
              </a:tabLst>
            </a:pPr>
            <a:r>
              <a:rPr lang="ru-RU" sz="1500" dirty="0" smtClean="0">
                <a:latin typeface="Century Schoolbook" pitchFamily="18" charset="0"/>
              </a:rPr>
              <a:t>составляются Акты проверки оказания услуг общественного питания и даются рекомендации арендаторам.</a:t>
            </a:r>
            <a:endParaRPr lang="ru-RU" sz="1500" dirty="0">
              <a:latin typeface="Century Schoolbook" pitchFamily="18" charset="0"/>
            </a:endParaRPr>
          </a:p>
        </p:txBody>
      </p:sp>
      <p:pic>
        <p:nvPicPr>
          <p:cNvPr id="34819" name="Picture 3" descr="D:\Стерхова\фото\2022\Проверка столовой 04.10.2022\97r5Sr1r_m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172819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1038</Words>
  <Application>Microsoft Office PowerPoint</Application>
  <PresentationFormat>Экран (4:3)</PresentationFormat>
  <Paragraphs>134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БОРОДИН  ЮРИЙ ГЕННАДЬЕВИЧ (внештатный технический инспектор труда)    </vt:lpstr>
      <vt:lpstr>Биография</vt:lpstr>
      <vt:lpstr>Профсоюзная деятельность</vt:lpstr>
      <vt:lpstr>Профсоюзная деятельность</vt:lpstr>
      <vt:lpstr>Профсоюзная деятельность</vt:lpstr>
      <vt:lpstr>Профсоюзная деятельность</vt:lpstr>
      <vt:lpstr>Информационная работа</vt:lpstr>
      <vt:lpstr>Профсоюзная деятельность</vt:lpstr>
      <vt:lpstr>Профсоюзная деятельность</vt:lpstr>
      <vt:lpstr>Смотр-конкурс по охране труда</vt:lpstr>
      <vt:lpstr>Повышение квалификации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profkom</dc:creator>
  <cp:lastModifiedBy>profkom</cp:lastModifiedBy>
  <cp:revision>317</cp:revision>
  <dcterms:created xsi:type="dcterms:W3CDTF">2022-11-22T11:12:11Z</dcterms:created>
  <dcterms:modified xsi:type="dcterms:W3CDTF">2023-03-24T06:03:48Z</dcterms:modified>
</cp:coreProperties>
</file>