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78" r:id="rId3"/>
    <p:sldId id="289" r:id="rId4"/>
    <p:sldId id="288" r:id="rId5"/>
    <p:sldId id="284" r:id="rId6"/>
    <p:sldId id="290" r:id="rId7"/>
    <p:sldId id="279" r:id="rId8"/>
    <p:sldId id="28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6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0" y="47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B0D17-1082-4711-9585-9A39DD4245C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5C49B-9D8D-4CB9-9140-67052AE0B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2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t="8296" b="9955"/>
          <a:stretch/>
        </p:blipFill>
        <p:spPr>
          <a:xfrm>
            <a:off x="-24167" y="0"/>
            <a:ext cx="12214933" cy="6883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7" y="249292"/>
            <a:ext cx="1124386" cy="11243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71" y="168438"/>
            <a:ext cx="1286094" cy="12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0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33-D765-4CA0-AB13-82CF957974D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A461-4FF1-46E5-80B3-AD82CBD0D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87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 userDrawn="1"/>
        </p:nvSpPr>
        <p:spPr>
          <a:xfrm flipH="1">
            <a:off x="-1" y="-21822"/>
            <a:ext cx="4095994" cy="2155646"/>
          </a:xfrm>
          <a:custGeom>
            <a:avLst/>
            <a:gdLst>
              <a:gd name="connsiteX0" fmla="*/ 4095994 w 4095994"/>
              <a:gd name="connsiteY0" fmla="*/ 0 h 2155646"/>
              <a:gd name="connsiteX1" fmla="*/ 0 w 4095994"/>
              <a:gd name="connsiteY1" fmla="*/ 0 h 2155646"/>
              <a:gd name="connsiteX2" fmla="*/ 269776 w 4095994"/>
              <a:gd name="connsiteY2" fmla="*/ 349305 h 2155646"/>
              <a:gd name="connsiteX3" fmla="*/ 3936866 w 4095994"/>
              <a:gd name="connsiteY3" fmla="*/ 2151264 h 2155646"/>
              <a:gd name="connsiteX4" fmla="*/ 4095994 w 4095994"/>
              <a:gd name="connsiteY4" fmla="*/ 2155646 h 21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994" h="2155646">
                <a:moveTo>
                  <a:pt x="4095994" y="0"/>
                </a:moveTo>
                <a:lnTo>
                  <a:pt x="0" y="0"/>
                </a:lnTo>
                <a:lnTo>
                  <a:pt x="269776" y="349305"/>
                </a:lnTo>
                <a:cubicBezTo>
                  <a:pt x="1153159" y="1385710"/>
                  <a:pt x="2461698" y="2069801"/>
                  <a:pt x="3936866" y="2151264"/>
                </a:cubicBezTo>
                <a:lnTo>
                  <a:pt x="4095994" y="2155646"/>
                </a:lnTo>
                <a:close/>
              </a:path>
            </a:pathLst>
          </a:cu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14474" r="11423" b="26158"/>
          <a:stretch/>
        </p:blipFill>
        <p:spPr>
          <a:xfrm>
            <a:off x="0" y="6146800"/>
            <a:ext cx="12221028" cy="7112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7" y="249292"/>
            <a:ext cx="1124386" cy="11243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71" y="168438"/>
            <a:ext cx="1286094" cy="12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4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8" y="223773"/>
            <a:ext cx="2154347" cy="956530"/>
          </a:xfrm>
          <a:prstGeom prst="rect">
            <a:avLst/>
          </a:prstGeom>
        </p:spPr>
      </p:pic>
      <p:sp>
        <p:nvSpPr>
          <p:cNvPr id="12" name="Полилиния 11"/>
          <p:cNvSpPr/>
          <p:nvPr userDrawn="1"/>
        </p:nvSpPr>
        <p:spPr>
          <a:xfrm>
            <a:off x="10466151" y="-13499"/>
            <a:ext cx="1725849" cy="1763041"/>
          </a:xfrm>
          <a:custGeom>
            <a:avLst/>
            <a:gdLst>
              <a:gd name="connsiteX0" fmla="*/ 57914 w 1780226"/>
              <a:gd name="connsiteY0" fmla="*/ 0 h 1818590"/>
              <a:gd name="connsiteX1" fmla="*/ 1780226 w 1780226"/>
              <a:gd name="connsiteY1" fmla="*/ 0 h 1818590"/>
              <a:gd name="connsiteX2" fmla="*/ 1780226 w 1780226"/>
              <a:gd name="connsiteY2" fmla="*/ 1770541 h 1818590"/>
              <a:gd name="connsiteX3" fmla="*/ 1705510 w 1780226"/>
              <a:gd name="connsiteY3" fmla="*/ 1789752 h 1818590"/>
              <a:gd name="connsiteX4" fmla="*/ 1419443 w 1780226"/>
              <a:gd name="connsiteY4" fmla="*/ 1818590 h 1818590"/>
              <a:gd name="connsiteX5" fmla="*/ 0 w 1780226"/>
              <a:gd name="connsiteY5" fmla="*/ 399147 h 1818590"/>
              <a:gd name="connsiteX6" fmla="*/ 28838 w 1780226"/>
              <a:gd name="connsiteY6" fmla="*/ 113080 h 181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0226" h="1818590">
                <a:moveTo>
                  <a:pt x="57914" y="0"/>
                </a:moveTo>
                <a:lnTo>
                  <a:pt x="1780226" y="0"/>
                </a:lnTo>
                <a:lnTo>
                  <a:pt x="1780226" y="1770541"/>
                </a:lnTo>
                <a:lnTo>
                  <a:pt x="1705510" y="1789752"/>
                </a:lnTo>
                <a:cubicBezTo>
                  <a:pt x="1613108" y="1808660"/>
                  <a:pt x="1517435" y="1818590"/>
                  <a:pt x="1419443" y="1818590"/>
                </a:cubicBezTo>
                <a:cubicBezTo>
                  <a:pt x="635506" y="1818590"/>
                  <a:pt x="0" y="1183084"/>
                  <a:pt x="0" y="399147"/>
                </a:cubicBezTo>
                <a:cubicBezTo>
                  <a:pt x="0" y="301155"/>
                  <a:pt x="9930" y="205482"/>
                  <a:pt x="28838" y="113080"/>
                </a:cubicBezTo>
                <a:close/>
              </a:path>
            </a:pathLst>
          </a:custGeom>
          <a:solidFill>
            <a:srgbClr val="003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1" y="-13500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6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8" y="223773"/>
            <a:ext cx="2154347" cy="956530"/>
          </a:xfrm>
          <a:prstGeom prst="rect">
            <a:avLst/>
          </a:prstGeom>
        </p:spPr>
      </p:pic>
      <p:sp>
        <p:nvSpPr>
          <p:cNvPr id="11" name="Полилиния 10"/>
          <p:cNvSpPr/>
          <p:nvPr userDrawn="1"/>
        </p:nvSpPr>
        <p:spPr>
          <a:xfrm>
            <a:off x="10466151" y="-13499"/>
            <a:ext cx="1725849" cy="1763041"/>
          </a:xfrm>
          <a:custGeom>
            <a:avLst/>
            <a:gdLst>
              <a:gd name="connsiteX0" fmla="*/ 57914 w 1780226"/>
              <a:gd name="connsiteY0" fmla="*/ 0 h 1818590"/>
              <a:gd name="connsiteX1" fmla="*/ 1780226 w 1780226"/>
              <a:gd name="connsiteY1" fmla="*/ 0 h 1818590"/>
              <a:gd name="connsiteX2" fmla="*/ 1780226 w 1780226"/>
              <a:gd name="connsiteY2" fmla="*/ 1770541 h 1818590"/>
              <a:gd name="connsiteX3" fmla="*/ 1705510 w 1780226"/>
              <a:gd name="connsiteY3" fmla="*/ 1789752 h 1818590"/>
              <a:gd name="connsiteX4" fmla="*/ 1419443 w 1780226"/>
              <a:gd name="connsiteY4" fmla="*/ 1818590 h 1818590"/>
              <a:gd name="connsiteX5" fmla="*/ 0 w 1780226"/>
              <a:gd name="connsiteY5" fmla="*/ 399147 h 1818590"/>
              <a:gd name="connsiteX6" fmla="*/ 28838 w 1780226"/>
              <a:gd name="connsiteY6" fmla="*/ 113080 h 181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0226" h="1818590">
                <a:moveTo>
                  <a:pt x="57914" y="0"/>
                </a:moveTo>
                <a:lnTo>
                  <a:pt x="1780226" y="0"/>
                </a:lnTo>
                <a:lnTo>
                  <a:pt x="1780226" y="1770541"/>
                </a:lnTo>
                <a:lnTo>
                  <a:pt x="1705510" y="1789752"/>
                </a:lnTo>
                <a:cubicBezTo>
                  <a:pt x="1613108" y="1808660"/>
                  <a:pt x="1517435" y="1818590"/>
                  <a:pt x="1419443" y="1818590"/>
                </a:cubicBezTo>
                <a:cubicBezTo>
                  <a:pt x="635506" y="1818590"/>
                  <a:pt x="0" y="1183084"/>
                  <a:pt x="0" y="399147"/>
                </a:cubicBezTo>
                <a:cubicBezTo>
                  <a:pt x="0" y="301155"/>
                  <a:pt x="9930" y="205482"/>
                  <a:pt x="28838" y="113080"/>
                </a:cubicBezTo>
                <a:close/>
              </a:path>
            </a:pathLst>
          </a:custGeom>
          <a:solidFill>
            <a:srgbClr val="003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1" y="-13500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9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" y="-1"/>
            <a:ext cx="12148279" cy="688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2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9" y="150589"/>
            <a:ext cx="1743374" cy="774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36" y="146553"/>
            <a:ext cx="778094" cy="7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8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33-D765-4CA0-AB13-82CF957974D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A461-4FF1-46E5-80B3-AD82CBD0D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1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33-D765-4CA0-AB13-82CF957974D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A461-4FF1-46E5-80B3-AD82CBD0D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33-D765-4CA0-AB13-82CF957974D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A461-4FF1-46E5-80B3-AD82CBD0D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5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11733-D765-4CA0-AB13-82CF957974D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EA461-4FF1-46E5-80B3-AD82CBD0D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06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du2pro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" y="0"/>
            <a:ext cx="12104557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88" y="-16579"/>
            <a:ext cx="12187066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06" y="314308"/>
            <a:ext cx="1813996" cy="18139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8" y="22208"/>
            <a:ext cx="1962879" cy="196287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78337" y="4030016"/>
            <a:ext cx="102931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cap="all" dirty="0" smtClean="0">
              <a:solidFill>
                <a:srgbClr val="003F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cap="all" dirty="0" smtClean="0">
                <a:solidFill>
                  <a:srgbClr val="00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Руководитель направления</a:t>
            </a:r>
          </a:p>
          <a:p>
            <a:r>
              <a:rPr lang="ru-RU" sz="2400" b="1" cap="all" dirty="0" smtClean="0">
                <a:solidFill>
                  <a:srgbClr val="00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терновой </a:t>
            </a:r>
            <a:r>
              <a:rPr lang="ru-RU" sz="2400" b="1" cap="all" dirty="0">
                <a:solidFill>
                  <a:srgbClr val="00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Олег Степанович </a:t>
            </a:r>
          </a:p>
          <a:p>
            <a:endParaRPr lang="ru-RU" sz="3600" b="1" dirty="0" smtClean="0">
              <a:solidFill>
                <a:srgbClr val="003F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b="1" dirty="0" smtClean="0">
                <a:solidFill>
                  <a:srgbClr val="00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Отчет за 2022г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78337" y="2680683"/>
            <a:ext cx="10852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3F7D"/>
                </a:solidFill>
                <a:latin typeface="Montserrat SemiBold" panose="000007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Информационная работа </a:t>
            </a:r>
            <a:r>
              <a:rPr lang="ru-RU" sz="4800" b="1" dirty="0">
                <a:solidFill>
                  <a:srgbClr val="003F7D"/>
                </a:solidFill>
                <a:latin typeface="Montserrat SemiBold" panose="000007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4800" b="1" dirty="0" smtClean="0">
                <a:solidFill>
                  <a:srgbClr val="003F7D"/>
                </a:solidFill>
                <a:latin typeface="Montserrat SemiBold" panose="000007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ru-RU" sz="4800" b="1" dirty="0">
                <a:solidFill>
                  <a:srgbClr val="003F7D"/>
                </a:solidFill>
                <a:latin typeface="Montserrat SemiBold" panose="000007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инновационных </a:t>
            </a:r>
            <a:r>
              <a:rPr lang="ru-RU" sz="4800" b="1" dirty="0" smtClean="0">
                <a:solidFill>
                  <a:srgbClr val="003F7D"/>
                </a:solidFill>
                <a:latin typeface="Montserrat SemiBold" panose="000007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форм</a:t>
            </a:r>
            <a:endParaRPr lang="ru-RU" sz="4800" b="1" cap="all" dirty="0">
              <a:solidFill>
                <a:srgbClr val="003F7D"/>
              </a:solidFill>
              <a:latin typeface="Montserrat SemiBold" panose="000007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621817" y="5373562"/>
            <a:ext cx="1142691" cy="1202077"/>
            <a:chOff x="10501747" y="5609743"/>
            <a:chExt cx="1142691" cy="1202077"/>
          </a:xfrm>
        </p:grpSpPr>
        <p:sp>
          <p:nvSpPr>
            <p:cNvPr id="14" name="TextBox 13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6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17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026869" y="1601161"/>
            <a:ext cx="2982012" cy="44494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96001" y="1142677"/>
            <a:ext cx="6096000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89163" y="21385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Информационная работа и развитие инновационных форм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08628" y="1601161"/>
            <a:ext cx="2658360" cy="44494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68890" y="1700442"/>
            <a:ext cx="2516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и задачи направления</a:t>
            </a:r>
            <a:endParaRPr lang="ru-RU" sz="1600" b="1" dirty="0">
              <a:solidFill>
                <a:srgbClr val="003F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43132" y="1654275"/>
            <a:ext cx="312747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Проекты</a:t>
            </a:r>
          </a:p>
          <a:p>
            <a:endParaRPr lang="ru-RU" sz="1600" b="1" dirty="0">
              <a:solidFill>
                <a:srgbClr val="003F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b="1" dirty="0" smtClean="0">
              <a:solidFill>
                <a:srgbClr val="003F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 КСП Профсоюза</a:t>
            </a:r>
          </a:p>
          <a:p>
            <a:pPr marL="342900" indent="-342900">
              <a:buFont typeface="+mj-lt"/>
              <a:buAutoNum type="arabicPeriod"/>
            </a:pPr>
            <a:endParaRPr lang="ru-RU" sz="1600" b="1" dirty="0">
              <a:solidFill>
                <a:srgbClr val="003F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мониторинга</a:t>
            </a:r>
          </a:p>
          <a:p>
            <a:pPr marL="342900" indent="-342900">
              <a:buFont typeface="+mj-lt"/>
              <a:buAutoNum type="arabicPeriod"/>
            </a:pPr>
            <a:endParaRPr lang="ru-RU" sz="1600" b="1" dirty="0">
              <a:solidFill>
                <a:srgbClr val="003F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дистанционного образования</a:t>
            </a:r>
          </a:p>
          <a:p>
            <a:pPr marL="342900" indent="-342900">
              <a:buFont typeface="+mj-lt"/>
              <a:buAutoNum type="arabicPeriod"/>
            </a:pPr>
            <a:endParaRPr lang="ru-RU" sz="1600" b="1" dirty="0">
              <a:solidFill>
                <a:srgbClr val="003F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Телеграмм канал</a:t>
            </a:r>
          </a:p>
          <a:p>
            <a:r>
              <a:rPr lang="ru-RU" sz="1600" b="1" dirty="0" smtClean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b="1" dirty="0">
              <a:solidFill>
                <a:srgbClr val="003F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/>
          <a:srcRect l="8764" t="4053" r="3693" b="20959"/>
          <a:stretch/>
        </p:blipFill>
        <p:spPr>
          <a:xfrm>
            <a:off x="192359" y="1601162"/>
            <a:ext cx="1856388" cy="211994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86078" y="3825888"/>
            <a:ext cx="2270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Руководитель направления</a:t>
            </a:r>
          </a:p>
          <a:p>
            <a:r>
              <a:rPr lang="ru-RU" sz="1400" b="1" dirty="0" smtClean="0">
                <a:latin typeface="Open Sans"/>
              </a:rPr>
              <a:t>Терновой </a:t>
            </a:r>
            <a:r>
              <a:rPr lang="ru-RU" sz="1400" b="1" dirty="0">
                <a:latin typeface="Open Sans"/>
              </a:rPr>
              <a:t>Олег </a:t>
            </a:r>
            <a:r>
              <a:rPr lang="ru-RU" sz="1400" b="1" dirty="0" smtClean="0">
                <a:latin typeface="Open Sans"/>
              </a:rPr>
              <a:t>Степанович, к.т.н., доцент </a:t>
            </a:r>
            <a:endParaRPr lang="ru-RU" sz="1400" b="1" dirty="0" smtClean="0">
              <a:latin typeface="Open Sans"/>
            </a:endParaRPr>
          </a:p>
          <a:p>
            <a:r>
              <a:rPr lang="ru-RU" sz="1400" dirty="0" smtClean="0">
                <a:latin typeface="Open Sans"/>
              </a:rPr>
              <a:t>председатель ППОР </a:t>
            </a:r>
            <a:r>
              <a:rPr lang="ru-RU" sz="1400" dirty="0">
                <a:latin typeface="Open Sans"/>
              </a:rPr>
              <a:t>Алтайского государственного </a:t>
            </a:r>
            <a:r>
              <a:rPr lang="ru-RU" sz="1400" dirty="0" smtClean="0">
                <a:latin typeface="Open Sans"/>
              </a:rPr>
              <a:t>университета 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451953" y="1601162"/>
            <a:ext cx="2567222" cy="44494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571347" y="1668722"/>
            <a:ext cx="24478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Индикаторы</a:t>
            </a:r>
          </a:p>
          <a:p>
            <a:endParaRPr lang="ru-RU" sz="1600" b="1" dirty="0">
              <a:solidFill>
                <a:srgbClr val="003F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посетителей информационных ресурсов.</a:t>
            </a:r>
          </a:p>
          <a:p>
            <a:pPr marL="342900" indent="-342900">
              <a:buAutoNum type="arabicPeriod"/>
            </a:pPr>
            <a:endParaRPr lang="ru-RU" sz="1600" b="1" dirty="0" smtClean="0">
              <a:solidFill>
                <a:srgbClr val="003F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единиц созданного информационного контента</a:t>
            </a:r>
            <a:endParaRPr lang="ru-RU" sz="1600" b="1" dirty="0">
              <a:solidFill>
                <a:srgbClr val="003F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0031" y="2485888"/>
            <a:ext cx="25169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новых ИТ инструментов и инновационных форм работы для повышения эффективности длительности Профсоюза и взаимодействия с профсоюзными членами.  </a:t>
            </a:r>
            <a:endParaRPr lang="ru-RU" sz="1600" dirty="0">
              <a:solidFill>
                <a:srgbClr val="003F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6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1162" t="11712" r="65813" b="72254"/>
          <a:stretch/>
        </p:blipFill>
        <p:spPr>
          <a:xfrm>
            <a:off x="8334824" y="4894340"/>
            <a:ext cx="1093510" cy="8201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42722" t="11712" r="34253" b="72254"/>
          <a:stretch/>
        </p:blipFill>
        <p:spPr>
          <a:xfrm>
            <a:off x="8236300" y="4042381"/>
            <a:ext cx="1093510" cy="8201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4074" t="43120" r="83946" b="44348"/>
          <a:stretch/>
        </p:blipFill>
        <p:spPr>
          <a:xfrm>
            <a:off x="8073801" y="3061989"/>
            <a:ext cx="1225484" cy="6410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96001" y="1142677"/>
            <a:ext cx="6096000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501747" y="5609743"/>
            <a:ext cx="1142691" cy="1202077"/>
            <a:chOff x="10501747" y="5609743"/>
            <a:chExt cx="1142691" cy="1202077"/>
          </a:xfrm>
        </p:grpSpPr>
        <p:sp>
          <p:nvSpPr>
            <p:cNvPr id="5" name="TextBox 4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6046681" y="541639"/>
            <a:ext cx="3645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 КСП Профсоюза</a:t>
            </a:r>
            <a:endParaRPr lang="ru-RU" sz="2400" b="1" dirty="0">
              <a:solidFill>
                <a:srgbClr val="003F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t="3311" r="18870" b="3973"/>
          <a:stretch/>
        </p:blipFill>
        <p:spPr>
          <a:xfrm>
            <a:off x="0" y="1563439"/>
            <a:ext cx="8236300" cy="5294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76267" t="70687" r="3487" b="9777"/>
          <a:stretch/>
        </p:blipFill>
        <p:spPr>
          <a:xfrm>
            <a:off x="8278177" y="1864944"/>
            <a:ext cx="738017" cy="76695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827986" y="1945089"/>
            <a:ext cx="2490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Оригинальных публикаций </a:t>
            </a:r>
            <a:endParaRPr lang="ru-RU" b="1" dirty="0">
              <a:solidFill>
                <a:srgbClr val="003F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908047" y="2952212"/>
            <a:ext cx="2714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Авторов из различных</a:t>
            </a:r>
          </a:p>
          <a:p>
            <a:r>
              <a:rPr lang="ru-RU" b="1" dirty="0" smtClean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регионов</a:t>
            </a:r>
            <a:endParaRPr lang="ru-RU" b="1" dirty="0">
              <a:solidFill>
                <a:srgbClr val="003F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9463" y="3182090"/>
            <a:ext cx="534776" cy="4938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36786" y="3944733"/>
            <a:ext cx="78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 </a:t>
            </a:r>
            <a:endParaRPr lang="ru-RU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994362" y="4124865"/>
            <a:ext cx="2714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Документов</a:t>
            </a:r>
            <a:endParaRPr lang="ru-RU" b="1" dirty="0">
              <a:solidFill>
                <a:srgbClr val="003F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58335" y="4991088"/>
            <a:ext cx="2714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Просмотров</a:t>
            </a:r>
            <a:endParaRPr lang="ru-RU" b="1" dirty="0">
              <a:solidFill>
                <a:srgbClr val="003F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68594" y="2076416"/>
            <a:ext cx="78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28</a:t>
            </a:r>
            <a:endParaRPr lang="ru-RU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36787" y="2983079"/>
            <a:ext cx="78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ru-RU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26683" y="5183612"/>
            <a:ext cx="2429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&gt;4 </a:t>
            </a:r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тыс.</a:t>
            </a:r>
            <a:endParaRPr lang="ru-RU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96001" y="1142677"/>
            <a:ext cx="6096000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501747" y="5609743"/>
            <a:ext cx="1142691" cy="1202077"/>
            <a:chOff x="10501747" y="5609743"/>
            <a:chExt cx="1142691" cy="1202077"/>
          </a:xfrm>
        </p:grpSpPr>
        <p:sp>
          <p:nvSpPr>
            <p:cNvPr id="5" name="TextBox 4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91" y="1709663"/>
            <a:ext cx="4028369" cy="464049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46681" y="541639"/>
            <a:ext cx="5602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Дистанционный образовательный портал КСП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42887" y="2306036"/>
            <a:ext cx="57470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Создано два курса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Мотивация профсоюзного членства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Актуальные вопросы разработки и заключения коллективных </a:t>
            </a:r>
            <a:r>
              <a:rPr lang="ru-RU" dirty="0" smtClean="0"/>
              <a:t>договоров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Первый курс успешно завершило боле 50 человек</a:t>
            </a:r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en-US" sz="4000" u="sng" dirty="0">
                <a:hlinkClick r:id="rId4"/>
              </a:rPr>
              <a:t>https</a:t>
            </a:r>
            <a:r>
              <a:rPr lang="ru-RU" sz="4000" u="sng" dirty="0">
                <a:hlinkClick r:id="rId4"/>
              </a:rPr>
              <a:t>://edu2pro.ru</a:t>
            </a:r>
            <a:r>
              <a:rPr lang="ru-RU" sz="4000" dirty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43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96001" y="1142677"/>
            <a:ext cx="6096000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501747" y="5609743"/>
            <a:ext cx="1142691" cy="1202077"/>
            <a:chOff x="10501747" y="5609743"/>
            <a:chExt cx="1142691" cy="1202077"/>
          </a:xfrm>
        </p:grpSpPr>
        <p:sp>
          <p:nvSpPr>
            <p:cNvPr id="5" name="TextBox 4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6046681" y="541639"/>
            <a:ext cx="445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мониторинга КСП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2887" y="2306036"/>
            <a:ext cx="57470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Собственная платформа мониторинга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Аналог сервиса </a:t>
            </a:r>
            <a:r>
              <a:rPr lang="en-US" sz="2000" dirty="0" smtClean="0"/>
              <a:t>google </a:t>
            </a:r>
            <a:r>
              <a:rPr lang="ru-RU" sz="2000" dirty="0" smtClean="0"/>
              <a:t>формы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Наличие расширенного функционала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Проведено несколько всероссийских мониторингов</a:t>
            </a:r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en-US" sz="4000" u="sng" dirty="0" smtClean="0"/>
              <a:t>http</a:t>
            </a:r>
            <a:r>
              <a:rPr lang="en-US" sz="4000" u="sng" dirty="0"/>
              <a:t>://</a:t>
            </a:r>
            <a:r>
              <a:rPr lang="en-US" sz="4000" u="sng" dirty="0" smtClean="0"/>
              <a:t>monitor.edu2pro.ru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8" y="1758794"/>
            <a:ext cx="4407414" cy="45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96001" y="1142677"/>
            <a:ext cx="6096000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501747" y="5609743"/>
            <a:ext cx="1142691" cy="1202077"/>
            <a:chOff x="10501747" y="5609743"/>
            <a:chExt cx="1142691" cy="1202077"/>
          </a:xfrm>
        </p:grpSpPr>
        <p:sp>
          <p:nvSpPr>
            <p:cNvPr id="5" name="TextBox 4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6046681" y="541639"/>
            <a:ext cx="3498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Телеграм канал КСП</a:t>
            </a:r>
            <a:endParaRPr lang="ru-RU" sz="2400" b="1" dirty="0">
              <a:solidFill>
                <a:srgbClr val="003F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7721" y="1745784"/>
            <a:ext cx="853964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Телеграм канал КСП Профсоюза был основан несколько лет назад для информирования коллег на очных мероприятиях, проводимых КСП. Все участники канала отметили его удобство и полезность. В 2022 году по предложению заместителя председателя КСП Мусина Ильдара </a:t>
            </a:r>
            <a:r>
              <a:rPr lang="ru-RU" dirty="0" err="1"/>
              <a:t>Наилевича</a:t>
            </a:r>
            <a:r>
              <a:rPr lang="ru-RU" dirty="0"/>
              <a:t> канал решено использовать в качестве еще одного средства доставки информации для членов Профсоюза</a:t>
            </a:r>
            <a:r>
              <a:rPr lang="ru-RU" dirty="0" smtClean="0"/>
              <a:t>.</a:t>
            </a:r>
          </a:p>
          <a:p>
            <a:endParaRPr lang="ru-RU" sz="4000" dirty="0"/>
          </a:p>
          <a:p>
            <a:r>
              <a:rPr lang="ru-RU" sz="4000" dirty="0" smtClean="0"/>
              <a:t>154 подписчика</a:t>
            </a:r>
            <a:endParaRPr lang="ru-RU" sz="4000" dirty="0"/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8" y="1747296"/>
            <a:ext cx="2295818" cy="470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75927" y="557902"/>
            <a:ext cx="747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проблемы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1" y="1142677"/>
            <a:ext cx="6096000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501747" y="5609743"/>
            <a:ext cx="1142691" cy="1202077"/>
            <a:chOff x="10501747" y="5609743"/>
            <a:chExt cx="1142691" cy="1202077"/>
          </a:xfrm>
        </p:grpSpPr>
        <p:sp>
          <p:nvSpPr>
            <p:cNvPr id="5" name="TextBox 4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1944255" y="1981594"/>
            <a:ext cx="8303491" cy="3901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Существуют проблемы, связанные с технической поддержкой сайта КСП. Программный код сайта и соответствующих плагинов не обновляется, что влечет возникновение потенциальных угроз информационной безопасности. Данная проблема особенно актуальна в настоящее время.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1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66691" y="480084"/>
            <a:ext cx="747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на 2023г.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1" y="1142677"/>
            <a:ext cx="6096000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501747" y="5609743"/>
            <a:ext cx="1142691" cy="1202077"/>
            <a:chOff x="10501747" y="5609743"/>
            <a:chExt cx="1142691" cy="1202077"/>
          </a:xfrm>
        </p:grpSpPr>
        <p:sp>
          <p:nvSpPr>
            <p:cNvPr id="5" name="TextBox 4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2264899" y="2136339"/>
            <a:ext cx="8236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планах на 2023 год продолжение развития всех приведённых выше платформ и ресурсов. Запуск новых курсов на образовательном портале. А также проведение конкурса на лучший аналитический материал для наполнения сайта КСП и телеграмм канала и стимулирования к ним интереса читателей.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46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6200000">
            <a:off x="2668236" y="-2665767"/>
            <a:ext cx="6858001" cy="1218953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lumMod val="84000"/>
                  <a:lumOff val="16000"/>
                  <a:alpha val="48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34" y="-2"/>
            <a:ext cx="12187066" cy="8445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88" y="2270384"/>
            <a:ext cx="4966124" cy="22049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" y="161137"/>
            <a:ext cx="1249608" cy="12496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5803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F7D"/>
                </a:solidFill>
              </a:rPr>
              <a:t>СПАСИБО ЗА ВНИМАНИЕ!</a:t>
            </a:r>
            <a:endParaRPr lang="ru-RU" sz="2800" b="1" dirty="0">
              <a:solidFill>
                <a:srgbClr val="003F7D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573326" y="161137"/>
            <a:ext cx="1158585" cy="1097419"/>
            <a:chOff x="10501747" y="5609743"/>
            <a:chExt cx="1142691" cy="1202077"/>
          </a:xfrm>
        </p:grpSpPr>
        <p:sp>
          <p:nvSpPr>
            <p:cNvPr id="16" name="TextBox 15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42815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2060"/>
      </a:dk1>
      <a:lt1>
        <a:sysClr val="window" lastClr="FFFFFF"/>
      </a:lt1>
      <a:dk2>
        <a:srgbClr val="002060"/>
      </a:dk2>
      <a:lt2>
        <a:srgbClr val="E7E6E6"/>
      </a:lt2>
      <a:accent1>
        <a:srgbClr val="48A1F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Montserrat Black"/>
        <a:ea typeface=""/>
        <a:cs typeface=""/>
      </a:majorFont>
      <a:minorFont>
        <a:latin typeface="Montserrat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300</Words>
  <Application>Microsoft Office PowerPoint</Application>
  <PresentationFormat>Широкоэкранный</PresentationFormat>
  <Paragraphs>72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Montserrat Black</vt:lpstr>
      <vt:lpstr>Montserrat Medium</vt:lpstr>
      <vt:lpstr>Montserrat SemiBold</vt:lpstr>
      <vt:lpstr>Open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Терновой Олег Степанович</cp:lastModifiedBy>
  <cp:revision>43</cp:revision>
  <dcterms:created xsi:type="dcterms:W3CDTF">2023-01-22T09:51:49Z</dcterms:created>
  <dcterms:modified xsi:type="dcterms:W3CDTF">2023-03-15T08:55:21Z</dcterms:modified>
</cp:coreProperties>
</file>