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82" r:id="rId4"/>
    <p:sldId id="258" r:id="rId5"/>
    <p:sldId id="276" r:id="rId6"/>
    <p:sldId id="277" r:id="rId7"/>
    <p:sldId id="261" r:id="rId8"/>
    <p:sldId id="281" r:id="rId9"/>
    <p:sldId id="262" r:id="rId10"/>
    <p:sldId id="278" r:id="rId11"/>
    <p:sldId id="280" r:id="rId12"/>
    <p:sldId id="271" r:id="rId13"/>
    <p:sldId id="272" r:id="rId14"/>
    <p:sldId id="268" r:id="rId15"/>
    <p:sldId id="269" r:id="rId16"/>
    <p:sldId id="273" r:id="rId17"/>
    <p:sldId id="274" r:id="rId18"/>
    <p:sldId id="275"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02" autoAdjust="0"/>
    <p:restoredTop sz="94660"/>
  </p:normalViewPr>
  <p:slideViewPr>
    <p:cSldViewPr>
      <p:cViewPr>
        <p:scale>
          <a:sx n="90" d="100"/>
          <a:sy n="90" d="100"/>
        </p:scale>
        <p:origin x="-2400" y="-5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D0E288-816D-4AFF-A267-4469866901B9}" type="datetimeFigureOut">
              <a:rPr lang="ru-RU" smtClean="0"/>
              <a:t>21.08.2023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34535-0572-4C47-A51D-FA364C402D5E}" type="slidenum">
              <a:rPr lang="ru-RU" smtClean="0"/>
              <a:t>‹#›</a:t>
            </a:fld>
            <a:endParaRPr lang="ru-RU"/>
          </a:p>
        </p:txBody>
      </p:sp>
    </p:spTree>
    <p:extLst>
      <p:ext uri="{BB962C8B-B14F-4D97-AF65-F5344CB8AC3E}">
        <p14:creationId xmlns:p14="http://schemas.microsoft.com/office/powerpoint/2010/main" val="1710284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8734535-0572-4C47-A51D-FA364C402D5E}" type="slidenum">
              <a:rPr lang="ru-RU" smtClean="0"/>
              <a:t>8</a:t>
            </a:fld>
            <a:endParaRPr lang="ru-RU"/>
          </a:p>
        </p:txBody>
      </p:sp>
    </p:spTree>
    <p:extLst>
      <p:ext uri="{BB962C8B-B14F-4D97-AF65-F5344CB8AC3E}">
        <p14:creationId xmlns:p14="http://schemas.microsoft.com/office/powerpoint/2010/main" val="3157429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21.08.2023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21.08.2023</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772816"/>
            <a:ext cx="9144000" cy="3051770"/>
          </a:xfrm>
        </p:spPr>
        <p:txBody>
          <a:bodyPr>
            <a:noAutofit/>
          </a:bodyPr>
          <a:lstStyle/>
          <a:p>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«Основные нормы и требования к оплате труда работников муниципальных образовательных учреждений Волгоградской области .</a:t>
            </a:r>
            <a:b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Тарификация 01.09.2023.»</a:t>
            </a: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Подзаголовок 2"/>
          <p:cNvSpPr>
            <a:spLocks noGrp="1"/>
          </p:cNvSpPr>
          <p:nvPr>
            <p:ph type="subTitle" idx="1"/>
          </p:nvPr>
        </p:nvSpPr>
        <p:spPr>
          <a:xfrm>
            <a:off x="5292080" y="5085184"/>
            <a:ext cx="3744416" cy="1656184"/>
          </a:xfrm>
        </p:spPr>
        <p:txBody>
          <a:bodyPr>
            <a:noAutofit/>
            <a:scene3d>
              <a:camera prst="orthographicFront"/>
              <a:lightRig rig="soft" dir="t">
                <a:rot lat="0" lon="0" rev="10800000"/>
              </a:lightRig>
            </a:scene3d>
            <a:sp3d>
              <a:bevelT w="27940" h="12700"/>
              <a:contourClr>
                <a:srgbClr val="DDDDDD"/>
              </a:contourClr>
            </a:sp3d>
          </a:bodyPr>
          <a:lstStyle/>
          <a:p>
            <a:pPr algn="l"/>
            <a:r>
              <a:rPr lang="ru-RU" sz="1600" b="1" spc="150" dirty="0" smtClean="0">
                <a:ln w="11430"/>
                <a:solidFill>
                  <a:srgbClr val="F8F8F8"/>
                </a:solidFill>
                <a:effectLst>
                  <a:outerShdw blurRad="25400" algn="tl" rotWithShape="0">
                    <a:srgbClr val="000000">
                      <a:alpha val="43000"/>
                    </a:srgbClr>
                  </a:outerShdw>
                </a:effectLst>
              </a:rPr>
              <a:t>Е.Г. Парфенова</a:t>
            </a:r>
            <a:br>
              <a:rPr lang="ru-RU" sz="1600" b="1" spc="150" dirty="0" smtClean="0">
                <a:ln w="11430"/>
                <a:solidFill>
                  <a:srgbClr val="F8F8F8"/>
                </a:solidFill>
                <a:effectLst>
                  <a:outerShdw blurRad="25400" algn="tl" rotWithShape="0">
                    <a:srgbClr val="000000">
                      <a:alpha val="43000"/>
                    </a:srgbClr>
                  </a:outerShdw>
                </a:effectLst>
              </a:rPr>
            </a:br>
            <a:r>
              <a:rPr lang="ru-RU" sz="1600" b="1" spc="150" dirty="0" smtClean="0">
                <a:ln w="11430"/>
                <a:solidFill>
                  <a:srgbClr val="F8F8F8"/>
                </a:solidFill>
                <a:effectLst>
                  <a:outerShdw blurRad="25400" algn="tl" rotWithShape="0">
                    <a:srgbClr val="000000">
                      <a:alpha val="43000"/>
                    </a:srgbClr>
                  </a:outerShdw>
                </a:effectLst>
              </a:rPr>
              <a:t>заместитель руководителя департамента </a:t>
            </a:r>
            <a:br>
              <a:rPr lang="ru-RU" sz="1600" b="1" spc="150" dirty="0" smtClean="0">
                <a:ln w="11430"/>
                <a:solidFill>
                  <a:srgbClr val="F8F8F8"/>
                </a:solidFill>
                <a:effectLst>
                  <a:outerShdw blurRad="25400" algn="tl" rotWithShape="0">
                    <a:srgbClr val="000000">
                      <a:alpha val="43000"/>
                    </a:srgbClr>
                  </a:outerShdw>
                </a:effectLst>
              </a:rPr>
            </a:br>
            <a:r>
              <a:rPr lang="ru-RU" sz="1600" b="1" spc="150" dirty="0" smtClean="0">
                <a:ln w="11430"/>
                <a:solidFill>
                  <a:srgbClr val="F8F8F8"/>
                </a:solidFill>
                <a:effectLst>
                  <a:outerShdw blurRad="25400" algn="tl" rotWithShape="0">
                    <a:srgbClr val="000000">
                      <a:alpha val="43000"/>
                    </a:srgbClr>
                  </a:outerShdw>
                </a:effectLst>
              </a:rPr>
              <a:t>по образованию </a:t>
            </a:r>
            <a:br>
              <a:rPr lang="ru-RU" sz="1600" b="1" spc="150" dirty="0" smtClean="0">
                <a:ln w="11430"/>
                <a:solidFill>
                  <a:srgbClr val="F8F8F8"/>
                </a:solidFill>
                <a:effectLst>
                  <a:outerShdw blurRad="25400" algn="tl" rotWithShape="0">
                    <a:srgbClr val="000000">
                      <a:alpha val="43000"/>
                    </a:srgbClr>
                  </a:outerShdw>
                </a:effectLst>
              </a:rPr>
            </a:br>
            <a:r>
              <a:rPr lang="ru-RU" sz="1600" b="1" spc="150" dirty="0" smtClean="0">
                <a:ln w="11430"/>
                <a:solidFill>
                  <a:srgbClr val="F8F8F8"/>
                </a:solidFill>
                <a:effectLst>
                  <a:outerShdw blurRad="25400" algn="tl" rotWithShape="0">
                    <a:srgbClr val="000000">
                      <a:alpha val="43000"/>
                    </a:srgbClr>
                  </a:outerShdw>
                </a:effectLst>
              </a:rPr>
              <a:t>администрации Волгограда</a:t>
            </a:r>
            <a:endParaRPr lang="ru-RU" sz="1600" b="1" spc="150" dirty="0">
              <a:ln w="11430"/>
              <a:solidFill>
                <a:srgbClr val="F8F8F8"/>
              </a:solidFill>
              <a:effectLst>
                <a:outerShdw blurRad="25400" algn="tl" rotWithShape="0">
                  <a:srgbClr val="000000">
                    <a:alpha val="43000"/>
                  </a:srgbClr>
                </a:outerShdw>
              </a:effectLst>
            </a:endParaRPr>
          </a:p>
        </p:txBody>
      </p:sp>
      <p:pic>
        <p:nvPicPr>
          <p:cNvPr id="7" name="Picture 3" descr="C:\Users\Dudenkov\Desktop\Доклад Радченко 29-08-2016\Фоны Звуки Фидео\gerb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2000" y="0"/>
            <a:ext cx="1800000" cy="1029946"/>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82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100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1000"/>
                                        <p:tgtEl>
                                          <p:spTgt spid="7"/>
                                        </p:tgtEl>
                                      </p:cBhvr>
                                    </p:animEffect>
                                  </p:childTnLst>
                                </p:cTn>
                              </p:par>
                            </p:childTnLst>
                          </p:cTn>
                        </p:par>
                        <p:par>
                          <p:cTn id="8" fill="hold">
                            <p:stCondLst>
                              <p:cond delay="2000"/>
                            </p:stCondLst>
                            <p:childTnLst>
                              <p:par>
                                <p:cTn id="9" presetID="16" presetClass="entr" presetSubtype="37" fill="hold" grpId="0"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barn(outVertical)">
                                      <p:cBhvr>
                                        <p:cTn id="11" dur="1000"/>
                                        <p:tgtEl>
                                          <p:spTgt spid="2"/>
                                        </p:tgtEl>
                                      </p:cBhvr>
                                    </p:animEffect>
                                  </p:childTnLst>
                                </p:cTn>
                              </p:par>
                            </p:childTnLst>
                          </p:cTn>
                        </p:par>
                        <p:par>
                          <p:cTn id="12" fill="hold">
                            <p:stCondLst>
                              <p:cond delay="4000"/>
                            </p:stCondLst>
                            <p:childTnLst>
                              <p:par>
                                <p:cTn id="13" presetID="16" presetClass="entr" presetSubtype="37" fill="hold" grpId="0" nodeType="afterEffect">
                                  <p:stCondLst>
                                    <p:cond delay="10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outVertical)">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ru-RU"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Основные </a:t>
            </a:r>
            <a:r>
              <a:rPr lang="ru-RU"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критерии для установления ежемесячных стимулирующих выплат  руководителю  </a:t>
            </a:r>
            <a:r>
              <a:rPr lang="ru-RU"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МОУ за </a:t>
            </a:r>
            <a:r>
              <a:rPr lang="ru-RU" sz="2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интенсивность и высокие результаты труда (по компетенции)</a:t>
            </a:r>
          </a:p>
          <a:p>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390811" y="1700808"/>
            <a:ext cx="8143932" cy="646331"/>
          </a:xfrm>
          <a:prstGeom prst="rect">
            <a:avLst/>
          </a:prstGeom>
        </p:spPr>
        <p:txBody>
          <a:bodyPr wrap="square">
            <a:spAutoFit/>
          </a:bodyPr>
          <a:lstStyle/>
          <a:p>
            <a:pPr algn="just"/>
            <a:r>
              <a:rPr lang="ru-RU" dirty="0" smtClean="0"/>
              <a:t/>
            </a:r>
            <a:br>
              <a:rPr lang="ru-RU" dirty="0" smtClean="0"/>
            </a:br>
            <a:endParaRPr lang="ru-RU" b="1" dirty="0">
              <a:solidFill>
                <a:srgbClr val="7030A0"/>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64437840"/>
              </p:ext>
            </p:extLst>
          </p:nvPr>
        </p:nvGraphicFramePr>
        <p:xfrm>
          <a:off x="214306" y="1484784"/>
          <a:ext cx="8496942" cy="5240376"/>
        </p:xfrm>
        <a:graphic>
          <a:graphicData uri="http://schemas.openxmlformats.org/drawingml/2006/table">
            <a:tbl>
              <a:tblPr firstRow="1" firstCol="1" bandRow="1">
                <a:tableStyleId>{5C22544A-7EE6-4342-B048-85BDC9FD1C3A}</a:tableStyleId>
              </a:tblPr>
              <a:tblGrid>
                <a:gridCol w="1527386"/>
                <a:gridCol w="2627587"/>
                <a:gridCol w="1527386"/>
                <a:gridCol w="685108"/>
                <a:gridCol w="2129475"/>
              </a:tblGrid>
              <a:tr h="1234601">
                <a:tc>
                  <a:txBody>
                    <a:bodyPr/>
                    <a:lstStyle/>
                    <a:p>
                      <a:pPr algn="ctr">
                        <a:spcAft>
                          <a:spcPts val="0"/>
                        </a:spcAft>
                      </a:pPr>
                      <a:r>
                        <a:rPr lang="ru-RU" sz="1100">
                          <a:effectLst/>
                        </a:rPr>
                        <a:t>№</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Показатели эффективности деятельности руководителя</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Критерии эффективности деятельности руководителя</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баллы</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Форма отчетности</a:t>
                      </a:r>
                      <a:endParaRPr lang="ru-RU" sz="900">
                        <a:effectLst/>
                        <a:latin typeface="Times New Roman"/>
                        <a:ea typeface="Times New Roman"/>
                        <a:cs typeface="Times New Roman"/>
                      </a:endParaRPr>
                    </a:p>
                  </a:txBody>
                  <a:tcPr marL="64863" marR="64863" marT="0" marB="0"/>
                </a:tc>
              </a:tr>
              <a:tr h="212305">
                <a:tc gridSpan="5">
                  <a:txBody>
                    <a:bodyPr/>
                    <a:lstStyle/>
                    <a:p>
                      <a:pPr algn="ctr">
                        <a:spcAft>
                          <a:spcPts val="0"/>
                        </a:spcAft>
                      </a:pPr>
                      <a:r>
                        <a:rPr lang="ru-RU" sz="1300">
                          <a:effectLst/>
                        </a:rPr>
                        <a:t>I. Основная деятельность образовательного учреждения</a:t>
                      </a:r>
                      <a:endParaRPr lang="ru-RU" sz="900">
                        <a:effectLst/>
                        <a:latin typeface="Times New Roman"/>
                        <a:ea typeface="Times New Roman"/>
                        <a:cs typeface="Times New Roman"/>
                      </a:endParaRPr>
                    </a:p>
                  </a:txBody>
                  <a:tcPr marL="64863" marR="64863"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81976">
                <a:tc rowSpan="2">
                  <a:txBody>
                    <a:bodyPr/>
                    <a:lstStyle/>
                    <a:p>
                      <a:pPr marL="342900" lvl="0" indent="-342900">
                        <a:spcAft>
                          <a:spcPts val="0"/>
                        </a:spcAft>
                        <a:buSzPts val="1200"/>
                        <a:buFont typeface="+mj-lt"/>
                        <a:buAutoNum type="arabicPeriod"/>
                      </a:pPr>
                      <a:r>
                        <a:rPr lang="ru-RU" sz="1100" dirty="0">
                          <a:effectLst/>
                        </a:rPr>
                        <a:t> </a:t>
                      </a:r>
                      <a:endParaRPr lang="ru-RU" sz="900" dirty="0">
                        <a:effectLst/>
                        <a:latin typeface="Times New Roman"/>
                        <a:ea typeface="Times New Roman"/>
                        <a:cs typeface="Times New Roman"/>
                      </a:endParaRPr>
                    </a:p>
                  </a:txBody>
                  <a:tcPr marL="64863" marR="64863" marT="0" marB="0"/>
                </a:tc>
                <a:tc rowSpan="2">
                  <a:txBody>
                    <a:bodyPr/>
                    <a:lstStyle/>
                    <a:p>
                      <a:pPr algn="just">
                        <a:spcAft>
                          <a:spcPts val="0"/>
                        </a:spcAft>
                      </a:pPr>
                      <a:r>
                        <a:rPr lang="ru-RU" sz="1100">
                          <a:effectLst/>
                        </a:rPr>
                        <a:t>Доля учащихся на 1 педагогического работника</a:t>
                      </a:r>
                      <a:endParaRPr lang="ru-RU" sz="900">
                        <a:effectLst/>
                        <a:latin typeface="Times New Roman"/>
                        <a:ea typeface="Times New Roman"/>
                        <a:cs typeface="Times New Roman"/>
                      </a:endParaRPr>
                    </a:p>
                  </a:txBody>
                  <a:tcPr marL="64863" marR="64863" marT="0" marB="0"/>
                </a:tc>
                <a:tc>
                  <a:txBody>
                    <a:bodyPr/>
                    <a:lstStyle/>
                    <a:p>
                      <a:pPr>
                        <a:spcAft>
                          <a:spcPts val="0"/>
                        </a:spcAft>
                      </a:pPr>
                      <a:r>
                        <a:rPr lang="ru-RU" sz="1100">
                          <a:effectLst/>
                        </a:rPr>
                        <a:t>14,4 и менее</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1</a:t>
                      </a:r>
                      <a:endParaRPr lang="ru-RU" sz="900">
                        <a:effectLst/>
                        <a:latin typeface="Times New Roman"/>
                        <a:ea typeface="Times New Roman"/>
                        <a:cs typeface="Times New Roman"/>
                      </a:endParaRPr>
                    </a:p>
                  </a:txBody>
                  <a:tcPr marL="64863" marR="64863" marT="0" marB="0"/>
                </a:tc>
                <a:tc rowSpan="2">
                  <a:txBody>
                    <a:bodyPr/>
                    <a:lstStyle/>
                    <a:p>
                      <a:pPr algn="just">
                        <a:spcAft>
                          <a:spcPts val="0"/>
                        </a:spcAft>
                      </a:pPr>
                      <a:r>
                        <a:rPr lang="ru-RU" sz="1100">
                          <a:effectLst/>
                        </a:rPr>
                        <a:t>справка МОУ, согласование специалиста</a:t>
                      </a:r>
                      <a:endParaRPr lang="ru-RU" sz="900">
                        <a:effectLst/>
                      </a:endParaRPr>
                    </a:p>
                    <a:p>
                      <a:pPr algn="just">
                        <a:spcAft>
                          <a:spcPts val="0"/>
                        </a:spcAft>
                      </a:pPr>
                      <a:r>
                        <a:rPr lang="ru-RU" sz="1100">
                          <a:effectLst/>
                        </a:rPr>
                        <a:t>ТУ ДОАВ</a:t>
                      </a:r>
                      <a:endParaRPr lang="ru-RU" sz="900">
                        <a:effectLst/>
                        <a:latin typeface="Times New Roman"/>
                        <a:ea typeface="Times New Roman"/>
                        <a:cs typeface="Times New Roman"/>
                      </a:endParaRPr>
                    </a:p>
                  </a:txBody>
                  <a:tcPr marL="64863" marR="64863" marT="0" marB="0"/>
                </a:tc>
              </a:tr>
              <a:tr h="545927">
                <a:tc vMerge="1">
                  <a:txBody>
                    <a:bodyPr/>
                    <a:lstStyle/>
                    <a:p>
                      <a:endParaRPr lang="ru-RU"/>
                    </a:p>
                  </a:txBody>
                  <a:tcPr/>
                </a:tc>
                <a:tc vMerge="1">
                  <a:txBody>
                    <a:bodyPr/>
                    <a:lstStyle/>
                    <a:p>
                      <a:endParaRPr lang="ru-RU"/>
                    </a:p>
                  </a:txBody>
                  <a:tcPr/>
                </a:tc>
                <a:tc>
                  <a:txBody>
                    <a:bodyPr/>
                    <a:lstStyle/>
                    <a:p>
                      <a:pPr>
                        <a:spcAft>
                          <a:spcPts val="0"/>
                        </a:spcAft>
                      </a:pPr>
                      <a:r>
                        <a:rPr lang="ru-RU" sz="1100">
                          <a:effectLst/>
                        </a:rPr>
                        <a:t>более 14,4</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-2</a:t>
                      </a:r>
                      <a:endParaRPr lang="ru-RU" sz="900">
                        <a:effectLst/>
                        <a:latin typeface="Times New Roman"/>
                        <a:ea typeface="Times New Roman"/>
                        <a:cs typeface="Times New Roman"/>
                      </a:endParaRPr>
                    </a:p>
                  </a:txBody>
                  <a:tcPr marL="64863" marR="64863" marT="0" marB="0"/>
                </a:tc>
                <a:tc vMerge="1">
                  <a:txBody>
                    <a:bodyPr/>
                    <a:lstStyle/>
                    <a:p>
                      <a:endParaRPr lang="ru-RU"/>
                    </a:p>
                  </a:txBody>
                  <a:tcPr/>
                </a:tc>
              </a:tr>
              <a:tr h="181976">
                <a:tc rowSpan="2">
                  <a:txBody>
                    <a:bodyPr/>
                    <a:lstStyle/>
                    <a:p>
                      <a:pPr marL="0" lvl="0" indent="0">
                        <a:spcAft>
                          <a:spcPts val="0"/>
                        </a:spcAft>
                        <a:buSzPts val="1200"/>
                        <a:buFont typeface="+mj-lt"/>
                        <a:buNone/>
                      </a:pPr>
                      <a:r>
                        <a:rPr lang="ru-RU" sz="1100" dirty="0" smtClean="0">
                          <a:effectLst/>
                        </a:rPr>
                        <a:t>2.</a:t>
                      </a:r>
                      <a:r>
                        <a:rPr lang="ru-RU" sz="1100" dirty="0">
                          <a:effectLst/>
                        </a:rPr>
                        <a:t> </a:t>
                      </a:r>
                      <a:endParaRPr lang="ru-RU" sz="900" dirty="0">
                        <a:effectLst/>
                        <a:latin typeface="Times New Roman"/>
                        <a:ea typeface="Times New Roman"/>
                        <a:cs typeface="Times New Roman"/>
                      </a:endParaRPr>
                    </a:p>
                  </a:txBody>
                  <a:tcPr marL="64863" marR="64863" marT="0" marB="0"/>
                </a:tc>
                <a:tc rowSpan="2">
                  <a:txBody>
                    <a:bodyPr/>
                    <a:lstStyle/>
                    <a:p>
                      <a:pPr>
                        <a:spcAft>
                          <a:spcPts val="0"/>
                        </a:spcAft>
                      </a:pPr>
                      <a:r>
                        <a:rPr lang="ru-RU" sz="1100">
                          <a:effectLst/>
                        </a:rPr>
                        <a:t>Отсутствие учащихся, не посещающих занятия по неуважительным причинам</a:t>
                      </a:r>
                      <a:endParaRPr lang="ru-RU" sz="900">
                        <a:effectLst/>
                        <a:latin typeface="Times New Roman"/>
                        <a:ea typeface="Times New Roman"/>
                        <a:cs typeface="Times New Roman"/>
                      </a:endParaRPr>
                    </a:p>
                  </a:txBody>
                  <a:tcPr marL="64863" marR="64863" marT="0" marB="0"/>
                </a:tc>
                <a:tc>
                  <a:txBody>
                    <a:bodyPr/>
                    <a:lstStyle/>
                    <a:p>
                      <a:pPr>
                        <a:spcAft>
                          <a:spcPts val="0"/>
                        </a:spcAft>
                      </a:pPr>
                      <a:r>
                        <a:rPr lang="ru-RU" sz="1100">
                          <a:effectLst/>
                        </a:rPr>
                        <a:t>Отсутствие </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1</a:t>
                      </a:r>
                      <a:endParaRPr lang="ru-RU" sz="900">
                        <a:effectLst/>
                        <a:latin typeface="Times New Roman"/>
                        <a:ea typeface="Times New Roman"/>
                        <a:cs typeface="Times New Roman"/>
                      </a:endParaRPr>
                    </a:p>
                  </a:txBody>
                  <a:tcPr marL="64863" marR="64863" marT="0" marB="0"/>
                </a:tc>
                <a:tc rowSpan="2">
                  <a:txBody>
                    <a:bodyPr/>
                    <a:lstStyle/>
                    <a:p>
                      <a:pPr algn="just">
                        <a:spcAft>
                          <a:spcPts val="0"/>
                        </a:spcAft>
                      </a:pPr>
                      <a:r>
                        <a:rPr lang="ru-RU" sz="1100">
                          <a:effectLst/>
                        </a:rPr>
                        <a:t>справка МОУ, согласование специалиста</a:t>
                      </a:r>
                      <a:endParaRPr lang="ru-RU" sz="900">
                        <a:effectLst/>
                      </a:endParaRPr>
                    </a:p>
                    <a:p>
                      <a:pPr algn="just">
                        <a:spcAft>
                          <a:spcPts val="0"/>
                        </a:spcAft>
                      </a:pPr>
                      <a:r>
                        <a:rPr lang="ru-RU" sz="1100">
                          <a:effectLst/>
                        </a:rPr>
                        <a:t>ТУ ДОАВ</a:t>
                      </a:r>
                      <a:endParaRPr lang="ru-RU" sz="900">
                        <a:effectLst/>
                        <a:latin typeface="Times New Roman"/>
                        <a:ea typeface="Times New Roman"/>
                        <a:cs typeface="Times New Roman"/>
                      </a:endParaRPr>
                    </a:p>
                  </a:txBody>
                  <a:tcPr marL="64863" marR="64863" marT="0" marB="0"/>
                </a:tc>
              </a:tr>
              <a:tr h="545927">
                <a:tc vMerge="1">
                  <a:txBody>
                    <a:bodyPr/>
                    <a:lstStyle/>
                    <a:p>
                      <a:endParaRPr lang="ru-RU"/>
                    </a:p>
                  </a:txBody>
                  <a:tcPr/>
                </a:tc>
                <a:tc vMerge="1">
                  <a:txBody>
                    <a:bodyPr/>
                    <a:lstStyle/>
                    <a:p>
                      <a:endParaRPr lang="ru-RU"/>
                    </a:p>
                  </a:txBody>
                  <a:tcPr/>
                </a:tc>
                <a:tc>
                  <a:txBody>
                    <a:bodyPr/>
                    <a:lstStyle/>
                    <a:p>
                      <a:pPr>
                        <a:spcAft>
                          <a:spcPts val="0"/>
                        </a:spcAft>
                      </a:pPr>
                      <a:r>
                        <a:rPr lang="ru-RU" sz="1100">
                          <a:effectLst/>
                        </a:rPr>
                        <a:t>Наличие </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-2</a:t>
                      </a:r>
                      <a:endParaRPr lang="ru-RU" sz="900">
                        <a:effectLst/>
                        <a:latin typeface="Times New Roman"/>
                        <a:ea typeface="Times New Roman"/>
                        <a:cs typeface="Times New Roman"/>
                      </a:endParaRPr>
                    </a:p>
                  </a:txBody>
                  <a:tcPr marL="64863" marR="64863" marT="0" marB="0"/>
                </a:tc>
                <a:tc vMerge="1">
                  <a:txBody>
                    <a:bodyPr/>
                    <a:lstStyle/>
                    <a:p>
                      <a:endParaRPr lang="ru-RU"/>
                    </a:p>
                  </a:txBody>
                  <a:tcPr/>
                </a:tc>
              </a:tr>
              <a:tr h="181976">
                <a:tc rowSpan="2">
                  <a:txBody>
                    <a:bodyPr/>
                    <a:lstStyle/>
                    <a:p>
                      <a:pPr marL="0" lvl="0" indent="0">
                        <a:spcAft>
                          <a:spcPts val="0"/>
                        </a:spcAft>
                        <a:buSzPts val="1200"/>
                        <a:buFont typeface="+mj-lt"/>
                        <a:buNone/>
                      </a:pPr>
                      <a:r>
                        <a:rPr lang="ru-RU" sz="1100" dirty="0" smtClean="0">
                          <a:effectLst/>
                        </a:rPr>
                        <a:t>3.</a:t>
                      </a:r>
                      <a:r>
                        <a:rPr lang="ru-RU" sz="1100" dirty="0">
                          <a:effectLst/>
                        </a:rPr>
                        <a:t> </a:t>
                      </a:r>
                      <a:endParaRPr lang="ru-RU" sz="900" dirty="0">
                        <a:effectLst/>
                        <a:latin typeface="Times New Roman"/>
                        <a:ea typeface="Times New Roman"/>
                        <a:cs typeface="Times New Roman"/>
                      </a:endParaRPr>
                    </a:p>
                  </a:txBody>
                  <a:tcPr marL="64863" marR="64863" marT="0" marB="0"/>
                </a:tc>
                <a:tc rowSpan="2">
                  <a:txBody>
                    <a:bodyPr/>
                    <a:lstStyle/>
                    <a:p>
                      <a:pPr algn="just">
                        <a:spcAft>
                          <a:spcPts val="0"/>
                        </a:spcAft>
                      </a:pPr>
                      <a:r>
                        <a:rPr lang="ru-RU" sz="1100">
                          <a:effectLst/>
                        </a:rPr>
                        <a:t>Сохранность контингента учащихся, имеющих первую и вторую группы здоровья</a:t>
                      </a:r>
                      <a:endParaRPr lang="ru-RU" sz="900">
                        <a:effectLst/>
                        <a:latin typeface="Times New Roman"/>
                        <a:ea typeface="Times New Roman"/>
                        <a:cs typeface="Times New Roman"/>
                      </a:endParaRPr>
                    </a:p>
                  </a:txBody>
                  <a:tcPr marL="64863" marR="64863" marT="0" marB="0"/>
                </a:tc>
                <a:tc>
                  <a:txBody>
                    <a:bodyPr/>
                    <a:lstStyle/>
                    <a:p>
                      <a:pPr>
                        <a:spcAft>
                          <a:spcPts val="0"/>
                        </a:spcAft>
                      </a:pPr>
                      <a:r>
                        <a:rPr lang="ru-RU" sz="1100">
                          <a:effectLst/>
                        </a:rPr>
                        <a:t>100 %</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2</a:t>
                      </a:r>
                      <a:endParaRPr lang="ru-RU" sz="900">
                        <a:effectLst/>
                        <a:latin typeface="Times New Roman"/>
                        <a:ea typeface="Times New Roman"/>
                        <a:cs typeface="Times New Roman"/>
                      </a:endParaRPr>
                    </a:p>
                  </a:txBody>
                  <a:tcPr marL="64863" marR="64863" marT="0" marB="0"/>
                </a:tc>
                <a:tc rowSpan="2">
                  <a:txBody>
                    <a:bodyPr/>
                    <a:lstStyle/>
                    <a:p>
                      <a:pPr algn="just">
                        <a:spcAft>
                          <a:spcPts val="0"/>
                        </a:spcAft>
                      </a:pPr>
                      <a:r>
                        <a:rPr lang="ru-RU" sz="1100">
                          <a:effectLst/>
                        </a:rPr>
                        <a:t>справка МОУ, согласование специалиста ТУ ДОАВ</a:t>
                      </a:r>
                      <a:endParaRPr lang="ru-RU" sz="900">
                        <a:effectLst/>
                        <a:latin typeface="Times New Roman"/>
                        <a:ea typeface="Times New Roman"/>
                        <a:cs typeface="Times New Roman"/>
                      </a:endParaRPr>
                    </a:p>
                  </a:txBody>
                  <a:tcPr marL="64863" marR="64863" marT="0" marB="0"/>
                </a:tc>
              </a:tr>
              <a:tr h="545927">
                <a:tc vMerge="1">
                  <a:txBody>
                    <a:bodyPr/>
                    <a:lstStyle/>
                    <a:p>
                      <a:endParaRPr lang="ru-RU"/>
                    </a:p>
                  </a:txBody>
                  <a:tcPr/>
                </a:tc>
                <a:tc vMerge="1">
                  <a:txBody>
                    <a:bodyPr/>
                    <a:lstStyle/>
                    <a:p>
                      <a:endParaRPr lang="ru-RU"/>
                    </a:p>
                  </a:txBody>
                  <a:tcPr/>
                </a:tc>
                <a:tc>
                  <a:txBody>
                    <a:bodyPr/>
                    <a:lstStyle/>
                    <a:p>
                      <a:pPr>
                        <a:spcAft>
                          <a:spcPts val="0"/>
                        </a:spcAft>
                      </a:pPr>
                      <a:r>
                        <a:rPr lang="ru-RU" sz="1100">
                          <a:effectLst/>
                        </a:rPr>
                        <a:t> Не менее 70%</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1</a:t>
                      </a:r>
                      <a:endParaRPr lang="ru-RU" sz="900">
                        <a:effectLst/>
                        <a:latin typeface="Times New Roman"/>
                        <a:ea typeface="Times New Roman"/>
                        <a:cs typeface="Times New Roman"/>
                      </a:endParaRPr>
                    </a:p>
                  </a:txBody>
                  <a:tcPr marL="64863" marR="64863" marT="0" marB="0"/>
                </a:tc>
                <a:tc vMerge="1">
                  <a:txBody>
                    <a:bodyPr/>
                    <a:lstStyle/>
                    <a:p>
                      <a:endParaRPr lang="ru-RU"/>
                    </a:p>
                  </a:txBody>
                  <a:tcPr/>
                </a:tc>
              </a:tr>
              <a:tr h="181976">
                <a:tc rowSpan="3">
                  <a:txBody>
                    <a:bodyPr/>
                    <a:lstStyle/>
                    <a:p>
                      <a:pPr marL="0" lvl="0" indent="0">
                        <a:spcAft>
                          <a:spcPts val="0"/>
                        </a:spcAft>
                        <a:buSzPts val="1200"/>
                        <a:buFont typeface="+mj-lt"/>
                        <a:buNone/>
                      </a:pPr>
                      <a:r>
                        <a:rPr lang="ru-RU" sz="1100" dirty="0" smtClean="0">
                          <a:effectLst/>
                        </a:rPr>
                        <a:t>4.</a:t>
                      </a:r>
                      <a:r>
                        <a:rPr lang="ru-RU" sz="1100" dirty="0">
                          <a:effectLst/>
                        </a:rPr>
                        <a:t> </a:t>
                      </a:r>
                      <a:endParaRPr lang="ru-RU" sz="900" dirty="0">
                        <a:effectLst/>
                        <a:latin typeface="Times New Roman"/>
                        <a:ea typeface="Times New Roman"/>
                        <a:cs typeface="Times New Roman"/>
                      </a:endParaRPr>
                    </a:p>
                  </a:txBody>
                  <a:tcPr marL="64863" marR="64863" marT="0" marB="0"/>
                </a:tc>
                <a:tc rowSpan="3">
                  <a:txBody>
                    <a:bodyPr/>
                    <a:lstStyle/>
                    <a:p>
                      <a:pPr algn="just">
                        <a:spcAft>
                          <a:spcPts val="0"/>
                        </a:spcAft>
                      </a:pPr>
                      <a:r>
                        <a:rPr lang="ru-RU" sz="1100">
                          <a:effectLst/>
                        </a:rPr>
                        <a:t>Доля учащихся, обеспеченных горячим питанием</a:t>
                      </a:r>
                      <a:endParaRPr lang="ru-RU" sz="900">
                        <a:effectLst/>
                        <a:latin typeface="Times New Roman"/>
                        <a:ea typeface="Times New Roman"/>
                        <a:cs typeface="Times New Roman"/>
                      </a:endParaRPr>
                    </a:p>
                  </a:txBody>
                  <a:tcPr marL="64863" marR="64863" marT="0" marB="0"/>
                </a:tc>
                <a:tc>
                  <a:txBody>
                    <a:bodyPr/>
                    <a:lstStyle/>
                    <a:p>
                      <a:pPr>
                        <a:spcAft>
                          <a:spcPts val="0"/>
                        </a:spcAft>
                      </a:pPr>
                      <a:r>
                        <a:rPr lang="ru-RU" sz="1100">
                          <a:effectLst/>
                        </a:rPr>
                        <a:t>95%-100%</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10</a:t>
                      </a:r>
                      <a:endParaRPr lang="ru-RU" sz="900">
                        <a:effectLst/>
                        <a:latin typeface="Times New Roman"/>
                        <a:ea typeface="Times New Roman"/>
                        <a:cs typeface="Times New Roman"/>
                      </a:endParaRPr>
                    </a:p>
                  </a:txBody>
                  <a:tcPr marL="64863" marR="64863" marT="0" marB="0"/>
                </a:tc>
                <a:tc rowSpan="3">
                  <a:txBody>
                    <a:bodyPr/>
                    <a:lstStyle/>
                    <a:p>
                      <a:pPr algn="just">
                        <a:spcAft>
                          <a:spcPts val="0"/>
                        </a:spcAft>
                      </a:pPr>
                      <a:r>
                        <a:rPr lang="ru-RU" sz="1100">
                          <a:effectLst/>
                        </a:rPr>
                        <a:t>справка МОУ, согласование специалиста ТУ ДОАВ</a:t>
                      </a:r>
                      <a:endParaRPr lang="ru-RU" sz="900">
                        <a:effectLst/>
                        <a:latin typeface="Times New Roman"/>
                        <a:ea typeface="Times New Roman"/>
                        <a:cs typeface="Times New Roman"/>
                      </a:endParaRPr>
                    </a:p>
                  </a:txBody>
                  <a:tcPr marL="64863" marR="64863" marT="0" marB="0"/>
                </a:tc>
              </a:tr>
              <a:tr h="181976">
                <a:tc vMerge="1">
                  <a:txBody>
                    <a:bodyPr/>
                    <a:lstStyle/>
                    <a:p>
                      <a:endParaRPr lang="ru-RU"/>
                    </a:p>
                  </a:txBody>
                  <a:tcPr/>
                </a:tc>
                <a:tc vMerge="1">
                  <a:txBody>
                    <a:bodyPr/>
                    <a:lstStyle/>
                    <a:p>
                      <a:endParaRPr lang="ru-RU"/>
                    </a:p>
                  </a:txBody>
                  <a:tcPr/>
                </a:tc>
                <a:tc>
                  <a:txBody>
                    <a:bodyPr/>
                    <a:lstStyle/>
                    <a:p>
                      <a:pPr>
                        <a:spcAft>
                          <a:spcPts val="0"/>
                        </a:spcAft>
                      </a:pPr>
                      <a:r>
                        <a:rPr lang="ru-RU" sz="1100">
                          <a:effectLst/>
                        </a:rPr>
                        <a:t>71%-94%</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8</a:t>
                      </a:r>
                      <a:endParaRPr lang="ru-RU" sz="900">
                        <a:effectLst/>
                        <a:latin typeface="Times New Roman"/>
                        <a:ea typeface="Times New Roman"/>
                        <a:cs typeface="Times New Roman"/>
                      </a:endParaRPr>
                    </a:p>
                  </a:txBody>
                  <a:tcPr marL="64863" marR="64863" marT="0" marB="0"/>
                </a:tc>
                <a:tc vMerge="1">
                  <a:txBody>
                    <a:bodyPr/>
                    <a:lstStyle/>
                    <a:p>
                      <a:endParaRPr lang="ru-RU"/>
                    </a:p>
                  </a:txBody>
                  <a:tcPr/>
                </a:tc>
              </a:tr>
              <a:tr h="363951">
                <a:tc vMerge="1">
                  <a:txBody>
                    <a:bodyPr/>
                    <a:lstStyle/>
                    <a:p>
                      <a:endParaRPr lang="ru-RU"/>
                    </a:p>
                  </a:txBody>
                  <a:tcPr/>
                </a:tc>
                <a:tc vMerge="1">
                  <a:txBody>
                    <a:bodyPr/>
                    <a:lstStyle/>
                    <a:p>
                      <a:endParaRPr lang="ru-RU"/>
                    </a:p>
                  </a:txBody>
                  <a:tcPr/>
                </a:tc>
                <a:tc>
                  <a:txBody>
                    <a:bodyPr/>
                    <a:lstStyle/>
                    <a:p>
                      <a:pPr>
                        <a:spcAft>
                          <a:spcPts val="0"/>
                        </a:spcAft>
                      </a:pPr>
                      <a:r>
                        <a:rPr lang="ru-RU" sz="1100">
                          <a:effectLst/>
                        </a:rPr>
                        <a:t>50%-70%</a:t>
                      </a:r>
                      <a:endParaRPr lang="ru-RU" sz="900">
                        <a:effectLst/>
                        <a:latin typeface="Times New Roman"/>
                        <a:ea typeface="Times New Roman"/>
                        <a:cs typeface="Times New Roman"/>
                      </a:endParaRPr>
                    </a:p>
                  </a:txBody>
                  <a:tcPr marL="64863" marR="64863" marT="0" marB="0"/>
                </a:tc>
                <a:tc>
                  <a:txBody>
                    <a:bodyPr/>
                    <a:lstStyle/>
                    <a:p>
                      <a:pPr algn="ctr">
                        <a:spcAft>
                          <a:spcPts val="0"/>
                        </a:spcAft>
                      </a:pPr>
                      <a:r>
                        <a:rPr lang="ru-RU" sz="1100">
                          <a:effectLst/>
                        </a:rPr>
                        <a:t>4</a:t>
                      </a:r>
                      <a:endParaRPr lang="ru-RU" sz="900">
                        <a:effectLst/>
                        <a:latin typeface="Times New Roman"/>
                        <a:ea typeface="Times New Roman"/>
                        <a:cs typeface="Times New Roman"/>
                      </a:endParaRPr>
                    </a:p>
                  </a:txBody>
                  <a:tcPr marL="64863" marR="64863" marT="0" marB="0"/>
                </a:tc>
                <a:tc vMerge="1">
                  <a:txBody>
                    <a:bodyPr/>
                    <a:lstStyle/>
                    <a:p>
                      <a:endParaRPr lang="ru-RU"/>
                    </a:p>
                  </a:txBody>
                  <a:tcPr/>
                </a:tc>
              </a:tr>
              <a:tr h="881858">
                <a:tc>
                  <a:txBody>
                    <a:bodyPr/>
                    <a:lstStyle/>
                    <a:p>
                      <a:pPr marL="0" lvl="0" indent="0">
                        <a:spcAft>
                          <a:spcPts val="0"/>
                        </a:spcAft>
                        <a:buSzPts val="1200"/>
                        <a:buFont typeface="+mj-lt"/>
                        <a:buNone/>
                      </a:pPr>
                      <a:r>
                        <a:rPr lang="ru-RU" sz="1100" dirty="0" smtClean="0">
                          <a:effectLst/>
                        </a:rPr>
                        <a:t>5.</a:t>
                      </a:r>
                      <a:r>
                        <a:rPr lang="ru-RU" sz="1100" dirty="0">
                          <a:effectLst/>
                        </a:rPr>
                        <a:t> </a:t>
                      </a:r>
                      <a:endParaRPr lang="ru-RU" sz="900" dirty="0">
                        <a:effectLst/>
                        <a:latin typeface="Times New Roman"/>
                        <a:ea typeface="Times New Roman"/>
                        <a:cs typeface="Times New Roman"/>
                      </a:endParaRPr>
                    </a:p>
                  </a:txBody>
                  <a:tcPr marL="64863" marR="64863" marT="0" marB="0"/>
                </a:tc>
                <a:tc>
                  <a:txBody>
                    <a:bodyPr/>
                    <a:lstStyle/>
                    <a:p>
                      <a:pPr>
                        <a:spcAft>
                          <a:spcPts val="0"/>
                        </a:spcAft>
                      </a:pPr>
                      <a:r>
                        <a:rPr lang="ru-RU" sz="1100">
                          <a:effectLst/>
                        </a:rPr>
                        <a:t>Отсутствие случаев травматизма среди учащихся во время образовательного процесса</a:t>
                      </a:r>
                      <a:endParaRPr lang="ru-RU" sz="900">
                        <a:effectLst/>
                        <a:latin typeface="Times New Roman"/>
                        <a:ea typeface="Times New Roman"/>
                        <a:cs typeface="Times New Roman"/>
                      </a:endParaRPr>
                    </a:p>
                  </a:txBody>
                  <a:tcPr marL="64863" marR="64863" marT="0" marB="0"/>
                </a:tc>
                <a:tc>
                  <a:txBody>
                    <a:bodyPr/>
                    <a:lstStyle/>
                    <a:p>
                      <a:pPr>
                        <a:spcAft>
                          <a:spcPts val="0"/>
                        </a:spcAft>
                      </a:pPr>
                      <a:r>
                        <a:rPr lang="ru-RU" sz="1100" dirty="0">
                          <a:effectLst/>
                        </a:rPr>
                        <a:t>Отсутствие </a:t>
                      </a:r>
                      <a:endParaRPr lang="ru-RU" sz="900" dirty="0">
                        <a:effectLst/>
                      </a:endParaRPr>
                    </a:p>
                    <a:p>
                      <a:pPr>
                        <a:spcAft>
                          <a:spcPts val="0"/>
                        </a:spcAft>
                      </a:pPr>
                      <a:r>
                        <a:rPr lang="ru-RU" sz="1100" dirty="0">
                          <a:effectLst/>
                        </a:rPr>
                        <a:t> </a:t>
                      </a:r>
                      <a:r>
                        <a:rPr lang="ru-RU" sz="1100" dirty="0" smtClean="0">
                          <a:effectLst/>
                        </a:rPr>
                        <a:t>Наличие </a:t>
                      </a:r>
                      <a:endParaRPr lang="ru-RU" sz="900" dirty="0">
                        <a:effectLst/>
                        <a:latin typeface="Times New Roman"/>
                        <a:ea typeface="Times New Roman"/>
                        <a:cs typeface="Times New Roman"/>
                      </a:endParaRPr>
                    </a:p>
                  </a:txBody>
                  <a:tcPr marL="64863" marR="64863" marT="0" marB="0"/>
                </a:tc>
                <a:tc>
                  <a:txBody>
                    <a:bodyPr/>
                    <a:lstStyle/>
                    <a:p>
                      <a:pPr algn="ctr">
                        <a:spcAft>
                          <a:spcPts val="0"/>
                        </a:spcAft>
                      </a:pPr>
                      <a:r>
                        <a:rPr lang="ru-RU" sz="1100" dirty="0">
                          <a:effectLst/>
                        </a:rPr>
                        <a:t>1</a:t>
                      </a:r>
                      <a:endParaRPr lang="ru-RU" sz="900" dirty="0">
                        <a:effectLst/>
                      </a:endParaRPr>
                    </a:p>
                    <a:p>
                      <a:pPr algn="ctr">
                        <a:spcAft>
                          <a:spcPts val="0"/>
                        </a:spcAft>
                      </a:pPr>
                      <a:r>
                        <a:rPr lang="ru-RU" sz="1100" dirty="0">
                          <a:effectLst/>
                        </a:rPr>
                        <a:t> </a:t>
                      </a:r>
                      <a:r>
                        <a:rPr lang="ru-RU" sz="1100" dirty="0" smtClean="0">
                          <a:effectLst/>
                        </a:rPr>
                        <a:t>-1</a:t>
                      </a:r>
                      <a:endParaRPr lang="ru-RU" sz="900" dirty="0">
                        <a:effectLst/>
                        <a:latin typeface="Times New Roman"/>
                        <a:ea typeface="Times New Roman"/>
                        <a:cs typeface="Times New Roman"/>
                      </a:endParaRPr>
                    </a:p>
                  </a:txBody>
                  <a:tcPr marL="64863" marR="64863" marT="0" marB="0"/>
                </a:tc>
                <a:tc>
                  <a:txBody>
                    <a:bodyPr/>
                    <a:lstStyle/>
                    <a:p>
                      <a:pPr algn="just">
                        <a:spcAft>
                          <a:spcPts val="0"/>
                        </a:spcAft>
                      </a:pPr>
                      <a:r>
                        <a:rPr lang="ru-RU" sz="1100" dirty="0">
                          <a:effectLst/>
                        </a:rPr>
                        <a:t>справка МОУ, согласование специалиста ТУ ДОАВ</a:t>
                      </a:r>
                      <a:endParaRPr lang="ru-RU" sz="900" dirty="0">
                        <a:effectLst/>
                        <a:latin typeface="Times New Roman"/>
                        <a:ea typeface="Times New Roman"/>
                        <a:cs typeface="Times New Roman"/>
                      </a:endParaRPr>
                    </a:p>
                  </a:txBody>
                  <a:tcPr marL="64863" marR="64863" marT="0" marB="0"/>
                </a:tc>
              </a:tr>
            </a:tbl>
          </a:graphicData>
        </a:graphic>
      </p:graphicFrame>
    </p:spTree>
    <p:extLst>
      <p:ext uri="{BB962C8B-B14F-4D97-AF65-F5344CB8AC3E}">
        <p14:creationId xmlns:p14="http://schemas.microsoft.com/office/powerpoint/2010/main" val="1632606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96944" cy="5262979"/>
          </a:xfrm>
          <a:prstGeom prst="rect">
            <a:avLst/>
          </a:prstGeom>
        </p:spPr>
        <p:txBody>
          <a:bodyPr wrap="square">
            <a:spAutoFit/>
          </a:bodyPr>
          <a:lstStyle/>
          <a:p>
            <a:pPr>
              <a:spcAft>
                <a:spcPts val="0"/>
              </a:spcAft>
            </a:pPr>
            <a:r>
              <a:rPr lang="ru-RU" sz="2400" b="1" dirty="0" smtClean="0">
                <a:solidFill>
                  <a:srgbClr val="7030A0"/>
                </a:solidFill>
                <a:latin typeface="Times New Roman" pitchFamily="18" charset="0"/>
                <a:cs typeface="Times New Roman" pitchFamily="18" charset="0"/>
              </a:rPr>
              <a:t>1. Реализация </a:t>
            </a:r>
            <a:r>
              <a:rPr lang="ru-RU" sz="2400" b="1" dirty="0">
                <a:solidFill>
                  <a:srgbClr val="7030A0"/>
                </a:solidFill>
                <a:latin typeface="Times New Roman" pitchFamily="18" charset="0"/>
                <a:cs typeface="Times New Roman" pitchFamily="18" charset="0"/>
              </a:rPr>
              <a:t>проектов  и стратегических инициатив в рамках национального проекта «Образование»:</a:t>
            </a:r>
          </a:p>
          <a:p>
            <a:pPr>
              <a:spcAft>
                <a:spcPts val="0"/>
              </a:spcAft>
            </a:pPr>
            <a:r>
              <a:rPr lang="ru-RU" sz="2400" dirty="0">
                <a:solidFill>
                  <a:srgbClr val="7030A0"/>
                </a:solidFill>
                <a:latin typeface="Times New Roman" pitchFamily="18" charset="0"/>
                <a:ea typeface="Times New Roman"/>
                <a:cs typeface="Times New Roman" pitchFamily="18" charset="0"/>
              </a:rPr>
              <a:t>«Успех каждого ребенка» </a:t>
            </a:r>
          </a:p>
          <a:p>
            <a:pPr>
              <a:spcAft>
                <a:spcPts val="0"/>
              </a:spcAft>
            </a:pPr>
            <a:r>
              <a:rPr lang="ru-RU" sz="2400" dirty="0">
                <a:solidFill>
                  <a:srgbClr val="7030A0"/>
                </a:solidFill>
                <a:latin typeface="Times New Roman" pitchFamily="18" charset="0"/>
                <a:ea typeface="Times New Roman"/>
                <a:cs typeface="Times New Roman" pitchFamily="18" charset="0"/>
              </a:rPr>
              <a:t>«Современная школа»</a:t>
            </a:r>
          </a:p>
          <a:p>
            <a:pPr>
              <a:spcAft>
                <a:spcPts val="0"/>
              </a:spcAft>
            </a:pPr>
            <a:r>
              <a:rPr lang="ru-RU" sz="2400" dirty="0">
                <a:solidFill>
                  <a:srgbClr val="7030A0"/>
                </a:solidFill>
                <a:latin typeface="Times New Roman" pitchFamily="18" charset="0"/>
                <a:ea typeface="Times New Roman"/>
                <a:cs typeface="Times New Roman" pitchFamily="18" charset="0"/>
              </a:rPr>
              <a:t> «Социальная активность» </a:t>
            </a:r>
            <a:endParaRPr lang="ru-RU" sz="2400" dirty="0" smtClean="0">
              <a:solidFill>
                <a:srgbClr val="7030A0"/>
              </a:solidFill>
              <a:latin typeface="Times New Roman" pitchFamily="18" charset="0"/>
              <a:ea typeface="Times New Roman"/>
              <a:cs typeface="Times New Roman" pitchFamily="18" charset="0"/>
            </a:endParaRPr>
          </a:p>
          <a:p>
            <a:pPr>
              <a:spcAft>
                <a:spcPts val="0"/>
              </a:spcAft>
            </a:pPr>
            <a:r>
              <a:rPr lang="ru-RU" sz="2400" b="1" dirty="0" smtClean="0">
                <a:solidFill>
                  <a:srgbClr val="7030A0"/>
                </a:solidFill>
                <a:latin typeface="Times New Roman" pitchFamily="18" charset="0"/>
                <a:ea typeface="Times New Roman"/>
                <a:cs typeface="Times New Roman" pitchFamily="18" charset="0"/>
              </a:rPr>
              <a:t>2. </a:t>
            </a:r>
            <a:r>
              <a:rPr lang="ru-RU" sz="2400" b="1" dirty="0" smtClean="0">
                <a:solidFill>
                  <a:srgbClr val="7030A0"/>
                </a:solidFill>
                <a:latin typeface="Times New Roman" pitchFamily="18" charset="0"/>
                <a:ea typeface="Times New Roman"/>
                <a:cs typeface="Times New Roman" pitchFamily="18" charset="0"/>
              </a:rPr>
              <a:t>Развитие </a:t>
            </a:r>
            <a:r>
              <a:rPr lang="ru-RU" sz="2400" b="1" dirty="0">
                <a:solidFill>
                  <a:srgbClr val="7030A0"/>
                </a:solidFill>
                <a:latin typeface="Times New Roman" pitchFamily="18" charset="0"/>
                <a:ea typeface="Times New Roman"/>
                <a:cs typeface="Times New Roman" pitchFamily="18" charset="0"/>
              </a:rPr>
              <a:t>олимпиадного движения </a:t>
            </a:r>
          </a:p>
          <a:p>
            <a:pPr>
              <a:spcAft>
                <a:spcPts val="0"/>
              </a:spcAft>
            </a:pPr>
            <a:r>
              <a:rPr lang="ru-RU" sz="2400" b="1" dirty="0" smtClean="0">
                <a:solidFill>
                  <a:srgbClr val="7030A0"/>
                </a:solidFill>
                <a:latin typeface="Times New Roman" pitchFamily="18" charset="0"/>
                <a:ea typeface="Times New Roman"/>
                <a:cs typeface="Times New Roman" pitchFamily="18" charset="0"/>
              </a:rPr>
              <a:t>3. </a:t>
            </a:r>
            <a:r>
              <a:rPr lang="ru-RU" sz="2400" b="1" dirty="0" smtClean="0">
                <a:solidFill>
                  <a:srgbClr val="7030A0"/>
                </a:solidFill>
                <a:latin typeface="Times New Roman" pitchFamily="18" charset="0"/>
                <a:ea typeface="Times New Roman"/>
                <a:cs typeface="Times New Roman" pitchFamily="18" charset="0"/>
              </a:rPr>
              <a:t>Популяризация физической культуры и спорта</a:t>
            </a:r>
          </a:p>
          <a:p>
            <a:pPr>
              <a:spcAft>
                <a:spcPts val="0"/>
              </a:spcAft>
            </a:pPr>
            <a:endParaRPr lang="ru-RU" sz="2400" dirty="0">
              <a:solidFill>
                <a:srgbClr val="7030A0"/>
              </a:solidFill>
              <a:latin typeface="Times New Roman" pitchFamily="18" charset="0"/>
              <a:ea typeface="Times New Roman"/>
              <a:cs typeface="Times New Roman" pitchFamily="18" charset="0"/>
            </a:endParaRPr>
          </a:p>
          <a:p>
            <a:pPr>
              <a:spcAft>
                <a:spcPts val="0"/>
              </a:spcAft>
            </a:pPr>
            <a:r>
              <a:rPr lang="ru-RU" sz="2400" b="1" dirty="0" smtClean="0">
                <a:solidFill>
                  <a:srgbClr val="7030A0"/>
                </a:solidFill>
                <a:latin typeface="Times New Roman" pitchFamily="18" charset="0"/>
                <a:ea typeface="Times New Roman"/>
                <a:cs typeface="Times New Roman" pitchFamily="18" charset="0"/>
              </a:rPr>
              <a:t>4. </a:t>
            </a:r>
            <a:r>
              <a:rPr lang="ru-RU" sz="2400" b="1" dirty="0" smtClean="0">
                <a:solidFill>
                  <a:srgbClr val="7030A0"/>
                </a:solidFill>
                <a:latin typeface="Times New Roman" pitchFamily="18" charset="0"/>
                <a:ea typeface="Times New Roman"/>
                <a:cs typeface="Times New Roman" pitchFamily="18" charset="0"/>
              </a:rPr>
              <a:t>Финансово </a:t>
            </a:r>
            <a:r>
              <a:rPr lang="ru-RU" sz="2400" b="1" dirty="0">
                <a:solidFill>
                  <a:srgbClr val="7030A0"/>
                </a:solidFill>
                <a:latin typeface="Times New Roman" pitchFamily="18" charset="0"/>
                <a:ea typeface="Times New Roman"/>
                <a:cs typeface="Times New Roman" pitchFamily="18" charset="0"/>
              </a:rPr>
              <a:t>– экономическая деятельность   </a:t>
            </a:r>
          </a:p>
          <a:p>
            <a:pPr>
              <a:spcAft>
                <a:spcPts val="0"/>
              </a:spcAft>
            </a:pPr>
            <a:endParaRPr lang="ru-RU" sz="2400" b="1" dirty="0">
              <a:solidFill>
                <a:srgbClr val="7030A0"/>
              </a:solidFill>
              <a:latin typeface="Times New Roman" pitchFamily="18" charset="0"/>
              <a:ea typeface="Times New Roman"/>
              <a:cs typeface="Times New Roman" pitchFamily="18" charset="0"/>
            </a:endParaRPr>
          </a:p>
          <a:p>
            <a:pPr>
              <a:spcAft>
                <a:spcPts val="0"/>
              </a:spcAft>
            </a:pPr>
            <a:r>
              <a:rPr lang="ru-RU" sz="2400" b="1" dirty="0" smtClean="0">
                <a:solidFill>
                  <a:srgbClr val="7030A0"/>
                </a:solidFill>
                <a:latin typeface="Times New Roman" pitchFamily="18" charset="0"/>
                <a:ea typeface="Times New Roman"/>
                <a:cs typeface="Times New Roman" pitchFamily="18" charset="0"/>
              </a:rPr>
              <a:t>5. </a:t>
            </a:r>
            <a:r>
              <a:rPr lang="ru-RU" sz="2400" b="1" dirty="0" smtClean="0">
                <a:solidFill>
                  <a:srgbClr val="7030A0"/>
                </a:solidFill>
                <a:latin typeface="Times New Roman" pitchFamily="18" charset="0"/>
                <a:ea typeface="Times New Roman"/>
                <a:cs typeface="Times New Roman" pitchFamily="18" charset="0"/>
              </a:rPr>
              <a:t>Деятельность</a:t>
            </a:r>
            <a:r>
              <a:rPr lang="ru-RU" sz="2400" b="1" dirty="0">
                <a:solidFill>
                  <a:srgbClr val="7030A0"/>
                </a:solidFill>
                <a:latin typeface="Times New Roman" pitchFamily="18" charset="0"/>
                <a:ea typeface="Times New Roman"/>
                <a:cs typeface="Times New Roman" pitchFamily="18" charset="0"/>
              </a:rPr>
              <a:t>, направленная на работу с кадрами </a:t>
            </a:r>
          </a:p>
          <a:p>
            <a:pPr>
              <a:spcAft>
                <a:spcPts val="0"/>
              </a:spcAft>
            </a:pPr>
            <a:r>
              <a:rPr lang="ru-RU" sz="2400" b="1" dirty="0">
                <a:solidFill>
                  <a:srgbClr val="7030A0"/>
                </a:solidFill>
                <a:latin typeface="Times New Roman" pitchFamily="18" charset="0"/>
                <a:ea typeface="Times New Roman"/>
                <a:cs typeface="Times New Roman" pitchFamily="18" charset="0"/>
              </a:rPr>
              <a:t> </a:t>
            </a:r>
          </a:p>
          <a:p>
            <a:pPr>
              <a:spcAft>
                <a:spcPts val="0"/>
              </a:spcAft>
            </a:pPr>
            <a:r>
              <a:rPr lang="ru-RU" sz="2400" b="1" dirty="0" smtClean="0">
                <a:solidFill>
                  <a:srgbClr val="7030A0"/>
                </a:solidFill>
                <a:latin typeface="Times New Roman" pitchFamily="18" charset="0"/>
                <a:ea typeface="Times New Roman"/>
                <a:cs typeface="Times New Roman" pitchFamily="18" charset="0"/>
              </a:rPr>
              <a:t>6. </a:t>
            </a:r>
            <a:r>
              <a:rPr lang="ru-RU" sz="2400" b="1" dirty="0" smtClean="0">
                <a:solidFill>
                  <a:srgbClr val="7030A0"/>
                </a:solidFill>
                <a:latin typeface="Times New Roman" pitchFamily="18" charset="0"/>
                <a:ea typeface="Times New Roman"/>
                <a:cs typeface="Times New Roman" pitchFamily="18" charset="0"/>
              </a:rPr>
              <a:t>Деятельность </a:t>
            </a:r>
            <a:r>
              <a:rPr lang="ru-RU" sz="2400" b="1" dirty="0">
                <a:solidFill>
                  <a:srgbClr val="7030A0"/>
                </a:solidFill>
                <a:latin typeface="Times New Roman" pitchFamily="18" charset="0"/>
                <a:ea typeface="Times New Roman"/>
                <a:cs typeface="Times New Roman" pitchFamily="18" charset="0"/>
              </a:rPr>
              <a:t>по развитию материально-технической базы, информационной открытости МОУ</a:t>
            </a:r>
          </a:p>
        </p:txBody>
      </p:sp>
    </p:spTree>
    <p:extLst>
      <p:ext uri="{BB962C8B-B14F-4D97-AF65-F5344CB8AC3E}">
        <p14:creationId xmlns:p14="http://schemas.microsoft.com/office/powerpoint/2010/main" val="3624449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0" y="44624"/>
            <a:ext cx="9144000" cy="681337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кругленный прямоугольник 2"/>
          <p:cNvSpPr/>
          <p:nvPr/>
        </p:nvSpPr>
        <p:spPr>
          <a:xfrm>
            <a:off x="1043608" y="188640"/>
            <a:ext cx="7200800" cy="144016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sz="2400" dirty="0" smtClean="0"/>
              <a:t>КРИТЕРИИ</a:t>
            </a:r>
            <a:r>
              <a:rPr lang="ru-RU" dirty="0" smtClean="0"/>
              <a:t>                                                                                                   для установления ежемесячных стимулирующих выплат  </a:t>
            </a:r>
            <a:r>
              <a:rPr lang="ru-RU" sz="2400" u="sng" dirty="0" smtClean="0"/>
              <a:t>педагогическим и руководящим  работникам   </a:t>
            </a:r>
            <a:r>
              <a:rPr lang="ru-RU" dirty="0" smtClean="0"/>
              <a:t>за интенсивность и результаты труда (по компетенции)</a:t>
            </a:r>
            <a:endParaRPr lang="ru-RU" dirty="0"/>
          </a:p>
        </p:txBody>
      </p:sp>
      <p:sp>
        <p:nvSpPr>
          <p:cNvPr id="4" name="Скругленный прямоугольник 3"/>
          <p:cNvSpPr/>
          <p:nvPr/>
        </p:nvSpPr>
        <p:spPr>
          <a:xfrm>
            <a:off x="1763688" y="1700808"/>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МОУ</a:t>
            </a:r>
            <a:endParaRPr lang="ru-RU" dirty="0"/>
          </a:p>
        </p:txBody>
      </p:sp>
      <p:sp>
        <p:nvSpPr>
          <p:cNvPr id="5" name="Скругленный прямоугольник 4"/>
          <p:cNvSpPr/>
          <p:nvPr/>
        </p:nvSpPr>
        <p:spPr>
          <a:xfrm>
            <a:off x="4283968" y="1735677"/>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ДОУ</a:t>
            </a:r>
            <a:endParaRPr lang="ru-RU" dirty="0"/>
          </a:p>
        </p:txBody>
      </p:sp>
      <p:sp>
        <p:nvSpPr>
          <p:cNvPr id="6" name="Скругленный прямоугольник 5"/>
          <p:cNvSpPr/>
          <p:nvPr/>
        </p:nvSpPr>
        <p:spPr>
          <a:xfrm>
            <a:off x="6732240" y="1700808"/>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ДОП</a:t>
            </a:r>
            <a:endParaRPr lang="ru-RU" dirty="0"/>
          </a:p>
        </p:txBody>
      </p:sp>
      <p:sp>
        <p:nvSpPr>
          <p:cNvPr id="9" name="Стрелка вниз 8"/>
          <p:cNvSpPr/>
          <p:nvPr/>
        </p:nvSpPr>
        <p:spPr>
          <a:xfrm rot="2678880">
            <a:off x="1614249" y="2595894"/>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4561147" y="2689770"/>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8040" y="2577778"/>
            <a:ext cx="457200"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Скругленный прямоугольник 13"/>
          <p:cNvSpPr/>
          <p:nvPr/>
        </p:nvSpPr>
        <p:spPr>
          <a:xfrm>
            <a:off x="179512" y="3077582"/>
            <a:ext cx="2088232" cy="150354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20.06.2019 </a:t>
            </a:r>
          </a:p>
          <a:p>
            <a:pPr algn="ctr"/>
            <a:r>
              <a:rPr lang="ru-RU" dirty="0" smtClean="0"/>
              <a:t>№ 404 </a:t>
            </a:r>
            <a:endParaRPr lang="ru-RU" sz="1200" dirty="0"/>
          </a:p>
        </p:txBody>
      </p:sp>
      <p:sp>
        <p:nvSpPr>
          <p:cNvPr id="15" name="Скругленный прямоугольник 14"/>
          <p:cNvSpPr/>
          <p:nvPr/>
        </p:nvSpPr>
        <p:spPr>
          <a:xfrm>
            <a:off x="3686639" y="3077582"/>
            <a:ext cx="2037489" cy="150354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18.08.2014 </a:t>
            </a:r>
          </a:p>
          <a:p>
            <a:pPr algn="ctr"/>
            <a:r>
              <a:rPr lang="ru-RU" dirty="0" smtClean="0"/>
              <a:t>№ 482 </a:t>
            </a:r>
            <a:endParaRPr lang="ru-RU" dirty="0"/>
          </a:p>
        </p:txBody>
      </p:sp>
      <p:sp>
        <p:nvSpPr>
          <p:cNvPr id="18" name="Скругленный прямоугольник 17"/>
          <p:cNvSpPr/>
          <p:nvPr/>
        </p:nvSpPr>
        <p:spPr>
          <a:xfrm>
            <a:off x="6948264" y="3140968"/>
            <a:ext cx="1922512" cy="144016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22.04.2016 </a:t>
            </a:r>
          </a:p>
          <a:p>
            <a:pPr algn="ctr"/>
            <a:r>
              <a:rPr lang="ru-RU" dirty="0" smtClean="0"/>
              <a:t>№ 317</a:t>
            </a:r>
            <a:endParaRPr lang="ru-RU" dirty="0"/>
          </a:p>
        </p:txBody>
      </p:sp>
    </p:spTree>
    <p:extLst>
      <p:ext uri="{BB962C8B-B14F-4D97-AF65-F5344CB8AC3E}">
        <p14:creationId xmlns:p14="http://schemas.microsoft.com/office/powerpoint/2010/main" val="218809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0" y="44624"/>
            <a:ext cx="9144000" cy="681337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кругленный прямоугольник 2"/>
          <p:cNvSpPr/>
          <p:nvPr/>
        </p:nvSpPr>
        <p:spPr>
          <a:xfrm>
            <a:off x="1043608" y="188640"/>
            <a:ext cx="7200800" cy="144016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sz="2400" dirty="0" smtClean="0"/>
              <a:t>ПОРЯДОК </a:t>
            </a:r>
            <a:r>
              <a:rPr lang="ru-RU" dirty="0" smtClean="0"/>
              <a:t>                                                                                          установления ежемесячных стимулирующих выплат  </a:t>
            </a:r>
            <a:r>
              <a:rPr lang="ru-RU" sz="2400" u="sng" dirty="0" smtClean="0"/>
              <a:t>педагогическим и руководящим  работникам   </a:t>
            </a:r>
            <a:r>
              <a:rPr lang="ru-RU" dirty="0" smtClean="0"/>
              <a:t>за интенсивность и результаты труда (по компетенции)</a:t>
            </a:r>
            <a:endParaRPr lang="ru-RU" dirty="0"/>
          </a:p>
        </p:txBody>
      </p:sp>
      <p:sp>
        <p:nvSpPr>
          <p:cNvPr id="4" name="Скругленный прямоугольник 3"/>
          <p:cNvSpPr/>
          <p:nvPr/>
        </p:nvSpPr>
        <p:spPr>
          <a:xfrm>
            <a:off x="1763688" y="1916832"/>
            <a:ext cx="2088232" cy="86811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МОУ и ДОУ </a:t>
            </a:r>
            <a:endParaRPr lang="ru-RU" dirty="0"/>
          </a:p>
        </p:txBody>
      </p:sp>
      <p:sp>
        <p:nvSpPr>
          <p:cNvPr id="5" name="Скругленный прямоугольник 4"/>
          <p:cNvSpPr/>
          <p:nvPr/>
        </p:nvSpPr>
        <p:spPr>
          <a:xfrm>
            <a:off x="395536" y="3176160"/>
            <a:ext cx="2160240" cy="53757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Педагогическим </a:t>
            </a:r>
            <a:endParaRPr lang="ru-RU" dirty="0"/>
          </a:p>
        </p:txBody>
      </p:sp>
      <p:sp>
        <p:nvSpPr>
          <p:cNvPr id="6" name="Скругленный прямоугольник 5"/>
          <p:cNvSpPr/>
          <p:nvPr/>
        </p:nvSpPr>
        <p:spPr>
          <a:xfrm>
            <a:off x="6948264" y="1940284"/>
            <a:ext cx="1586232"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ДОП</a:t>
            </a:r>
            <a:endParaRPr lang="ru-RU" dirty="0"/>
          </a:p>
        </p:txBody>
      </p:sp>
      <p:sp>
        <p:nvSpPr>
          <p:cNvPr id="9" name="Стрелка вниз 8"/>
          <p:cNvSpPr/>
          <p:nvPr/>
        </p:nvSpPr>
        <p:spPr>
          <a:xfrm rot="2678880">
            <a:off x="1614249" y="2812096"/>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rot="20022575">
            <a:off x="3430766" y="2825545"/>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280655">
            <a:off x="7488465" y="2796448"/>
            <a:ext cx="701990" cy="636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Скругленный прямоугольник 13"/>
          <p:cNvSpPr/>
          <p:nvPr/>
        </p:nvSpPr>
        <p:spPr>
          <a:xfrm>
            <a:off x="212862" y="4698508"/>
            <a:ext cx="2088232" cy="158417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21.08.2018 № 531 </a:t>
            </a:r>
            <a:endParaRPr lang="ru-RU" sz="1200" dirty="0"/>
          </a:p>
        </p:txBody>
      </p:sp>
      <p:sp>
        <p:nvSpPr>
          <p:cNvPr id="15" name="Скругленный прямоугольник 14"/>
          <p:cNvSpPr/>
          <p:nvPr/>
        </p:nvSpPr>
        <p:spPr>
          <a:xfrm>
            <a:off x="3645061" y="4698508"/>
            <a:ext cx="2037489" cy="158417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29.08.2018 № 552 </a:t>
            </a:r>
            <a:endParaRPr lang="ru-RU" dirty="0"/>
          </a:p>
        </p:txBody>
      </p:sp>
      <p:sp>
        <p:nvSpPr>
          <p:cNvPr id="18" name="Скругленный прямоугольник 17"/>
          <p:cNvSpPr/>
          <p:nvPr/>
        </p:nvSpPr>
        <p:spPr>
          <a:xfrm>
            <a:off x="6948264" y="3710762"/>
            <a:ext cx="1922512" cy="144016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30.08.2018 № 563</a:t>
            </a:r>
            <a:endParaRPr lang="ru-RU" dirty="0"/>
          </a:p>
        </p:txBody>
      </p:sp>
      <p:sp>
        <p:nvSpPr>
          <p:cNvPr id="16" name="Скругленный прямоугольник 15"/>
          <p:cNvSpPr/>
          <p:nvPr/>
        </p:nvSpPr>
        <p:spPr>
          <a:xfrm>
            <a:off x="3059832" y="3182523"/>
            <a:ext cx="2160240" cy="537577"/>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Руководящим </a:t>
            </a:r>
            <a:endParaRPr lang="ru-RU" dirty="0"/>
          </a:p>
        </p:txBody>
      </p:sp>
      <p:sp>
        <p:nvSpPr>
          <p:cNvPr id="8" name="Стрелка вниз 7"/>
          <p:cNvSpPr/>
          <p:nvPr/>
        </p:nvSpPr>
        <p:spPr>
          <a:xfrm>
            <a:off x="4078389" y="37201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низ 16"/>
          <p:cNvSpPr/>
          <p:nvPr/>
        </p:nvSpPr>
        <p:spPr>
          <a:xfrm>
            <a:off x="1055055" y="374017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4870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323528" y="-279412"/>
            <a:ext cx="8640960" cy="2794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Положение об оплате труда МОО – главный локальный нормативный акт, регламентирующий оплату труда работников конкретного учреждения</a:t>
            </a:r>
          </a:p>
          <a:p>
            <a:endPar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l"/>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Требования к Положению  </a:t>
            </a:r>
          </a:p>
          <a:p>
            <a:pPr algn="l"/>
            <a:endPar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just"/>
            <a:r>
              <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1. Согласовано с представительным органом образовательной организации.</a:t>
            </a:r>
          </a:p>
          <a:p>
            <a:pPr algn="just"/>
            <a:endParaRPr lang="ru-RU"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just"/>
            <a:r>
              <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2. Соответствует положению об оплате труда, утвержденному в конкретном муниципалитете.</a:t>
            </a:r>
          </a:p>
          <a:p>
            <a:pPr algn="l"/>
            <a:endPar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l"/>
            <a:r>
              <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3. Учитывает  все виды доплат  и надбавок.</a:t>
            </a:r>
          </a:p>
          <a:p>
            <a:pPr algn="l"/>
            <a:endParaRPr lang="ru-RU"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l"/>
            <a:r>
              <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4. содержит конкретные размеры доплат и надбавок.</a:t>
            </a:r>
          </a:p>
          <a:p>
            <a:pPr algn="l"/>
            <a:endPar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l"/>
            <a:endPar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a:p>
            <a:pPr algn="l"/>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   </a:t>
            </a:r>
            <a:endPar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029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Основные правила тарификации 2023 года </a:t>
            </a:r>
          </a:p>
          <a:p>
            <a:pPr algn="l"/>
            <a:endParaRPr lang="ru-RU" sz="1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just"/>
            <a:r>
              <a:rPr lang="ru-RU"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ru-RU" sz="2000" b="1"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на установление </a:t>
            </a:r>
            <a:r>
              <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окладов (должностных окладов), ставок заработной платы работников </a:t>
            </a:r>
            <a:r>
              <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необходимо направлять </a:t>
            </a:r>
            <a:r>
              <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не менее 70 процентов фонда оплаты труда </a:t>
            </a:r>
            <a:r>
              <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организации (п. 39 ЕР);</a:t>
            </a:r>
          </a:p>
          <a:p>
            <a:pPr algn="just"/>
            <a:endPar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marL="285750" indent="-285750" algn="just">
              <a:buFontTx/>
              <a:buChar char="-"/>
            </a:pPr>
            <a:r>
              <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Выплаты компенсационного характера в фот  не ограничены;</a:t>
            </a:r>
          </a:p>
          <a:p>
            <a:pPr marL="285750" indent="-285750" algn="just">
              <a:buFontTx/>
              <a:buChar char="-"/>
            </a:pPr>
            <a:endPar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marL="285750" indent="-285750" algn="just">
              <a:buFontTx/>
              <a:buChar char="-"/>
            </a:pPr>
            <a:r>
              <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Выплаты стимулирующего характера – не БОЛЕЕ 30 </a:t>
            </a:r>
            <a:r>
              <a:rPr lang="ru-RU" sz="2000" b="1" cap="all"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latin typeface="Times New Roman" pitchFamily="18" charset="0"/>
                <a:cs typeface="Times New Roman" pitchFamily="18" charset="0"/>
              </a:rPr>
              <a:t>процентов ФОТ.</a:t>
            </a:r>
          </a:p>
          <a:p>
            <a:pPr marL="285750" indent="-285750" algn="just">
              <a:buFontTx/>
              <a:buChar char="-"/>
            </a:pPr>
            <a:endParaRPr lang="ru-RU" sz="2000" b="1" cap="all"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latin typeface="Times New Roman" pitchFamily="18" charset="0"/>
              <a:cs typeface="Times New Roman" pitchFamily="18" charset="0"/>
            </a:endParaRPr>
          </a:p>
          <a:p>
            <a:pPr marL="285750" indent="-285750" algn="just">
              <a:buFontTx/>
              <a:buChar char="-"/>
            </a:pPr>
            <a:r>
              <a:rPr lang="ru-RU" sz="2000" b="1" cap="all"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latin typeface="Times New Roman" pitchFamily="18" charset="0"/>
                <a:cs typeface="Times New Roman" pitchFamily="18" charset="0"/>
              </a:rPr>
              <a:t>предельная ДОЛЯ расходов на оплату труда административно- УПРАВЛЕНЧЕСКОГО И ВСПОМОГАТЕЛЬНОГО персонала в ФОТ МОУ – не более 40 процентов (п. 36.3 ЕР)</a:t>
            </a:r>
          </a:p>
          <a:p>
            <a:pPr marL="285750" indent="-285750" algn="just">
              <a:buFontTx/>
              <a:buChar char="-"/>
            </a:pPr>
            <a:endPar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ahnschrift SemiLight" panose="020B0502040204020203" pitchFamily="34" charset="0"/>
            </a:endParaRPr>
          </a:p>
          <a:p>
            <a:pPr algn="just"/>
            <a:endPar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just"/>
            <a:endPar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l"/>
            <a:endParaRPr lang="ru-RU" sz="1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l"/>
            <a:endParaRPr lang="ru-RU" sz="1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70404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404664"/>
            <a:ext cx="8352928" cy="5539978"/>
          </a:xfrm>
          <a:prstGeom prst="rect">
            <a:avLst/>
          </a:prstGeom>
        </p:spPr>
        <p:txBody>
          <a:bodyPr wrap="square">
            <a:spAutoFit/>
          </a:bodyPr>
          <a:lstStyle/>
          <a:p>
            <a:pPr marL="285750" indent="-285750" algn="just">
              <a:buFont typeface="Arial" panose="020B0604020202020204" pitchFamily="34" charset="0"/>
              <a:buChar char="•"/>
            </a:pPr>
            <a:r>
              <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Должностной оклад состоит из базового оклада, повышающих коэффициентов и 100 рублей за книгоиздательскую </a:t>
            </a: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продукцию;</a:t>
            </a:r>
          </a:p>
          <a:p>
            <a:pPr marL="285750" indent="-285750" algn="just">
              <a:buFont typeface="Arial" panose="020B0604020202020204" pitchFamily="34" charset="0"/>
              <a:buChar char="•"/>
            </a:pPr>
            <a:endPar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285750" indent="-285750" algn="just">
              <a:buFont typeface="Arial" panose="020B0604020202020204" pitchFamily="34" charset="0"/>
              <a:buChar char="•"/>
            </a:pP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Выплаты компенсационного характера устанавливаются за дополнительный объем работы;</a:t>
            </a:r>
          </a:p>
          <a:p>
            <a:pPr marL="285750" indent="-285750" algn="just">
              <a:buFont typeface="Arial" panose="020B0604020202020204" pitchFamily="34" charset="0"/>
              <a:buChar char="•"/>
            </a:pPr>
            <a:endPar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marL="285750" indent="-285750" algn="just">
              <a:buFont typeface="Arial" panose="020B0604020202020204" pitchFamily="34" charset="0"/>
              <a:buChar char="•"/>
            </a:pP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Выплаты стимулирующего характера устанавливаются за результаты труда.</a:t>
            </a:r>
          </a:p>
          <a:p>
            <a:pPr algn="just"/>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just"/>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Надбавка за стаж</a:t>
            </a: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устанавливается  положением об оплате труда конкретного учреждения;</a:t>
            </a:r>
          </a:p>
          <a:p>
            <a:pPr algn="just"/>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just"/>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Вопрос выплат материальной помощи   также относится к компетенции учреждения.</a:t>
            </a:r>
            <a:endParaRPr lang="ru-RU" dirty="0"/>
          </a:p>
        </p:txBody>
      </p:sp>
    </p:spTree>
    <p:extLst>
      <p:ext uri="{BB962C8B-B14F-4D97-AF65-F5344CB8AC3E}">
        <p14:creationId xmlns:p14="http://schemas.microsoft.com/office/powerpoint/2010/main" val="1108542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467544" y="188640"/>
            <a:ext cx="8208912" cy="6186309"/>
          </a:xfrm>
          <a:prstGeom prst="rect">
            <a:avLst/>
          </a:prstGeom>
        </p:spPr>
        <p:txBody>
          <a:bodyPr wrap="square">
            <a:spAutoFit/>
          </a:bodyPr>
          <a:lstStyle/>
          <a:p>
            <a:pPr algn="ctr"/>
            <a:r>
              <a:rPr lang="ru-RU"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ahnschrift SemiLight" panose="020B0502040204020203" pitchFamily="34" charset="0"/>
              </a:rPr>
              <a:t>ВАЖНО:</a:t>
            </a:r>
          </a:p>
          <a:p>
            <a:pPr algn="just"/>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Следует четко различать оплату труда по совмещению, совместительству или надбавки компенсационного характера:</a:t>
            </a:r>
          </a:p>
          <a:p>
            <a:pPr algn="just"/>
            <a:r>
              <a:rPr lang="ru-RU" dirty="0" smtClean="0">
                <a:latin typeface="Times New Roman" pitchFamily="18" charset="0"/>
                <a:cs typeface="Times New Roman" pitchFamily="18" charset="0"/>
              </a:rPr>
              <a:t>Поручаемая </a:t>
            </a:r>
            <a:r>
              <a:rPr lang="ru-RU" dirty="0">
                <a:latin typeface="Times New Roman" pitchFamily="18" charset="0"/>
                <a:cs typeface="Times New Roman" pitchFamily="18" charset="0"/>
              </a:rPr>
              <a:t>работнику дополнительная работа по другой профессии (должности) может осуществляться путем совмещения профессий (должностей). Поручаемая работнику дополнительная работа по такой же профессии (должности) может осуществляться путем расширения зон обслуживания, увеличения объема работ. Для исполнения обязанностей временно отсутствующего работника без освобождения от работы, определенной трудовым договором, работнику может быть поручена дополнительная работа как по другой, так и по такой же профессии (должности)</a:t>
            </a:r>
          </a:p>
          <a:p>
            <a:pPr algn="just"/>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just"/>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При установлении выплат компенсационного характера следует учитывать источники финансирования.</a:t>
            </a:r>
          </a:p>
          <a:p>
            <a:pPr algn="just"/>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just"/>
            <a:r>
              <a:rPr lang="ru-RU" sz="1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(недопустимо установить надбавку за ведение документов по питанию в ДОУ воспитателю за счет средств субвенции и т.д.)</a:t>
            </a:r>
          </a:p>
          <a:p>
            <a:pPr algn="just"/>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just"/>
            <a:endPar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ahnschrift SemiLight" panose="020B0502040204020203" pitchFamily="34" charset="0"/>
            </a:endParaRPr>
          </a:p>
          <a:p>
            <a:pPr algn="just"/>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Bahnschrift SemiLight" panose="020B0502040204020203" pitchFamily="34" charset="0"/>
            </a:endParaRPr>
          </a:p>
        </p:txBody>
      </p:sp>
    </p:spTree>
    <p:extLst>
      <p:ext uri="{BB962C8B-B14F-4D97-AF65-F5344CB8AC3E}">
        <p14:creationId xmlns:p14="http://schemas.microsoft.com/office/powerpoint/2010/main" val="3323498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352928" cy="3384376"/>
          </a:xfrm>
        </p:spPr>
        <p:txBody>
          <a:bodyPr>
            <a:normAutofit fontScale="90000"/>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ВЫВОД: </a:t>
            </a:r>
            <a:b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документы МОО об оплате труда должны быть доступны и понятны всем работникам образовательной организации.</a:t>
            </a:r>
            <a:b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Незнание вызывает недоверие.  </a:t>
            </a: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57528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500174"/>
            <a:ext cx="8501122" cy="2643206"/>
          </a:xfrm>
        </p:spPr>
        <p:txBody>
          <a:bodyPr>
            <a:noAutofit/>
          </a:bodyPr>
          <a:lstStyle/>
          <a:p>
            <a:pPr algn="l"/>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 Основные законодательные акты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000" dirty="0" smtClean="0"/>
              <a:t/>
            </a:r>
            <a:br>
              <a:rPr lang="ru-RU" sz="2000" dirty="0" smtClean="0"/>
            </a:br>
            <a:r>
              <a:rPr lang="ru-RU" sz="2000" b="1" dirty="0" smtClean="0">
                <a:solidFill>
                  <a:srgbClr val="7030A0"/>
                </a:solidFill>
              </a:rPr>
              <a:t>1. Трудовой кодекс Российской Федерации.</a:t>
            </a:r>
            <a:br>
              <a:rPr lang="ru-RU" sz="2000" b="1" dirty="0" smtClean="0">
                <a:solidFill>
                  <a:srgbClr val="7030A0"/>
                </a:solidFill>
              </a:rPr>
            </a:br>
            <a:r>
              <a:rPr lang="ru-RU" sz="2000" b="1" dirty="0" smtClean="0">
                <a:solidFill>
                  <a:srgbClr val="7030A0"/>
                </a:solidFill>
              </a:rPr>
              <a:t/>
            </a:r>
            <a:br>
              <a:rPr lang="ru-RU" sz="2000" b="1" dirty="0" smtClean="0">
                <a:solidFill>
                  <a:srgbClr val="7030A0"/>
                </a:solidFill>
              </a:rPr>
            </a:br>
            <a:r>
              <a:rPr lang="ru-RU" sz="2000" b="1" dirty="0" smtClean="0">
                <a:solidFill>
                  <a:srgbClr val="7030A0"/>
                </a:solidFill>
                <a:latin typeface="Times New Roman" pitchFamily="18" charset="0"/>
                <a:cs typeface="Times New Roman" pitchFamily="18" charset="0"/>
              </a:rPr>
              <a:t>2. </a:t>
            </a:r>
            <a:r>
              <a:rPr lang="en-US" sz="2000" b="1" dirty="0" err="1" smtClean="0">
                <a:solidFill>
                  <a:srgbClr val="7030A0"/>
                </a:solidFill>
                <a:latin typeface="Times New Roman" pitchFamily="18" charset="0"/>
                <a:cs typeface="Times New Roman" pitchFamily="18" charset="0"/>
              </a:rPr>
              <a:t>Единые</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рекомендации</a:t>
            </a:r>
            <a:r>
              <a:rPr lang="en-US" sz="2000" b="1" dirty="0" smtClean="0">
                <a:solidFill>
                  <a:srgbClr val="7030A0"/>
                </a:solidFill>
                <a:latin typeface="Times New Roman" pitchFamily="18" charset="0"/>
                <a:cs typeface="Times New Roman" pitchFamily="18" charset="0"/>
              </a:rPr>
              <a:t> по </a:t>
            </a:r>
            <a:r>
              <a:rPr lang="en-US" sz="2000" b="1" dirty="0" err="1" smtClean="0">
                <a:solidFill>
                  <a:srgbClr val="7030A0"/>
                </a:solidFill>
                <a:latin typeface="Times New Roman" pitchFamily="18" charset="0"/>
                <a:cs typeface="Times New Roman" pitchFamily="18" charset="0"/>
              </a:rPr>
              <a:t>установлению</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на</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федеральном</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региональном</a:t>
            </a:r>
            <a:r>
              <a:rPr lang="en-US" sz="2000" b="1" dirty="0" smtClean="0">
                <a:solidFill>
                  <a:srgbClr val="7030A0"/>
                </a:solidFill>
                <a:latin typeface="Times New Roman" pitchFamily="18" charset="0"/>
                <a:cs typeface="Times New Roman" pitchFamily="18" charset="0"/>
              </a:rPr>
              <a:t> и </a:t>
            </a:r>
            <a:r>
              <a:rPr lang="en-US" sz="2000" b="1" dirty="0" err="1" smtClean="0">
                <a:solidFill>
                  <a:srgbClr val="7030A0"/>
                </a:solidFill>
                <a:latin typeface="Times New Roman" pitchFamily="18" charset="0"/>
                <a:cs typeface="Times New Roman" pitchFamily="18" charset="0"/>
              </a:rPr>
              <a:t>местном</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уровнях</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систем</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оплаты</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труда</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работников</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государственных</a:t>
            </a:r>
            <a:r>
              <a:rPr lang="en-US" sz="2000" b="1" dirty="0" smtClean="0">
                <a:solidFill>
                  <a:srgbClr val="7030A0"/>
                </a:solidFill>
                <a:latin typeface="Times New Roman" pitchFamily="18" charset="0"/>
                <a:cs typeface="Times New Roman" pitchFamily="18" charset="0"/>
              </a:rPr>
              <a:t> и </a:t>
            </a:r>
            <a:r>
              <a:rPr lang="en-US" sz="2000" b="1" dirty="0" err="1" smtClean="0">
                <a:solidFill>
                  <a:srgbClr val="7030A0"/>
                </a:solidFill>
                <a:latin typeface="Times New Roman" pitchFamily="18" charset="0"/>
                <a:cs typeface="Times New Roman" pitchFamily="18" charset="0"/>
              </a:rPr>
              <a:t>муниципальных</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учреждений</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на</a:t>
            </a:r>
            <a:r>
              <a:rPr lang="en-US" sz="2000" b="1" dirty="0" smtClean="0">
                <a:solidFill>
                  <a:srgbClr val="7030A0"/>
                </a:solidFill>
                <a:latin typeface="Times New Roman" pitchFamily="18" charset="0"/>
                <a:cs typeface="Times New Roman" pitchFamily="18" charset="0"/>
              </a:rPr>
              <a:t> 201</a:t>
            </a:r>
            <a:r>
              <a:rPr lang="ru-RU" sz="2000" b="1" dirty="0" smtClean="0">
                <a:solidFill>
                  <a:srgbClr val="7030A0"/>
                </a:solidFill>
                <a:latin typeface="Times New Roman" pitchFamily="18" charset="0"/>
                <a:cs typeface="Times New Roman" pitchFamily="18" charset="0"/>
              </a:rPr>
              <a:t>9</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год</a:t>
            </a:r>
            <a:r>
              <a:rPr lang="en-US" sz="2000" b="1" dirty="0" smtClean="0">
                <a:solidFill>
                  <a:srgbClr val="7030A0"/>
                </a:solidFill>
                <a:latin typeface="Times New Roman" pitchFamily="18" charset="0"/>
                <a:cs typeface="Times New Roman" pitchFamily="18" charset="0"/>
              </a:rPr>
              <a:t>», </a:t>
            </a:r>
            <a:r>
              <a:rPr lang="en-US" sz="2000" b="1" dirty="0" err="1" smtClean="0">
                <a:solidFill>
                  <a:srgbClr val="7030A0"/>
                </a:solidFill>
                <a:latin typeface="Times New Roman" pitchFamily="18" charset="0"/>
                <a:cs typeface="Times New Roman" pitchFamily="18" charset="0"/>
              </a:rPr>
              <a:t>утвер</a:t>
            </a:r>
            <a:r>
              <a:rPr lang="ru-RU" sz="2000" b="1" dirty="0" smtClean="0">
                <a:solidFill>
                  <a:srgbClr val="7030A0"/>
                </a:solidFill>
                <a:latin typeface="Times New Roman" pitchFamily="18" charset="0"/>
                <a:cs typeface="Times New Roman" pitchFamily="18" charset="0"/>
              </a:rPr>
              <a:t>ж</a:t>
            </a:r>
            <a:r>
              <a:rPr lang="en-US" sz="2000" b="1" dirty="0" err="1" smtClean="0">
                <a:solidFill>
                  <a:srgbClr val="7030A0"/>
                </a:solidFill>
                <a:latin typeface="Times New Roman" pitchFamily="18" charset="0"/>
                <a:cs typeface="Times New Roman" pitchFamily="18" charset="0"/>
              </a:rPr>
              <a:t>денные</a:t>
            </a:r>
            <a:r>
              <a:rPr lang="en-US" sz="2000" b="1" dirty="0" smtClean="0">
                <a:solidFill>
                  <a:srgbClr val="7030A0"/>
                </a:solidFill>
                <a:latin typeface="Times New Roman" pitchFamily="18" charset="0"/>
                <a:cs typeface="Times New Roman" pitchFamily="18" charset="0"/>
              </a:rPr>
              <a:t> </a:t>
            </a:r>
            <a:r>
              <a:rPr lang="ru-RU" sz="2000" b="1" dirty="0" smtClean="0">
                <a:solidFill>
                  <a:srgbClr val="7030A0"/>
                </a:solidFill>
                <a:latin typeface="Times New Roman" pitchFamily="18" charset="0"/>
                <a:cs typeface="Times New Roman" pitchFamily="18" charset="0"/>
              </a:rPr>
              <a:t>решением Российской трехсторонней</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комиссии по регулированию социально-трудовых отношений</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от 23 </a:t>
            </a:r>
            <a:r>
              <a:rPr lang="ru-RU" sz="2000" b="1" dirty="0">
                <a:solidFill>
                  <a:srgbClr val="7030A0"/>
                </a:solidFill>
                <a:latin typeface="Times New Roman" pitchFamily="18" charset="0"/>
                <a:cs typeface="Times New Roman" pitchFamily="18" charset="0"/>
              </a:rPr>
              <a:t>декабря </a:t>
            </a:r>
            <a:r>
              <a:rPr lang="ru-RU" sz="2000" b="1" dirty="0" smtClean="0">
                <a:solidFill>
                  <a:srgbClr val="7030A0"/>
                </a:solidFill>
                <a:latin typeface="Times New Roman" pitchFamily="18" charset="0"/>
                <a:cs typeface="Times New Roman" pitchFamily="18" charset="0"/>
              </a:rPr>
              <a:t>2022 </a:t>
            </a:r>
            <a:r>
              <a:rPr lang="ru-RU" sz="2000" b="1" dirty="0">
                <a:solidFill>
                  <a:srgbClr val="7030A0"/>
                </a:solidFill>
                <a:latin typeface="Times New Roman" pitchFamily="18" charset="0"/>
                <a:cs typeface="Times New Roman" pitchFamily="18" charset="0"/>
              </a:rPr>
              <a:t>г., протокол N </a:t>
            </a:r>
            <a:r>
              <a:rPr lang="ru-RU" sz="2000" b="1" dirty="0" smtClean="0">
                <a:solidFill>
                  <a:srgbClr val="7030A0"/>
                </a:solidFill>
                <a:latin typeface="Times New Roman" pitchFamily="18" charset="0"/>
                <a:cs typeface="Times New Roman" pitchFamily="18" charset="0"/>
              </a:rPr>
              <a:t>11</a:t>
            </a:r>
            <a:r>
              <a:rPr lang="ru-RU" sz="2000" b="1" dirty="0">
                <a:solidFill>
                  <a:srgbClr val="7030A0"/>
                </a:solidFill>
                <a:latin typeface="Times New Roman" pitchFamily="18" charset="0"/>
                <a:cs typeface="Times New Roman" pitchFamily="18" charset="0"/>
              </a:rPr>
              <a:t/>
            </a:r>
            <a:br>
              <a:rPr lang="ru-RU" sz="2000" b="1" dirty="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3. Федеральный Закон Российской Федерации от 19.июня 2000 года        № 82-ФЗ «О минимальном размере оплаты труда».</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4. «Майские» указы Президента Российской Федерации. </a:t>
            </a:r>
            <a:br>
              <a:rPr lang="ru-RU" sz="2000" b="1" dirty="0" smtClean="0">
                <a:solidFill>
                  <a:srgbClr val="7030A0"/>
                </a:solidFill>
                <a:latin typeface="Times New Roman" pitchFamily="18" charset="0"/>
                <a:cs typeface="Times New Roman" pitchFamily="18" charset="0"/>
              </a:rPr>
            </a:br>
            <a:r>
              <a:rPr lang="ru-RU" sz="2000" b="1" dirty="0" smtClean="0">
                <a:solidFill>
                  <a:srgbClr val="7030A0"/>
                </a:solidFill>
                <a:latin typeface="Times New Roman" pitchFamily="18" charset="0"/>
                <a:cs typeface="Times New Roman" pitchFamily="18" charset="0"/>
              </a:rPr>
              <a:t> </a:t>
            </a:r>
            <a:r>
              <a:rPr lang="ru-RU" sz="2000" b="1" dirty="0" smtClean="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Times New Roman" pitchFamily="18" charset="0"/>
                <a:cs typeface="Times New Roman" pitchFamily="18" charset="0"/>
              </a:rPr>
              <a:t/>
            </a:r>
            <a:br>
              <a:rPr lang="ru-RU" sz="2000" b="1" dirty="0" smtClean="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latin typeface="Times New Roman" pitchFamily="18" charset="0"/>
                <a:cs typeface="Times New Roman" pitchFamily="18" charset="0"/>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1763064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endParaRPr lang="ru-RU" dirty="0"/>
          </a:p>
        </p:txBody>
      </p:sp>
      <p:sp>
        <p:nvSpPr>
          <p:cNvPr id="3" name="Объект 2"/>
          <p:cNvSpPr>
            <a:spLocks noGrp="1"/>
          </p:cNvSpPr>
          <p:nvPr>
            <p:ph idx="1"/>
          </p:nvPr>
        </p:nvSpPr>
        <p:spPr>
          <a:xfrm>
            <a:off x="611560" y="548680"/>
            <a:ext cx="8075240" cy="5577483"/>
          </a:xfrm>
        </p:spPr>
        <p:txBody>
          <a:bodyPr>
            <a:normAutofit fontScale="85000" lnSpcReduction="20000"/>
          </a:bodyPr>
          <a:lstStyle/>
          <a:p>
            <a:r>
              <a:rPr lang="ru-RU" b="1" dirty="0" smtClean="0">
                <a:solidFill>
                  <a:srgbClr val="7030A0"/>
                </a:solidFill>
              </a:rPr>
              <a:t>на </a:t>
            </a:r>
            <a:r>
              <a:rPr lang="ru-RU" b="1" dirty="0">
                <a:solidFill>
                  <a:srgbClr val="7030A0"/>
                </a:solidFill>
              </a:rPr>
              <a:t>установление окладов (должностных окладов), ставок заработной платы работников необходимо направлять не менее 70 процентов фонда оплаты труда организации (п. 39 ЕР);</a:t>
            </a:r>
          </a:p>
          <a:p>
            <a:endParaRPr lang="ru-RU" b="1" dirty="0">
              <a:solidFill>
                <a:srgbClr val="7030A0"/>
              </a:solidFill>
            </a:endParaRPr>
          </a:p>
          <a:p>
            <a:r>
              <a:rPr lang="ru-RU" b="1" dirty="0" smtClean="0">
                <a:solidFill>
                  <a:srgbClr val="7030A0"/>
                </a:solidFill>
              </a:rPr>
              <a:t>на установление выплат </a:t>
            </a:r>
            <a:r>
              <a:rPr lang="ru-RU" b="1" dirty="0">
                <a:solidFill>
                  <a:srgbClr val="7030A0"/>
                </a:solidFill>
              </a:rPr>
              <a:t>стимулирующего </a:t>
            </a:r>
            <a:r>
              <a:rPr lang="ru-RU" b="1" dirty="0" smtClean="0">
                <a:solidFill>
                  <a:srgbClr val="7030A0"/>
                </a:solidFill>
              </a:rPr>
              <a:t>характера, соответственно, </a:t>
            </a:r>
            <a:r>
              <a:rPr lang="ru-RU" b="1" dirty="0">
                <a:solidFill>
                  <a:srgbClr val="7030A0"/>
                </a:solidFill>
              </a:rPr>
              <a:t>– не </a:t>
            </a:r>
            <a:r>
              <a:rPr lang="ru-RU" b="1" dirty="0" smtClean="0">
                <a:solidFill>
                  <a:srgbClr val="7030A0"/>
                </a:solidFill>
              </a:rPr>
              <a:t>более </a:t>
            </a:r>
            <a:r>
              <a:rPr lang="ru-RU" b="1" dirty="0">
                <a:solidFill>
                  <a:srgbClr val="7030A0"/>
                </a:solidFill>
              </a:rPr>
              <a:t>30 процентов ФОТ.</a:t>
            </a:r>
          </a:p>
          <a:p>
            <a:endParaRPr lang="ru-RU" b="1" dirty="0">
              <a:solidFill>
                <a:srgbClr val="7030A0"/>
              </a:solidFill>
            </a:endParaRPr>
          </a:p>
          <a:p>
            <a:r>
              <a:rPr lang="ru-RU" b="1" dirty="0">
                <a:solidFill>
                  <a:srgbClr val="7030A0"/>
                </a:solidFill>
              </a:rPr>
              <a:t>предельная ДОЛЯ расходов на оплату труда административно- </a:t>
            </a:r>
            <a:r>
              <a:rPr lang="ru-RU" b="1" dirty="0" smtClean="0">
                <a:solidFill>
                  <a:srgbClr val="7030A0"/>
                </a:solidFill>
              </a:rPr>
              <a:t>управленческого и  вспомогательного персонала </a:t>
            </a:r>
            <a:r>
              <a:rPr lang="ru-RU" b="1" dirty="0">
                <a:solidFill>
                  <a:srgbClr val="7030A0"/>
                </a:solidFill>
              </a:rPr>
              <a:t>в ФОТ </a:t>
            </a:r>
            <a:r>
              <a:rPr lang="ru-RU" b="1" dirty="0" smtClean="0">
                <a:solidFill>
                  <a:srgbClr val="7030A0"/>
                </a:solidFill>
              </a:rPr>
              <a:t>МОО </a:t>
            </a:r>
            <a:r>
              <a:rPr lang="ru-RU" b="1" dirty="0">
                <a:solidFill>
                  <a:srgbClr val="7030A0"/>
                </a:solidFill>
              </a:rPr>
              <a:t>– не более 40 процентов (п. 36.3 ЕР)</a:t>
            </a:r>
          </a:p>
          <a:p>
            <a:endParaRPr lang="ru-RU" dirty="0"/>
          </a:p>
        </p:txBody>
      </p:sp>
    </p:spTree>
    <p:extLst>
      <p:ext uri="{BB962C8B-B14F-4D97-AF65-F5344CB8AC3E}">
        <p14:creationId xmlns:p14="http://schemas.microsoft.com/office/powerpoint/2010/main" val="3608107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 Основные  региональные нормативно-правовые акта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357158" y="1214422"/>
            <a:ext cx="8143932" cy="5262979"/>
          </a:xfrm>
          <a:prstGeom prst="rect">
            <a:avLst/>
          </a:prstGeom>
        </p:spPr>
        <p:txBody>
          <a:bodyPr wrap="square">
            <a:spAutoFit/>
          </a:bodyPr>
          <a:lstStyle/>
          <a:p>
            <a:pPr algn="just"/>
            <a:endParaRPr lang="ru-RU" b="1" dirty="0" smtClean="0"/>
          </a:p>
          <a:p>
            <a:pPr algn="just"/>
            <a:endParaRPr lang="ru-RU" b="1" dirty="0" smtClean="0">
              <a:solidFill>
                <a:srgbClr val="7030A0"/>
              </a:solidFill>
            </a:endParaRPr>
          </a:p>
          <a:p>
            <a:pPr algn="just"/>
            <a:r>
              <a:rPr lang="ru-RU" b="1" dirty="0" smtClean="0">
                <a:solidFill>
                  <a:srgbClr val="7030A0"/>
                </a:solidFill>
              </a:rPr>
              <a:t>Постановление </a:t>
            </a:r>
            <a:r>
              <a:rPr lang="ru-RU" b="1" dirty="0">
                <a:solidFill>
                  <a:srgbClr val="7030A0"/>
                </a:solidFill>
              </a:rPr>
              <a:t>Администрации Волгоградской обл. от 19.01.2016 N 4-п (ред. от 12.04.2021, с изм. от 06.12.2022) </a:t>
            </a:r>
            <a:r>
              <a:rPr lang="ru-RU" b="1" dirty="0" smtClean="0">
                <a:solidFill>
                  <a:srgbClr val="7030A0"/>
                </a:solidFill>
              </a:rPr>
              <a:t>«Об </a:t>
            </a:r>
            <a:r>
              <a:rPr lang="ru-RU" b="1" dirty="0">
                <a:solidFill>
                  <a:srgbClr val="7030A0"/>
                </a:solidFill>
              </a:rPr>
              <a:t>общих требованиях к положениям об оплате труда работников государственных учреждений Волгоградской </a:t>
            </a:r>
            <a:r>
              <a:rPr lang="ru-RU" b="1" dirty="0" smtClean="0">
                <a:solidFill>
                  <a:srgbClr val="7030A0"/>
                </a:solidFill>
              </a:rPr>
              <a:t>области»</a:t>
            </a:r>
          </a:p>
          <a:p>
            <a:pPr algn="just"/>
            <a:endParaRPr lang="ru-RU" dirty="0">
              <a:solidFill>
                <a:srgbClr val="7030A0"/>
              </a:solidFill>
            </a:endParaRPr>
          </a:p>
          <a:p>
            <a:pPr algn="just"/>
            <a:endParaRPr lang="ru-RU" dirty="0" smtClean="0">
              <a:solidFill>
                <a:srgbClr val="7030A0"/>
              </a:solidFill>
            </a:endParaRPr>
          </a:p>
          <a:p>
            <a:pPr algn="just"/>
            <a:endParaRPr lang="ru-RU" dirty="0">
              <a:solidFill>
                <a:srgbClr val="7030A0"/>
              </a:solidFill>
            </a:endParaRPr>
          </a:p>
          <a:p>
            <a:pPr algn="just"/>
            <a:r>
              <a:rPr lang="ru-RU" sz="2000" b="1" i="1" dirty="0">
                <a:solidFill>
                  <a:srgbClr val="7030A0"/>
                </a:solidFill>
              </a:rPr>
              <a:t>Рекомендовать органам местного самоуправления муниципальных образований Волгоградской области применять настоящее постановление при регулировании условий оплаты труда работников муниципальных учреждений.</a:t>
            </a:r>
          </a:p>
          <a:p>
            <a:pPr algn="just"/>
            <a:r>
              <a:rPr lang="ru-RU" sz="2000" dirty="0" smtClean="0">
                <a:solidFill>
                  <a:srgbClr val="7030A0"/>
                </a:solidFill>
              </a:rPr>
              <a:t/>
            </a:r>
            <a:br>
              <a:rPr lang="ru-RU" sz="2000" dirty="0" smtClean="0">
                <a:solidFill>
                  <a:srgbClr val="7030A0"/>
                </a:solidFill>
              </a:rPr>
            </a:br>
            <a:r>
              <a:rPr lang="ru-RU" dirty="0" smtClean="0">
                <a:solidFill>
                  <a:srgbClr val="7030A0"/>
                </a:solidFill>
              </a:rPr>
              <a:t/>
            </a:r>
            <a:br>
              <a:rPr lang="ru-RU" dirty="0" smtClean="0">
                <a:solidFill>
                  <a:srgbClr val="7030A0"/>
                </a:solidFill>
              </a:rPr>
            </a:br>
            <a:r>
              <a:rPr lang="ru-RU" dirty="0" smtClean="0"/>
              <a:t/>
            </a:r>
            <a:br>
              <a:rPr lang="ru-RU" dirty="0" smtClean="0"/>
            </a:br>
            <a:endParaRPr lang="ru-RU" b="1" dirty="0">
              <a:solidFill>
                <a:srgbClr val="7030A0"/>
              </a:solidFill>
            </a:endParaRPr>
          </a:p>
        </p:txBody>
      </p:sp>
    </p:spTree>
    <p:extLst>
      <p:ext uri="{BB962C8B-B14F-4D97-AF65-F5344CB8AC3E}">
        <p14:creationId xmlns:p14="http://schemas.microsoft.com/office/powerpoint/2010/main" val="29743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 Основные муниципальные  нормативно-правовые акты</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390811" y="1700808"/>
            <a:ext cx="8143932" cy="4801314"/>
          </a:xfrm>
          <a:prstGeom prst="rect">
            <a:avLst/>
          </a:prstGeom>
        </p:spPr>
        <p:txBody>
          <a:bodyPr wrap="square">
            <a:spAutoFit/>
          </a:bodyPr>
          <a:lstStyle/>
          <a:p>
            <a:pPr algn="just"/>
            <a:r>
              <a:rPr lang="ru-RU" b="1" dirty="0" smtClean="0">
                <a:solidFill>
                  <a:srgbClr val="7030A0"/>
                </a:solidFill>
              </a:rPr>
              <a:t>Муниципалитеты  разрабатывают и утверждают свои Положения об оплате труда, на основании которых каждая муниципальная образовательная организация утверждает Положение об оплате труда конкретной организации.</a:t>
            </a:r>
          </a:p>
          <a:p>
            <a:pPr algn="just"/>
            <a:endParaRPr lang="ru-RU" b="1" dirty="0" smtClean="0">
              <a:solidFill>
                <a:srgbClr val="7030A0"/>
              </a:solidFill>
            </a:endParaRPr>
          </a:p>
          <a:p>
            <a:pPr algn="just"/>
            <a:r>
              <a:rPr lang="ru-RU" b="1" dirty="0">
                <a:solidFill>
                  <a:srgbClr val="7030A0"/>
                </a:solidFill>
              </a:rPr>
              <a:t>Системы оплаты труда, включая размеры тарифных ставок, окладов (должностных окладов), доплат и надбавок компенсационного характера, в том числе за работу в условиях, отклоняющихся от нормальных, системы доплат и надбавок стимулирующего характера и системы премирования, устанавливаются коллективными договорами, соглашениями, локальными нормативными актами в соответствии с трудовым законодательством и иными нормативными правовыми актами, содержащими нормы трудового права</a:t>
            </a:r>
            <a:r>
              <a:rPr lang="ru-RU" b="1" dirty="0" smtClean="0">
                <a:solidFill>
                  <a:srgbClr val="7030A0"/>
                </a:solidFill>
              </a:rPr>
              <a:t>.(ст. 135 ТК)</a:t>
            </a:r>
            <a:endParaRPr lang="ru-RU" b="1" dirty="0">
              <a:solidFill>
                <a:srgbClr val="7030A0"/>
              </a:solidFill>
            </a:endParaRPr>
          </a:p>
          <a:p>
            <a:pPr algn="just"/>
            <a:endParaRPr lang="ru-RU" b="1" dirty="0">
              <a:solidFill>
                <a:srgbClr val="7030A0"/>
              </a:solidFill>
            </a:endParaRPr>
          </a:p>
          <a:p>
            <a:pPr algn="just"/>
            <a:r>
              <a:rPr lang="ru-RU" b="1" dirty="0" smtClean="0">
                <a:solidFill>
                  <a:srgbClr val="7030A0"/>
                </a:solidFill>
              </a:rPr>
              <a:t>             </a:t>
            </a:r>
            <a:r>
              <a:rPr lang="ru-RU" dirty="0" smtClean="0">
                <a:solidFill>
                  <a:srgbClr val="7030A0"/>
                </a:solidFill>
              </a:rPr>
              <a:t/>
            </a:r>
            <a:br>
              <a:rPr lang="ru-RU" dirty="0" smtClean="0">
                <a:solidFill>
                  <a:srgbClr val="7030A0"/>
                </a:solidFill>
              </a:rPr>
            </a:br>
            <a:r>
              <a:rPr lang="ru-RU" dirty="0" smtClean="0"/>
              <a:t/>
            </a:r>
            <a:br>
              <a:rPr lang="ru-RU" dirty="0" smtClean="0"/>
            </a:br>
            <a:endParaRPr lang="ru-RU" b="1" dirty="0">
              <a:solidFill>
                <a:srgbClr val="7030A0"/>
              </a:solidFill>
            </a:endParaRPr>
          </a:p>
        </p:txBody>
      </p:sp>
    </p:spTree>
    <p:extLst>
      <p:ext uri="{BB962C8B-B14F-4D97-AF65-F5344CB8AC3E}">
        <p14:creationId xmlns:p14="http://schemas.microsoft.com/office/powerpoint/2010/main" val="159414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 Основные этапы проведения тарификации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Прямоугольник 5"/>
          <p:cNvSpPr/>
          <p:nvPr/>
        </p:nvSpPr>
        <p:spPr>
          <a:xfrm>
            <a:off x="390811" y="1700808"/>
            <a:ext cx="8143932" cy="4955203"/>
          </a:xfrm>
          <a:prstGeom prst="rect">
            <a:avLst/>
          </a:prstGeom>
        </p:spPr>
        <p:txBody>
          <a:bodyPr wrap="square">
            <a:spAutoFit/>
          </a:bodyPr>
          <a:lstStyle/>
          <a:p>
            <a:pPr marL="342900" indent="-342900">
              <a:buAutoNum type="arabicPeriod"/>
            </a:pPr>
            <a:r>
              <a:rPr lang="ru-RU" sz="2000" b="1" dirty="0" smtClean="0">
                <a:solidFill>
                  <a:srgbClr val="7030A0"/>
                </a:solidFill>
              </a:rPr>
              <a:t>Определение  должностного оклада руководителя МОО, установление выплат компенсационного и стимулирующего характера.</a:t>
            </a:r>
          </a:p>
          <a:p>
            <a:pPr marL="342900" indent="-342900">
              <a:buAutoNum type="arabicPeriod"/>
            </a:pPr>
            <a:endParaRPr lang="ru-RU" sz="2000" b="1" dirty="0" smtClean="0">
              <a:solidFill>
                <a:srgbClr val="7030A0"/>
              </a:solidFill>
            </a:endParaRPr>
          </a:p>
          <a:p>
            <a:pPr marL="342900" indent="-342900">
              <a:buAutoNum type="arabicPeriod"/>
            </a:pPr>
            <a:r>
              <a:rPr lang="ru-RU" sz="2000" b="1" dirty="0" smtClean="0">
                <a:solidFill>
                  <a:srgbClr val="7030A0"/>
                </a:solidFill>
              </a:rPr>
              <a:t>Определение количества ставок педагогических работников и распределение учебной нагрузки между педагогическими работниками.</a:t>
            </a:r>
          </a:p>
          <a:p>
            <a:pPr marL="342900" indent="-342900">
              <a:buAutoNum type="arabicPeriod"/>
            </a:pPr>
            <a:endParaRPr lang="ru-RU" sz="2000" b="1" dirty="0" smtClean="0">
              <a:solidFill>
                <a:srgbClr val="7030A0"/>
              </a:solidFill>
            </a:endParaRPr>
          </a:p>
          <a:p>
            <a:pPr marL="342900" indent="-342900">
              <a:buAutoNum type="arabicPeriod"/>
            </a:pPr>
            <a:r>
              <a:rPr lang="ru-RU" sz="2000" b="1" dirty="0" smtClean="0">
                <a:solidFill>
                  <a:srgbClr val="7030A0"/>
                </a:solidFill>
              </a:rPr>
              <a:t>Установление выплат компенсационного характера.</a:t>
            </a:r>
          </a:p>
          <a:p>
            <a:pPr marL="342900" indent="-342900">
              <a:buAutoNum type="arabicPeriod"/>
            </a:pPr>
            <a:endParaRPr lang="ru-RU" sz="2000" b="1" dirty="0" smtClean="0">
              <a:solidFill>
                <a:srgbClr val="7030A0"/>
              </a:solidFill>
            </a:endParaRPr>
          </a:p>
          <a:p>
            <a:pPr marL="342900" indent="-342900">
              <a:buAutoNum type="arabicPeriod"/>
            </a:pPr>
            <a:r>
              <a:rPr lang="ru-RU" sz="2000" b="1" dirty="0" smtClean="0">
                <a:solidFill>
                  <a:srgbClr val="7030A0"/>
                </a:solidFill>
              </a:rPr>
              <a:t>Определение выплат стимулирующего характера за интенсивность и высокие результаты труда. Стимулирующие выплаты за качество работы.</a:t>
            </a:r>
          </a:p>
          <a:p>
            <a:r>
              <a:rPr lang="ru-RU" sz="2000" b="1" dirty="0" smtClean="0">
                <a:solidFill>
                  <a:srgbClr val="7030A0"/>
                </a:solidFill>
              </a:rPr>
              <a:t>  </a:t>
            </a:r>
          </a:p>
          <a:p>
            <a:pPr algn="just"/>
            <a:r>
              <a:rPr lang="ru-RU" dirty="0" smtClean="0"/>
              <a:t/>
            </a:r>
            <a:br>
              <a:rPr lang="ru-RU" dirty="0" smtClean="0"/>
            </a:br>
            <a:endParaRPr lang="ru-RU" b="1" dirty="0">
              <a:solidFill>
                <a:srgbClr val="7030A0"/>
              </a:solidFill>
            </a:endParaRPr>
          </a:p>
        </p:txBody>
      </p:sp>
    </p:spTree>
    <p:extLst>
      <p:ext uri="{BB962C8B-B14F-4D97-AF65-F5344CB8AC3E}">
        <p14:creationId xmlns:p14="http://schemas.microsoft.com/office/powerpoint/2010/main" val="2273784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0" y="44624"/>
            <a:ext cx="9144000"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кругленный прямоугольник 2"/>
          <p:cNvSpPr/>
          <p:nvPr/>
        </p:nvSpPr>
        <p:spPr>
          <a:xfrm>
            <a:off x="1115616" y="449652"/>
            <a:ext cx="6912768" cy="67509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3200" dirty="0" smtClean="0"/>
              <a:t>Оплата труда руководителя</a:t>
            </a:r>
            <a:endParaRPr lang="ru-RU" sz="3200" dirty="0"/>
          </a:p>
        </p:txBody>
      </p:sp>
      <p:sp>
        <p:nvSpPr>
          <p:cNvPr id="5" name="Скругленный прямоугольник 4"/>
          <p:cNvSpPr/>
          <p:nvPr/>
        </p:nvSpPr>
        <p:spPr>
          <a:xfrm>
            <a:off x="1691680" y="1484783"/>
            <a:ext cx="5688632" cy="138012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800" dirty="0" smtClean="0"/>
              <a:t>Установление должностного оклада руководителю образовательного учреждения</a:t>
            </a:r>
            <a:endParaRPr lang="ru-RU" sz="2800" dirty="0"/>
          </a:p>
        </p:txBody>
      </p:sp>
      <p:sp>
        <p:nvSpPr>
          <p:cNvPr id="6" name="Скругленный прямоугольник 5"/>
          <p:cNvSpPr/>
          <p:nvPr/>
        </p:nvSpPr>
        <p:spPr>
          <a:xfrm>
            <a:off x="2510300" y="3140968"/>
            <a:ext cx="4608512" cy="2088232"/>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ru-RU" sz="2800" dirty="0"/>
              <a:t>Приказ № 418 от </a:t>
            </a:r>
            <a:r>
              <a:rPr lang="ru-RU" sz="2800" dirty="0" smtClean="0"/>
              <a:t>26.06.2019</a:t>
            </a:r>
            <a:endParaRPr lang="ru-RU" sz="2000" dirty="0"/>
          </a:p>
        </p:txBody>
      </p:sp>
      <p:sp>
        <p:nvSpPr>
          <p:cNvPr id="7" name="Стрелка вниз 6"/>
          <p:cNvSpPr/>
          <p:nvPr/>
        </p:nvSpPr>
        <p:spPr>
          <a:xfrm>
            <a:off x="4581801" y="2864910"/>
            <a:ext cx="341097" cy="3445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4454516" y="1124744"/>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87161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0"/>
            <a:ext cx="8712968" cy="6463308"/>
          </a:xfrm>
          <a:prstGeom prst="rect">
            <a:avLst/>
          </a:prstGeom>
        </p:spPr>
        <p:txBody>
          <a:bodyPr wrap="square">
            <a:spAutoFit/>
          </a:bodyPr>
          <a:lstStyle/>
          <a:p>
            <a:endParaRPr lang="ru-RU" dirty="0" smtClean="0"/>
          </a:p>
          <a:p>
            <a:pPr marL="342900" indent="-342900">
              <a:buAutoNum type="arabicPeriod"/>
            </a:pPr>
            <a:r>
              <a:rPr lang="ru-RU" dirty="0" smtClean="0"/>
              <a:t>Численность </a:t>
            </a:r>
            <a:r>
              <a:rPr lang="ru-RU" dirty="0"/>
              <a:t>обучающихся  в образовательном </a:t>
            </a:r>
            <a:r>
              <a:rPr lang="ru-RU" dirty="0" smtClean="0"/>
              <a:t>учреждении</a:t>
            </a:r>
          </a:p>
          <a:p>
            <a:pPr marL="342900" indent="-342900">
              <a:buAutoNum type="arabicPeriod"/>
            </a:pPr>
            <a:r>
              <a:rPr lang="ru-RU" dirty="0" smtClean="0"/>
              <a:t>Численность </a:t>
            </a:r>
            <a:r>
              <a:rPr lang="ru-RU" dirty="0"/>
              <a:t>работников в образовательном учреждении, имеющих квалификационную категорию	</a:t>
            </a:r>
            <a:endParaRPr lang="ru-RU" dirty="0" smtClean="0"/>
          </a:p>
          <a:p>
            <a:pPr marL="342900" indent="-342900">
              <a:buAutoNum type="arabicPeriod"/>
            </a:pPr>
            <a:r>
              <a:rPr lang="ru-RU" dirty="0" smtClean="0"/>
              <a:t>Наличие </a:t>
            </a:r>
            <a:r>
              <a:rPr lang="ru-RU" dirty="0"/>
              <a:t>групп продленного дня	</a:t>
            </a:r>
            <a:endParaRPr lang="en-US" dirty="0" smtClean="0"/>
          </a:p>
          <a:p>
            <a:pPr marL="342900" indent="-342900">
              <a:buAutoNum type="arabicPeriod"/>
            </a:pPr>
            <a:r>
              <a:rPr lang="ru-RU" dirty="0"/>
              <a:t>К</a:t>
            </a:r>
            <a:r>
              <a:rPr lang="ru-RU" dirty="0" smtClean="0"/>
              <a:t>руглосуточное </a:t>
            </a:r>
            <a:r>
              <a:rPr lang="ru-RU" dirty="0"/>
              <a:t>пребывание обучающихся в образовательном учреждении	за наличие до 4 групп  круглосуточного пребывания </a:t>
            </a:r>
          </a:p>
          <a:p>
            <a:r>
              <a:rPr lang="ru-RU" dirty="0" smtClean="0"/>
              <a:t>5. Оснащенность </a:t>
            </a:r>
            <a:r>
              <a:rPr lang="ru-RU" dirty="0"/>
              <a:t>современным компьютерным и электронным  оборудование классных комнат </a:t>
            </a:r>
            <a:endParaRPr lang="ru-RU" dirty="0" smtClean="0"/>
          </a:p>
          <a:p>
            <a:r>
              <a:rPr lang="ru-RU" dirty="0" smtClean="0"/>
              <a:t>6.Наличие </a:t>
            </a:r>
            <a:r>
              <a:rPr lang="ru-RU" dirty="0"/>
              <a:t>оборудованных и используемых в образовательном процессе спортивной площадки, стадиона, бассейна и других спортивных сооружений 	</a:t>
            </a:r>
          </a:p>
          <a:p>
            <a:r>
              <a:rPr lang="ru-RU" dirty="0" smtClean="0"/>
              <a:t>7.Наличие </a:t>
            </a:r>
            <a:r>
              <a:rPr lang="ru-RU" dirty="0"/>
              <a:t>используемого собственного оборудованного здравпункта, медицинского, стоматологического кабинета, столовой, буфета–раздаточной	</a:t>
            </a:r>
          </a:p>
          <a:p>
            <a:pPr marL="342900" indent="-342900">
              <a:buAutoNum type="arabicPeriod" startAt="8"/>
            </a:pPr>
            <a:r>
              <a:rPr lang="ru-RU" dirty="0" smtClean="0"/>
              <a:t>Наличие используемых в основной деятельности образовательного учреждения : автотранспортных средств , учебных кораблей, катеров, самолетов и другой учебной техники	</a:t>
            </a:r>
          </a:p>
          <a:p>
            <a:pPr marL="342900" indent="-342900">
              <a:buAutoNum type="arabicPeriod" startAt="8"/>
            </a:pPr>
            <a:r>
              <a:rPr lang="ru-RU" dirty="0" smtClean="0"/>
              <a:t>Наличие в оперативном управлении более одного здания, используемых для предоставления общего образования	</a:t>
            </a:r>
          </a:p>
          <a:p>
            <a:r>
              <a:rPr lang="ru-RU" dirty="0" smtClean="0"/>
              <a:t>10.Организация инклюзивного образования для обучающихся с ОВЗ	</a:t>
            </a:r>
          </a:p>
          <a:p>
            <a:pPr marL="342900" indent="-342900">
              <a:buAutoNum type="arabicPeriod" startAt="11"/>
            </a:pPr>
            <a:r>
              <a:rPr lang="ru-RU" dirty="0" smtClean="0"/>
              <a:t>Наличие обучающихся, получающих бесплатное дополнительное образование, организованное на базе данного учреждения.</a:t>
            </a:r>
          </a:p>
          <a:p>
            <a:pPr marL="342900" indent="-342900">
              <a:buAutoNum type="arabicPeriod" startAt="11"/>
            </a:pPr>
            <a:r>
              <a:rPr lang="ru-RU" dirty="0" smtClean="0"/>
              <a:t>Наличие коррекционных классов, групп компенсирующей или комбинированной направленности		</a:t>
            </a:r>
          </a:p>
        </p:txBody>
      </p:sp>
    </p:spTree>
    <p:extLst>
      <p:ext uri="{BB962C8B-B14F-4D97-AF65-F5344CB8AC3E}">
        <p14:creationId xmlns:p14="http://schemas.microsoft.com/office/powerpoint/2010/main" val="3010462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0" y="44624"/>
            <a:ext cx="9144000" cy="681337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ru-RU"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кругленный прямоугольник 2"/>
          <p:cNvSpPr/>
          <p:nvPr/>
        </p:nvSpPr>
        <p:spPr>
          <a:xfrm>
            <a:off x="1104983" y="188640"/>
            <a:ext cx="7200800" cy="144016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sz="2400" dirty="0" smtClean="0"/>
              <a:t>КРИТЕРИИ</a:t>
            </a:r>
            <a:r>
              <a:rPr lang="ru-RU" dirty="0" smtClean="0"/>
              <a:t>                                                                                                   для установления ежемесячных стимулирующих выплат  </a:t>
            </a:r>
            <a:r>
              <a:rPr lang="ru-RU" sz="2400" u="sng" dirty="0" smtClean="0"/>
              <a:t>руководителю</a:t>
            </a:r>
            <a:r>
              <a:rPr lang="ru-RU" dirty="0" smtClean="0"/>
              <a:t>  за интенсивность и высокие результаты труда (по компетенции)</a:t>
            </a:r>
            <a:endParaRPr lang="ru-RU" dirty="0"/>
          </a:p>
        </p:txBody>
      </p:sp>
      <p:sp>
        <p:nvSpPr>
          <p:cNvPr id="4" name="Скругленный прямоугольник 3"/>
          <p:cNvSpPr/>
          <p:nvPr/>
        </p:nvSpPr>
        <p:spPr>
          <a:xfrm>
            <a:off x="1763688" y="1700808"/>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МОУ</a:t>
            </a:r>
            <a:endParaRPr lang="ru-RU" dirty="0"/>
          </a:p>
        </p:txBody>
      </p:sp>
      <p:sp>
        <p:nvSpPr>
          <p:cNvPr id="5" name="Скругленный прямоугольник 4"/>
          <p:cNvSpPr/>
          <p:nvPr/>
        </p:nvSpPr>
        <p:spPr>
          <a:xfrm>
            <a:off x="4283968" y="1735677"/>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ДОУ</a:t>
            </a:r>
            <a:endParaRPr lang="ru-RU" dirty="0"/>
          </a:p>
        </p:txBody>
      </p:sp>
      <p:sp>
        <p:nvSpPr>
          <p:cNvPr id="6" name="Скругленный прямоугольник 5"/>
          <p:cNvSpPr/>
          <p:nvPr/>
        </p:nvSpPr>
        <p:spPr>
          <a:xfrm>
            <a:off x="6732240" y="1700808"/>
            <a:ext cx="914400" cy="9144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ru-RU" dirty="0" smtClean="0"/>
              <a:t>ДОП</a:t>
            </a:r>
            <a:endParaRPr lang="ru-RU" dirty="0"/>
          </a:p>
        </p:txBody>
      </p:sp>
      <p:sp>
        <p:nvSpPr>
          <p:cNvPr id="9" name="Стрелка вниз 8"/>
          <p:cNvSpPr/>
          <p:nvPr/>
        </p:nvSpPr>
        <p:spPr>
          <a:xfrm rot="2678880">
            <a:off x="1614249" y="2595894"/>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4561147" y="2689770"/>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8040" y="2577778"/>
            <a:ext cx="457200"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Скругленный прямоугольник 13"/>
          <p:cNvSpPr/>
          <p:nvPr/>
        </p:nvSpPr>
        <p:spPr>
          <a:xfrm>
            <a:off x="179512" y="3077582"/>
            <a:ext cx="2088232" cy="107149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09.08.2023          № 507</a:t>
            </a:r>
            <a:endParaRPr lang="ru-RU" sz="1600" dirty="0"/>
          </a:p>
        </p:txBody>
      </p:sp>
      <p:sp>
        <p:nvSpPr>
          <p:cNvPr id="15" name="Скругленный прямоугольник 14"/>
          <p:cNvSpPr/>
          <p:nvPr/>
        </p:nvSpPr>
        <p:spPr>
          <a:xfrm>
            <a:off x="3686639" y="3077582"/>
            <a:ext cx="2037489" cy="114350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22.07.2022          № 430 </a:t>
            </a:r>
            <a:endParaRPr lang="ru-RU" dirty="0"/>
          </a:p>
        </p:txBody>
      </p:sp>
      <p:sp>
        <p:nvSpPr>
          <p:cNvPr id="18" name="Скругленный прямоугольник 17"/>
          <p:cNvSpPr/>
          <p:nvPr/>
        </p:nvSpPr>
        <p:spPr>
          <a:xfrm>
            <a:off x="6948264" y="3140968"/>
            <a:ext cx="1922512" cy="115212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Приказ от 30.06.2021 </a:t>
            </a:r>
          </a:p>
          <a:p>
            <a:pPr algn="ctr"/>
            <a:r>
              <a:rPr lang="ru-RU" dirty="0" smtClean="0"/>
              <a:t>№  368</a:t>
            </a:r>
            <a:endParaRPr lang="ru-RU" dirty="0"/>
          </a:p>
        </p:txBody>
      </p:sp>
      <p:sp>
        <p:nvSpPr>
          <p:cNvPr id="20" name="Скругленный прямоугольник 19"/>
          <p:cNvSpPr/>
          <p:nvPr/>
        </p:nvSpPr>
        <p:spPr>
          <a:xfrm>
            <a:off x="2843808" y="4941168"/>
            <a:ext cx="3888431" cy="91440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dirty="0" smtClean="0"/>
              <a:t>ЦРО  </a:t>
            </a:r>
            <a:r>
              <a:rPr lang="ru-RU" dirty="0" smtClean="0"/>
              <a:t>                                                             приказ от 18.08.2016 № 532 </a:t>
            </a:r>
            <a:endParaRPr lang="ru-RU" dirty="0"/>
          </a:p>
        </p:txBody>
      </p:sp>
    </p:spTree>
    <p:extLst>
      <p:ext uri="{BB962C8B-B14F-4D97-AF65-F5344CB8AC3E}">
        <p14:creationId xmlns:p14="http://schemas.microsoft.com/office/powerpoint/2010/main" val="131102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1464</TotalTime>
  <Words>989</Words>
  <Application>Microsoft Office PowerPoint</Application>
  <PresentationFormat>Экран (4:3)</PresentationFormat>
  <Paragraphs>191</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«Основные нормы и требования к оплате труда работников муниципальных образовательных учреждений Волгоградской области .  Тарификация 01.09.2023.» </vt:lpstr>
      <vt:lpstr>    1. Основные законодательные акты .   1. Трудовой кодекс Российской Федерации.  2. Единые рекомендации по установлению на федеральном, региональном и местном уровнях систем оплаты труда работников государственных и муниципальных учреждений на 2019 год», утвержденные решением Российской трехсторонней комиссии по регулированию социально-трудовых отношений от 23 декабря 2022 г., протокол N 11  3. Федеральный Закон Российской Федерации от 19.июня 2000 года        № 82-ФЗ «О минимальном размере оплаты труда».  4. «Майские» указы Президента Российской Федерации.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ВЫВОД:   документы МОО об оплате труда должны быть доступны и понятны всем работникам образовательной организации.  Незнание вызывает недоверие.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Дуденков Игорь Петрович</dc:creator>
  <cp:lastModifiedBy>Парфенова Елена Геннадьевна</cp:lastModifiedBy>
  <cp:revision>122</cp:revision>
  <cp:lastPrinted>2021-08-09T08:38:13Z</cp:lastPrinted>
  <dcterms:created xsi:type="dcterms:W3CDTF">2016-08-23T06:15:00Z</dcterms:created>
  <dcterms:modified xsi:type="dcterms:W3CDTF">2023-08-21T13:08:59Z</dcterms:modified>
</cp:coreProperties>
</file>