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79" r:id="rId3"/>
    <p:sldId id="269" r:id="rId4"/>
    <p:sldId id="288" r:id="rId5"/>
    <p:sldId id="270" r:id="rId6"/>
    <p:sldId id="289" r:id="rId7"/>
    <p:sldId id="284" r:id="rId8"/>
    <p:sldId id="285" r:id="rId9"/>
    <p:sldId id="286" r:id="rId10"/>
    <p:sldId id="266" r:id="rId11"/>
    <p:sldId id="271" r:id="rId12"/>
    <p:sldId id="265" r:id="rId13"/>
    <p:sldId id="267" r:id="rId14"/>
    <p:sldId id="291" r:id="rId15"/>
    <p:sldId id="290" r:id="rId16"/>
    <p:sldId id="281" r:id="rId17"/>
    <p:sldId id="257" r:id="rId18"/>
    <p:sldId id="272" r:id="rId19"/>
    <p:sldId id="273" r:id="rId20"/>
    <p:sldId id="275" r:id="rId21"/>
    <p:sldId id="282" r:id="rId22"/>
    <p:sldId id="292" r:id="rId23"/>
    <p:sldId id="287" r:id="rId24"/>
    <p:sldId id="274" r:id="rId25"/>
    <p:sldId id="293" r:id="rId26"/>
    <p:sldId id="295" r:id="rId27"/>
    <p:sldId id="294" r:id="rId28"/>
    <p:sldId id="296" r:id="rId29"/>
    <p:sldId id="297" r:id="rId30"/>
    <p:sldId id="298" r:id="rId31"/>
    <p:sldId id="299" r:id="rId32"/>
    <p:sldId id="301" r:id="rId33"/>
    <p:sldId id="300" r:id="rId34"/>
    <p:sldId id="259" r:id="rId35"/>
    <p:sldId id="276" r:id="rId36"/>
    <p:sldId id="280" r:id="rId37"/>
    <p:sldId id="302" r:id="rId38"/>
    <p:sldId id="277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755" autoAdjust="0"/>
  </p:normalViewPr>
  <p:slideViewPr>
    <p:cSldViewPr>
      <p:cViewPr varScale="1">
        <p:scale>
          <a:sx n="60" d="100"/>
          <a:sy n="6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baseline="0"/>
              <a:t>опрос жителей о применении наказаний со стороны работодателя 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cat>
            <c:strRef>
              <c:f>Лист1!$A$2:$A$6</c:f>
              <c:strCache>
                <c:ptCount val="5"/>
                <c:pt idx="0">
                  <c:v>устные замечаниния</c:v>
                </c:pt>
                <c:pt idx="1">
                  <c:v>штрафы</c:v>
                </c:pt>
                <c:pt idx="2">
                  <c:v>выговоры</c:v>
                </c:pt>
                <c:pt idx="3">
                  <c:v>Доносы,записки публичные унижения</c:v>
                </c:pt>
                <c:pt idx="4">
                  <c:v>Нет наказаний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37</c:v>
                </c:pt>
                <c:pt idx="2">
                  <c:v>13</c:v>
                </c:pt>
                <c:pt idx="3">
                  <c:v>3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B8-4547-8ED3-CE023BAE8F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cat>
            <c:strRef>
              <c:f>Лист1!$A$2:$A$6</c:f>
              <c:strCache>
                <c:ptCount val="5"/>
                <c:pt idx="0">
                  <c:v>устные замечаниния</c:v>
                </c:pt>
                <c:pt idx="1">
                  <c:v>штрафы</c:v>
                </c:pt>
                <c:pt idx="2">
                  <c:v>выговоры</c:v>
                </c:pt>
                <c:pt idx="3">
                  <c:v>Доносы,записки публичные унижения</c:v>
                </c:pt>
                <c:pt idx="4">
                  <c:v>Нет наказаний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B8-4547-8ED3-CE023BAE8F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cat>
            <c:strRef>
              <c:f>Лист1!$A$2:$A$6</c:f>
              <c:strCache>
                <c:ptCount val="5"/>
                <c:pt idx="0">
                  <c:v>устные замечаниния</c:v>
                </c:pt>
                <c:pt idx="1">
                  <c:v>штрафы</c:v>
                </c:pt>
                <c:pt idx="2">
                  <c:v>выговоры</c:v>
                </c:pt>
                <c:pt idx="3">
                  <c:v>Доносы,записки публичные унижения</c:v>
                </c:pt>
                <c:pt idx="4">
                  <c:v>Нет наказаний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B8-4547-8ED3-CE023BAE8FE9}"/>
            </c:ext>
          </c:extLst>
        </c:ser>
        <c:gapWidth val="100"/>
        <c:overlap val="-24"/>
        <c:axId val="192153088"/>
        <c:axId val="192154624"/>
      </c:barChart>
      <c:catAx>
        <c:axId val="19215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4624"/>
        <c:crosses val="autoZero"/>
        <c:auto val="1"/>
        <c:lblAlgn val="ctr"/>
        <c:lblOffset val="100"/>
      </c:catAx>
      <c:valAx>
        <c:axId val="192154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3088"/>
        <c:crosses val="autoZero"/>
        <c:crossBetween val="between"/>
      </c:valAx>
      <c:spPr>
        <a:solidFill>
          <a:schemeClr val="accent2"/>
        </a:soli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4F82-6C5C-40B8-8C26-D5CB66E50177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73F2-BFDB-47C2-9502-92F74D6E8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7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67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26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9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85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0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60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15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73F2-BFDB-47C2-9502-92F74D6E832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40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bloknot-kamyshi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8A96611338BC5DE0F7C4BB2181C4C71C&amp;req=doc&amp;base=LAW&amp;n=300822&amp;dst=101055&amp;fld=134&amp;REFFIELD=134&amp;REFDST=100182&amp;REFDOC=109696&amp;REFBASE=CJI&amp;stat=refcode=10881;dstident=101055;index=62&amp;date=24.04.2019" TargetMode="External"/><Relationship Id="rId2" Type="http://schemas.openxmlformats.org/officeDocument/2006/relationships/hyperlink" Target="https://login.consultant.ru/link/?rnd=8A96611338BC5DE0F7C4BB2181C4C71C&amp;req=doc&amp;base=LAW&amp;n=321526&amp;dst=100133&amp;fld=134&amp;REFFIELD=134&amp;REFDST=100027&amp;REFDOC=113926&amp;REFBASE=CJI&amp;stat=refcode=10881;dstident=100133;index=36&amp;date=24.04.2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SOCN&amp;n=15546&amp;dst=100002&amp;date=24.04.2019" TargetMode="External"/><Relationship Id="rId4" Type="http://schemas.openxmlformats.org/officeDocument/2006/relationships/hyperlink" Target="https://login.consultant.ru/link/?rnd=8A96611338BC5DE0F7C4BB2181C4C71C&amp;req=doc&amp;base=LAW&amp;n=300822&amp;dst=101058&amp;fld=134&amp;REFFIELD=134&amp;REFDST=100182&amp;REFDOC=109696&amp;REFBASE=CJI&amp;stat=refcode=10881;dstident=101058;index=62&amp;date=24.04.201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912A486316FE6D3365ECD806928124228ADB3DAF3C4025DF60169BD183241720CF604E89814686EFD1B759F96724DFF3D509EECA5CBBEF27B1413B0DD24J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.tspor.ru/npd-doc?npmid=98&amp;npid=8171386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475252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6965" y="-11759"/>
            <a:ext cx="9111102" cy="46380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916832"/>
            <a:ext cx="9362628" cy="494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78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Дисциплинарная ответственность работников и особенности ее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6563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5858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Дисциплинарное увольнение — крайняя мера </a:t>
            </a:r>
            <a:r>
              <a:rPr lang="ru-RU" sz="1800" b="1" dirty="0">
                <a:solidFill>
                  <a:schemeClr val="tx1"/>
                </a:solidFill>
              </a:rPr>
              <a:t>дисциплинарного взыскания в виде расторжения трудового договора, возлагаемая работодателем за неисполнение или ненадлежащее исполнение работником по его вине возложенных на него трудовых обязанностей</a:t>
            </a:r>
            <a:r>
              <a:rPr lang="ru-RU" sz="3100" b="1" dirty="0">
                <a:solidFill>
                  <a:schemeClr val="tx1"/>
                </a:solidFill>
              </a:rPr>
              <a:t>. (под.5–10 ст.81 ТК РФ)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702465"/>
            <a:ext cx="9144000" cy="5155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неоднократное неисполнение без уважительных причин трудовых обязанностей, если он имеет дисциплинарное взыскание;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однократное грубое нарушение работником трудовых обязанностей,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прогул (отсутствие на рабочем месте без уважительных причин более четырех часов подряд в течение рабочего дня);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появление на работе в состоянии алкогольного, наркотического или иного токсического опьянения;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разглашение охраняемой законом тайны (государственной, коммерческой, служебной и иной), ставшей известной работнику в связи с исполнением им трудовых обязанностей;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совершение по месту работы хищения (в том числе мелкого) чужого имущества, растраты, умышленного его уничтожения или повреждения, установленных вступившим в законную силу приговором суда или постановлением органа, уполномоченного на применение административных взысканий</a:t>
            </a:r>
          </a:p>
          <a:p>
            <a:pPr marL="285750" indent="-285750">
              <a:buFontTx/>
              <a:buChar char="-"/>
            </a:pPr>
            <a:r>
              <a:rPr lang="ru-RU" dirty="0"/>
              <a:t> нарушение работником требований по охране труда, если это нарушение повлекло за собой тяжкие последствия (несчастный случай на производстве, авария, катастрофа) либо заведомо создавало реальную угрозу наступления таких последствий;</a:t>
            </a:r>
          </a:p>
        </p:txBody>
      </p:sp>
    </p:spTree>
    <p:extLst>
      <p:ext uri="{BB962C8B-B14F-4D97-AF65-F5344CB8AC3E}">
        <p14:creationId xmlns:p14="http://schemas.microsoft.com/office/powerpoint/2010/main" xmlns="" val="16390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Дисциплинарное увольнение 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— крайняя мера (определенная  категория работников)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2737"/>
            <a:ext cx="9144000" cy="58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совершение виновных действий работником, непосредственно обслуживающим денежные или товарные ценности, если эти действия дают основание для утраты доверия к нему со стороны работодателя; 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выполняющим воспитательные функции, аморального проступка, несовместимого с продолжением данной работы;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 принятие необоснованного решения, повлекшего за собой нарушение сохранности имущества, неправомерное его использование или иной ущерб имуществу организации (данное положение касается только руководителей организации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(филиала, представительства), их заместителей или главных бухгалтеров);</a:t>
            </a:r>
          </a:p>
          <a:p>
            <a:pPr marL="285750" indent="-285750">
              <a:buFontTx/>
              <a:buChar char="-"/>
            </a:pPr>
            <a:r>
              <a:rPr lang="ru-RU" dirty="0"/>
              <a:t> однократное грубое нарушение руководителем организации (филиала, представительства), его заместителями своих трудовых обязанностей.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5013176"/>
            <a:ext cx="9144000" cy="1512168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Верховный Суд РФ указал, что дисциплинарное взыскание в виде увольнения является неправомерным, если оно </a:t>
            </a:r>
            <a:r>
              <a:rPr lang="ru-RU" b="1" u="sng" dirty="0">
                <a:solidFill>
                  <a:srgbClr val="FF0000"/>
                </a:solidFill>
              </a:rPr>
              <a:t>несоразмерно тяжести проступка и работодатель не учел поведение работника, предшествующее его совершению </a:t>
            </a:r>
            <a:r>
              <a:rPr lang="ru-RU" dirty="0">
                <a:solidFill>
                  <a:srgbClr val="FF0000"/>
                </a:solidFill>
              </a:rPr>
              <a:t>(Апелляционное определение Верховного Суда РФ от 17.01.2014 N 46-АПГ13-16, Определение Верховного Суда РФ от 30.03.2012 N 69-В12-1).</a:t>
            </a:r>
          </a:p>
        </p:txBody>
      </p:sp>
    </p:spTree>
    <p:extLst>
      <p:ext uri="{BB962C8B-B14F-4D97-AF65-F5344CB8AC3E}">
        <p14:creationId xmlns:p14="http://schemas.microsoft.com/office/powerpoint/2010/main" xmlns="" val="107531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4AF56-7BB7-46AF-947C-81E9C37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dirty="0" err="1"/>
              <a:t>ЮридиЧЕСКИЕ</a:t>
            </a:r>
            <a:r>
              <a:rPr lang="ru-RU" dirty="0"/>
              <a:t>  ПОСЛЕДСТВИЯ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6C60E5-BFA3-48CE-898F-422436FB944E}"/>
              </a:ext>
            </a:extLst>
          </p:cNvPr>
          <p:cNvSpPr/>
          <p:nvPr/>
        </p:nvSpPr>
        <p:spPr>
          <a:xfrm>
            <a:off x="27878" y="861638"/>
            <a:ext cx="9111103" cy="55777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3682684-F9C4-43C2-A458-A8F5F54D8E2F}"/>
              </a:ext>
            </a:extLst>
          </p:cNvPr>
          <p:cNvSpPr/>
          <p:nvPr/>
        </p:nvSpPr>
        <p:spPr>
          <a:xfrm>
            <a:off x="6014759" y="2363372"/>
            <a:ext cx="3096344" cy="178562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/>
              <a:t>ДЕЯТЕЛЬНОСТЬ</a:t>
            </a:r>
            <a:r>
              <a:rPr lang="ru-RU" sz="2400" b="1" dirty="0"/>
              <a:t> не по </a:t>
            </a:r>
            <a:r>
              <a:rPr lang="ru-RU" sz="2400" b="1" dirty="0" err="1"/>
              <a:t>ОКВЭДу</a:t>
            </a:r>
            <a:endParaRPr lang="ru-RU" sz="24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09BAEA7-B9F4-4633-852D-C3FEF7CE0CA3}"/>
              </a:ext>
            </a:extLst>
          </p:cNvPr>
          <p:cNvSpPr/>
          <p:nvPr/>
        </p:nvSpPr>
        <p:spPr>
          <a:xfrm>
            <a:off x="2995398" y="3141503"/>
            <a:ext cx="2649147" cy="178562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ДОГОВОР</a:t>
            </a:r>
          </a:p>
          <a:p>
            <a:pPr algn="ctr"/>
            <a:r>
              <a:rPr lang="ru-RU" sz="2400" b="1" dirty="0"/>
              <a:t>(предмет договора)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E4A30F4-C4B0-4F47-B1CB-FC0B3B733A41}"/>
              </a:ext>
            </a:extLst>
          </p:cNvPr>
          <p:cNvSpPr/>
          <p:nvPr/>
        </p:nvSpPr>
        <p:spPr>
          <a:xfrm>
            <a:off x="0" y="1643371"/>
            <a:ext cx="2714941" cy="178562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НАЛОГОВЫЙ АГЕНТ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211A2BD-F1E6-4A67-90BD-A23A41C35150}"/>
              </a:ext>
            </a:extLst>
          </p:cNvPr>
          <p:cNvCxnSpPr/>
          <p:nvPr/>
        </p:nvCxnSpPr>
        <p:spPr>
          <a:xfrm>
            <a:off x="5924168" y="2363371"/>
            <a:ext cx="720080" cy="4530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6667FE2-C0A2-497F-B08E-308500CD8721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5644545" y="3831181"/>
            <a:ext cx="720080" cy="2031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29176F6E-E7E0-44CE-A929-5D4AEE257D41}"/>
              </a:ext>
            </a:extLst>
          </p:cNvPr>
          <p:cNvCxnSpPr/>
          <p:nvPr/>
        </p:nvCxnSpPr>
        <p:spPr>
          <a:xfrm flipH="1" flipV="1">
            <a:off x="2020184" y="3271897"/>
            <a:ext cx="975214" cy="567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2A8E1FA9-FB7A-4944-8C85-8A74D20DD7DA}"/>
              </a:ext>
            </a:extLst>
          </p:cNvPr>
          <p:cNvSpPr/>
          <p:nvPr/>
        </p:nvSpPr>
        <p:spPr>
          <a:xfrm>
            <a:off x="899592" y="4927132"/>
            <a:ext cx="6984776" cy="178562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Независимо от статуса физического лица обязан исчислить, удержать у налогоплательщика и перечислить в бюджет сумму налога</a:t>
            </a:r>
          </a:p>
          <a:p>
            <a:pPr algn="ctr"/>
            <a:r>
              <a:rPr lang="ru-RU" sz="2000" b="1" dirty="0"/>
              <a:t>п.1ст.226 НК РФ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xmlns="" id="{1C2CC4EA-5E3E-4295-89B5-4BA684F151D4}"/>
              </a:ext>
            </a:extLst>
          </p:cNvPr>
          <p:cNvSpPr/>
          <p:nvPr/>
        </p:nvSpPr>
        <p:spPr>
          <a:xfrm rot="20193574">
            <a:off x="1209407" y="3360697"/>
            <a:ext cx="866417" cy="2173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1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38A68FA-C500-469F-8EA3-58502D4DE761}"/>
              </a:ext>
            </a:extLst>
          </p:cNvPr>
          <p:cNvSpPr/>
          <p:nvPr/>
        </p:nvSpPr>
        <p:spPr>
          <a:xfrm>
            <a:off x="2339752" y="1684052"/>
            <a:ext cx="4752527" cy="101597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011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213" y="112812"/>
            <a:ext cx="9144000" cy="5013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3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CFF3E73-4C82-4A70-AFBE-F043812C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45"/>
            <a:ext cx="9144000" cy="54864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dirty="0"/>
              <a:t>1. Работодателю необходимо доказать!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833827"/>
            <a:ext cx="4896544" cy="320269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530431" y="3083551"/>
            <a:ext cx="27718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Неправомерные действия работника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28438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нарушения возложенных  трудовых (должностных) обязанностей</a:t>
            </a:r>
          </a:p>
        </p:txBody>
      </p:sp>
      <p:sp>
        <p:nvSpPr>
          <p:cNvPr id="22" name="Овал 21"/>
          <p:cNvSpPr/>
          <p:nvPr/>
        </p:nvSpPr>
        <p:spPr>
          <a:xfrm>
            <a:off x="6300192" y="5393887"/>
            <a:ext cx="28438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ВИНА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2315970" y="5056799"/>
            <a:ext cx="3528392" cy="1892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причинную связь между неправомерным, виновным поведением работника 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и нарушением возложенных на него трудовых обязанностей</a:t>
            </a: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830108" y="476672"/>
            <a:ext cx="774340" cy="79208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6234">
            <a:off x="7707356" y="4487287"/>
            <a:ext cx="1329998" cy="1637868"/>
          </a:xfrm>
          <a:prstGeom prst="rect">
            <a:avLst/>
          </a:prstGeom>
        </p:spPr>
      </p:pic>
      <p:sp>
        <p:nvSpPr>
          <p:cNvPr id="30" name="Выгнутая вправо стрелка 29"/>
          <p:cNvSpPr/>
          <p:nvPr/>
        </p:nvSpPr>
        <p:spPr>
          <a:xfrm>
            <a:off x="8378672" y="2398320"/>
            <a:ext cx="765327" cy="100638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8" name="Стрелка вправо 2047"/>
          <p:cNvSpPr/>
          <p:nvPr/>
        </p:nvSpPr>
        <p:spPr>
          <a:xfrm rot="11455358">
            <a:off x="5807465" y="5655244"/>
            <a:ext cx="714505" cy="557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Прямоугольник 2048"/>
          <p:cNvSpPr/>
          <p:nvPr/>
        </p:nvSpPr>
        <p:spPr>
          <a:xfrm>
            <a:off x="-22601" y="1427367"/>
            <a:ext cx="262778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зафиксировать сам факт нарушения: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-служебная записка;</a:t>
            </a:r>
          </a:p>
          <a:p>
            <a:pPr algn="ctr"/>
            <a:r>
              <a:rPr lang="ru-RU" dirty="0"/>
              <a:t>-акт;</a:t>
            </a:r>
          </a:p>
          <a:p>
            <a:pPr algn="ctr"/>
            <a:r>
              <a:rPr lang="ru-RU" dirty="0"/>
              <a:t>-решение комиссии;</a:t>
            </a:r>
          </a:p>
        </p:txBody>
      </p:sp>
      <p:pic>
        <p:nvPicPr>
          <p:cNvPr id="2051" name="Рисунок 20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9311">
            <a:off x="647093" y="4678215"/>
            <a:ext cx="2043455" cy="615749"/>
          </a:xfrm>
          <a:prstGeom prst="rect">
            <a:avLst/>
          </a:prstGeom>
        </p:spPr>
      </p:pic>
      <p:sp>
        <p:nvSpPr>
          <p:cNvPr id="2052" name="Пятно 2 2051"/>
          <p:cNvSpPr/>
          <p:nvPr/>
        </p:nvSpPr>
        <p:spPr>
          <a:xfrm>
            <a:off x="-22602" y="476672"/>
            <a:ext cx="2951527" cy="170562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Обязанность знакомить работ-ка нет!</a:t>
            </a:r>
          </a:p>
        </p:txBody>
      </p:sp>
      <p:pic>
        <p:nvPicPr>
          <p:cNvPr id="2053" name="Рисунок 20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52722">
            <a:off x="1251262" y="4103957"/>
            <a:ext cx="2085013" cy="1560711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411760" y="472765"/>
            <a:ext cx="2880320" cy="435955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П-ми </a:t>
            </a:r>
            <a:r>
              <a:rPr lang="ru-RU" sz="1400" dirty="0" err="1"/>
              <a:t>Минтрда</a:t>
            </a:r>
            <a:r>
              <a:rPr lang="ru-RU" sz="1400" dirty="0"/>
              <a:t> РФ  от 29.04.2021 </a:t>
            </a:r>
          </a:p>
          <a:p>
            <a:r>
              <a:rPr lang="ru-RU" sz="1400" dirty="0"/>
              <a:t>№14-2</a:t>
            </a:r>
            <a:r>
              <a:rPr lang="en-US" sz="1400" dirty="0"/>
              <a:t>/</a:t>
            </a:r>
            <a:r>
              <a:rPr lang="ru-RU" sz="1400" dirty="0"/>
              <a:t>ООГ-3866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1763688" y="690743"/>
            <a:ext cx="648072" cy="4687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388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928662" y="0"/>
            <a:ext cx="7572428" cy="185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0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Порядок применения дисциплинарного взыскания НЕ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ПРЕДУСМАТРИВАЕТ обязательного проведения служебной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640960" cy="857256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600" i="1" dirty="0" smtClean="0"/>
              <a:t>Определение СК по гражданским делам Восьмого кассационного суда общей юрисдикции от17 ноября 2020 г. по делу N 8Г-17629/2020[88-16484/2020]</a:t>
            </a:r>
            <a:endParaRPr lang="ru-RU" sz="1600" i="1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714348" y="3071810"/>
            <a:ext cx="8001056" cy="24288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4612" y="3357562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 этом, выявление предшествующего поведения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работника, его отношения к труду необходимо предоставить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в виде отдельного документа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3040" y="5643578"/>
            <a:ext cx="8640960" cy="85725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i="1" cap="all" dirty="0" smtClean="0">
                <a:latin typeface="+mj-lt"/>
                <a:ea typeface="+mj-ea"/>
                <a:cs typeface="+mj-cs"/>
              </a:rPr>
              <a:t>апелляционное определение Мосгорсуда от 04.12.2019г. по делу 2-3195/19, Определения Судебной̆ коллегии по гражданским делам Верховного Суда Российской̆ Федерации от 25</a:t>
            </a:r>
          </a:p>
          <a:p>
            <a:pPr lvl="0" algn="ctr">
              <a:spcBef>
                <a:spcPct val="0"/>
              </a:spcBef>
            </a:pPr>
            <a:r>
              <a:rPr lang="ru-RU" sz="1400" i="1" cap="all" dirty="0" smtClean="0">
                <a:latin typeface="+mj-lt"/>
                <a:ea typeface="+mj-ea"/>
                <a:cs typeface="+mj-cs"/>
              </a:rPr>
              <a:t>марта 2019 г. </a:t>
            </a:r>
            <a:r>
              <a:rPr lang="ru-RU" sz="1400" i="1" cap="all" dirty="0" err="1" smtClean="0">
                <a:latin typeface="+mj-lt"/>
                <a:ea typeface="+mj-ea"/>
                <a:cs typeface="+mj-cs"/>
              </a:rPr>
              <a:t>No</a:t>
            </a:r>
            <a:r>
              <a:rPr lang="ru-RU" sz="1400" i="1" cap="all" dirty="0" smtClean="0">
                <a:latin typeface="+mj-lt"/>
                <a:ea typeface="+mj-ea"/>
                <a:cs typeface="+mj-cs"/>
              </a:rPr>
              <a:t> 5-КГ18-305, от 1 июня 2020 г. </a:t>
            </a:r>
            <a:r>
              <a:rPr lang="ru-RU" sz="1400" i="1" cap="all" dirty="0" err="1" smtClean="0">
                <a:latin typeface="+mj-lt"/>
                <a:ea typeface="+mj-ea"/>
                <a:cs typeface="+mj-cs"/>
              </a:rPr>
              <a:t>No</a:t>
            </a:r>
            <a:r>
              <a:rPr lang="ru-RU" sz="1400" i="1" cap="all" dirty="0" smtClean="0">
                <a:latin typeface="+mj-lt"/>
                <a:ea typeface="+mj-ea"/>
                <a:cs typeface="+mj-cs"/>
              </a:rPr>
              <a:t> 11-КГ20-3, от 12 августа 2019 г. </a:t>
            </a:r>
            <a:r>
              <a:rPr lang="ru-RU" sz="1400" i="1" cap="all" dirty="0" err="1" smtClean="0">
                <a:latin typeface="+mj-lt"/>
                <a:ea typeface="+mj-ea"/>
                <a:cs typeface="+mj-cs"/>
              </a:rPr>
              <a:t>No</a:t>
            </a:r>
            <a:r>
              <a:rPr lang="ru-RU" sz="1400" i="1" cap="all" dirty="0" smtClean="0">
                <a:latin typeface="+mj-lt"/>
                <a:ea typeface="+mj-ea"/>
                <a:cs typeface="+mj-cs"/>
              </a:rPr>
              <a:t> 5-КГ19-108</a:t>
            </a:r>
            <a:endParaRPr kumimoji="0" lang="ru-RU" sz="1400" b="1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err="1" smtClean="0">
                <a:solidFill>
                  <a:srgbClr val="FF0000"/>
                </a:solidFill>
              </a:rPr>
              <a:t>Недостижение</a:t>
            </a:r>
            <a:r>
              <a:rPr lang="ru-RU" sz="1800" dirty="0" smtClean="0">
                <a:solidFill>
                  <a:srgbClr val="FF0000"/>
                </a:solidFill>
              </a:rPr>
              <a:t>  установленного работодателем объема продаж и невыполнение плана по заключению новых договоров не являются основаниями для увольнения по п. 5 ч. 1 ст. 81 ТК РФ</a:t>
            </a:r>
          </a:p>
          <a:p>
            <a:r>
              <a:rPr lang="ru-RU" sz="1400" i="1" dirty="0" smtClean="0"/>
              <a:t>Определение СК по гражданским делам Первого кассационного суда общей юрисдикции от 01 ноября 2022 г. по делу N 8Г-28927/2022[88-28704/2022]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Отрицательный результат проверки знаний по охране труда не является основанием для увольнения работника по п. 5 ч. 1 ст. 81 ТК РФ</a:t>
            </a:r>
          </a:p>
          <a:p>
            <a:pPr algn="ctr"/>
            <a:endParaRPr lang="ru-RU" sz="1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361950"/>
            <a:endParaRPr lang="ru-RU" dirty="0" smtClean="0"/>
          </a:p>
          <a:p>
            <a:pPr marL="0" indent="361950"/>
            <a:endParaRPr lang="ru-RU" dirty="0" smtClean="0"/>
          </a:p>
          <a:p>
            <a:pPr marL="0" indent="361950"/>
            <a:r>
              <a:rPr lang="ru-RU" sz="1800" dirty="0" smtClean="0"/>
              <a:t>Виновным нарушением может являться отказ истца без уважительных </a:t>
            </a:r>
            <a:r>
              <a:rPr lang="ru-RU" sz="1800" dirty="0" smtClean="0">
                <a:solidFill>
                  <a:srgbClr val="FF0000"/>
                </a:solidFill>
              </a:rPr>
              <a:t>причин пройти проверку знаний по ОТ и ПБ</a:t>
            </a:r>
            <a:r>
              <a:rPr lang="ru-RU" sz="1800" dirty="0" smtClean="0"/>
              <a:t>. В случае </a:t>
            </a:r>
            <a:r>
              <a:rPr lang="ru-RU" sz="1800" dirty="0" smtClean="0">
                <a:solidFill>
                  <a:srgbClr val="FF0000"/>
                </a:solidFill>
              </a:rPr>
              <a:t>отрицательного результата</a:t>
            </a:r>
            <a:r>
              <a:rPr lang="ru-RU" sz="1800" dirty="0" smtClean="0"/>
              <a:t>, работодатель вправе предпринять: отстранение от работы, повторная проверка знаний, проведение аттестации, увольнение работника в связи с несоответствием работника занимаемой должности или выполняемой работе вследствие недостаточной квалификации, подтвержденной результатами аттестации.</a:t>
            </a:r>
          </a:p>
          <a:p>
            <a:pPr algn="ctr"/>
            <a:r>
              <a:rPr lang="ru-RU" i="1" dirty="0" smtClean="0"/>
              <a:t>Апелляционное определение СК по гражданским делам Челябинского областного суда от 31 мая 2021 г. по делу N 11-3466/2021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00287"/>
            <a:ext cx="2719486" cy="17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/>
          <p:cNvSpPr/>
          <p:nvPr/>
        </p:nvSpPr>
        <p:spPr>
          <a:xfrm rot="20111071">
            <a:off x="6215074" y="2071678"/>
            <a:ext cx="2668286" cy="150019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ВИНА!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412776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2000" b="1" dirty="0"/>
              <a:t>Если работник хочет получить решение комиссии, служебную записку, обращение!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528" y="1412776"/>
            <a:ext cx="8640960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ст.62 ТК РФ.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По письменному заявлению работника работодатель обязан не позднее трех рабочих дней со дня подачи этого заявления выдать работнику копии документов</a:t>
            </a:r>
            <a:r>
              <a:rPr lang="ru-RU" sz="2000" b="1" dirty="0">
                <a:solidFill>
                  <a:srgbClr val="FF0000"/>
                </a:solidFill>
              </a:rPr>
              <a:t>, связанных с работой</a:t>
            </a:r>
            <a:r>
              <a:rPr lang="ru-RU" sz="2000" dirty="0"/>
              <a:t>.</a:t>
            </a:r>
          </a:p>
        </p:txBody>
      </p:sp>
      <p:sp>
        <p:nvSpPr>
          <p:cNvPr id="3" name="Пятно 2 2"/>
          <p:cNvSpPr/>
          <p:nvPr/>
        </p:nvSpPr>
        <p:spPr>
          <a:xfrm>
            <a:off x="755576" y="3789040"/>
            <a:ext cx="6984776" cy="306896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Неуведомление</a:t>
            </a:r>
            <a:r>
              <a:rPr lang="ru-RU" dirty="0"/>
              <a:t> работника о содержании документов, которые имеют прямое отношение к проступку.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7367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2961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2. Затребовать Объяснения работника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54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2961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№. 3 Издать приказ 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Меры взыскания, перечисленные в ст. 192 ТК РФ, </a:t>
            </a:r>
            <a:r>
              <a:rPr lang="ru-RU" sz="2400" b="1" dirty="0">
                <a:solidFill>
                  <a:schemeClr val="tx1"/>
                </a:solidFill>
              </a:rPr>
              <a:t>работодатель не обязан применять только в той последовательности,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в которой они указаны в Трудовом кодексе РФ.</a:t>
            </a:r>
          </a:p>
          <a:p>
            <a:pPr algn="ctr"/>
            <a:r>
              <a:rPr lang="ru-RU" sz="2400" b="1" dirty="0"/>
              <a:t> С учетом тяжести совершенного проступка, его последствий, личности нарушителя и т.п. работодатель может сразу применить </a:t>
            </a:r>
          </a:p>
          <a:p>
            <a:pPr algn="ctr"/>
            <a:r>
              <a:rPr lang="ru-RU" sz="2400" b="1" dirty="0"/>
              <a:t>ту меру дисциплинарного воздействия на работника, которую считает нужным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Например сразу объявить работнику выговор</a:t>
            </a:r>
          </a:p>
          <a:p>
            <a:pPr algn="ctr"/>
            <a:r>
              <a:rPr lang="ru-RU" sz="2400" b="1" dirty="0"/>
              <a:t> (а не замечание) или даже уволить его (при наличии достаточных оснований).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50825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472"/>
            <a:ext cx="9144000" cy="6841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5661248"/>
            <a:ext cx="3635896" cy="2880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Коррупция -3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320096"/>
            <a:ext cx="8436400" cy="1109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считается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время болезни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отпуск, время на  учет представительного органа.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697252"/>
            <a:ext cx="3600400" cy="21602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Ревизии, фин. проверки-2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96943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958" y="52944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2"/>
              </a:rPr>
              <a:t>https://bloknot-kamyshin.ru/</a:t>
            </a:r>
            <a:r>
              <a:rPr lang="ru-RU" sz="2800" b="1" dirty="0"/>
              <a:t>   «БЛОКНОТ» интернет издание публикация от 28.03.2023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2487423"/>
              </p:ext>
            </p:extLst>
          </p:nvPr>
        </p:nvGraphicFramePr>
        <p:xfrm>
          <a:off x="0" y="0"/>
          <a:ext cx="9143999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9595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548680"/>
            <a:ext cx="5436096" cy="8367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4. Сроки Ознакомления  с приказом</a:t>
            </a:r>
          </a:p>
        </p:txBody>
      </p:sp>
      <p:sp>
        <p:nvSpPr>
          <p:cNvPr id="2" name="Овал 1"/>
          <p:cNvSpPr/>
          <p:nvPr/>
        </p:nvSpPr>
        <p:spPr>
          <a:xfrm>
            <a:off x="3923928" y="1124744"/>
            <a:ext cx="54006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течение 3 рабочих дней, не считая отсутствия на раб. месте.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ст. 193 ТКРФ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(роспись, акт об отказе подписать)</a:t>
            </a:r>
          </a:p>
        </p:txBody>
      </p:sp>
      <p:sp>
        <p:nvSpPr>
          <p:cNvPr id="5" name="Овал 4"/>
          <p:cNvSpPr/>
          <p:nvPr/>
        </p:nvSpPr>
        <p:spPr>
          <a:xfrm>
            <a:off x="3815408" y="3861048"/>
            <a:ext cx="532859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Автоматическое снятие взыскания согласно ч. 1 ст. 194 ТК РФ если в течение года нет дисциплин. ответственности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0" y="3140968"/>
            <a:ext cx="5436096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b="1" dirty="0">
                <a:solidFill>
                  <a:schemeClr val="tx1"/>
                </a:solidFill>
              </a:rPr>
              <a:t>Срок действия  приказа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5337212"/>
            <a:ext cx="45720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Ч.2 ст. 194 ТК досрочно :по просьбе работ-ка, по мотивированному ход-</a:t>
            </a:r>
            <a:r>
              <a:rPr lang="ru-RU" dirty="0" err="1"/>
              <a:t>ву</a:t>
            </a:r>
            <a:r>
              <a:rPr lang="ru-RU" dirty="0"/>
              <a:t> </a:t>
            </a:r>
            <a:r>
              <a:rPr lang="ru-RU" dirty="0" err="1"/>
              <a:t>профсоюза,руковод</a:t>
            </a:r>
            <a:r>
              <a:rPr lang="ru-RU" dirty="0"/>
              <a:t>-ля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99892" y="1443708"/>
            <a:ext cx="648072" cy="3377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44" y="4049383"/>
            <a:ext cx="829128" cy="5364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1637">
            <a:off x="1142276" y="4258994"/>
            <a:ext cx="2003854" cy="1296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47" y="1421625"/>
            <a:ext cx="3663061" cy="16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88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280920" cy="54864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/>
              <a:t>Как считать сроки?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568732"/>
          </a:xfrm>
          <a:solidFill>
            <a:schemeClr val="bg2"/>
          </a:solidFill>
        </p:spPr>
        <p:txBody>
          <a:bodyPr/>
          <a:lstStyle/>
          <a:p>
            <a:r>
              <a:rPr lang="ru-RU" b="0" dirty="0"/>
              <a:t>Ст. </a:t>
            </a:r>
            <a:r>
              <a:rPr lang="ru-RU" sz="1800" b="0" dirty="0"/>
              <a:t>14 ТК РФ Течение сроков, с которыми настоящий Кодекс связывает возникновение трудовых прав и обязанностей, начинается с календарной даты, которой определено начало возникновения указанных прав и обязанностей.</a:t>
            </a:r>
          </a:p>
          <a:p>
            <a:endParaRPr lang="ru-RU" b="0" dirty="0"/>
          </a:p>
          <a:p>
            <a:r>
              <a:rPr lang="ru-RU" i="1" dirty="0"/>
              <a:t>Статья </a:t>
            </a:r>
            <a:r>
              <a:rPr lang="ru-RU" i="1" u="sng" dirty="0">
                <a:hlinkClick r:id="rId2"/>
              </a:rPr>
              <a:t>14</a:t>
            </a:r>
            <a:r>
              <a:rPr lang="ru-RU" i="1" dirty="0"/>
              <a:t> ТК РФ, регулирующая исчисление сроков, не содержит норм о начале течения сроков, выраженных в рабочих днях и не связанных с прекращением или возникновением трудовых прав и обязанностей. В такой ситуации суды применяют </a:t>
            </a:r>
            <a:r>
              <a:rPr lang="ru-RU" i="1" u="sng" dirty="0">
                <a:hlinkClick r:id="rId3"/>
              </a:rPr>
              <a:t>ст. ст. 190</a:t>
            </a:r>
            <a:r>
              <a:rPr lang="ru-RU" i="1" dirty="0"/>
              <a:t>, </a:t>
            </a:r>
            <a:r>
              <a:rPr lang="ru-RU" i="1" u="sng" dirty="0">
                <a:hlinkClick r:id="rId4"/>
              </a:rPr>
              <a:t>191</a:t>
            </a:r>
            <a:r>
              <a:rPr lang="ru-RU" i="1" dirty="0"/>
              <a:t> ГК РФ (</a:t>
            </a:r>
            <a:r>
              <a:rPr lang="ru-RU" i="1" u="sng" dirty="0">
                <a:hlinkClick r:id="rId5" tooltip="Ссылка на КонсультантПлюс"/>
              </a:rPr>
              <a:t>Определение Московского городского суда от 06.07.2010 по делу N 33-19977 {</a:t>
            </a:r>
            <a:r>
              <a:rPr lang="ru-RU" i="1" u="sng" dirty="0" err="1">
                <a:hlinkClick r:id="rId5" tooltip="Ссылка на КонсультантПлюс"/>
              </a:rPr>
              <a:t>КонсультантПлюс</a:t>
            </a:r>
            <a:r>
              <a:rPr lang="ru-RU" i="1" u="sng" dirty="0">
                <a:hlinkClick r:id="rId5" tooltip="Ссылка на КонсультантПлюс"/>
              </a:rPr>
              <a:t>}</a:t>
            </a:r>
            <a:r>
              <a:rPr lang="ru-RU" i="1" dirty="0"/>
              <a:t>, Решение Братского городского суда Иркутской области от 28.01.2013 по делу N 2-200/2013).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365103"/>
            <a:ext cx="3816424" cy="192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Течение срока, определенного периодом времени, начинается на следующий день после календарной даты или наступления события, которыми определено его начало </a:t>
            </a:r>
            <a:r>
              <a:rPr lang="ru-RU" sz="1600" dirty="0">
                <a:solidFill>
                  <a:srgbClr val="FF0000"/>
                </a:solidFill>
              </a:rPr>
              <a:t>(</a:t>
            </a:r>
            <a:r>
              <a:rPr lang="ru-RU" sz="1600" dirty="0" err="1">
                <a:solidFill>
                  <a:srgbClr val="FF0000"/>
                </a:solidFill>
              </a:rPr>
              <a:t>ст</a:t>
            </a:r>
            <a:r>
              <a:rPr lang="ru-RU" sz="1600" dirty="0">
                <a:solidFill>
                  <a:srgbClr val="FF0000"/>
                </a:solidFill>
              </a:rPr>
              <a:t> 191 ГК РФ).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4293096"/>
            <a:ext cx="396044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 Если  действие должно </a:t>
            </a:r>
            <a:r>
              <a:rPr lang="ru-RU" sz="1600" b="1" dirty="0"/>
              <a:t>быть совершено в организации, то срок истекает в тот час, когда в этой организации по установленным правилам прекращаются соответствующие операции</a:t>
            </a:r>
            <a:r>
              <a:rPr lang="ru-RU" sz="1600" dirty="0"/>
              <a:t> 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(</a:t>
            </a:r>
            <a:r>
              <a:rPr lang="ru-RU" sz="1600" u="sng" dirty="0">
                <a:solidFill>
                  <a:srgbClr val="FF0000"/>
                </a:solidFill>
              </a:rPr>
              <a:t>п. 1 ст. 194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  <a:r>
              <a:rPr lang="ru-RU" sz="1600" dirty="0"/>
              <a:t>ГК РФ</a:t>
            </a:r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rot="10800000">
            <a:off x="3112949" y="3790209"/>
            <a:ext cx="3206134" cy="819547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18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"/>
            <a:ext cx="7520940" cy="2357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000" dirty="0" smtClean="0"/>
              <a:t>Двухдневный срок для представления объяснений</a:t>
            </a:r>
          </a:p>
          <a:p>
            <a:pPr algn="ctr"/>
            <a:r>
              <a:rPr lang="ru-RU" sz="2000" dirty="0" smtClean="0"/>
              <a:t>исчисляется с даты, следующей ЗА ДНЕМ предъявления</a:t>
            </a:r>
          </a:p>
          <a:p>
            <a:pPr algn="ctr"/>
            <a:r>
              <a:rPr lang="ru-RU" sz="2000" dirty="0" smtClean="0"/>
              <a:t>требования</a:t>
            </a:r>
            <a:endParaRPr lang="ru-RU" sz="2000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2428868"/>
            <a:ext cx="9144000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>определение СК по гражданским делам Шестого кассационного суда общей</a:t>
            </a:r>
          </a:p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>юрисдикции от 26 мая 2022 г. по делу N 8Г-9462/2022[88-10925/2022]</a:t>
            </a:r>
          </a:p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>Апелляционное определение СК по гражданским делам Астраханского областного</a:t>
            </a:r>
          </a:p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>суда от 30 сентября 2020 г. по делу N 33-2868/2020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928662" y="3357562"/>
            <a:ext cx="7520940" cy="2357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lvl="0" indent="-342900" algn="ctr">
              <a:spcBef>
                <a:spcPts val="800"/>
              </a:spcBef>
            </a:pPr>
            <a:r>
              <a:rPr lang="ru-RU" sz="2000" b="1" dirty="0" smtClean="0"/>
              <a:t>Если же работник не предоставляет объяснения</a:t>
            </a:r>
          </a:p>
          <a:p>
            <a:pPr marL="342900" lvl="0" indent="-342900" algn="ctr">
              <a:spcBef>
                <a:spcPts val="800"/>
              </a:spcBef>
            </a:pPr>
            <a:r>
              <a:rPr lang="ru-RU" sz="2000" b="1" dirty="0" smtClean="0"/>
              <a:t>работодателю, то право работодателя уволить</a:t>
            </a:r>
          </a:p>
          <a:p>
            <a:pPr marL="342900" lvl="0" indent="-342900" algn="ctr">
              <a:spcBef>
                <a:spcPts val="800"/>
              </a:spcBef>
            </a:pPr>
            <a:r>
              <a:rPr lang="ru-RU" sz="2000" b="1" dirty="0" smtClean="0"/>
              <a:t>работника наступает ПО ИСТЕЧЕНИИ двух рабочих дней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5715016"/>
            <a:ext cx="9144000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Апелляционное определение СК по гражданским делам Верховного Суда Республики Тыва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 21 января 2020 г. по делу N 33-83/2020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FF6EE9-89D7-4323-B9CB-0491C48C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548680"/>
            <a:ext cx="8953500" cy="4346029"/>
          </a:xfrm>
          <a:prstGeom prst="rect">
            <a:avLst/>
          </a:prstGeom>
        </p:spPr>
      </p:pic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BFBAE8FF-686F-4D07-B22C-7FABE0B70D7A}"/>
              </a:ext>
            </a:extLst>
          </p:cNvPr>
          <p:cNvSpPr/>
          <p:nvPr/>
        </p:nvSpPr>
        <p:spPr>
          <a:xfrm>
            <a:off x="190500" y="116632"/>
            <a:ext cx="6397724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ДЛИТЕЛЬНЫЙ ПРОГУЛ</a:t>
            </a:r>
          </a:p>
          <a:p>
            <a:r>
              <a:rPr lang="ru-RU" dirty="0"/>
              <a:t>исчисляется не с первого дня </a:t>
            </a:r>
            <a:r>
              <a:rPr lang="ru-RU" b="1" dirty="0"/>
              <a:t>прогула</a:t>
            </a:r>
            <a:r>
              <a:rPr lang="ru-RU" dirty="0"/>
              <a:t>, а с последнего, так как только после возвращения лиц, можно узнать причину и зафиксировать ее.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Документы: </a:t>
            </a:r>
            <a:r>
              <a:rPr lang="ru-RU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Определение</a:t>
            </a:r>
            <a:r>
              <a:rPr lang="ru-RU" i="1" dirty="0">
                <a:solidFill>
                  <a:schemeClr val="bg1"/>
                </a:solidFill>
              </a:rPr>
              <a:t> 8-го КСОЮ от 04.05.2023 N 88-9577/2023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4643446"/>
            <a:ext cx="6247026" cy="192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 увольнении работника за прогул днем его увольнения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будет последний день его работы, то есть день,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предшествующий первому дню длительного прогула.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Информационный портал </a:t>
            </a:r>
            <a:r>
              <a:rPr lang="ru-RU" sz="1600" dirty="0" err="1" smtClean="0">
                <a:solidFill>
                  <a:schemeClr val="bg1"/>
                </a:solidFill>
              </a:rPr>
              <a:t>Роструда</a:t>
            </a:r>
            <a:r>
              <a:rPr lang="ru-RU" sz="1600" dirty="0" smtClean="0">
                <a:solidFill>
                  <a:schemeClr val="bg1"/>
                </a:solidFill>
              </a:rPr>
              <a:t> "</a:t>
            </a:r>
            <a:r>
              <a:rPr lang="ru-RU" sz="1600" dirty="0" err="1" smtClean="0">
                <a:solidFill>
                  <a:schemeClr val="bg1"/>
                </a:solidFill>
              </a:rPr>
              <a:t>Онлайнинспекция.РФ</a:t>
            </a:r>
            <a:r>
              <a:rPr lang="ru-RU" sz="1600" dirty="0" smtClean="0">
                <a:solidFill>
                  <a:schemeClr val="bg1"/>
                </a:solidFill>
              </a:rPr>
              <a:t>", декабрь 2021 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-171399"/>
            <a:ext cx="1334608" cy="1800200"/>
          </a:xfrm>
          <a:prstGeom prst="rect">
            <a:avLst/>
          </a:prstGeom>
        </p:spPr>
      </p:pic>
      <p:sp>
        <p:nvSpPr>
          <p:cNvPr id="2" name="Пятно 2 1"/>
          <p:cNvSpPr/>
          <p:nvPr/>
        </p:nvSpPr>
        <p:spPr>
          <a:xfrm rot="684102">
            <a:off x="6928137" y="4246372"/>
            <a:ext cx="2592288" cy="151216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Письмо Минтруда РФ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 от 14.03.2018 № 14-1/ООГ-1874</a:t>
            </a:r>
          </a:p>
        </p:txBody>
      </p:sp>
      <p:sp>
        <p:nvSpPr>
          <p:cNvPr id="7" name="Пятно 2 6"/>
          <p:cNvSpPr/>
          <p:nvPr/>
        </p:nvSpPr>
        <p:spPr>
          <a:xfrm rot="263913">
            <a:off x="60857" y="550881"/>
            <a:ext cx="3239158" cy="131291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БЫЛО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7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072494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"/>
              </a:rPr>
              <a:t>постановление КС от 15.06.2023 № 32-П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3035430" cy="40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6357950" y="0"/>
            <a:ext cx="2786050" cy="1428736"/>
          </a:xfrm>
          <a:prstGeom prst="wedgeEllipseCallout">
            <a:avLst>
              <a:gd name="adj1" fmla="val -76414"/>
              <a:gd name="adj2" fmla="val 59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Мне год не платили стимулирующие выплаты!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143240" y="0"/>
            <a:ext cx="2428892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меня было 2  выговора  и ЧТО??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143636" y="1714488"/>
            <a:ext cx="2786050" cy="1428736"/>
          </a:xfrm>
          <a:prstGeom prst="wedgeEllipseCallout">
            <a:avLst>
              <a:gd name="adj1" fmla="val -90561"/>
              <a:gd name="adj2" fmla="val -3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 что, что в ЛНА работодателя это предусмотрено!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357826"/>
            <a:ext cx="821537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КС признал, что </a:t>
            </a:r>
            <a:r>
              <a:rPr lang="ru-RU" sz="2000" b="1" u="sng" dirty="0" smtClean="0">
                <a:solidFill>
                  <a:srgbClr val="FF0000"/>
                </a:solidFill>
              </a:rPr>
              <a:t>ч. 2</a:t>
            </a:r>
            <a:r>
              <a:rPr lang="ru-RU" sz="2000" b="1" dirty="0" smtClean="0">
                <a:solidFill>
                  <a:srgbClr val="FF0000"/>
                </a:solidFill>
              </a:rPr>
              <a:t> ст. 135 ТК не соответствует Конституции </a:t>
            </a:r>
            <a:r>
              <a:rPr lang="ru-RU" sz="2000" b="1" dirty="0" smtClean="0">
                <a:solidFill>
                  <a:schemeClr val="tx1"/>
                </a:solidFill>
              </a:rPr>
              <a:t>в той мере, в какой позволяет работодателям произвольно устанавливать правила исчисления выплат,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42910" y="785794"/>
            <a:ext cx="2428892" cy="1214446"/>
          </a:xfrm>
          <a:prstGeom prst="cloudCallout">
            <a:avLst>
              <a:gd name="adj1" fmla="val 73284"/>
              <a:gd name="adj2" fmla="val 663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Произвол работодателя!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71472" y="2071678"/>
            <a:ext cx="2428892" cy="1785950"/>
          </a:xfrm>
          <a:prstGeom prst="cloudCallout">
            <a:avLst>
              <a:gd name="adj1" fmla="val 85617"/>
              <a:gd name="adj2" fmla="val -218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Ну  и что, что все проиграла,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пойду в КСРФ!!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214282" y="1285860"/>
            <a:ext cx="3786214" cy="235745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Лишение в период,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 котором объявлено взыскание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857752" y="928670"/>
            <a:ext cx="3786214" cy="235745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Нельзя снижать месячную ЗП более чем на 20% из-за  взыскания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928762" y="3071810"/>
            <a:ext cx="7215238" cy="37861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уменьшение зарплаты не должно быть произвольным. При начислении стимулирующих выплат надо учитывать соразмерность между тяжестью проступка и размером выплат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14290"/>
            <a:ext cx="4643470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Выводы КС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5724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ПРИМЕР №1</a:t>
            </a:r>
          </a:p>
          <a:p>
            <a:pPr algn="ctr"/>
            <a:r>
              <a:rPr lang="ru-RU" sz="2000" b="1" dirty="0" smtClean="0"/>
              <a:t>Работник получил выговор в июле.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 зависимости от периодичности, с которой в компании выплачивают премии, </a:t>
            </a:r>
            <a:r>
              <a:rPr lang="ru-RU" b="1" dirty="0" smtClean="0"/>
              <a:t>из-за июльского выговора можно снизить премию за июль, III квартал, второе полугодие и год</a:t>
            </a:r>
            <a:r>
              <a:rPr lang="ru-RU" dirty="0" smtClean="0"/>
              <a:t>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Снижать премию за периоды, не имеющие отношения к июлю (август, II квартал, первое полугодие), </a:t>
            </a:r>
            <a:r>
              <a:rPr lang="ru-RU" b="1" dirty="0" smtClean="0"/>
              <a:t>нельзя, даже если итоги периода подводят уже после взыскания.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Например, если итоги II квартала подводите в конце июля, а работник получил выговор в начале месяца, то периоды вынесения взыскания (июль) и премирования (II квартал) не совпадают, и поэтому при назначении квартальной премии выговор учитываться не должен.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5429264"/>
            <a:ext cx="750099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bg1"/>
                </a:solidFill>
              </a:rPr>
              <a:t>Логика КС заключалась</a:t>
            </a:r>
            <a:r>
              <a:rPr lang="ru-RU" sz="1200" dirty="0" smtClean="0">
                <a:solidFill>
                  <a:schemeClr val="bg1"/>
                </a:solidFill>
              </a:rPr>
              <a:t> в том, что работник, который имеет неснятое взыскание, продолжает работать и вносить вклад в достижение результатов. Проступок если и оказывает негативное влияние на индивидуальные и коллективные результаты труда, то лишь тогда, когда он совершен. Поэтому и взыскание должно учитываться только в периоде, в котором оно было применено.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4296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2000" b="1" dirty="0" smtClean="0"/>
              <a:t>Пример №2 Нельзя снижать месячной зарплаты работника более чем на 20%.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Обычно Иван получал 100 тыс.  в месяц: 50 тыс. (оклад) и 50 тыс. (максимальная премия). </a:t>
            </a:r>
          </a:p>
          <a:p>
            <a:pPr algn="ctr"/>
            <a:r>
              <a:rPr lang="ru-RU" sz="1600" dirty="0" smtClean="0"/>
              <a:t>В июле Иван получил выговор, в связи с чем ЗП за июль можно уменьшить максимум на 20 тыс.  (20% от 100 тыс.).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Усложним ситуацию: Иван не только получил дисциплинарное взыскание,</a:t>
            </a:r>
          </a:p>
          <a:p>
            <a:pPr algn="ctr"/>
            <a:r>
              <a:rPr lang="ru-RU" sz="1600" dirty="0" smtClean="0"/>
              <a:t> но и не выполнил часть критериев премирования, связанных с результатом работы.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 связи с этим он изначально не мог претендовать на максимальную премию, </a:t>
            </a:r>
          </a:p>
          <a:p>
            <a:pPr algn="ctr"/>
            <a:r>
              <a:rPr lang="ru-RU" sz="1600" dirty="0" smtClean="0"/>
              <a:t>а мог получить только 40 из 50 тыс.  Учитывая еще и снижение премии на 20 тыс. </a:t>
            </a:r>
          </a:p>
          <a:p>
            <a:pPr algn="ctr"/>
            <a:r>
              <a:rPr lang="ru-RU" sz="1600" dirty="0" smtClean="0"/>
              <a:t> из-за выговора, всего Иван получит 70 тыс.  (50 тыс. (оклад) 20 тыс. (премия)). </a:t>
            </a:r>
          </a:p>
          <a:p>
            <a:pPr algn="ctr"/>
            <a:r>
              <a:rPr lang="ru-RU" sz="1600" dirty="0" smtClean="0"/>
              <a:t>В общей сложности его месячная зарплата по сравнению с максимальной уменьшится на 30%, </a:t>
            </a:r>
          </a:p>
          <a:p>
            <a:pPr algn="ctr"/>
            <a:r>
              <a:rPr lang="ru-RU" sz="1600" dirty="0" smtClean="0"/>
              <a:t>это это не будет нарушением</a:t>
            </a:r>
            <a:r>
              <a:rPr lang="ru-RU" sz="1600" b="1" dirty="0" smtClean="0"/>
              <a:t>, поскольку часть уменьшения связана с невыполнением других критериев.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649" y="50297"/>
            <a:ext cx="9144000" cy="5013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b="0" dirty="0"/>
              <a:t>Понятие «должной осмотрительности» при выборе контрагента (введено в налоговую практику Постановлением Пленума ВАС РФ от 12 октября 2006 г. № 53) подразумевает </a:t>
            </a:r>
            <a:r>
              <a:rPr lang="ru-RU" dirty="0"/>
              <a:t>использование </a:t>
            </a:r>
            <a:r>
              <a:rPr lang="ru-RU" dirty="0" err="1"/>
              <a:t>налогоплательщиПонятие</a:t>
            </a:r>
            <a:r>
              <a:rPr lang="ru-RU" dirty="0"/>
              <a:t> «должной</a:t>
            </a:r>
          </a:p>
          <a:p>
            <a:pPr algn="ctr">
              <a:spcAft>
                <a:spcPts val="0"/>
              </a:spcAft>
            </a:pPr>
            <a:endParaRPr lang="ru-RU" dirty="0"/>
          </a:p>
          <a:p>
            <a:pPr algn="ctr">
              <a:spcAft>
                <a:spcPts val="0"/>
              </a:spcAft>
            </a:pPr>
            <a:endParaRPr lang="ru-RU" dirty="0"/>
          </a:p>
          <a:p>
            <a:pPr algn="ctr">
              <a:spcAft>
                <a:spcPts val="0"/>
              </a:spcAft>
            </a:pPr>
            <a:endParaRPr lang="ru-RU" dirty="0"/>
          </a:p>
          <a:p>
            <a:pPr algn="ctr">
              <a:spcAft>
                <a:spcPts val="0"/>
              </a:spcAft>
            </a:pPr>
            <a:r>
              <a:rPr lang="ru-RU" dirty="0"/>
              <a:t>		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CFF3E73-4C82-4A70-AFBE-F043812C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45"/>
            <a:ext cx="9176536" cy="1965496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dirty="0"/>
              <a:t>ДИСЦИПЛИНАРНЫЙ  проступок - признается неисполнение или ненадлежащее исполнение работником по его вине возложенных на него </a:t>
            </a:r>
            <a:r>
              <a:rPr lang="ru-RU" b="1" dirty="0">
                <a:solidFill>
                  <a:srgbClr val="FF0000"/>
                </a:solidFill>
              </a:rPr>
              <a:t>трудовых обязанностей </a:t>
            </a:r>
            <a:r>
              <a:rPr lang="ru-RU" sz="2000" b="1" dirty="0">
                <a:solidFill>
                  <a:srgbClr val="FF0000"/>
                </a:solidFill>
              </a:rPr>
              <a:t>ст. 192 ТКРФ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953" y="2823080"/>
            <a:ext cx="6303264" cy="392582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92160" y="1556616"/>
            <a:ext cx="3384376" cy="14401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Правила </a:t>
            </a:r>
            <a:r>
              <a:rPr lang="ru-RU" sz="2000" b="1" dirty="0" err="1"/>
              <a:t>внут-го</a:t>
            </a:r>
            <a:r>
              <a:rPr lang="ru-RU" sz="2000" b="1" dirty="0"/>
              <a:t> труд.</a:t>
            </a:r>
          </a:p>
          <a:p>
            <a:pPr algn="ctr"/>
            <a:r>
              <a:rPr lang="ru-RU" sz="2000" b="1" dirty="0"/>
              <a:t>распорядка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-33807" y="1660227"/>
            <a:ext cx="3384376" cy="14401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/>
              <a:t>Должностная инструкция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3379767" y="2672763"/>
            <a:ext cx="2330988" cy="14401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Локаль</a:t>
            </a:r>
            <a:r>
              <a:rPr lang="ru-RU" sz="2000" b="1" dirty="0"/>
              <a:t>-</a:t>
            </a:r>
          </a:p>
          <a:p>
            <a:pPr algn="ctr"/>
            <a:r>
              <a:rPr lang="ru-RU" sz="2000" b="1" dirty="0" err="1"/>
              <a:t>ные</a:t>
            </a:r>
            <a:r>
              <a:rPr lang="ru-RU" sz="2000" b="1" dirty="0"/>
              <a:t> акты или НПА </a:t>
            </a:r>
          </a:p>
        </p:txBody>
      </p:sp>
      <p:sp>
        <p:nvSpPr>
          <p:cNvPr id="10" name="Овал 9"/>
          <p:cNvSpPr/>
          <p:nvPr/>
        </p:nvSpPr>
        <p:spPr>
          <a:xfrm>
            <a:off x="3496263" y="5846405"/>
            <a:ext cx="2663148" cy="1041955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Охрана труда</a:t>
            </a:r>
          </a:p>
        </p:txBody>
      </p:sp>
      <p:sp>
        <p:nvSpPr>
          <p:cNvPr id="5" name="Пятно 2 4"/>
          <p:cNvSpPr/>
          <p:nvPr/>
        </p:nvSpPr>
        <p:spPr>
          <a:xfrm rot="20785493">
            <a:off x="5798643" y="4495119"/>
            <a:ext cx="4291300" cy="225226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Обязанности зафиксированы, ознакомлен письменно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879177" y="1722214"/>
            <a:ext cx="3384376" cy="1440160"/>
          </a:xfrm>
          <a:prstGeom prst="downArrow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Ст. 21 ТКРФ</a:t>
            </a:r>
          </a:p>
          <a:p>
            <a:pPr algn="ctr"/>
            <a:r>
              <a:rPr lang="ru-RU" sz="1400" b="1" dirty="0"/>
              <a:t> обязанность работника соблюдать трудовую дисциплину и правила внутреннего трудового распорядка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28450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2400" dirty="0" smtClean="0"/>
              <a:t> Важно: КС также указал, что </a:t>
            </a:r>
            <a:r>
              <a:rPr lang="ru-RU" sz="2400" b="1" dirty="0" smtClean="0"/>
              <a:t>взыскание не должно препятствовать начислению дополнительных выплат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/>
              <a:t>право на которые обусловлено участием работника в </a:t>
            </a:r>
            <a:r>
              <a:rPr lang="ru-RU" sz="2400" b="1" dirty="0" smtClean="0"/>
              <a:t>отдельных, финансируемых в особом порядке видах </a:t>
            </a:r>
          </a:p>
          <a:p>
            <a:pPr algn="ctr"/>
            <a:r>
              <a:rPr lang="ru-RU" sz="2400" b="1" dirty="0" smtClean="0"/>
              <a:t>деятельности и достижением определенных результатов труда или экономических показателей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В частности, речь идет о дополнительных выплатах за оказание платных медицинских услуг,</a:t>
            </a:r>
          </a:p>
          <a:p>
            <a:pPr algn="ctr"/>
            <a:r>
              <a:rPr lang="ru-RU" sz="2400" dirty="0" smtClean="0"/>
              <a:t> услуг по ОМС и ДМС, высокотехнологичной медицинской помощи и т. д. </a:t>
            </a:r>
          </a:p>
          <a:p>
            <a:pPr algn="ctr"/>
            <a:endParaRPr lang="ru-RU" sz="24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pic>
        <p:nvPicPr>
          <p:cNvPr id="5" name="Рисунок 4" descr="C:\Users\я\Desktop\znaki-prepinanija-13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18" y="4214818"/>
            <a:ext cx="214314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2400" dirty="0" smtClean="0"/>
              <a:t> Важно: КС также указал,</a:t>
            </a:r>
          </a:p>
          <a:p>
            <a:pPr algn="ctr"/>
            <a:r>
              <a:rPr lang="ru-RU" sz="2400" b="1" dirty="0" smtClean="0"/>
              <a:t>что уменьшение зарплаты не должно быть произвольным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При начислении стимулирующих выплат надо учитывать </a:t>
            </a:r>
          </a:p>
          <a:p>
            <a:pPr algn="ctr"/>
            <a:r>
              <a:rPr lang="ru-RU" sz="2400" b="1" dirty="0" smtClean="0"/>
              <a:t>соразмерность между тяжестью проступка и размером выплат, </a:t>
            </a:r>
            <a:r>
              <a:rPr lang="ru-RU" sz="2400" dirty="0" smtClean="0"/>
              <a:t>необходимость обеспечения </a:t>
            </a:r>
          </a:p>
          <a:p>
            <a:pPr algn="ctr"/>
            <a:r>
              <a:rPr lang="ru-RU" sz="2400" dirty="0" smtClean="0"/>
              <a:t>работникам справедливой зарплаты, а также принципы юридической ответственности и равной оплаты за труд равной ценности.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pic>
        <p:nvPicPr>
          <p:cNvPr id="5" name="Рисунок 4" descr="C:\Users\я\Desktop\znaki-prepinanija-13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18" y="4214818"/>
            <a:ext cx="214314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я\Desktop\znaki-prepinanija-136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86047" y="500042"/>
            <a:ext cx="400053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6643702" y="500042"/>
            <a:ext cx="2000264" cy="1184152"/>
          </a:xfrm>
          <a:prstGeom prst="cloudCallout">
            <a:avLst>
              <a:gd name="adj1" fmla="val -79946"/>
              <a:gd name="adj2" fmla="val 491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Следим за изменения в ТК!</a:t>
            </a:r>
            <a:endParaRPr lang="ru-RU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785786" y="357166"/>
            <a:ext cx="2500330" cy="1184152"/>
          </a:xfrm>
          <a:prstGeom prst="cloudCallout">
            <a:avLst>
              <a:gd name="adj1" fmla="val 79265"/>
              <a:gd name="adj2" fmla="val 1170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Вносить ли в ЛНА изменения?!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8501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1008112"/>
          </a:xfrm>
        </p:spPr>
        <p:txBody>
          <a:bodyPr/>
          <a:lstStyle/>
          <a:p>
            <a:pPr algn="ctr"/>
            <a:r>
              <a:rPr lang="ru-RU" dirty="0"/>
              <a:t>Типичные ошибки работодателей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3204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Применение за один проступок нескольких взысканий;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Применение не существующего взыскания;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Нарушение сроков издания документов;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Не верное оформление документов;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Нарушение порядка документов;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Отсутствие какого-либо документа; 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Разночтения в документах, косвенно подтверждающих факт</a:t>
            </a:r>
          </a:p>
          <a:p>
            <a:pPr lvl="0"/>
            <a:r>
              <a:rPr lang="ru-RU" sz="2400" b="0" dirty="0">
                <a:solidFill>
                  <a:schemeClr val="tx1"/>
                </a:solidFill>
              </a:rPr>
              <a:t>совершения проступка работником.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139847"/>
            <a:ext cx="3995936" cy="17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511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2696" y="0"/>
            <a:ext cx="11449272" cy="674136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591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- </a:t>
            </a:r>
            <a:r>
              <a:rPr lang="ru-RU" sz="2800" dirty="0"/>
              <a:t>проступок, за который был наказан сотрудник;</a:t>
            </a:r>
          </a:p>
          <a:p>
            <a:r>
              <a:rPr lang="ru-RU" sz="2800" dirty="0"/>
              <a:t>- обстоятельства его совершения;</a:t>
            </a:r>
          </a:p>
          <a:p>
            <a:r>
              <a:rPr lang="ru-RU" sz="2800" dirty="0"/>
              <a:t>- срок, за который были допущены нарушения трудовой дисциплины;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документы, послужившие основанием для привлечения к ответственности.</a:t>
            </a:r>
          </a:p>
          <a:p>
            <a:pPr algn="ctr"/>
            <a:r>
              <a:rPr lang="ru-RU" sz="2400" b="0" i="1" dirty="0"/>
              <a:t>Определение ВС РФ от 03.08.2020 N 86-КГ20-1</a:t>
            </a:r>
          </a:p>
          <a:p>
            <a:pPr algn="ctr"/>
            <a:r>
              <a:rPr lang="ru-RU" sz="2400" i="1" dirty="0"/>
              <a:t>п. 5 ч. 1 ст. 81 ТК РФ должно быть указание на проступок, который совершил сотрудник</a:t>
            </a:r>
            <a:r>
              <a:rPr lang="ru-RU" sz="2800" dirty="0"/>
              <a:t>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51520" y="188640"/>
            <a:ext cx="8712968" cy="9119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отразить в приказе работодатель?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734968"/>
            <a:ext cx="2051720" cy="11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123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428604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ОБРАЗЕЦ ПРИКАЗА</a:t>
            </a:r>
          </a:p>
          <a:p>
            <a:r>
              <a:rPr lang="ru-RU" b="1" dirty="0" smtClean="0"/>
              <a:t>Об объявлении работнику замечания</a:t>
            </a:r>
          </a:p>
          <a:p>
            <a:endParaRPr lang="ru-RU" b="1" dirty="0" smtClean="0"/>
          </a:p>
          <a:p>
            <a:r>
              <a:rPr lang="ru-RU" dirty="0" smtClean="0"/>
              <a:t>	В связи с совершением начальником отдела Сидоркиным С.С. дисциплинарных проступков, а именно:</a:t>
            </a:r>
          </a:p>
          <a:p>
            <a:r>
              <a:rPr lang="ru-RU" dirty="0" smtClean="0"/>
              <a:t>- несоблюдение этики делового общения и нарушения требований п.11.6 ПВТР и п.10.1 и 10.4 Кодекса этики и служебного поведения, выразившееся в направлении 25 марта 2023г. другому работнику</a:t>
            </a:r>
          </a:p>
          <a:p>
            <a:r>
              <a:rPr lang="ru-RU" dirty="0" smtClean="0"/>
              <a:t>Общества письма, содержащего оскорбительные и унизительные высказывания,</a:t>
            </a:r>
          </a:p>
          <a:p>
            <a:r>
              <a:rPr lang="ru-RU" dirty="0" smtClean="0"/>
              <a:t>- нарушение требований п.3.4.2 ПВТР и </a:t>
            </a:r>
            <a:r>
              <a:rPr lang="ru-RU" dirty="0" err="1" smtClean="0"/>
              <a:t>пп.в</a:t>
            </a:r>
            <a:r>
              <a:rPr lang="ru-RU" dirty="0" smtClean="0"/>
              <a:t> п.12 трудового договора, от 01.01.2001г. № 111, выразившееся в отсутствии на рабочем месте без уважительных причин 01 апреля 2023г. с 10 часов 40</a:t>
            </a:r>
          </a:p>
          <a:p>
            <a:r>
              <a:rPr lang="ru-RU" dirty="0" smtClean="0"/>
              <a:t>минут по 18 часов 00 минут,</a:t>
            </a:r>
          </a:p>
          <a:p>
            <a:endParaRPr lang="ru-RU" dirty="0" smtClean="0"/>
          </a:p>
          <a:p>
            <a:r>
              <a:rPr lang="ru-RU" b="1" dirty="0" smtClean="0"/>
              <a:t>ПРИКАЗЫВАЮ:</a:t>
            </a:r>
          </a:p>
          <a:p>
            <a:r>
              <a:rPr lang="ru-RU" dirty="0" smtClean="0"/>
              <a:t>1. 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1008112"/>
          </a:xfrm>
        </p:spPr>
        <p:txBody>
          <a:bodyPr/>
          <a:lstStyle/>
          <a:p>
            <a:pPr algn="ctr"/>
            <a:r>
              <a:rPr lang="ru-RU" dirty="0"/>
              <a:t>Типичные ошибки работодателей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53285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endParaRPr lang="ru-RU" sz="2800" dirty="0">
              <a:solidFill>
                <a:schemeClr val="tx1"/>
              </a:solidFill>
            </a:endParaRPr>
          </a:p>
          <a:p>
            <a:pPr lvl="0" algn="ctr"/>
            <a:endParaRPr lang="ru-RU" sz="2800" dirty="0">
              <a:solidFill>
                <a:schemeClr val="tx1"/>
              </a:solidFill>
            </a:endParaRPr>
          </a:p>
          <a:p>
            <a:pPr lvl="0" algn="ctr"/>
            <a:endParaRPr lang="ru-RU" sz="2800" dirty="0">
              <a:solidFill>
                <a:schemeClr val="tx1"/>
              </a:solidFill>
            </a:endParaRP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Помните, что в случае спора именно работодатель обязан доказать правомерность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 применения взыскания!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593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1008112"/>
          </a:xfrm>
        </p:spPr>
        <p:txBody>
          <a:bodyPr/>
          <a:lstStyle/>
          <a:p>
            <a:pPr algn="ctr"/>
            <a:r>
              <a:rPr lang="ru-RU" dirty="0"/>
              <a:t>Типичные ошибки работодателей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593"/>
            <a:ext cx="9144000" cy="10301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КЕЙС </a:t>
            </a:r>
          </a:p>
          <a:p>
            <a:pPr lvl="0" algn="ctr"/>
            <a:r>
              <a:rPr lang="ru-RU" sz="2900" dirty="0">
                <a:solidFill>
                  <a:schemeClr val="tx1"/>
                </a:solidFill>
              </a:rPr>
              <a:t>«Если ВАМ «грозит» дисциплинарное взыскание!»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6783"/>
            <a:ext cx="6804248" cy="571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 Запросить копии документов, имеющих отношение к проступки ст. 62 ТКРФ.</a:t>
            </a:r>
          </a:p>
          <a:p>
            <a:endParaRPr lang="ru-RU" dirty="0"/>
          </a:p>
          <a:p>
            <a:r>
              <a:rPr lang="ru-RU" dirty="0"/>
              <a:t>2. Внимательно посмотреть свою должностную инструкцию и иные локальные акты, имеющие отношение к этой ситуации .</a:t>
            </a:r>
          </a:p>
          <a:p>
            <a:endParaRPr lang="ru-RU" dirty="0"/>
          </a:p>
          <a:p>
            <a:r>
              <a:rPr lang="ru-RU" dirty="0"/>
              <a:t>3. Написать объяснительную с отсылкой к конкретным пунктам </a:t>
            </a:r>
            <a:r>
              <a:rPr lang="ru-RU" dirty="0" err="1"/>
              <a:t>долж</a:t>
            </a:r>
            <a:r>
              <a:rPr lang="ru-RU" dirty="0"/>
              <a:t>. инструкции или локальных актов.</a:t>
            </a:r>
          </a:p>
          <a:p>
            <a:endParaRPr lang="ru-RU" dirty="0"/>
          </a:p>
          <a:p>
            <a:r>
              <a:rPr lang="ru-RU" dirty="0"/>
              <a:t>4. Внимательно ознакомиться с приказом о дисциплинарном взыскании, найти в нем :</a:t>
            </a:r>
          </a:p>
          <a:p>
            <a:r>
              <a:rPr lang="ru-RU" dirty="0"/>
              <a:t>     -  проступок, за который был наказан сотрудник; </a:t>
            </a:r>
          </a:p>
          <a:p>
            <a:r>
              <a:rPr lang="ru-RU" dirty="0"/>
              <a:t>     -  обстоятельства его совершения;</a:t>
            </a:r>
          </a:p>
          <a:p>
            <a:r>
              <a:rPr lang="ru-RU" dirty="0"/>
              <a:t>     -  срок, за который были допущены нарушения трудовой дисциплины;</a:t>
            </a:r>
          </a:p>
          <a:p>
            <a:r>
              <a:rPr lang="ru-RU" dirty="0"/>
              <a:t>    -  документы, послужившие основанием для привлечения к ответственности</a:t>
            </a:r>
          </a:p>
          <a:p>
            <a:endParaRPr lang="ru-RU" dirty="0"/>
          </a:p>
          <a:p>
            <a:r>
              <a:rPr lang="ru-RU" dirty="0"/>
              <a:t>5. Принять решение надо ли, обращаться в суд.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124744"/>
            <a:ext cx="250265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3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  <a:solidFill>
            <a:schemeClr val="accent2"/>
          </a:solidFill>
        </p:spPr>
        <p:txBody>
          <a:bodyPr/>
          <a:lstStyle/>
          <a:p>
            <a:r>
              <a:rPr lang="ru-RU" sz="2000" b="1" dirty="0" smtClean="0"/>
              <a:t>Работодатель вправе менять ДИ в одностороннем порядке?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357298"/>
            <a:ext cx="8643998" cy="12858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/>
              <a:t>Апелляционное определение Ростовского областного суда от 26.05.2016 по делу № 33-8683/2016</a:t>
            </a:r>
          </a:p>
          <a:p>
            <a:pPr algn="ctr"/>
            <a:r>
              <a:rPr lang="ru-RU" dirty="0" smtClean="0"/>
              <a:t>Московского городского суда от 29.07.2016 № 4г/9–9158/2016,</a:t>
            </a:r>
          </a:p>
          <a:p>
            <a:pPr algn="ctr"/>
            <a:r>
              <a:rPr lang="ru-RU" dirty="0" smtClean="0"/>
              <a:t>письмо </a:t>
            </a:r>
            <a:r>
              <a:rPr lang="ru-RU" dirty="0" err="1" smtClean="0"/>
              <a:t>Роструда</a:t>
            </a:r>
            <a:r>
              <a:rPr lang="ru-RU" dirty="0" smtClean="0"/>
              <a:t> от 31.10.2007г. № 4412-6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14620"/>
            <a:ext cx="3071834" cy="3786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Если ДИ является приложением к ТД</a:t>
            </a:r>
          </a:p>
          <a:p>
            <a:pPr algn="ctr"/>
            <a:r>
              <a:rPr lang="ru-RU" sz="2000" b="1" dirty="0" smtClean="0"/>
              <a:t>либо функционал включен в ТД</a:t>
            </a:r>
          </a:p>
          <a:p>
            <a:pPr algn="ctr"/>
            <a:r>
              <a:rPr lang="ru-RU" dirty="0" smtClean="0"/>
              <a:t>– любое изменение возможно лишь при</a:t>
            </a:r>
          </a:p>
          <a:p>
            <a:pPr algn="ctr"/>
            <a:r>
              <a:rPr lang="ru-RU" b="1" dirty="0" smtClean="0"/>
              <a:t>согласии сторон</a:t>
            </a:r>
            <a:r>
              <a:rPr lang="ru-RU" dirty="0" smtClean="0"/>
              <a:t>, либо в одностороннем</a:t>
            </a:r>
          </a:p>
          <a:p>
            <a:pPr algn="ctr"/>
            <a:r>
              <a:rPr lang="ru-RU" dirty="0" smtClean="0"/>
              <a:t>порядке, если у работодателя меняются</a:t>
            </a:r>
          </a:p>
          <a:p>
            <a:pPr algn="ctr"/>
            <a:r>
              <a:rPr lang="ru-RU" dirty="0" smtClean="0"/>
              <a:t>организационные или технологические</a:t>
            </a:r>
          </a:p>
          <a:p>
            <a:pPr algn="ctr"/>
            <a:r>
              <a:rPr lang="ru-RU" dirty="0" smtClean="0"/>
              <a:t>условия труда (</a:t>
            </a:r>
            <a:r>
              <a:rPr lang="ru-RU" b="1" dirty="0" smtClean="0"/>
              <a:t>ст. 74 ТК РФ).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714620"/>
            <a:ext cx="4214842" cy="3786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Если ДИ являются отдельным</a:t>
            </a:r>
          </a:p>
          <a:p>
            <a:pPr algn="ctr"/>
            <a:r>
              <a:rPr lang="ru-RU" b="1" dirty="0" smtClean="0"/>
              <a:t>Документом,-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работодатель вправе изменить ДИ без</a:t>
            </a:r>
          </a:p>
          <a:p>
            <a:pPr algn="ctr"/>
            <a:r>
              <a:rPr lang="ru-RU" b="1" dirty="0" smtClean="0"/>
              <a:t>согласия работника (не меняя при этом</a:t>
            </a:r>
          </a:p>
          <a:p>
            <a:pPr algn="ctr"/>
            <a:r>
              <a:rPr lang="ru-RU" b="1" dirty="0" smtClean="0"/>
              <a:t>трудовую функцию, а лишь</a:t>
            </a:r>
            <a:endParaRPr lang="ru-RU" sz="1600" dirty="0" smtClean="0"/>
          </a:p>
          <a:p>
            <a:pPr algn="ctr"/>
            <a:r>
              <a:rPr lang="ru-RU" sz="1600" dirty="0" smtClean="0"/>
              <a:t>конкретизируя обязанности).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апелляционные определения Хабаровского</a:t>
            </a:r>
          </a:p>
          <a:p>
            <a:pPr algn="ctr"/>
            <a:r>
              <a:rPr lang="ru-RU" sz="1600" dirty="0" smtClean="0"/>
              <a:t>краевого суда от 16.10.2017 по делу № 33–</a:t>
            </a:r>
          </a:p>
          <a:p>
            <a:pPr algn="ctr"/>
            <a:r>
              <a:rPr lang="ru-RU" sz="1600" dirty="0" smtClean="0"/>
              <a:t>7188/2017, Самарского областного суда</a:t>
            </a:r>
          </a:p>
          <a:p>
            <a:pPr algn="ctr"/>
            <a:r>
              <a:rPr lang="ru-RU" sz="1600" dirty="0" smtClean="0"/>
              <a:t>от 13.03.2018 по делу № 33–3281/2018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496"/>
            <a:ext cx="11430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158" y="0"/>
            <a:ext cx="9067079" cy="11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>Дисциплинарная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ответственость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16016" y="1532647"/>
            <a:ext cx="4400221" cy="14401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СПЕЦИАЛЬНАЯ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 err="1">
                <a:solidFill>
                  <a:srgbClr val="000000"/>
                </a:solidFill>
              </a:rPr>
              <a:t>Фед</a:t>
            </a:r>
            <a:r>
              <a:rPr lang="ru-RU" sz="2800" b="1" dirty="0">
                <a:solidFill>
                  <a:srgbClr val="000000"/>
                </a:solidFill>
              </a:rPr>
              <a:t>. Законами и </a:t>
            </a:r>
            <a:r>
              <a:rPr lang="ru-RU" sz="2800" b="1" dirty="0" err="1">
                <a:solidFill>
                  <a:srgbClr val="000000"/>
                </a:solidFill>
              </a:rPr>
              <a:t>др.НПА</a:t>
            </a:r>
            <a:r>
              <a:rPr lang="ru-RU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49158" y="1543489"/>
            <a:ext cx="3384376" cy="14401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ОБЩАЯ</a:t>
            </a:r>
          </a:p>
        </p:txBody>
      </p:sp>
      <p:sp>
        <p:nvSpPr>
          <p:cNvPr id="10" name="Стрелка вниз 9"/>
          <p:cNvSpPr/>
          <p:nvPr/>
        </p:nvSpPr>
        <p:spPr>
          <a:xfrm rot="20081567">
            <a:off x="4716016" y="1196752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458920">
            <a:off x="2479600" y="1196753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56992"/>
            <a:ext cx="2732136" cy="3501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 ст.192 ТК РФ: замечание, </a:t>
            </a:r>
            <a:endParaRPr lang="ru-RU" sz="2400" dirty="0" smtClean="0"/>
          </a:p>
          <a:p>
            <a:pPr algn="ctr"/>
            <a:r>
              <a:rPr lang="ru-RU" sz="2400" dirty="0" smtClean="0"/>
              <a:t>выговор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sz="2400" dirty="0" smtClean="0"/>
              <a:t>увольнение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2983649"/>
            <a:ext cx="4824536" cy="39737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b="1" i="1" dirty="0"/>
          </a:p>
          <a:p>
            <a:pPr algn="ctr"/>
            <a:r>
              <a:rPr lang="ru-RU" dirty="0"/>
              <a:t>-С видом экономической деятельности организации. Например, для железнодорожников, энергетиков. </a:t>
            </a:r>
          </a:p>
          <a:p>
            <a:pPr algn="ctr"/>
            <a:r>
              <a:rPr lang="ru-RU" dirty="0"/>
              <a:t>-С отраслевыми нормативами.</a:t>
            </a:r>
          </a:p>
          <a:p>
            <a:pPr algn="ctr"/>
            <a:r>
              <a:rPr lang="ru-RU" dirty="0"/>
              <a:t> Например, компанию могут привлечь за нарушение правил пожарной безопасности, разглашение персональных данных, коммерческой тайны….</a:t>
            </a:r>
          </a:p>
          <a:p>
            <a:pPr algn="ctr"/>
            <a:r>
              <a:rPr lang="ru-RU" dirty="0"/>
              <a:t>-С ведомственными нормативами, в рамках которых работает работодатель. </a:t>
            </a:r>
          </a:p>
          <a:p>
            <a:pPr algn="ctr"/>
            <a:r>
              <a:rPr lang="ru-RU" dirty="0"/>
              <a:t>Это характерно для прокурорских работников, сотрудников ОВД, судей, госслужащих.</a:t>
            </a:r>
          </a:p>
          <a:p>
            <a:pPr algn="ctr"/>
            <a:endParaRPr lang="ru-RU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3255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572272"/>
          </a:xfrm>
          <a:noFill/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Право выбора конкретной меры дисциплинарного взыскания принадлежит Работодателю</a:t>
            </a:r>
          </a:p>
          <a:p>
            <a:pPr algn="ctr"/>
            <a:endParaRPr lang="ru-RU" sz="2000" dirty="0" smtClean="0"/>
          </a:p>
          <a:p>
            <a:r>
              <a:rPr lang="ru-RU" sz="2000" i="1" dirty="0" smtClean="0"/>
              <a:t>Определение СК по гражданским делам Восьмого кассационного суда общей юрисдикции от 06 декабря 2022 г. по делу N 8Г-23279/2022[88-22851/2022]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Привлекать к дисциплинарной ответственности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– это право РАБОТОДАТЕЛЯ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Работодатель не обязан применять к работникам дисциплинарные взыскания по требованию прокуратуры или иных органов власти</a:t>
            </a:r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Определение Верховного Суда РФ от 14 октября 2020 г. N 305-ЭС20-14856 по делу N А40-54670/2019</a:t>
            </a:r>
          </a:p>
          <a:p>
            <a:r>
              <a:rPr lang="ru-RU" sz="2000" i="1" dirty="0" smtClean="0"/>
              <a:t>Постановление Верховного Суда РФ от 2 августа 2019 г. N 57-АД19-40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2000240"/>
            <a:ext cx="16430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AA7B7-3AF3-405D-B2C4-D890DF4C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760"/>
            <a:ext cx="9036496" cy="548640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Скругленная прямоугольная выноска 3">
            <a:extLst>
              <a:ext uri="{FF2B5EF4-FFF2-40B4-BE49-F238E27FC236}">
                <a16:creationId xmlns:a16="http://schemas.microsoft.com/office/drawing/2014/main" xmlns="" id="{A8702DF4-6B80-4E45-811A-7651ECEE4861}"/>
              </a:ext>
            </a:extLst>
          </p:cNvPr>
          <p:cNvSpPr/>
          <p:nvPr/>
        </p:nvSpPr>
        <p:spPr>
          <a:xfrm>
            <a:off x="0" y="0"/>
            <a:ext cx="9144000" cy="22048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СПЕЦИАЛЬНАЯ НОРМА в ОТНОШЕНИИ ПЕДРАБОТНИКОВ</a:t>
            </a:r>
          </a:p>
          <a:p>
            <a:pPr algn="ctr"/>
            <a:r>
              <a:rPr lang="ru-RU" sz="2400" b="1" dirty="0"/>
              <a:t>по пункту 8 части 1 ст. 81 Трудового кодекса РФ</a:t>
            </a:r>
          </a:p>
          <a:p>
            <a:pPr algn="ctr"/>
            <a:r>
              <a:rPr lang="ru-RU" sz="2000" dirty="0"/>
              <a:t>За совершение аморального проступка, несовместимого с продолжением работы!</a:t>
            </a:r>
            <a:endParaRPr lang="ru-RU" sz="2000" b="1" dirty="0"/>
          </a:p>
          <a:p>
            <a:pPr algn="ctr"/>
            <a:endParaRPr lang="ru-RU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591202-54B4-4648-BB60-3400E0373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03" y="1628800"/>
            <a:ext cx="8435698" cy="573363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A2C2976-C536-48AA-8FDF-5241D9581739}"/>
              </a:ext>
            </a:extLst>
          </p:cNvPr>
          <p:cNvSpPr/>
          <p:nvPr/>
        </p:nvSpPr>
        <p:spPr>
          <a:xfrm rot="21110039">
            <a:off x="1728023" y="2202269"/>
            <a:ext cx="5040560" cy="202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увольнение только тех работников, которые занимаются воспитательной деятельностью: учителей, преподавателей учебных заведений, мастеров производственного обучения, воспитателей детских учреждений и др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9554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7365BBF-E0D4-46A6-854E-27246F83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0208"/>
            <a:ext cx="8784975" cy="5917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56A709-CE20-4990-BB25-28DEB6B45463}"/>
              </a:ext>
            </a:extLst>
          </p:cNvPr>
          <p:cNvSpPr txBox="1"/>
          <p:nvPr/>
        </p:nvSpPr>
        <p:spPr>
          <a:xfrm>
            <a:off x="611560" y="1196752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АМОРАЛЬНЫЙ ПОСТУПОК - виновное действие или бездействие работника, нарушающее нормы нравственности, морали, то есть социальные нормы, сложившиеся в обществе в соответствии с представлением о добре, зле, долге, справедливости, чести и обеспечиваемые в своем действии внутренним убеждением людей, силой общественного мнения и мерами общественного воздействия.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xmlns="" id="{31773B35-7D5F-4BEA-AD19-2490B0C86E21}"/>
              </a:ext>
            </a:extLst>
          </p:cNvPr>
          <p:cNvSpPr/>
          <p:nvPr/>
        </p:nvSpPr>
        <p:spPr>
          <a:xfrm>
            <a:off x="6084168" y="764704"/>
            <a:ext cx="3059832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не на работе, и не исполняя трудовые функции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276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2F54F-E995-43FE-9FB0-25A333FF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9CB90C-1361-4499-A9EF-DC984879B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16632"/>
            <a:ext cx="9324528" cy="6741368"/>
          </a:xfr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28B7A287-6896-43D0-877E-AFD058C8D6A4}"/>
              </a:ext>
            </a:extLst>
          </p:cNvPr>
          <p:cNvSpPr/>
          <p:nvPr/>
        </p:nvSpPr>
        <p:spPr>
          <a:xfrm rot="19173246">
            <a:off x="-292464" y="463602"/>
            <a:ext cx="3429251" cy="1584176"/>
          </a:xfrm>
          <a:prstGeom prst="wedgeEllipseCallout">
            <a:avLst>
              <a:gd name="adj1" fmla="val 30641"/>
              <a:gd name="adj2" fmla="val 78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 работе – 193 ТК РФ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Не на работе                     </a:t>
            </a:r>
            <a:r>
              <a:rPr lang="ru-RU" sz="2000" b="1" dirty="0"/>
              <a:t>п 8 части 1 ст. 81 ТК РФ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xmlns="" id="{5A7EFD20-60AE-4D2E-8369-782B1666B69E}"/>
              </a:ext>
            </a:extLst>
          </p:cNvPr>
          <p:cNvSpPr/>
          <p:nvPr/>
        </p:nvSpPr>
        <p:spPr>
          <a:xfrm>
            <a:off x="5917124" y="2558210"/>
            <a:ext cx="3240873" cy="2655979"/>
          </a:xfrm>
          <a:prstGeom prst="wedgeEllipseCallout">
            <a:avLst>
              <a:gd name="adj1" fmla="val -35304"/>
              <a:gd name="adj2" fmla="val -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увольнение не допускается позднее одного года со дня обнаружения проступка работодателем ч. 5 ст. 81 ТК РФ.</a:t>
            </a:r>
          </a:p>
        </p:txBody>
      </p:sp>
    </p:spTree>
    <p:extLst>
      <p:ext uri="{BB962C8B-B14F-4D97-AF65-F5344CB8AC3E}">
        <p14:creationId xmlns:p14="http://schemas.microsoft.com/office/powerpoint/2010/main" xmlns="" val="147192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2367</TotalTime>
  <Words>1950</Words>
  <Application>Microsoft Office PowerPoint</Application>
  <PresentationFormat>Экран (4:3)</PresentationFormat>
  <Paragraphs>348</Paragraphs>
  <Slides>39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Углы</vt:lpstr>
      <vt:lpstr> </vt:lpstr>
      <vt:lpstr>Слайд 2</vt:lpstr>
      <vt:lpstr>ДИСЦИПЛИНАРНЫЙ  проступок - признается неисполнение или ненадлежащее исполнение работником по его вине возложенных на него трудовых обязанностей ст. 192 ТКРФ </vt:lpstr>
      <vt:lpstr>Работодатель вправе менять ДИ в одностороннем порядке?</vt:lpstr>
      <vt:lpstr> Дисциплинарная ответственость</vt:lpstr>
      <vt:lpstr>Слайд 6</vt:lpstr>
      <vt:lpstr>Слайд 7</vt:lpstr>
      <vt:lpstr>Слайд 8</vt:lpstr>
      <vt:lpstr>Слайд 9</vt:lpstr>
      <vt:lpstr>Дисциплинарное увольнение — крайняя мера дисциплинарного взыскания в виде расторжения трудового договора, возлагаемая работодателем за неисполнение или ненадлежащее исполнение работником по его вине возложенных на него трудовых обязанностей. (под.5–10 ст.81 ТК РФ)</vt:lpstr>
      <vt:lpstr>Дисциплинарное увольнение  — крайняя мера (определенная  категория работников)</vt:lpstr>
      <vt:lpstr>ЮридиЧЕСКИЕ  ПОСЛЕДСТВИЯ</vt:lpstr>
      <vt:lpstr>1. Работодателю необходимо доказать!</vt:lpstr>
      <vt:lpstr> Определение СК по гражданским делам Восьмого кассационного суда общей юрисдикции от17 ноября 2020 г. по делу N 8Г-17629/2020[88-16484/2020]</vt:lpstr>
      <vt:lpstr>Слайд 15</vt:lpstr>
      <vt:lpstr>Если работник хочет получить решение комиссии, служебную записку, обращение! </vt:lpstr>
      <vt:lpstr>2. Затребовать Объяснения работника</vt:lpstr>
      <vt:lpstr>№. 3 Издать приказ </vt:lpstr>
      <vt:lpstr>Слайд 19</vt:lpstr>
      <vt:lpstr>4. Сроки Ознакомления  с приказом</vt:lpstr>
      <vt:lpstr>Как считать сроки?</vt:lpstr>
      <vt:lpstr>Слайд 22</vt:lpstr>
      <vt:lpstr>Слайд 23</vt:lpstr>
      <vt:lpstr>Слайд 24</vt:lpstr>
      <vt:lpstr>постановление КС от 15.06.2023 № 32-П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Типичные ошибки работодателей</vt:lpstr>
      <vt:lpstr>Слайд 35</vt:lpstr>
      <vt:lpstr>Слайд 36</vt:lpstr>
      <vt:lpstr>Слайд 37</vt:lpstr>
      <vt:lpstr>Типичные ошибки работодателей</vt:lpstr>
      <vt:lpstr>Типичные ошибки работодателей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Ксения</dc:creator>
  <cp:lastModifiedBy>я</cp:lastModifiedBy>
  <cp:revision>165</cp:revision>
  <cp:lastPrinted>2023-04-26T04:23:31Z</cp:lastPrinted>
  <dcterms:created xsi:type="dcterms:W3CDTF">2022-09-05T12:54:01Z</dcterms:created>
  <dcterms:modified xsi:type="dcterms:W3CDTF">2023-09-06T12:19:47Z</dcterms:modified>
</cp:coreProperties>
</file>