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  <p:sldMasterId id="2147483739" r:id="rId7"/>
    <p:sldMasterId id="2147483752" r:id="rId8"/>
  </p:sldMasterIdLst>
  <p:notesMasterIdLst>
    <p:notesMasterId r:id="rId35"/>
  </p:notesMasterIdLst>
  <p:sldIdLst>
    <p:sldId id="256" r:id="rId9"/>
    <p:sldId id="257" r:id="rId10"/>
    <p:sldId id="258" r:id="rId11"/>
    <p:sldId id="283" r:id="rId12"/>
    <p:sldId id="284" r:id="rId13"/>
    <p:sldId id="293" r:id="rId14"/>
    <p:sldId id="279" r:id="rId15"/>
    <p:sldId id="287" r:id="rId16"/>
    <p:sldId id="260" r:id="rId17"/>
    <p:sldId id="261" r:id="rId18"/>
    <p:sldId id="262" r:id="rId19"/>
    <p:sldId id="282" r:id="rId20"/>
    <p:sldId id="264" r:id="rId21"/>
    <p:sldId id="285" r:id="rId22"/>
    <p:sldId id="290" r:id="rId23"/>
    <p:sldId id="291" r:id="rId24"/>
    <p:sldId id="292" r:id="rId25"/>
    <p:sldId id="280" r:id="rId26"/>
    <p:sldId id="281" r:id="rId27"/>
    <p:sldId id="286" r:id="rId28"/>
    <p:sldId id="263" r:id="rId29"/>
    <p:sldId id="274" r:id="rId30"/>
    <p:sldId id="275" r:id="rId31"/>
    <p:sldId id="288" r:id="rId32"/>
    <p:sldId id="289" r:id="rId33"/>
    <p:sldId id="27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6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6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7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16079A71-7D49-400B-B5BE-D42873D72D1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75E4310-3905-46DD-8F0D-FD204A05456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43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61062fb6f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261062fb6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17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60b42999b5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60b42999b5_2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60b42999b5_2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1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4A43-B6D2-4CFC-9154-7367E8D0CEB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7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В сервисе Контур.Доверенность можно будет выпускать и работать с МЧД для всех сфер применения машиночитаемых доверенностей.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latin typeface="Arial"/>
              </a:rPr>
              <a:t>Сервис будет поддерживать работу со всеми форматами МЧД, применяемыми для работы в данных сферах. Однако одновременное появление сразу множества уникальных форматов потребует от нас времени на их реализацию в сервисе, в течение которого эти нетиповые МЧД можно будет выпускать вручную порталах соответствующих ФОИВов.</a:t>
            </a:r>
          </a:p>
        </p:txBody>
      </p:sp>
      <p:sp>
        <p:nvSpPr>
          <p:cNvPr id="471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ABF7EB2-B821-4385-A83D-B5974D550BC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5E5143-9745-4AA8-8005-29E086DD75B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11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+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>
            <a:extLst>
              <a:ext uri="{FF2B5EF4-FFF2-40B4-BE49-F238E27FC236}">
                <a16:creationId xmlns:a16="http://schemas.microsoft.com/office/drawing/2014/main" id="{85F8380F-1DC9-F748-9C31-1D5DCE321D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80082" y="1496073"/>
            <a:ext cx="4851919" cy="4371327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Font typeface="+mj-lt"/>
              <a:buNone/>
              <a:defRPr sz="1600"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/>
              <a:t>Текст или место под таблицу, схему или скриншот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CE6FB1C3-8281-E64C-8752-C8CB3FFED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001" y="1496072"/>
            <a:ext cx="4851918" cy="4371328"/>
          </a:xfrm>
        </p:spPr>
        <p:txBody>
          <a:bodyPr lIns="36000"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Font typeface="+mj-lt"/>
              <a:buNone/>
              <a:defRPr sz="1800"/>
            </a:lvl1pPr>
            <a:lvl2pPr marL="420075" indent="0">
              <a:buNone/>
              <a:defRPr/>
            </a:lvl2pPr>
            <a:lvl3pPr marL="820125" indent="0">
              <a:buNone/>
              <a:defRPr/>
            </a:lvl3pPr>
            <a:lvl4pPr marL="1220175" indent="0">
              <a:buNone/>
              <a:defRPr/>
            </a:lvl4pPr>
            <a:lvl5pPr marL="1620225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095E6D-8AD7-DA48-BF4E-4E70E1034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5115" y="576191"/>
            <a:ext cx="10226885" cy="5598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4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1">
          <p15:clr>
            <a:srgbClr val="FBAE40"/>
          </p15:clr>
        </p15:guide>
        <p15:guide id="2" pos="799">
          <p15:clr>
            <a:srgbClr val="FBAE40"/>
          </p15:clr>
        </p15:guide>
        <p15:guide id="3" pos="9281">
          <p15:clr>
            <a:srgbClr val="FBAE40"/>
          </p15:clr>
        </p15:guide>
        <p15:guide id="4" orient="horz" pos="794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ограмма">
  <p:cSld name="Программа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ctrTitle"/>
          </p:nvPr>
        </p:nvSpPr>
        <p:spPr>
          <a:xfrm>
            <a:off x="1005115" y="576191"/>
            <a:ext cx="10226885" cy="5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1005114" y="1496072"/>
            <a:ext cx="10226885" cy="437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AutoNum type="arabicPeriod"/>
              <a:defRPr/>
            </a:lvl1pPr>
            <a:lvl2pPr marL="457200" lvl="1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marL="685800" lvl="2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3pPr>
            <a:lvl4pPr marL="914400" lvl="3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1143000" lvl="4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1371600" lvl="5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05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1">
          <p15:clr>
            <a:srgbClr val="FBAE40"/>
          </p15:clr>
        </p15:guide>
        <p15:guide id="2" pos="799">
          <p15:clr>
            <a:srgbClr val="FBAE40"/>
          </p15:clr>
        </p15:guide>
        <p15:guide id="3" pos="9281">
          <p15:clr>
            <a:srgbClr val="FBAE40"/>
          </p15:clr>
        </p15:guide>
        <p15:guide id="4" orient="horz" pos="794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факта или 3 ик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011358" y="560718"/>
            <a:ext cx="10169285" cy="1449238"/>
          </a:xfrm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Напишите здесь </a:t>
            </a:r>
            <a:br>
              <a:rPr lang="ru-RU"/>
            </a:br>
            <a:r>
              <a:rPr lang="ru-RU"/>
              <a:t>свой тезис</a:t>
            </a:r>
            <a:endParaRPr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090426" y="3578079"/>
            <a:ext cx="648208" cy="901891"/>
          </a:xfrm>
        </p:spPr>
        <p:txBody>
          <a:bodyPr lIns="0">
            <a:noAutofit/>
          </a:bodyPr>
          <a:lstStyle>
            <a:lvl1pPr marL="0" indent="0">
              <a:buNone/>
              <a:defRPr sz="6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090426" y="4629134"/>
            <a:ext cx="2884941" cy="1394536"/>
          </a:xfrm>
        </p:spPr>
        <p:txBody>
          <a:bodyPr lIns="0" anchor="t"/>
          <a:lstStyle>
            <a:lvl1pPr marL="0" indent="0" algn="l">
              <a:buNone/>
              <a:defRPr sz="16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Здесь может быть дополнительный факт, а сверху крупная цифра или иконка с выравниванием по левому краю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8849" y="4622449"/>
            <a:ext cx="2884488" cy="1401221"/>
          </a:xfrm>
        </p:spPr>
        <p:txBody>
          <a:bodyPr/>
          <a:lstStyle>
            <a:lvl1pPr marL="9525" indent="-9525">
              <a:buNone/>
              <a:defRPr sz="1600" spc="0"/>
            </a:lvl1pPr>
          </a:lstStyle>
          <a:p>
            <a:pPr>
              <a:defRPr/>
            </a:pPr>
            <a:r>
              <a:rPr lang="ru-RU"/>
              <a:t>Здесь может быть дополнительный факт, а сверху крупная цифра или иконка с выравниванием по левому краю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296155" y="4622449"/>
            <a:ext cx="2884488" cy="1401221"/>
          </a:xfrm>
        </p:spPr>
        <p:txBody>
          <a:bodyPr/>
          <a:lstStyle>
            <a:lvl1pPr marL="9525" indent="-9525">
              <a:buNone/>
              <a:defRPr sz="1600" spc="0"/>
            </a:lvl1pPr>
          </a:lstStyle>
          <a:p>
            <a:pPr>
              <a:defRPr/>
            </a:pPr>
            <a:r>
              <a:rPr lang="ru-RU"/>
              <a:t>Здесь может быть дополнительный факт, а сверху крупная цифра или иконка с выравниванием по левому краю</a:t>
            </a:r>
            <a:endParaRPr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698849" y="358194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 lang="ru-RU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07272" y="3581947"/>
            <a:ext cx="648208" cy="901891"/>
          </a:xfr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5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подраздела_темный">
    <p:bg>
      <p:bgPr>
        <a:solidFill>
          <a:srgbClr val="262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A17002-9B33-8C44-9D5A-775B3177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164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20472" y="2766219"/>
            <a:ext cx="7551057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подзаголовка темный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C6DBF6-C9D6-B342-AA4A-5C02F8F1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92789" y="3842951"/>
            <a:ext cx="7299212" cy="30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1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+вертикальная 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1">
            <a:extLst>
              <a:ext uri="{FF2B5EF4-FFF2-40B4-BE49-F238E27FC236}">
                <a16:creationId xmlns:a16="http://schemas.microsoft.com/office/drawing/2014/main" id="{14CDE1A2-D7CF-E943-83EE-3971FE62E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082" y="1496072"/>
            <a:ext cx="4845509" cy="4361031"/>
          </a:xfrm>
          <a:prstGeom prst="roundRect">
            <a:avLst>
              <a:gd name="adj" fmla="val 785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095E6D-8AD7-DA48-BF4E-4E70E1034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5115" y="576191"/>
            <a:ext cx="10226885" cy="5598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E835AF02-A4F8-9C49-A303-F5272C84D4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001" y="1496072"/>
            <a:ext cx="4851918" cy="4371328"/>
          </a:xfrm>
        </p:spPr>
        <p:txBody>
          <a:bodyPr lIns="36000"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chemeClr val="accent3"/>
              </a:buClr>
              <a:buFont typeface="+mj-lt"/>
              <a:buNone/>
              <a:defRPr sz="1800"/>
            </a:lvl1pPr>
            <a:lvl2pPr marL="420075" indent="0">
              <a:buNone/>
              <a:defRPr/>
            </a:lvl2pPr>
            <a:lvl3pPr marL="820125" indent="0">
              <a:buNone/>
              <a:defRPr/>
            </a:lvl3pPr>
            <a:lvl4pPr marL="1220175" indent="0">
              <a:buNone/>
              <a:defRPr/>
            </a:lvl4pPr>
            <a:lvl5pPr marL="1620225" indent="0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5888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1">
          <p15:clr>
            <a:srgbClr val="FBAE40"/>
          </p15:clr>
        </p15:guide>
        <p15:guide id="2" pos="799">
          <p15:clr>
            <a:srgbClr val="FBAE40"/>
          </p15:clr>
        </p15:guide>
        <p15:guide id="3" pos="9281">
          <p15:clr>
            <a:srgbClr val="FBAE40"/>
          </p15:clr>
        </p15:guide>
        <p15:guide id="4" orient="horz" pos="794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линный заголовок+текст">
  <p:cSld name="Длинный заголовок+текст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1005114" y="2022546"/>
            <a:ext cx="10226885" cy="384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/>
            </a:lvl1pPr>
            <a:lvl2pPr marL="457200" lvl="1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marL="685800" lvl="2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3pPr>
            <a:lvl4pPr marL="914400" lvl="3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1143000" lvl="4" indent="-114300" algn="l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1371600" lvl="5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4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ctrTitle"/>
          </p:nvPr>
        </p:nvSpPr>
        <p:spPr>
          <a:xfrm>
            <a:off x="1005115" y="576191"/>
            <a:ext cx="10226885" cy="108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59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1">
          <p15:clr>
            <a:srgbClr val="FBAE40"/>
          </p15:clr>
        </p15:guide>
        <p15:guide id="2" pos="799">
          <p15:clr>
            <a:srgbClr val="FBAE40"/>
          </p15:clr>
        </p15:guide>
        <p15:guide id="3" pos="9281">
          <p15:clr>
            <a:srgbClr val="FBAE40"/>
          </p15:clr>
        </p15:guide>
        <p15:guide id="4" orient="horz" pos="794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6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14"/>
          <p:cNvPicPr/>
          <p:nvPr/>
        </p:nvPicPr>
        <p:blipFill>
          <a:blip r:embed="rId15"/>
          <a:stretch/>
        </p:blipFill>
        <p:spPr>
          <a:xfrm>
            <a:off x="723600" y="5969520"/>
            <a:ext cx="5673600" cy="348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7"/>
          <p:cNvPicPr/>
          <p:nvPr/>
        </p:nvPicPr>
        <p:blipFill>
          <a:blip r:embed="rId16"/>
          <a:stretch/>
        </p:blipFill>
        <p:spPr>
          <a:xfrm>
            <a:off x="7391160" y="803880"/>
            <a:ext cx="4115880" cy="4721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16280" y="2634120"/>
            <a:ext cx="7282440" cy="61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/>
          <p:cNvPicPr/>
          <p:nvPr/>
        </p:nvPicPr>
        <p:blipFill>
          <a:blip r:embed="rId14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1"/>
          <p:cNvPicPr/>
          <p:nvPr/>
        </p:nvPicPr>
        <p:blipFill>
          <a:blip r:embed="rId17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1011240" y="2441160"/>
            <a:ext cx="10168920" cy="3709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011240" y="560880"/>
            <a:ext cx="1016892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66" r:id="rId13"/>
    <p:sldLayoutId id="2147483769" r:id="rId14"/>
    <p:sldLayoutId id="21474837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"/>
          <p:cNvPicPr/>
          <p:nvPr/>
        </p:nvPicPr>
        <p:blipFill>
          <a:blip r:embed="rId15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1"/>
          <p:cNvPicPr/>
          <p:nvPr/>
        </p:nvPicPr>
        <p:blipFill>
          <a:blip r:embed="rId15"/>
          <a:stretch/>
        </p:blipFill>
        <p:spPr>
          <a:xfrm rot="10800000">
            <a:off x="36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11240" y="560880"/>
            <a:ext cx="10168920" cy="8535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000" b="0" strike="noStrike" spc="-1">
                <a:solidFill>
                  <a:srgbClr val="FEFFFE"/>
                </a:solidFill>
                <a:latin typeface="Arial"/>
                <a:ea typeface="DejaVu Sans"/>
              </a:rPr>
              <a:t>Образец заголовка в одну строку</a:t>
            </a:r>
            <a:endParaRPr lang="ru-RU" sz="40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011240" y="1546920"/>
            <a:ext cx="10168920" cy="460332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  <a:ea typeface="DejaVu Sans"/>
              </a:rPr>
              <a:t>Образец текста</a:t>
            </a:r>
            <a:endParaRPr lang="ru-RU" sz="20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"/>
          <p:cNvPicPr/>
          <p:nvPr/>
        </p:nvPicPr>
        <p:blipFill>
          <a:blip r:embed="rId14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1010160" y="3332880"/>
            <a:ext cx="194832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011240" y="1467720"/>
            <a:ext cx="4443480" cy="48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1011240" y="2362680"/>
            <a:ext cx="1947240" cy="9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3707280" y="3332880"/>
            <a:ext cx="194832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3725640" y="2362680"/>
            <a:ext cx="1947240" cy="9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6535080" y="3332880"/>
            <a:ext cx="194832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536160" y="2362680"/>
            <a:ext cx="1947240" cy="9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6" name="PlaceHolder 8"/>
          <p:cNvSpPr>
            <a:spLocks noGrp="1"/>
          </p:cNvSpPr>
          <p:nvPr>
            <p:ph type="body"/>
          </p:nvPr>
        </p:nvSpPr>
        <p:spPr>
          <a:xfrm>
            <a:off x="9231840" y="3332880"/>
            <a:ext cx="194832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7" name="PlaceHolder 9"/>
          <p:cNvSpPr>
            <a:spLocks noGrp="1"/>
          </p:cNvSpPr>
          <p:nvPr>
            <p:ph type="body"/>
          </p:nvPr>
        </p:nvSpPr>
        <p:spPr>
          <a:xfrm>
            <a:off x="9231840" y="2362680"/>
            <a:ext cx="1947240" cy="9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8" name="PlaceHolder 10"/>
          <p:cNvSpPr>
            <a:spLocks noGrp="1"/>
          </p:cNvSpPr>
          <p:nvPr>
            <p:ph type="title"/>
          </p:nvPr>
        </p:nvSpPr>
        <p:spPr>
          <a:xfrm>
            <a:off x="1011240" y="560880"/>
            <a:ext cx="10168920" cy="8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209" name="Google Shape;37;p47"/>
          <p:cNvPicPr/>
          <p:nvPr/>
        </p:nvPicPr>
        <p:blipFill>
          <a:blip r:embed="rId15"/>
          <a:srcRect r="746" b="18338"/>
          <a:stretch/>
        </p:blipFill>
        <p:spPr>
          <a:xfrm>
            <a:off x="3725640" y="4746960"/>
            <a:ext cx="8466120" cy="21106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Рисунок 1"/>
          <p:cNvPicPr/>
          <p:nvPr/>
        </p:nvPicPr>
        <p:blipFill>
          <a:blip r:embed="rId16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67" r:id="rId13"/>
    <p:sldLayoutId id="21474837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Рисунок 1"/>
          <p:cNvPicPr/>
          <p:nvPr/>
        </p:nvPicPr>
        <p:blipFill>
          <a:blip r:embed="rId14"/>
          <a:stretch/>
        </p:blipFill>
        <p:spPr>
          <a:xfrm rot="10800000">
            <a:off x="72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1"/>
          <p:cNvPicPr/>
          <p:nvPr/>
        </p:nvPicPr>
        <p:blipFill>
          <a:blip r:embed="rId15">
            <a:alphaModFix amt="50000"/>
          </a:blip>
          <a:stretch/>
        </p:blipFill>
        <p:spPr>
          <a:xfrm rot="10800000">
            <a:off x="36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1011240" y="1786320"/>
            <a:ext cx="5074920" cy="436392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  <a:ea typeface="DejaVu Sans"/>
              </a:rPr>
              <a:t>Образец текста</a:t>
            </a:r>
            <a:endParaRPr lang="ru-RU" sz="20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title"/>
          </p:nvPr>
        </p:nvSpPr>
        <p:spPr>
          <a:xfrm>
            <a:off x="1011240" y="560880"/>
            <a:ext cx="5074920" cy="8535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000" b="0" strike="noStrike" spc="-1">
                <a:solidFill>
                  <a:srgbClr val="FEFFFE"/>
                </a:solidFill>
                <a:latin typeface="Arial"/>
                <a:ea typeface="DejaVu Sans"/>
              </a:rPr>
              <a:t>Образец заголовка</a:t>
            </a:r>
            <a:endParaRPr lang="ru-RU" sz="4000" b="0" strike="noStrike" spc="-1">
              <a:solidFill>
                <a:srgbClr val="FEFFFE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891480" y="0"/>
            <a:ext cx="52999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>
              <a:solidFill>
                <a:srgbClr val="FEFFFE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BFBFBE"/>
                </a:solidFill>
                <a:latin typeface="Arial"/>
                <a:ea typeface="DejaVu Sans"/>
              </a:rPr>
              <a:t>Место под фото</a:t>
            </a:r>
            <a:endParaRPr lang="ru-RU" sz="1600" b="0" strike="noStrike" spc="-1">
              <a:solidFill>
                <a:srgbClr val="FEFFFE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Рисунок 16"/>
          <p:cNvPicPr/>
          <p:nvPr/>
        </p:nvPicPr>
        <p:blipFill>
          <a:blip r:embed="rId14"/>
          <a:stretch/>
        </p:blipFill>
        <p:spPr>
          <a:xfrm>
            <a:off x="723600" y="6035040"/>
            <a:ext cx="5673600" cy="348120"/>
          </a:xfrm>
          <a:prstGeom prst="rect">
            <a:avLst/>
          </a:prstGeom>
          <a:ln w="0">
            <a:noFill/>
          </a:ln>
        </p:spPr>
      </p:pic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EFFFE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EFFFE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EFFFE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svg"/><Relationship Id="rId3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8.png"/><Relationship Id="rId11" Type="http://schemas.openxmlformats.org/officeDocument/2006/relationships/image" Target="../media/image67.sv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hyperlink" Target="https://www.kontur-extern.ru/social-media?utm_source=qr&amp;utm_medium=web&amp;utm_campaign=cert" TargetMode="External"/><Relationship Id="rId9" Type="http://schemas.openxmlformats.org/officeDocument/2006/relationships/image" Target="../media/image65.sv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kontur.ru/cabinet/38689-pervichnaya_ustanovka_pochty_i_parolya" TargetMode="External"/><Relationship Id="rId3" Type="http://schemas.openxmlformats.org/officeDocument/2006/relationships/hyperlink" Target="https://www.kontur-extern.ru/info/44819-deystvie_sertifikatov_sotrudnikov_mogut_prodlit" TargetMode="External"/><Relationship Id="rId7" Type="http://schemas.openxmlformats.org/officeDocument/2006/relationships/hyperlink" Target="https://support.kontur.ru/cabinet/38694-nastrojka_sertifikatov_dlya_vxod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support.kontur.ru/extern/39046-dobavlenie_mchd_fss" TargetMode="External"/><Relationship Id="rId5" Type="http://schemas.openxmlformats.org/officeDocument/2006/relationships/hyperlink" Target="https://support.kontur.ru/extern/39041-zapolnenie_i_otpravka_mchd" TargetMode="External"/><Relationship Id="rId4" Type="http://schemas.openxmlformats.org/officeDocument/2006/relationships/hyperlink" Target="https://support.kontur.ru/extern/44592-vypusk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/>
          </p:nvPr>
        </p:nvSpPr>
        <p:spPr>
          <a:xfrm>
            <a:off x="8867520" y="5630040"/>
            <a:ext cx="2605010" cy="348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4000" lnSpcReduction="10000"/>
          </a:bodyPr>
          <a:lstStyle/>
          <a:p>
            <a:pPr marL="228600"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pc="-1" dirty="0" smtClea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Корионов</a:t>
            </a:r>
            <a:endParaRPr lang="ru-RU" sz="2000" b="1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title"/>
          </p:nvPr>
        </p:nvSpPr>
        <p:spPr>
          <a:xfrm>
            <a:off x="723012" y="1230944"/>
            <a:ext cx="6573900" cy="33319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6000" b="1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Изменения </a:t>
            </a:r>
            <a:br>
              <a:rPr lang="ru-RU" sz="6000" b="1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6000" b="1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 63-ФЗ и п</a:t>
            </a:r>
            <a:r>
              <a:rPr lang="ru-RU" sz="6000" b="1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ереход на</a:t>
            </a:r>
            <a:r>
              <a:rPr lang="ru-RU" sz="60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 МЧД </a:t>
            </a:r>
            <a:endParaRPr lang="ru-RU" sz="6000" b="1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8080744" y="5978160"/>
            <a:ext cx="3391786" cy="47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300" b="0" strike="noStrike" spc="-1" dirty="0" smtClean="0">
                <a:solidFill>
                  <a:srgbClr val="FEFFFE"/>
                </a:solidFill>
                <a:latin typeface="Arial"/>
              </a:rPr>
              <a:t>Руководитель службы поддержки контролирующих органов</a:t>
            </a:r>
            <a:endParaRPr lang="ru-RU" sz="1300" b="0" strike="noStrike" spc="-1" dirty="0">
              <a:solidFill>
                <a:srgbClr val="FEFFF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Прямоугольник 4"/>
          <p:cNvSpPr/>
          <p:nvPr/>
        </p:nvSpPr>
        <p:spPr>
          <a:xfrm>
            <a:off x="4348080" y="5761080"/>
            <a:ext cx="18432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8A3275A-290B-55EE-2ACE-83CDA5F56CDF}"/>
              </a:ext>
            </a:extLst>
          </p:cNvPr>
          <p:cNvSpPr txBox="1">
            <a:spLocks/>
          </p:cNvSpPr>
          <p:nvPr/>
        </p:nvSpPr>
        <p:spPr>
          <a:xfrm>
            <a:off x="719523" y="716396"/>
            <a:ext cx="9696960" cy="71729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Что такое МЧД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B7711A5-8B86-F3AC-8B00-79C79EDAADE3}"/>
              </a:ext>
            </a:extLst>
          </p:cNvPr>
          <p:cNvSpPr txBox="1">
            <a:spLocks/>
          </p:cNvSpPr>
          <p:nvPr/>
        </p:nvSpPr>
        <p:spPr>
          <a:xfrm>
            <a:off x="719523" y="1830127"/>
            <a:ext cx="5109777" cy="44031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1"/>
              </a:spcBef>
              <a:buClr>
                <a:srgbClr val="EE3B37"/>
              </a:buClr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Это машиночитаемая доверенность. Её</a:t>
            </a:r>
            <a:r>
              <a:rPr lang="en-US" sz="2000" spc="-1" dirty="0">
                <a:solidFill>
                  <a:srgbClr val="FEFFFE"/>
                </a:solidFill>
                <a:latin typeface="Arial"/>
                <a:ea typeface="DejaVu Sans"/>
              </a:rPr>
              <a:t> </a:t>
            </a: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создают в специальных сервисах и только в формате </a:t>
            </a:r>
            <a:r>
              <a:rPr lang="en" sz="2000" spc="-1" dirty="0">
                <a:solidFill>
                  <a:srgbClr val="FEFFFE"/>
                </a:solidFill>
                <a:latin typeface="Arial"/>
                <a:ea typeface="DejaVu Sans"/>
              </a:rPr>
              <a:t>xml.</a:t>
            </a:r>
            <a:br>
              <a:rPr lang="en" sz="2000" spc="-1" dirty="0">
                <a:solidFill>
                  <a:srgbClr val="FEFFFE"/>
                </a:solidFill>
                <a:latin typeface="Arial"/>
                <a:ea typeface="DejaVu Sans"/>
              </a:rPr>
            </a:br>
            <a:r>
              <a:rPr lang="en" sz="2000" spc="-1" dirty="0">
                <a:solidFill>
                  <a:srgbClr val="FEFFFE"/>
                </a:solidFill>
                <a:latin typeface="Arial"/>
                <a:ea typeface="DejaVu Sans"/>
              </a:rPr>
              <a:t/>
            </a:r>
            <a:br>
              <a:rPr lang="en" sz="2000" spc="-1" dirty="0">
                <a:solidFill>
                  <a:srgbClr val="FEFFFE"/>
                </a:solidFill>
                <a:latin typeface="Arial"/>
                <a:ea typeface="DejaVu Sans"/>
              </a:rPr>
            </a:b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У МЧД обязательно есть следующая информация: 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EE3B37"/>
              </a:buClr>
              <a:tabLst>
                <a:tab pos="0" algn="l"/>
              </a:tabLst>
            </a:pP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о доверителе, </a:t>
            </a:r>
            <a:endParaRPr lang="ru-RU" sz="2000" spc="-1" dirty="0">
              <a:solidFill>
                <a:srgbClr val="FEFFFE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EE3B37"/>
              </a:buClr>
              <a:tabLst>
                <a:tab pos="0" algn="l"/>
              </a:tabLst>
            </a:pP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уполномоченном работнике,</a:t>
            </a:r>
            <a:endParaRPr lang="ru-RU" sz="2000" spc="-1" dirty="0">
              <a:solidFill>
                <a:srgbClr val="FEFFFE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EE3B37"/>
              </a:buClr>
              <a:tabLst>
                <a:tab pos="0" algn="l"/>
              </a:tabLst>
            </a:pP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и его полномочиях</a:t>
            </a:r>
          </a:p>
          <a:p>
            <a:pPr marL="0" indent="0">
              <a:lnSpc>
                <a:spcPct val="100000"/>
              </a:lnSpc>
              <a:spcBef>
                <a:spcPts val="1001"/>
              </a:spcBef>
              <a:buClr>
                <a:srgbClr val="EE3B37"/>
              </a:buClr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/>
            </a:r>
            <a:b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</a:br>
            <a:r>
              <a:rPr lang="ru-RU" sz="2000" spc="-1" dirty="0">
                <a:solidFill>
                  <a:srgbClr val="FEFFFE"/>
                </a:solidFill>
                <a:latin typeface="Arial"/>
                <a:ea typeface="DejaVu Sans"/>
              </a:rPr>
              <a:t>! МЧД — не то же самое, что скан бумажной доверенности</a:t>
            </a:r>
            <a:r>
              <a:rPr lang="en-US" sz="2000" spc="-1" dirty="0">
                <a:solidFill>
                  <a:srgbClr val="FEFFFE"/>
                </a:solidFill>
                <a:latin typeface="Arial"/>
                <a:ea typeface="DejaVu Sans"/>
              </a:rPr>
              <a:t/>
            </a:r>
            <a:br>
              <a:rPr lang="en-US" sz="2000" spc="-1" dirty="0">
                <a:solidFill>
                  <a:srgbClr val="FEFFFE"/>
                </a:solidFill>
                <a:latin typeface="Arial"/>
                <a:ea typeface="DejaVu Sans"/>
              </a:rPr>
            </a:br>
            <a:endParaRPr lang="en-US" sz="2000" spc="-1" dirty="0">
              <a:solidFill>
                <a:srgbClr val="FEFFFE"/>
              </a:solidFill>
              <a:latin typeface="Arial"/>
              <a:ea typeface="DejaVu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9CC2EA-E40F-15E3-246A-E2BAF0F2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38" y="826962"/>
            <a:ext cx="5816600" cy="52878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/>
          </p:nvPr>
        </p:nvSpPr>
        <p:spPr>
          <a:xfrm>
            <a:off x="722400" y="1850342"/>
            <a:ext cx="5128067" cy="3877358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525463" indent="-342900"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FEFFFE"/>
                </a:solidFill>
                <a:latin typeface="Arial"/>
                <a:ea typeface="DejaVu Sans"/>
              </a:rPr>
              <a:t>в отчетности перед контролирующими органами. Например, ФНС и ФСС (СФР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/>
                <a:ea typeface="DejaVu Sans"/>
              </a:rPr>
              <a:t>), Честный знак</a:t>
            </a:r>
            <a:endParaRPr lang="en-US" sz="2400" spc="-1" dirty="0">
              <a:solidFill>
                <a:srgbClr val="FEFFFE"/>
              </a:solidFill>
              <a:latin typeface="Arial"/>
              <a:ea typeface="DejaVu Sans"/>
            </a:endParaRPr>
          </a:p>
          <a:p>
            <a:pPr marL="525463" indent="-342900">
              <a:spcBef>
                <a:spcPts val="1001"/>
              </a:spcBef>
            </a:pPr>
            <a:endParaRPr lang="en-US" sz="2400" b="0" strike="noStrike" spc="-1" dirty="0">
              <a:solidFill>
                <a:srgbClr val="FEFFFE"/>
              </a:solidFill>
              <a:latin typeface="Arial"/>
              <a:ea typeface="DejaVu Sans"/>
            </a:endParaRPr>
          </a:p>
          <a:p>
            <a:pPr marL="525463" indent="-342900"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F1F1F1"/>
                </a:solidFill>
                <a:latin typeface="Arial"/>
                <a:ea typeface="DejaVu Sans"/>
              </a:rPr>
              <a:t>документообороте с контрагентами и внутри</a:t>
            </a:r>
            <a:r>
              <a:rPr lang="en-US" sz="2400" b="0" strike="noStrike" spc="-1" dirty="0">
                <a:solidFill>
                  <a:srgbClr val="F1F1F1"/>
                </a:solidFill>
                <a:latin typeface="Arial"/>
                <a:ea typeface="DejaVu Sans"/>
              </a:rPr>
              <a:t> </a:t>
            </a:r>
            <a:r>
              <a:rPr lang="ru-RU" sz="2400" b="0" strike="noStrike" spc="-1" dirty="0">
                <a:solidFill>
                  <a:srgbClr val="F1F1F1"/>
                </a:solidFill>
                <a:latin typeface="Arial"/>
                <a:ea typeface="DejaVu Sans"/>
              </a:rPr>
              <a:t>компании</a:t>
            </a:r>
            <a:endParaRPr lang="ru-RU" sz="2400" b="0" strike="noStrike" spc="-1" dirty="0">
              <a:solidFill>
                <a:srgbClr val="FEFFFE"/>
              </a:solidFill>
              <a:latin typeface="Arial"/>
            </a:endParaRPr>
          </a:p>
          <a:p>
            <a:pPr marL="525463" indent="-342900">
              <a:spcBef>
                <a:spcPts val="1001"/>
              </a:spcBef>
            </a:pPr>
            <a:endParaRPr lang="ru-RU" sz="2400" b="0" strike="noStrike" spc="-1" dirty="0">
              <a:solidFill>
                <a:srgbClr val="FEFFFE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910031B3-999F-4343-0803-854D44117523}"/>
              </a:ext>
            </a:extLst>
          </p:cNvPr>
          <p:cNvSpPr txBox="1">
            <a:spLocks/>
          </p:cNvSpPr>
          <p:nvPr/>
        </p:nvSpPr>
        <p:spPr>
          <a:xfrm>
            <a:off x="722400" y="716395"/>
            <a:ext cx="10803556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trike="noStrike" spc="-1" dirty="0">
                <a:solidFill>
                  <a:schemeClr val="dk1"/>
                </a:solidFill>
                <a:latin typeface="Open Sans"/>
                <a:ea typeface="Open Sans"/>
              </a:rPr>
              <a:t>Где уже можно использовать МЧД</a:t>
            </a:r>
            <a:r>
              <a:rPr lang="ru-RU" sz="4000" b="0" strike="noStrike" spc="-1" dirty="0">
                <a:solidFill>
                  <a:srgbClr val="FEFFFE"/>
                </a:solidFill>
                <a:latin typeface="Arial"/>
                <a:ea typeface="DejaVu Sans"/>
              </a:rPr>
              <a:t> 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884A-49BB-4346-FE11-F19F71976546}"/>
              </a:ext>
            </a:extLst>
          </p:cNvPr>
          <p:cNvSpPr txBox="1"/>
          <p:nvPr/>
        </p:nvSpPr>
        <p:spPr>
          <a:xfrm>
            <a:off x="7256734" y="2664426"/>
            <a:ext cx="3702099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общее количество зарегистрированных МЧД на 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июль 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2023 год</a:t>
            </a: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0">
              <a:lnSpc>
                <a:spcPct val="90000"/>
              </a:lnSpc>
              <a:spcBef>
                <a:spcPts val="1001"/>
              </a:spcBef>
              <a:buNone/>
            </a:pPr>
            <a:endParaRPr lang="ru-RU" sz="1800" b="0" strike="noStrike" spc="-1" dirty="0">
              <a:solidFill>
                <a:srgbClr val="FEFFF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6A424-C0BB-BFDB-0AB5-8019F3A5FF6B}"/>
              </a:ext>
            </a:extLst>
          </p:cNvPr>
          <p:cNvSpPr txBox="1"/>
          <p:nvPr/>
        </p:nvSpPr>
        <p:spPr>
          <a:xfrm>
            <a:off x="7256734" y="1741096"/>
            <a:ext cx="3021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strike="noStrike" spc="-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154 574</a:t>
            </a:r>
            <a:endParaRPr lang="ru-RU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036E1-F2BF-1A82-A998-B31386CA2639}"/>
              </a:ext>
            </a:extLst>
          </p:cNvPr>
          <p:cNvSpPr txBox="1"/>
          <p:nvPr/>
        </p:nvSpPr>
        <p:spPr>
          <a:xfrm>
            <a:off x="7256734" y="4131494"/>
            <a:ext cx="3021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strike="noStrike" spc="-1" dirty="0" smtClean="0">
                <a:solidFill>
                  <a:schemeClr val="accent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48 807</a:t>
            </a:r>
            <a:endParaRPr lang="ru-RU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3BC38-1057-3FB5-DA1A-60124CD5A8FE}"/>
              </a:ext>
            </a:extLst>
          </p:cNvPr>
          <p:cNvSpPr txBox="1"/>
          <p:nvPr/>
        </p:nvSpPr>
        <p:spPr>
          <a:xfrm>
            <a:off x="6925910" y="5061504"/>
            <a:ext cx="319817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из них выдал Контур </a:t>
            </a: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 idx="4294967295"/>
          </p:nvPr>
        </p:nvSpPr>
        <p:spPr>
          <a:xfrm>
            <a:off x="719523" y="716396"/>
            <a:ext cx="9696960" cy="71729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 dirty="0" smtClean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Процессы работы с МЧД</a:t>
            </a:r>
            <a:endParaRPr lang="ru-RU" sz="40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165;p6"/>
          <p:cNvSpPr/>
          <p:nvPr/>
        </p:nvSpPr>
        <p:spPr>
          <a:xfrm>
            <a:off x="939960" y="3159360"/>
            <a:ext cx="34387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21732" y="1971728"/>
            <a:ext cx="11463867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Создание (заполнение, согласование)</a:t>
            </a: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Подписание руководителем с помощью КЭП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en-US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Передача и хранение (в процессе документооборота)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Прекращение действия доверенности</a:t>
            </a:r>
            <a:endParaRPr lang="ru-RU" spc="-1" dirty="0">
              <a:solidFill>
                <a:srgbClr val="FE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0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214;p11"/>
          <p:cNvSpPr/>
          <p:nvPr/>
        </p:nvSpPr>
        <p:spPr>
          <a:xfrm>
            <a:off x="7937520" y="2179079"/>
            <a:ext cx="3390879" cy="1283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  <a:t>В Экстерне, </a:t>
            </a:r>
            <a:b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</a:br>
            <a: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  <a:t>н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Open Sans"/>
                <a:ea typeface="Open Sans"/>
              </a:rPr>
              <a:t>а </a:t>
            </a:r>
            <a:r>
              <a:rPr lang="ru-RU" sz="2400" b="1" strike="noStrike" spc="-1" dirty="0">
                <a:solidFill>
                  <a:schemeClr val="dk1"/>
                </a:solidFill>
                <a:latin typeface="Open Sans"/>
                <a:ea typeface="Open Sans"/>
              </a:rPr>
              <a:t>сайте ФНС и</a:t>
            </a:r>
            <a:r>
              <a:rPr lang="en-US" sz="2400" b="1" strike="noStrike" spc="-1" dirty="0">
                <a:solidFill>
                  <a:schemeClr val="dk1"/>
                </a:solidFill>
                <a:latin typeface="Open Sans"/>
                <a:ea typeface="Open Sans"/>
              </a:rPr>
              <a:t> </a:t>
            </a:r>
            <a:r>
              <a:rPr lang="ru-RU" sz="2400" b="1" strike="noStrike" spc="-1" dirty="0">
                <a:solidFill>
                  <a:schemeClr val="dk1"/>
                </a:solidFill>
                <a:latin typeface="Open Sans"/>
                <a:ea typeface="Open Sans"/>
              </a:rPr>
              <a:t>других КО</a:t>
            </a:r>
            <a:r>
              <a:rPr sz="2400" dirty="0"/>
              <a:t/>
            </a:r>
            <a:br>
              <a:rPr sz="2400" dirty="0"/>
            </a:br>
            <a:endParaRPr lang="ru-RU" sz="2400" b="0" strike="noStrike" spc="-1" dirty="0">
              <a:latin typeface="Arial"/>
            </a:endParaRPr>
          </a:p>
        </p:txBody>
      </p:sp>
      <p:sp>
        <p:nvSpPr>
          <p:cNvPr id="400" name="Google Shape;215;p11"/>
          <p:cNvSpPr/>
          <p:nvPr/>
        </p:nvSpPr>
        <p:spPr>
          <a:xfrm>
            <a:off x="2003443" y="2179080"/>
            <a:ext cx="3438720" cy="9202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 сервисе </a:t>
            </a:r>
            <a:r>
              <a:rPr lang="ru-RU" sz="2400" b="1" strike="noStrike" spc="-1" dirty="0" err="1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Контур.Доверенность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216;p11"/>
          <p:cNvSpPr/>
          <p:nvPr/>
        </p:nvSpPr>
        <p:spPr>
          <a:xfrm>
            <a:off x="7497000" y="2537280"/>
            <a:ext cx="330984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Google Shape;218;p11"/>
          <p:cNvSpPr/>
          <p:nvPr/>
        </p:nvSpPr>
        <p:spPr>
          <a:xfrm>
            <a:off x="2003443" y="3985938"/>
            <a:ext cx="3438720" cy="12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 собственной информационной системе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7AA40DB-E728-F44C-C66F-039172F0D6FF}"/>
              </a:ext>
            </a:extLst>
          </p:cNvPr>
          <p:cNvSpPr txBox="1">
            <a:spLocks/>
          </p:cNvSpPr>
          <p:nvPr/>
        </p:nvSpPr>
        <p:spPr>
          <a:xfrm>
            <a:off x="722399" y="738273"/>
            <a:ext cx="10950311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Где сейчас можно создать МЧД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9B73F-648D-8CDE-9552-B4956390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7" y="1953360"/>
            <a:ext cx="1396233" cy="1396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01689-234F-C494-71E9-0B079D47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60" y="1972727"/>
            <a:ext cx="1396233" cy="1396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08591-154D-B5E5-417E-E3886BE49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5" y="3847387"/>
            <a:ext cx="1507778" cy="15077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 idx="4294967295"/>
          </p:nvPr>
        </p:nvSpPr>
        <p:spPr>
          <a:xfrm>
            <a:off x="718607" y="731987"/>
            <a:ext cx="10493640" cy="11963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Сервис</a:t>
            </a:r>
            <a:br>
              <a:rPr lang="ru-RU" sz="40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ru-RU" sz="4000" b="1" strike="noStrike" spc="-1" dirty="0" err="1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Контур.Доверенность</a:t>
            </a:r>
            <a:endParaRPr lang="ru-RU" sz="40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240;p16"/>
          <p:cNvSpPr/>
          <p:nvPr/>
        </p:nvSpPr>
        <p:spPr>
          <a:xfrm>
            <a:off x="718606" y="2525564"/>
            <a:ext cx="3236173" cy="424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trike="noStrike" spc="-1" dirty="0">
                <a:solidFill>
                  <a:schemeClr val="accent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https://</a:t>
            </a:r>
            <a:r>
              <a:rPr lang="en-US" sz="2400" strike="noStrike" spc="-1" dirty="0" err="1">
                <a:solidFill>
                  <a:schemeClr val="accent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kontur.ru</a:t>
            </a:r>
            <a:r>
              <a:rPr lang="en-US" sz="2400" strike="noStrike" spc="-1" dirty="0">
                <a:solidFill>
                  <a:schemeClr val="accent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/</a:t>
            </a:r>
            <a:r>
              <a:rPr lang="en-US" sz="2400" strike="noStrike" spc="-1" dirty="0" err="1">
                <a:solidFill>
                  <a:schemeClr val="accent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mchd</a:t>
            </a:r>
            <a:endParaRPr lang="ru-RU" sz="2400" strike="noStrike" spc="-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C752D4-1EC8-F934-DFBC-1508B77C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74" y="1307912"/>
            <a:ext cx="4293226" cy="57582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A698C2-5D97-2623-E93D-60A76601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9" y="3131171"/>
            <a:ext cx="2994842" cy="29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"/>
          <p:cNvSpPr txBox="1">
            <a:spLocks noGrp="1"/>
          </p:cNvSpPr>
          <p:nvPr>
            <p:ph type="ctrTitle"/>
          </p:nvPr>
        </p:nvSpPr>
        <p:spPr>
          <a:xfrm>
            <a:off x="2755107" y="576191"/>
            <a:ext cx="6711394" cy="5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Мастер создания </a:t>
            </a:r>
            <a:r>
              <a:rPr lang="ru-RU" dirty="0" smtClean="0"/>
              <a:t>МЧД в Экстерне</a:t>
            </a:r>
            <a:endParaRPr dirty="0"/>
          </a:p>
        </p:txBody>
      </p:sp>
      <p:pic>
        <p:nvPicPr>
          <p:cNvPr id="388" name="Google Shape;3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978" y="1431457"/>
            <a:ext cx="6865078" cy="4431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2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1062fb6f5_0_1"/>
          <p:cNvSpPr txBox="1">
            <a:spLocks noGrp="1"/>
          </p:cNvSpPr>
          <p:nvPr>
            <p:ph type="ctrTitle"/>
          </p:nvPr>
        </p:nvSpPr>
        <p:spPr>
          <a:xfrm>
            <a:off x="2755107" y="576191"/>
            <a:ext cx="6711450" cy="55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/>
              <a:t>Мастер создания МЧД</a:t>
            </a:r>
            <a:endParaRPr/>
          </a:p>
        </p:txBody>
      </p:sp>
      <p:pic>
        <p:nvPicPr>
          <p:cNvPr id="394" name="Google Shape;394;g261062fb6f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638" y="1136141"/>
            <a:ext cx="2732878" cy="556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61062fb6f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003" y="1136141"/>
            <a:ext cx="3037887" cy="556946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61062fb6f5_0_1"/>
          <p:cNvSpPr/>
          <p:nvPr/>
        </p:nvSpPr>
        <p:spPr>
          <a:xfrm>
            <a:off x="3040520" y="1427372"/>
            <a:ext cx="1404291" cy="317529"/>
          </a:xfrm>
          <a:custGeom>
            <a:avLst/>
            <a:gdLst/>
            <a:ahLst/>
            <a:cxnLst/>
            <a:rect l="l" t="t" r="r" b="b"/>
            <a:pathLst>
              <a:path w="1321685" h="449598" extrusionOk="0">
                <a:moveTo>
                  <a:pt x="660949" y="97678"/>
                </a:moveTo>
                <a:cubicBezTo>
                  <a:pt x="1025863" y="97678"/>
                  <a:pt x="1321685" y="176458"/>
                  <a:pt x="1321685" y="273638"/>
                </a:cubicBezTo>
                <a:cubicBezTo>
                  <a:pt x="1321685" y="370818"/>
                  <a:pt x="1025863" y="449598"/>
                  <a:pt x="660949" y="449598"/>
                </a:cubicBezTo>
                <a:cubicBezTo>
                  <a:pt x="296035" y="449598"/>
                  <a:pt x="10827" y="397334"/>
                  <a:pt x="213" y="273638"/>
                </a:cubicBezTo>
                <a:cubicBezTo>
                  <a:pt x="-10401" y="149942"/>
                  <a:pt x="377678" y="-16622"/>
                  <a:pt x="842196" y="1339"/>
                </a:cubicBezTo>
              </a:path>
            </a:pathLst>
          </a:custGeom>
          <a:noFill/>
          <a:ln w="44450" cap="flat" cmpd="sng">
            <a:solidFill>
              <a:srgbClr val="FD76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61062fb6f5_0_1"/>
          <p:cNvSpPr/>
          <p:nvPr/>
        </p:nvSpPr>
        <p:spPr>
          <a:xfrm>
            <a:off x="5919004" y="6221088"/>
            <a:ext cx="2421988" cy="317529"/>
          </a:xfrm>
          <a:custGeom>
            <a:avLst/>
            <a:gdLst/>
            <a:ahLst/>
            <a:cxnLst/>
            <a:rect l="l" t="t" r="r" b="b"/>
            <a:pathLst>
              <a:path w="1321685" h="449598" extrusionOk="0">
                <a:moveTo>
                  <a:pt x="660949" y="97678"/>
                </a:moveTo>
                <a:cubicBezTo>
                  <a:pt x="1025863" y="97678"/>
                  <a:pt x="1321685" y="176458"/>
                  <a:pt x="1321685" y="273638"/>
                </a:cubicBezTo>
                <a:cubicBezTo>
                  <a:pt x="1321685" y="370818"/>
                  <a:pt x="1025863" y="449598"/>
                  <a:pt x="660949" y="449598"/>
                </a:cubicBezTo>
                <a:cubicBezTo>
                  <a:pt x="296035" y="449598"/>
                  <a:pt x="10827" y="397334"/>
                  <a:pt x="213" y="273638"/>
                </a:cubicBezTo>
                <a:cubicBezTo>
                  <a:pt x="-10401" y="149942"/>
                  <a:pt x="377678" y="-16622"/>
                  <a:pt x="842196" y="1339"/>
                </a:cubicBezTo>
              </a:path>
            </a:pathLst>
          </a:custGeom>
          <a:noFill/>
          <a:ln w="44450" cap="flat" cmpd="sng">
            <a:solidFill>
              <a:srgbClr val="FD76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37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60b42999b5_2_36"/>
          <p:cNvSpPr txBox="1">
            <a:spLocks noGrp="1"/>
          </p:cNvSpPr>
          <p:nvPr>
            <p:ph type="ctrTitle"/>
          </p:nvPr>
        </p:nvSpPr>
        <p:spPr>
          <a:xfrm>
            <a:off x="2755107" y="576191"/>
            <a:ext cx="6711450" cy="559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/>
              <a:t>Запрос подписи МЧД ФСС </a:t>
            </a:r>
            <a:endParaRPr/>
          </a:p>
          <a:p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9CAFE4-C665-070A-0CF0-D4CEC37799AE}"/>
              </a:ext>
            </a:extLst>
          </p:cNvPr>
          <p:cNvGrpSpPr/>
          <p:nvPr/>
        </p:nvGrpSpPr>
        <p:grpSpPr>
          <a:xfrm>
            <a:off x="2743863" y="1409700"/>
            <a:ext cx="6722694" cy="4718386"/>
            <a:chOff x="738600" y="2554675"/>
            <a:chExt cx="14524809" cy="10194374"/>
          </a:xfrm>
        </p:grpSpPr>
        <p:pic>
          <p:nvPicPr>
            <p:cNvPr id="431" name="Google Shape;431;g260b42999b5_2_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8600" y="2554675"/>
              <a:ext cx="14524809" cy="10194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g260b42999b5_2_36"/>
            <p:cNvSpPr/>
            <p:nvPr/>
          </p:nvSpPr>
          <p:spPr>
            <a:xfrm>
              <a:off x="5562600" y="10746227"/>
              <a:ext cx="2717800" cy="859856"/>
            </a:xfrm>
            <a:custGeom>
              <a:avLst/>
              <a:gdLst/>
              <a:ahLst/>
              <a:cxnLst/>
              <a:rect l="l" t="t" r="r" b="b"/>
              <a:pathLst>
                <a:path w="1321685" h="449598" extrusionOk="0">
                  <a:moveTo>
                    <a:pt x="660949" y="97678"/>
                  </a:moveTo>
                  <a:cubicBezTo>
                    <a:pt x="1025863" y="97678"/>
                    <a:pt x="1321685" y="176458"/>
                    <a:pt x="1321685" y="273638"/>
                  </a:cubicBezTo>
                  <a:cubicBezTo>
                    <a:pt x="1321685" y="370818"/>
                    <a:pt x="1025863" y="449598"/>
                    <a:pt x="660949" y="449598"/>
                  </a:cubicBezTo>
                  <a:cubicBezTo>
                    <a:pt x="296035" y="449598"/>
                    <a:pt x="10827" y="397334"/>
                    <a:pt x="213" y="273638"/>
                  </a:cubicBezTo>
                  <a:cubicBezTo>
                    <a:pt x="-10401" y="149942"/>
                    <a:pt x="377678" y="-16622"/>
                    <a:pt x="842196" y="1339"/>
                  </a:cubicBezTo>
                </a:path>
              </a:pathLst>
            </a:custGeom>
            <a:noFill/>
            <a:ln w="44450" cap="flat" cmpd="sng">
              <a:solidFill>
                <a:srgbClr val="FD76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65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214;p11"/>
          <p:cNvSpPr/>
          <p:nvPr/>
        </p:nvSpPr>
        <p:spPr>
          <a:xfrm>
            <a:off x="7937520" y="2179079"/>
            <a:ext cx="3856547" cy="1283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  <a:t>В сервисах </a:t>
            </a:r>
            <a:r>
              <a:rPr lang="ru-RU" sz="2400" b="1" spc="-1" dirty="0" err="1" smtClean="0">
                <a:solidFill>
                  <a:schemeClr val="dk1"/>
                </a:solidFill>
                <a:latin typeface="Open Sans"/>
                <a:ea typeface="Open Sans"/>
              </a:rPr>
              <a:t>Контур.Доверенность</a:t>
            </a:r>
            <a: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  <a:t> и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 err="1" smtClean="0">
                <a:solidFill>
                  <a:schemeClr val="dk1"/>
                </a:solidFill>
                <a:latin typeface="Open Sans"/>
                <a:ea typeface="Open Sans"/>
              </a:rPr>
              <a:t>Контур.Экстерн</a:t>
            </a:r>
            <a:r>
              <a:rPr lang="ru-RU" sz="2400" b="1" spc="-1" dirty="0" smtClean="0">
                <a:solidFill>
                  <a:schemeClr val="dk1"/>
                </a:solidFill>
                <a:latin typeface="Open Sans"/>
                <a:ea typeface="Open Sans"/>
              </a:rPr>
              <a:t>, в ЛК КО</a:t>
            </a:r>
            <a:r>
              <a:rPr sz="2400" dirty="0"/>
              <a:t/>
            </a:r>
            <a:br>
              <a:rPr sz="2400" dirty="0"/>
            </a:br>
            <a:endParaRPr lang="ru-RU" sz="2400" b="0" strike="noStrike" spc="-1" dirty="0">
              <a:latin typeface="Arial"/>
            </a:endParaRPr>
          </a:p>
        </p:txBody>
      </p:sp>
      <p:sp>
        <p:nvSpPr>
          <p:cNvPr id="400" name="Google Shape;215;p11"/>
          <p:cNvSpPr/>
          <p:nvPr/>
        </p:nvSpPr>
        <p:spPr>
          <a:xfrm>
            <a:off x="2003443" y="2179080"/>
            <a:ext cx="3438720" cy="9202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 пакете с каждым документом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216;p11"/>
          <p:cNvSpPr/>
          <p:nvPr/>
        </p:nvSpPr>
        <p:spPr>
          <a:xfrm>
            <a:off x="7497000" y="2537280"/>
            <a:ext cx="330984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Google Shape;218;p11"/>
          <p:cNvSpPr/>
          <p:nvPr/>
        </p:nvSpPr>
        <p:spPr>
          <a:xfrm>
            <a:off x="2003443" y="3985938"/>
            <a:ext cx="3438720" cy="12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 собственной информационной системе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7AA40DB-E728-F44C-C66F-039172F0D6FF}"/>
              </a:ext>
            </a:extLst>
          </p:cNvPr>
          <p:cNvSpPr txBox="1">
            <a:spLocks/>
          </p:cNvSpPr>
          <p:nvPr/>
        </p:nvSpPr>
        <p:spPr>
          <a:xfrm>
            <a:off x="722399" y="738273"/>
            <a:ext cx="10950311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pc="-1" dirty="0" smtClean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Как передавать и хранить МЧД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9B73F-648D-8CDE-9552-B4956390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7" y="1953360"/>
            <a:ext cx="1396233" cy="1396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01689-234F-C494-71E9-0B079D47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60" y="1972727"/>
            <a:ext cx="1396233" cy="1396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08591-154D-B5E5-417E-E3886BE49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5" y="3847387"/>
            <a:ext cx="1507778" cy="1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2"/>
          <p:cNvSpPr>
            <a:spLocks noGrp="1"/>
          </p:cNvSpPr>
          <p:nvPr>
            <p:ph idx="4294967295"/>
          </p:nvPr>
        </p:nvSpPr>
        <p:spPr>
          <a:xfrm>
            <a:off x="882053" y="1802462"/>
            <a:ext cx="9351960" cy="3347762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</a:t>
            </a: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лассификатор 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полномочий для бизнеса</a:t>
            </a: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д</a:t>
            </a: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оверенности с передоверием и нотариат</a:t>
            </a: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разные форматы МЧД</a:t>
            </a: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3393AA7-DF50-1CC1-2AD4-BAC1B099C39B}"/>
              </a:ext>
            </a:extLst>
          </p:cNvPr>
          <p:cNvSpPr txBox="1">
            <a:spLocks/>
          </p:cNvSpPr>
          <p:nvPr/>
        </p:nvSpPr>
        <p:spPr>
          <a:xfrm>
            <a:off x="722399" y="738273"/>
            <a:ext cx="10950311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trike="noStrike" spc="-1" dirty="0" smtClean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Актуальные вопросы по МЧД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1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146;p4"/>
          <p:cNvSpPr/>
          <p:nvPr/>
        </p:nvSpPr>
        <p:spPr>
          <a:xfrm>
            <a:off x="718851" y="1081080"/>
            <a:ext cx="4582923" cy="14991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9525">
              <a:lnSpc>
                <a:spcPct val="100000"/>
              </a:lnSpc>
              <a:tabLst>
                <a:tab pos="0" algn="l"/>
                <a:tab pos="1333500" algn="l"/>
              </a:tabLst>
            </a:pPr>
            <a:r>
              <a:rPr lang="ru-RU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Изменения</a:t>
            </a:r>
            <a:br>
              <a:rPr lang="ru-RU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ru-RU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 63-ФЗ</a:t>
            </a:r>
            <a:endParaRPr lang="ru-RU" sz="5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48A75-10B8-BFB7-D053-C1741EA9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1" y="935845"/>
            <a:ext cx="3887936" cy="53017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2"/>
          <p:cNvSpPr>
            <a:spLocks noGrp="1"/>
          </p:cNvSpPr>
          <p:nvPr>
            <p:ph idx="4294967295"/>
          </p:nvPr>
        </p:nvSpPr>
        <p:spPr>
          <a:xfrm>
            <a:off x="632637" y="1991968"/>
            <a:ext cx="9292856" cy="3997109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354012" indent="-342900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Создает нотариус</a:t>
            </a:r>
          </a:p>
          <a:p>
            <a:pPr marL="354012" indent="-342900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Подпись доверителя «на планшете»</a:t>
            </a:r>
          </a:p>
          <a:p>
            <a:pPr marL="354012" indent="-342900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МЧД подписывается электронной подписью нотариуса</a:t>
            </a:r>
          </a:p>
          <a:p>
            <a:pPr marL="354012" indent="-342900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Направляется в ЛК Нотариата </a:t>
            </a:r>
            <a:b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или публикуется в распределенном реестре</a:t>
            </a:r>
            <a:r>
              <a:rPr lang="en-US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/>
            </a:r>
            <a:br>
              <a:rPr lang="en-US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3393AA7-DF50-1CC1-2AD4-BAC1B099C39B}"/>
              </a:ext>
            </a:extLst>
          </p:cNvPr>
          <p:cNvSpPr txBox="1">
            <a:spLocks/>
          </p:cNvSpPr>
          <p:nvPr/>
        </p:nvSpPr>
        <p:spPr>
          <a:xfrm>
            <a:off x="722399" y="738273"/>
            <a:ext cx="10950311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</a:tabLst>
              <a:defRPr sz="4000" b="1" strike="noStrike" spc="-1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Нотариальные МЧД и передоверие</a:t>
            </a:r>
          </a:p>
        </p:txBody>
      </p:sp>
    </p:spTree>
    <p:extLst>
      <p:ext uri="{BB962C8B-B14F-4D97-AF65-F5344CB8AC3E}">
        <p14:creationId xmlns:p14="http://schemas.microsoft.com/office/powerpoint/2010/main" val="20655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882053" y="1802462"/>
            <a:ext cx="9351960" cy="3347762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для </a:t>
            </a:r>
            <a:r>
              <a:rPr lang="en-US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</a:t>
            </a:r>
            <a:r>
              <a:rPr lang="en-US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и внутреннего 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документооборота</a:t>
            </a: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торгов госзаказа</a:t>
            </a: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нотариальных доверенностей</a:t>
            </a:r>
          </a:p>
          <a:p>
            <a:pPr marL="358775" indent="-347663">
              <a:lnSpc>
                <a:spcPct val="10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РАР-ЕГАИС ?</a:t>
            </a:r>
            <a:r>
              <a:rPr lang="en-US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/>
            </a:r>
            <a:br>
              <a:rPr lang="en-US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11112" indent="0">
              <a:lnSpc>
                <a:spcPct val="100000"/>
              </a:lnSpc>
              <a:spcBef>
                <a:spcPts val="1001"/>
              </a:spcBef>
              <a:buNone/>
            </a:pP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Отдельные информационные системы 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—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  <a:r>
              <a:rPr lang="ru-RU" sz="2400" spc="-1" dirty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-1" dirty="0" smtClea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СФР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ЦБ, </a:t>
            </a:r>
            <a:r>
              <a:rPr lang="ru-RU" sz="2400" b="0" strike="noStrike" spc="-1" dirty="0" err="1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Федресурс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</a:t>
            </a:r>
            <a:r>
              <a:rPr lang="ru-RU" sz="2400" b="0" strike="noStrike" spc="-1" dirty="0" err="1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Росреестр</a:t>
            </a:r>
            <a:r>
              <a:rPr lang="ru-RU" sz="2400" b="0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 т. п. 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—</a:t>
            </a:r>
            <a:r>
              <a:rPr lang="ru-RU" sz="2400" b="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будут использовать уникальные форматы МЧД</a:t>
            </a:r>
            <a:endParaRPr lang="ru-RU" sz="24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3393AA7-DF50-1CC1-2AD4-BAC1B099C39B}"/>
              </a:ext>
            </a:extLst>
          </p:cNvPr>
          <p:cNvSpPr txBox="1">
            <a:spLocks/>
          </p:cNvSpPr>
          <p:nvPr/>
        </p:nvSpPr>
        <p:spPr>
          <a:xfrm>
            <a:off x="722399" y="738273"/>
            <a:ext cx="10950311" cy="71729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trike="noStrike" spc="-1" dirty="0" smtClean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Единый формат </a:t>
            </a:r>
            <a:r>
              <a:rPr lang="ru-RU" sz="40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МЧД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2"/>
          <p:cNvSpPr>
            <a:spLocks noGrp="1"/>
          </p:cNvSpPr>
          <p:nvPr>
            <p:ph type="title"/>
          </p:nvPr>
        </p:nvSpPr>
        <p:spPr>
          <a:xfrm>
            <a:off x="726443" y="701873"/>
            <a:ext cx="10168560" cy="1000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Где можно использовать МЧД из</a:t>
            </a:r>
            <a:r>
              <a:rPr lang="en-US" sz="40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 </a:t>
            </a:r>
            <a:r>
              <a:rPr lang="ru-RU" sz="4000" b="1" strike="noStrike" spc="-1" dirty="0" err="1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Контур.Доверенности</a:t>
            </a:r>
            <a:endParaRPr lang="ru-RU" sz="4000" b="1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8EFB3-83CA-C0EE-6DA8-BF5D5D0C136E}"/>
              </a:ext>
            </a:extLst>
          </p:cNvPr>
          <p:cNvSpPr txBox="1"/>
          <p:nvPr/>
        </p:nvSpPr>
        <p:spPr>
          <a:xfrm>
            <a:off x="673435" y="1898433"/>
            <a:ext cx="102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strike="noStrike" spc="-1" dirty="0">
                <a:latin typeface="Arial"/>
                <a:ea typeface="DejaVu Sans"/>
              </a:rPr>
              <a:t>Пока — для внутреннего документооборота и работы с контрагентами. 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В будущем в </a:t>
            </a:r>
            <a:r>
              <a:rPr lang="ru-RU" sz="2000" b="0" i="0" u="none" strike="noStrike" dirty="0" err="1">
                <a:effectLst/>
                <a:latin typeface="Arial" panose="020B0604020202020204" pitchFamily="34" charset="0"/>
              </a:rPr>
              <a:t>Контур.Доверенности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 можно будет создавать и работать с любой 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МЧД.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53C29-EDCA-F3F1-98A6-77862920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3" y="2915478"/>
            <a:ext cx="9649231" cy="34824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720766" y="725657"/>
            <a:ext cx="10168560" cy="85320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Подготовьтесь к изменениям </a:t>
            </a:r>
            <a:r>
              <a:rPr lang="ru-RU" sz="4000" b="1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 работе с электронными документами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Объект 11"/>
          <p:cNvSpPr/>
          <p:nvPr/>
        </p:nvSpPr>
        <p:spPr>
          <a:xfrm>
            <a:off x="618793" y="2123280"/>
            <a:ext cx="9347012" cy="39225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52308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Font typeface="StarSymbol"/>
              <a:buAutoNum type="arabicPeriod"/>
            </a:pPr>
            <a:r>
              <a:rPr lang="ru-RU" sz="240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Оцените, в каких процессах сотрудники используют КЭП</a:t>
            </a:r>
            <a:r>
              <a:rPr lang="en-US" sz="240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08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Font typeface="StarSymbol"/>
              <a:buAutoNum type="arabicPeriod"/>
            </a:pPr>
            <a:r>
              <a:rPr lang="ru-RU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Посчитайте, сколько нужно выпустить КЭП ФЛ и</a:t>
            </a:r>
            <a:r>
              <a:rPr lang="en-US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</a:t>
            </a:r>
            <a:r>
              <a:rPr lang="ru-RU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доверенностей</a:t>
            </a:r>
            <a:endParaRPr lang="ru-RU" sz="2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08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Font typeface="StarSymbol"/>
              <a:buAutoNum type="arabicPeriod"/>
            </a:pPr>
            <a:r>
              <a:rPr lang="ru-RU" sz="240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Выберите сервис для работы с МЧД</a:t>
            </a:r>
            <a:endParaRPr lang="ru-RU" sz="2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08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Font typeface="StarSymbol"/>
              <a:buAutoNum type="arabicPeriod"/>
            </a:pPr>
            <a:r>
              <a:rPr lang="ru-RU" sz="240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Замените</a:t>
            </a:r>
            <a:r>
              <a:rPr lang="ru-RU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сертификаты сотрудников на сертификаты ФЛ и</a:t>
            </a:r>
            <a:r>
              <a:rPr lang="en-US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</a:t>
            </a:r>
            <a:r>
              <a:rPr lang="ru-RU" sz="24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выпустите МЧД</a:t>
            </a:r>
            <a:endParaRPr lang="ru-RU" sz="2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08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FF0000"/>
              </a:buClr>
              <a:buFont typeface="StarSymbol"/>
              <a:buAutoNum type="arabicPeriod"/>
            </a:pPr>
            <a:r>
              <a:rPr lang="ru-RU" sz="2400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Применяйте МЧД в ЭДО и в отчетности в КО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trike="noStrike" spc="-1" dirty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1A21F9-C3B7-E109-7DA3-F52F04A12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dirty="0"/>
              <a:t>Полезные ссылки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A9A9C-40B4-2FE0-531D-BED706870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08" y="2884550"/>
            <a:ext cx="1863764" cy="1863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C9533-DCA1-EBE2-CC42-4935B7F4085F}"/>
              </a:ext>
            </a:extLst>
          </p:cNvPr>
          <p:cNvSpPr txBox="1"/>
          <p:nvPr/>
        </p:nvSpPr>
        <p:spPr>
          <a:xfrm>
            <a:off x="2714016" y="4947095"/>
            <a:ext cx="178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25000"/>
                  </a:schemeClr>
                </a:solidFill>
                <a:hlinkClick r:id=""/>
              </a:rPr>
              <a:t>Попробовать Экстерн </a:t>
            </a:r>
          </a:p>
          <a:p>
            <a:pPr algn="ctr"/>
            <a:r>
              <a:rPr lang="ru-RU" sz="1200" dirty="0">
                <a:solidFill>
                  <a:schemeClr val="tx1">
                    <a:lumMod val="25000"/>
                  </a:schemeClr>
                </a:solidFill>
                <a:hlinkClick r:id=""/>
              </a:rPr>
              <a:t>бесплатно</a:t>
            </a:r>
            <a:endParaRPr lang="ru-RU" sz="1200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03" y="2685769"/>
            <a:ext cx="2261326" cy="22613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0219" y="5037095"/>
            <a:ext cx="188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hlinkClick r:id="rId4"/>
              </a:rPr>
              <a:t>Сообщество бухгалтеров в </a:t>
            </a:r>
            <a:r>
              <a:rPr lang="ru-RU" sz="1200" dirty="0" err="1">
                <a:solidFill>
                  <a:schemeClr val="tx2"/>
                </a:solidFill>
                <a:hlinkClick r:id="rId4"/>
              </a:rPr>
              <a:t>соцсетях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4" y="2685769"/>
            <a:ext cx="2252700" cy="2252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20035" y="5055147"/>
            <a:ext cx="188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hlinkClick r:id=""/>
              </a:rPr>
              <a:t>Дайджест</a:t>
            </a:r>
          </a:p>
          <a:p>
            <a:pPr algn="ctr"/>
            <a:r>
              <a:rPr lang="ru-RU" sz="1200" dirty="0">
                <a:hlinkClick r:id=""/>
              </a:rPr>
              <a:t>от Журнала Экстерна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581817-6577-B257-9709-21414DFDC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3781" y="2023190"/>
            <a:ext cx="527319" cy="5273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107F61-5337-55BE-B6C1-4EA2D7F1C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68743" y="2017338"/>
            <a:ext cx="527319" cy="5273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DF177E-FA42-CCCD-01B5-9B6F38BAD6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3704" y="2014604"/>
            <a:ext cx="527319" cy="5273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D9E990-E432-3CE9-197B-43D6F7B6BD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30" y="2023418"/>
            <a:ext cx="527319" cy="529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831E1A-213F-87EA-73B3-344D3C7E6A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53" y="2023190"/>
            <a:ext cx="527319" cy="5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8"/>
          <p:cNvSpPr txBox="1">
            <a:spLocks noGrp="1"/>
          </p:cNvSpPr>
          <p:nvPr>
            <p:ph type="body" idx="1"/>
          </p:nvPr>
        </p:nvSpPr>
        <p:spPr>
          <a:xfrm>
            <a:off x="2101362" y="828008"/>
            <a:ext cx="8326315" cy="59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00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2"/>
              </a:buClr>
            </a:pPr>
            <a:r>
              <a:rPr lang="ru-RU" dirty="0"/>
              <a:t>Статьи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3"/>
              </a:rPr>
              <a:t>Действие сертификатов сотрудников продлят</a:t>
            </a:r>
            <a:endParaRPr dirty="0"/>
          </a:p>
          <a:p>
            <a:pPr marL="0" indent="0">
              <a:spcBef>
                <a:spcPts val="1800"/>
              </a:spcBef>
              <a:buClr>
                <a:schemeClr val="dk2"/>
              </a:buClr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Инструкции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4"/>
              </a:rPr>
              <a:t>По выпуску МЧД ЦБ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5"/>
              </a:rPr>
              <a:t>По заполнению МЧД ФНС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6"/>
              </a:rPr>
              <a:t>По добавлению МЧД ФСС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7"/>
              </a:rPr>
              <a:t>По настройке сертификатов для входа</a:t>
            </a:r>
            <a:endParaRPr dirty="0"/>
          </a:p>
          <a:p>
            <a:pPr marL="285750" indent="-285750">
              <a:spcBef>
                <a:spcPts val="1800"/>
              </a:spcBef>
              <a:buClr>
                <a:schemeClr val="dk2"/>
              </a:buClr>
              <a:buFont typeface="Arial"/>
              <a:buChar char="•"/>
            </a:pPr>
            <a:r>
              <a:rPr lang="ru-RU" u="sng" dirty="0">
                <a:solidFill>
                  <a:schemeClr val="hlink"/>
                </a:solidFill>
                <a:hlinkClick r:id="rId8"/>
              </a:rPr>
              <a:t>Первичная установка почты и пароля</a:t>
            </a:r>
            <a:endParaRPr dirty="0"/>
          </a:p>
          <a:p>
            <a:pPr marL="285750" indent="-171450">
              <a:spcBef>
                <a:spcPts val="1800"/>
              </a:spcBef>
              <a:buClr>
                <a:schemeClr val="dk2"/>
              </a:buClr>
            </a:pPr>
            <a:endParaRPr dirty="0"/>
          </a:p>
        </p:txBody>
      </p:sp>
      <p:sp>
        <p:nvSpPr>
          <p:cNvPr id="513" name="Google Shape;513;p28"/>
          <p:cNvSpPr txBox="1">
            <a:spLocks noGrp="1"/>
          </p:cNvSpPr>
          <p:nvPr>
            <p:ph type="ctrTitle"/>
          </p:nvPr>
        </p:nvSpPr>
        <p:spPr>
          <a:xfrm>
            <a:off x="2658392" y="286045"/>
            <a:ext cx="6711394" cy="75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Полезные материалы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38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27664" y="1093576"/>
            <a:ext cx="8668988" cy="1977616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8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Спасибо за внимание</a:t>
            </a:r>
            <a:r>
              <a:rPr lang="en-US" sz="48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/>
            </a:r>
            <a:br>
              <a:rPr lang="en-US" sz="48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ru-RU" sz="4800" b="1" strike="noStrike" spc="-1" dirty="0">
                <a:solidFill>
                  <a:schemeClr val="accent3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Остались вопросы?</a:t>
            </a:r>
            <a:endParaRPr lang="ru-RU" sz="4800" b="1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9628200" y="6073920"/>
            <a:ext cx="18388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ctr">
            <a:noAutofit/>
          </a:bodyPr>
          <a:lstStyle/>
          <a:p>
            <a:pPr marL="228600"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000" b="1" strike="noStrike" spc="-1" dirty="0" err="1">
                <a:solidFill>
                  <a:schemeClr val="accent1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kontur.ru</a:t>
            </a:r>
            <a:endParaRPr lang="ru-RU" sz="2000" b="1" strike="noStrike" spc="-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ceHolder 1"/>
          <p:cNvSpPr txBox="1">
            <a:spLocks/>
          </p:cNvSpPr>
          <p:nvPr/>
        </p:nvSpPr>
        <p:spPr>
          <a:xfrm>
            <a:off x="8867520" y="5630040"/>
            <a:ext cx="2605010" cy="348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4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sz="2000" b="1" spc="-1" smtClean="0">
                <a:solidFill>
                  <a:srgbClr val="FE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Корионов</a:t>
            </a:r>
            <a:endParaRPr lang="ru-RU" sz="2000" b="1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19523" y="716396"/>
            <a:ext cx="9696960" cy="71729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Коротко о главном</a:t>
            </a:r>
            <a:endParaRPr lang="ru-RU" sz="40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165;p6"/>
          <p:cNvSpPr/>
          <p:nvPr/>
        </p:nvSpPr>
        <p:spPr>
          <a:xfrm>
            <a:off x="939960" y="3159360"/>
            <a:ext cx="34387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21732" y="1971728"/>
            <a:ext cx="11463867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>
                <a:solidFill>
                  <a:srgbClr val="FEFFFE"/>
                </a:solidFill>
              </a:rPr>
              <a:t>1 сентября 2023 года </a:t>
            </a:r>
            <a:r>
              <a:rPr lang="ru-RU" spc="-1" dirty="0" smtClean="0">
                <a:solidFill>
                  <a:srgbClr val="FEFFFE"/>
                </a:solidFill>
              </a:rPr>
              <a:t>вступили </a:t>
            </a:r>
            <a:r>
              <a:rPr lang="ru-RU" spc="-1" dirty="0">
                <a:solidFill>
                  <a:srgbClr val="FEFFFE"/>
                </a:solidFill>
              </a:rPr>
              <a:t>в силу изменения в </a:t>
            </a:r>
            <a:r>
              <a:rPr lang="ru-RU" spc="-1" dirty="0" smtClean="0">
                <a:solidFill>
                  <a:srgbClr val="FEFFFE"/>
                </a:solidFill>
              </a:rPr>
              <a:t>63-ФЗ «Об </a:t>
            </a:r>
            <a:r>
              <a:rPr lang="ru-RU" spc="-1" dirty="0">
                <a:solidFill>
                  <a:srgbClr val="FEFFFE"/>
                </a:solidFill>
              </a:rPr>
              <a:t>электронной подписи» от 06.04.201</a:t>
            </a:r>
            <a:r>
              <a:rPr lang="en-US" spc="-1" dirty="0">
                <a:solidFill>
                  <a:srgbClr val="FEFFFE"/>
                </a:solidFill>
              </a:rPr>
              <a:t>1</a:t>
            </a: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4 августа 2023 подписан «поправочный» закон 457-ФЗ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en-US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>
                <a:solidFill>
                  <a:srgbClr val="FEFFFE"/>
                </a:solidFill>
              </a:rPr>
              <a:t>Бухгалтеры и другие уполномоченные </a:t>
            </a:r>
            <a:r>
              <a:rPr lang="ru-RU" spc="-1" dirty="0" smtClean="0">
                <a:solidFill>
                  <a:srgbClr val="FEFFFE"/>
                </a:solidFill>
              </a:rPr>
              <a:t>могут </a:t>
            </a:r>
            <a:r>
              <a:rPr lang="ru-RU" spc="-1" dirty="0">
                <a:solidFill>
                  <a:srgbClr val="FEFFFE"/>
                </a:solidFill>
              </a:rPr>
              <a:t>продолжить подписывать документы от лица компании с помощью сертификата сотрудника, если </a:t>
            </a:r>
            <a:r>
              <a:rPr lang="ru-RU" spc="-1" dirty="0" smtClean="0">
                <a:solidFill>
                  <a:srgbClr val="FEFFFE"/>
                </a:solidFill>
              </a:rPr>
              <a:t>получили </a:t>
            </a:r>
            <a:r>
              <a:rPr lang="ru-RU" spc="-1" dirty="0">
                <a:solidFill>
                  <a:srgbClr val="FEFFFE"/>
                </a:solidFill>
              </a:rPr>
              <a:t>его до </a:t>
            </a:r>
            <a:r>
              <a:rPr lang="ru-RU" spc="-1" dirty="0" smtClean="0">
                <a:solidFill>
                  <a:srgbClr val="FEFFFE"/>
                </a:solidFill>
              </a:rPr>
              <a:t>1 сентября 2023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>
                <a:solidFill>
                  <a:srgbClr val="FEFFFE"/>
                </a:solidFill>
              </a:rPr>
              <a:t>С </a:t>
            </a:r>
            <a:r>
              <a:rPr lang="ru-RU" spc="-1" dirty="0" smtClean="0">
                <a:solidFill>
                  <a:srgbClr val="FEFFFE"/>
                </a:solidFill>
              </a:rPr>
              <a:t>1 сентября 2023 </a:t>
            </a:r>
            <a:r>
              <a:rPr lang="ru-RU" spc="-1" dirty="0">
                <a:solidFill>
                  <a:srgbClr val="FEFFFE"/>
                </a:solidFill>
              </a:rPr>
              <a:t>сотрудник </a:t>
            </a:r>
            <a:r>
              <a:rPr lang="ru-RU" spc="-1" dirty="0" smtClean="0">
                <a:solidFill>
                  <a:srgbClr val="FEFFFE"/>
                </a:solidFill>
              </a:rPr>
              <a:t>может </a:t>
            </a:r>
            <a:r>
              <a:rPr lang="ru-RU" spc="-1" dirty="0">
                <a:solidFill>
                  <a:srgbClr val="FEFFFE"/>
                </a:solidFill>
              </a:rPr>
              <a:t>получить только сертификат физлица и использовать МЧД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 idx="4294967295"/>
          </p:nvPr>
        </p:nvSpPr>
        <p:spPr>
          <a:xfrm>
            <a:off x="719523" y="716396"/>
            <a:ext cx="9696960" cy="71729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изменения из 457-ФЗ</a:t>
            </a:r>
            <a:endParaRPr lang="ru-RU" sz="40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165;p6"/>
          <p:cNvSpPr/>
          <p:nvPr/>
        </p:nvSpPr>
        <p:spPr>
          <a:xfrm>
            <a:off x="939960" y="3159360"/>
            <a:ext cx="34387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21732" y="1971728"/>
            <a:ext cx="114638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Упрощение трансграничного ЭДО</a:t>
            </a: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Ужесточение требований к УЦ и 12-летние сертификаты (с 15-месячным закрытым ключом)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en-US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Уничтожение закрытого ключа после его истечения</a:t>
            </a:r>
            <a:endParaRPr lang="ru-RU" spc="-1" dirty="0">
              <a:solidFill>
                <a:srgbClr val="FE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1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 idx="4294967295"/>
          </p:nvPr>
        </p:nvSpPr>
        <p:spPr>
          <a:xfrm>
            <a:off x="719523" y="716396"/>
            <a:ext cx="9696960" cy="71729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сертификат руководителя</a:t>
            </a:r>
            <a:endParaRPr lang="ru-RU" sz="4000" b="0" strike="noStrike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165;p6"/>
          <p:cNvSpPr/>
          <p:nvPr/>
        </p:nvSpPr>
        <p:spPr>
          <a:xfrm>
            <a:off x="939960" y="3159360"/>
            <a:ext cx="3438720" cy="35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21732" y="1971728"/>
            <a:ext cx="114638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Выдают через государственные УЦ (ФНС, Казначейство и Центробанк)</a:t>
            </a: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Ключ в единственном экземпляре без возможности копирования</a:t>
            </a:r>
            <a:r>
              <a:rPr lang="ru-RU" spc="-1" dirty="0">
                <a:solidFill>
                  <a:srgbClr val="FEFFFE"/>
                </a:solidFill>
              </a:rPr>
              <a:t/>
            </a:r>
            <a:br>
              <a:rPr lang="ru-RU" spc="-1" dirty="0">
                <a:solidFill>
                  <a:srgbClr val="FEFFFE"/>
                </a:solidFill>
              </a:rPr>
            </a:br>
            <a:endParaRPr lang="en-US" spc="-1" dirty="0">
              <a:solidFill>
                <a:srgbClr val="FEFFFE"/>
              </a:solidFill>
            </a:endParaRPr>
          </a:p>
          <a:p>
            <a:pPr marL="571500" indent="-3429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FEFFFE"/>
                </a:solidFill>
              </a:rPr>
              <a:t>Первое получение через личный визит руководителя</a:t>
            </a:r>
            <a:endParaRPr lang="ru-RU" spc="-1" dirty="0">
              <a:solidFill>
                <a:srgbClr val="FE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 bwMode="auto">
          <a:xfrm>
            <a:off x="1011358" y="520612"/>
            <a:ext cx="10169285" cy="14492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Виды электронной подписи</a:t>
            </a:r>
            <a:endParaRPr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6"/>
          </p:nvPr>
        </p:nvSpPr>
        <p:spPr bwMode="auto">
          <a:xfrm>
            <a:off x="1019174" y="2132856"/>
            <a:ext cx="3060602" cy="901891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Простая</a:t>
            </a:r>
            <a:endParaRPr sz="240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 bwMode="auto">
          <a:xfrm>
            <a:off x="1019174" y="3034747"/>
            <a:ext cx="2884941" cy="139453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dirty="0" smtClean="0"/>
              <a:t>Ввод логина/пароля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/>
              <a:t>Без </a:t>
            </a:r>
            <a:r>
              <a:rPr lang="ru-RU" dirty="0" err="1" smtClean="0"/>
              <a:t>спецпрограмм</a:t>
            </a:r>
            <a:endParaRPr lang="ru-RU" dirty="0" smtClean="0"/>
          </a:p>
          <a:p>
            <a:pPr marL="285750" indent="-285750">
              <a:buFontTx/>
              <a:buChar char="-"/>
              <a:defRPr/>
            </a:pPr>
            <a:r>
              <a:rPr lang="ru-RU" dirty="0" smtClean="0"/>
              <a:t>Пример: </a:t>
            </a:r>
            <a:r>
              <a:rPr lang="ru-RU" dirty="0" err="1" smtClean="0"/>
              <a:t>Госуслуги</a:t>
            </a:r>
            <a:endParaRPr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0"/>
          </p:nvPr>
        </p:nvSpPr>
        <p:spPr bwMode="auto">
          <a:xfrm>
            <a:off x="3893913" y="3028062"/>
            <a:ext cx="3404922" cy="2777202"/>
          </a:xfrm>
        </p:spPr>
        <p:txBody>
          <a:bodyPr lIns="0"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dirty="0" smtClean="0"/>
              <a:t>С применением </a:t>
            </a:r>
            <a:r>
              <a:rPr lang="ru-RU" dirty="0" err="1" smtClean="0"/>
              <a:t>спецпрограмм</a:t>
            </a:r>
            <a:r>
              <a:rPr lang="ru-RU" dirty="0" smtClean="0"/>
              <a:t> (СКЗИ)</a:t>
            </a: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ru-RU" dirty="0" smtClean="0"/>
              <a:t>Можно использовать </a:t>
            </a:r>
            <a:br>
              <a:rPr lang="ru-RU" dirty="0" smtClean="0"/>
            </a:br>
            <a:r>
              <a:rPr lang="ru-RU" dirty="0" smtClean="0"/>
              <a:t>после заключения соглашения с контрагентом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 smtClean="0"/>
              <a:t>Подтверждает целостность документа с момента подписания</a:t>
            </a: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ru-RU" dirty="0" smtClean="0"/>
              <a:t>Пример: кадровый ЭДО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/>
          </p:nvPr>
        </p:nvSpPr>
        <p:spPr bwMode="auto">
          <a:xfrm>
            <a:off x="7963714" y="3034747"/>
            <a:ext cx="3172845" cy="3274573"/>
          </a:xfrm>
        </p:spPr>
        <p:txBody>
          <a:bodyPr lIns="0">
            <a:norm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ru-RU" dirty="0"/>
              <a:t>С применением </a:t>
            </a:r>
            <a:r>
              <a:rPr lang="ru-RU" dirty="0" err="1"/>
              <a:t>спецпрограмм</a:t>
            </a:r>
            <a:r>
              <a:rPr lang="ru-RU" dirty="0"/>
              <a:t> (СКЗИ)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/>
              <a:t>Подтверждает </a:t>
            </a:r>
            <a:r>
              <a:rPr lang="ru-RU" dirty="0"/>
              <a:t>целостность документа с момента </a:t>
            </a:r>
            <a:r>
              <a:rPr lang="ru-RU" dirty="0" smtClean="0"/>
              <a:t>подписания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/>
              <a:t>Аналогична печати на бумаге и/или подписи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/>
              <a:t>Единые требования к получению (63-ФЗ)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/>
              <a:t>Пример: отчетность ФНС и другие госорганы; подписание договоров и пр. документов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8"/>
          </p:nvPr>
        </p:nvSpPr>
        <p:spPr bwMode="auto">
          <a:xfrm>
            <a:off x="3894640" y="2132856"/>
            <a:ext cx="4637511" cy="901891"/>
          </a:xfrm>
        </p:spPr>
        <p:txBody>
          <a:bodyPr lIns="0"/>
          <a:lstStyle/>
          <a:p>
            <a:pPr>
              <a:defRPr/>
            </a:pPr>
            <a:r>
              <a:rPr lang="ru-RU" sz="2400" b="0" dirty="0" smtClean="0"/>
              <a:t>Неквалифицированная</a:t>
            </a:r>
            <a:endParaRPr sz="2400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9"/>
          </p:nvPr>
        </p:nvSpPr>
        <p:spPr bwMode="auto">
          <a:xfrm>
            <a:off x="7963715" y="2132856"/>
            <a:ext cx="3549368" cy="901891"/>
          </a:xfrm>
        </p:spPr>
        <p:txBody>
          <a:bodyPr lIns="0"/>
          <a:lstStyle/>
          <a:p>
            <a:pPr>
              <a:defRPr/>
            </a:pPr>
            <a:r>
              <a:rPr lang="ru-RU" sz="2400" b="0" dirty="0" smtClean="0"/>
              <a:t>Квалифицированная</a:t>
            </a:r>
          </a:p>
          <a:p>
            <a:pPr>
              <a:defRPr/>
            </a:pPr>
            <a:r>
              <a:rPr lang="ru-RU" sz="2400" dirty="0" smtClean="0"/>
              <a:t>(КЭП)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533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175;p7"/>
          <p:cNvSpPr/>
          <p:nvPr/>
        </p:nvSpPr>
        <p:spPr>
          <a:xfrm>
            <a:off x="844935" y="2174700"/>
            <a:ext cx="10461240" cy="441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A3FDB1F-87D8-CD3B-A307-CD1D26C69B0B}"/>
              </a:ext>
            </a:extLst>
          </p:cNvPr>
          <p:cNvSpPr txBox="1">
            <a:spLocks/>
          </p:cNvSpPr>
          <p:nvPr/>
        </p:nvSpPr>
        <p:spPr>
          <a:xfrm>
            <a:off x="711485" y="750225"/>
            <a:ext cx="10768429" cy="71698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Как подписывать документы </a:t>
            </a:r>
            <a:r>
              <a:rPr lang="ru-RU" sz="4000" b="1" strike="noStrike" spc="-1" dirty="0" smtClean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с ЭП?</a:t>
            </a:r>
            <a:endParaRPr lang="ru-RU" sz="4000" spc="-1" dirty="0">
              <a:solidFill>
                <a:srgbClr val="FE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699" y="17755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-1" dirty="0" smtClean="0">
                <a:solidFill>
                  <a:srgbClr val="FEFFFE"/>
                </a:solidFill>
              </a:rPr>
              <a:t>До </a:t>
            </a:r>
            <a:r>
              <a:rPr lang="ru-RU" b="1" spc="-1" dirty="0" smtClean="0">
                <a:solidFill>
                  <a:srgbClr val="FEFFFE"/>
                </a:solidFill>
              </a:rPr>
              <a:t>1 сентября 202</a:t>
            </a:r>
            <a:r>
              <a:rPr lang="ru-RU" b="1" spc="-1" dirty="0" smtClean="0">
                <a:solidFill>
                  <a:srgbClr val="FF0000"/>
                </a:solidFill>
              </a:rPr>
              <a:t>4 </a:t>
            </a:r>
            <a:r>
              <a:rPr lang="ru-RU" spc="-1" dirty="0" smtClean="0"/>
              <a:t>возможны два варианта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285851"/>
            <a:ext cx="10420350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04133" y="41603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-1" dirty="0" smtClean="0">
                <a:solidFill>
                  <a:srgbClr val="FEFFFE"/>
                </a:solidFill>
              </a:rPr>
              <a:t>После </a:t>
            </a:r>
            <a:r>
              <a:rPr lang="ru-RU" b="1" spc="-1" dirty="0" smtClean="0">
                <a:solidFill>
                  <a:srgbClr val="FEFFFE"/>
                </a:solidFill>
              </a:rPr>
              <a:t>1 сентября 202</a:t>
            </a:r>
            <a:r>
              <a:rPr lang="ru-RU" b="1" spc="-1" dirty="0" smtClean="0">
                <a:solidFill>
                  <a:schemeClr val="accent3"/>
                </a:solidFill>
              </a:rPr>
              <a:t>4</a:t>
            </a:r>
            <a:r>
              <a:rPr lang="ru-RU" b="1" spc="-1" dirty="0" smtClean="0">
                <a:solidFill>
                  <a:srgbClr val="FEFFFE"/>
                </a:solidFill>
              </a:rPr>
              <a:t> </a:t>
            </a:r>
            <a:r>
              <a:rPr lang="ru-RU" spc="-1" dirty="0" smtClean="0">
                <a:solidFill>
                  <a:srgbClr val="FEFFFE"/>
                </a:solidFill>
              </a:rPr>
              <a:t>– только один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41034" y="6073984"/>
            <a:ext cx="820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FEFFFE"/>
                </a:solidFill>
              </a:rPr>
              <a:t>Получить сертификат сотрудника после </a:t>
            </a:r>
            <a:r>
              <a:rPr lang="ru-RU" b="1" spc="-1" dirty="0" smtClean="0">
                <a:solidFill>
                  <a:srgbClr val="FEFFFE"/>
                </a:solidFill>
              </a:rPr>
              <a:t>1 сентября 202</a:t>
            </a:r>
            <a:r>
              <a:rPr lang="ru-RU" b="1" spc="-1" dirty="0" smtClean="0">
                <a:solidFill>
                  <a:schemeClr val="accent3"/>
                </a:solidFill>
              </a:rPr>
              <a:t>3</a:t>
            </a:r>
            <a:r>
              <a:rPr lang="ru-RU" b="1" spc="-1" dirty="0" smtClean="0">
                <a:solidFill>
                  <a:srgbClr val="FEFFFE"/>
                </a:solidFill>
              </a:rPr>
              <a:t> </a:t>
            </a:r>
            <a:r>
              <a:rPr lang="ru-RU" spc="-1" dirty="0" smtClean="0">
                <a:solidFill>
                  <a:srgbClr val="FEFFFE"/>
                </a:solidFill>
              </a:rPr>
              <a:t>невозможно!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584" y="4529678"/>
            <a:ext cx="63150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69A85F4-D0F4-F910-ACF9-0E78D3DB5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61" y="1508140"/>
            <a:ext cx="3572828" cy="5088419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9D7CCB7-92DA-A169-78FD-9923B0A5E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249" y="1938575"/>
            <a:ext cx="3184072" cy="4371328"/>
          </a:xfrm>
        </p:spPr>
        <p:txBody>
          <a:bodyPr/>
          <a:lstStyle/>
          <a:p>
            <a:pPr marL="257175" indent="-257175">
              <a:spcBef>
                <a:spcPts val="3000"/>
              </a:spcBef>
              <a:buClr>
                <a:srgbClr val="FB762F"/>
              </a:buClr>
              <a:buFont typeface="+mj-lt"/>
              <a:buAutoNum type="arabicPeriod"/>
            </a:pPr>
            <a:r>
              <a:rPr lang="ru-RU" altLang="ru-RU" dirty="0"/>
              <a:t>Сертификаты сотрудников юрлиц будут действовать </a:t>
            </a:r>
            <a:br>
              <a:rPr lang="ru-RU" altLang="ru-RU" dirty="0"/>
            </a:br>
            <a:r>
              <a:rPr lang="ru-RU" altLang="ru-RU" dirty="0"/>
              <a:t>до 31.08.2024 года</a:t>
            </a:r>
          </a:p>
          <a:p>
            <a:pPr marL="257175" indent="-257175">
              <a:spcBef>
                <a:spcPts val="3000"/>
              </a:spcBef>
              <a:buClr>
                <a:srgbClr val="FB762F"/>
              </a:buClr>
              <a:buFont typeface="+mj-lt"/>
              <a:buAutoNum type="arabicPeriod"/>
            </a:pPr>
            <a:r>
              <a:rPr lang="ru-RU" altLang="ru-RU" dirty="0"/>
              <a:t>С 01.09.2023 года нельзя </a:t>
            </a:r>
            <a:r>
              <a:rPr lang="ru-RU" altLang="ru-RU" dirty="0" smtClean="0"/>
              <a:t>выпустить </a:t>
            </a:r>
            <a:r>
              <a:rPr lang="ru-RU" altLang="ru-RU" dirty="0"/>
              <a:t>сертификат сотрудника юрлица</a:t>
            </a:r>
          </a:p>
          <a:p>
            <a:pPr marL="257175" indent="-257175">
              <a:spcBef>
                <a:spcPts val="3000"/>
              </a:spcBef>
              <a:buClr>
                <a:srgbClr val="FB762F"/>
              </a:buClr>
              <a:buFont typeface="+mj-lt"/>
              <a:buAutoNum type="arabicPeriod"/>
            </a:pPr>
            <a:r>
              <a:rPr lang="ru-RU" altLang="ru-RU" dirty="0"/>
              <a:t>Сертификат физлица подходит для работы с разными организациями</a:t>
            </a:r>
            <a:endParaRPr lang="en-US" alt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2F2771-0516-61F9-DBD9-6DED740AC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577" y="576191"/>
            <a:ext cx="7839924" cy="1198821"/>
          </a:xfrm>
        </p:spPr>
        <p:txBody>
          <a:bodyPr/>
          <a:lstStyle/>
          <a:p>
            <a:r>
              <a:rPr lang="ru-RU" dirty="0"/>
              <a:t>Продление сертификатов сотрудников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552EBF0-575A-28A6-B8AA-E9DB3979E4BC}"/>
              </a:ext>
            </a:extLst>
          </p:cNvPr>
          <p:cNvSpPr/>
          <p:nvPr/>
        </p:nvSpPr>
        <p:spPr>
          <a:xfrm>
            <a:off x="782253" y="2955248"/>
            <a:ext cx="3476064" cy="124747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1936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181;p8"/>
          <p:cNvSpPr/>
          <p:nvPr/>
        </p:nvSpPr>
        <p:spPr>
          <a:xfrm>
            <a:off x="718458" y="1090080"/>
            <a:ext cx="6948768" cy="2641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Что такое МЧД и</a:t>
            </a:r>
            <a:r>
              <a:rPr lang="en-US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</a:t>
            </a:r>
            <a:r>
              <a:rPr lang="ru-RU" sz="5400" b="1" strike="noStrike" spc="-1" dirty="0">
                <a:solidFill>
                  <a:srgbClr val="FEFFF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как с ней работать</a:t>
            </a:r>
            <a:endParaRPr lang="ru-RU" sz="5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1B98D3-3393-C8E8-2F1E-C6A64C9A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539" y="3272539"/>
            <a:ext cx="1694070" cy="2787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heme Kontur">
  <a:themeElements>
    <a:clrScheme name="Black">
      <a:dk1>
        <a:srgbClr val="FEFFFE"/>
      </a:dk1>
      <a:lt1>
        <a:srgbClr val="000000"/>
      </a:lt1>
      <a:dk2>
        <a:srgbClr val="F1F1F1"/>
      </a:dk2>
      <a:lt2>
        <a:srgbClr val="000000"/>
      </a:lt2>
      <a:accent1>
        <a:srgbClr val="FE6C61"/>
      </a:accent1>
      <a:accent2>
        <a:srgbClr val="FE5948"/>
      </a:accent2>
      <a:accent3>
        <a:srgbClr val="EE3B37"/>
      </a:accent3>
      <a:accent4>
        <a:srgbClr val="CA3D35"/>
      </a:accent4>
      <a:accent5>
        <a:srgbClr val="FB752F"/>
      </a:accent5>
      <a:accent6>
        <a:srgbClr val="A92A27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Тheme Kontur</Template>
  <TotalTime>78427</TotalTime>
  <Words>780</Words>
  <Application>Microsoft Office PowerPoint</Application>
  <PresentationFormat>Широкоэкранный</PresentationFormat>
  <Paragraphs>129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Microsoft YaHei</vt:lpstr>
      <vt:lpstr>Arial</vt:lpstr>
      <vt:lpstr>DejaVu Sans</vt:lpstr>
      <vt:lpstr>Open Sans</vt:lpstr>
      <vt:lpstr>StarSymbol</vt:lpstr>
      <vt:lpstr>Symbol</vt:lpstr>
      <vt:lpstr>Times New Roman</vt:lpstr>
      <vt:lpstr>Wingdings</vt:lpstr>
      <vt:lpstr>Тheme Kontur</vt:lpstr>
      <vt:lpstr>Тheme Kontur</vt:lpstr>
      <vt:lpstr>Тheme Kontur</vt:lpstr>
      <vt:lpstr>Тheme Kontur</vt:lpstr>
      <vt:lpstr>Тheme Kontur</vt:lpstr>
      <vt:lpstr>Тheme Kontur</vt:lpstr>
      <vt:lpstr>Тheme Kontur</vt:lpstr>
      <vt:lpstr>Тheme Kontur</vt:lpstr>
      <vt:lpstr>Изменения  в 63-ФЗ и переход на МЧД </vt:lpstr>
      <vt:lpstr>Презентация PowerPoint</vt:lpstr>
      <vt:lpstr>Коротко о главном</vt:lpstr>
      <vt:lpstr>Ещё изменения из 457-ФЗ</vt:lpstr>
      <vt:lpstr>Про сертификат руководителя</vt:lpstr>
      <vt:lpstr>Виды электронной подписи</vt:lpstr>
      <vt:lpstr>Презентация PowerPoint</vt:lpstr>
      <vt:lpstr>Продление сертификатов сотрудников</vt:lpstr>
      <vt:lpstr>Презентация PowerPoint</vt:lpstr>
      <vt:lpstr>Презентация PowerPoint</vt:lpstr>
      <vt:lpstr>Презентация PowerPoint</vt:lpstr>
      <vt:lpstr>Процессы работы с МЧД</vt:lpstr>
      <vt:lpstr>Презентация PowerPoint</vt:lpstr>
      <vt:lpstr>Сервис Контур.Доверенность</vt:lpstr>
      <vt:lpstr>Мастер создания МЧД в Экстерне</vt:lpstr>
      <vt:lpstr>Мастер создания МЧД</vt:lpstr>
      <vt:lpstr>Запрос подписи МЧД ФСС  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можно использовать МЧД из Контур.Доверенности</vt:lpstr>
      <vt:lpstr>Подготовьтесь к изменениям в работе с электронными документами </vt:lpstr>
      <vt:lpstr>Полезные ссылки</vt:lpstr>
      <vt:lpstr>Полезные материалы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Ольга Преображенская</dc:creator>
  <dc:description/>
  <cp:lastModifiedBy>Корионов Илья Валерьянович</cp:lastModifiedBy>
  <cp:revision>372</cp:revision>
  <dcterms:created xsi:type="dcterms:W3CDTF">2021-03-05T04:34:43Z</dcterms:created>
  <dcterms:modified xsi:type="dcterms:W3CDTF">2023-09-05T06:34:27Z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22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38</vt:r8>
  </property>
</Properties>
</file>