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8" r:id="rId5"/>
    <p:sldId id="257" r:id="rId6"/>
    <p:sldId id="264" r:id="rId7"/>
    <p:sldId id="269" r:id="rId8"/>
    <p:sldId id="270" r:id="rId9"/>
    <p:sldId id="263" r:id="rId10"/>
    <p:sldId id="265" r:id="rId11"/>
    <p:sldId id="266" r:id="rId12"/>
    <p:sldId id="271" r:id="rId13"/>
    <p:sldId id="267" r:id="rId14"/>
    <p:sldId id="275" r:id="rId15"/>
    <p:sldId id="276" r:id="rId16"/>
    <p:sldId id="277" r:id="rId17"/>
    <p:sldId id="274" r:id="rId18"/>
    <p:sldId id="272" r:id="rId19"/>
    <p:sldId id="273" r:id="rId20"/>
    <p:sldId id="278" r:id="rId21"/>
    <p:sldId id="26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6F9"/>
    <a:srgbClr val="E31E27"/>
    <a:srgbClr val="EA1D28"/>
    <a:srgbClr val="E61D21"/>
    <a:srgbClr val="E91A22"/>
    <a:srgbClr val="15B3D5"/>
    <a:srgbClr val="00B4D9"/>
    <a:srgbClr val="1B5B9F"/>
    <a:srgbClr val="E61D23"/>
    <a:srgbClr val="E9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0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12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994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27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67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69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41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4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90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4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1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D622D-96A5-4F11-BC10-356157D3AF6A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C42B1-D5F9-4EF0-9CBD-747203009D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7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3.pn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Волгоградская областная организация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Общероссийского Профсоюза образования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55" y="336617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18562" y="2120618"/>
            <a:ext cx="50927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территория закона, внимания, возможностей!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2864" y="5572664"/>
            <a:ext cx="4671205" cy="91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Л.Л.КОЧЕРГИНА, председатель</a:t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Волгоградской областной организации</a:t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Общероссийского Профсоюза образования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V="1">
            <a:off x="2920041" y="5748704"/>
            <a:ext cx="42528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6600" dirty="0">
                <a:solidFill>
                  <a:srgbClr val="EA1D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6600" dirty="0">
                <a:solidFill>
                  <a:srgbClr val="EA1D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6600" dirty="0">
                <a:solidFill>
                  <a:srgbClr val="EA1D2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014" y="1657337"/>
            <a:ext cx="3345314" cy="50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«Зона Закона»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37167" y="1767305"/>
            <a:ext cx="48735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пункты правового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юридические консультации.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правовых знаний руководителей.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Конференции, семинары.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проверки образовательных организаций.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- курсы.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690" y="2093747"/>
            <a:ext cx="3410309" cy="47642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90017" y="4826675"/>
            <a:ext cx="57062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инспектор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Татьяна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38-36-76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Матус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Наталия Александровна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38-97-62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инспектор труда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Лагутин Геннадий Васильевич –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38-35-95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«ПрофМастера»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37" y="369826"/>
            <a:ext cx="998494" cy="8810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0179" y="1576962"/>
            <a:ext cx="8203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Волгоградская областная организация является соучредителем региональных конкурсов профессионального мастерства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1608" y="2553893"/>
            <a:ext cx="5762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года».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дополнительного образования года».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«Педагог-психолог года».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«Учитель-дефектолог года» 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мастер производственного обучения».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«Педагогический дебют».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«Преподаватель года».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3761" y="3060959"/>
            <a:ext cx="4377304" cy="308265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 flipH="1">
            <a:off x="3286663" y="5270739"/>
            <a:ext cx="52017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организации, проведении конкурсов профессионального мастерства, награждение конкурсантов.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победителей на Всероссийском этапе.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профсоюзных конкурсов.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«ПрофГрант»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329048" y="1989210"/>
            <a:ext cx="4477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проектов ВООП,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поддержанных фондом Президентских грантов в 2023 году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36" y="1526874"/>
            <a:ext cx="1752990" cy="22173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203" y="1677836"/>
            <a:ext cx="2175622" cy="234874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00292" y="3796422"/>
            <a:ext cx="500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 поддержка проектов </a:t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территориальных организаций Профсоюза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77" y="4706203"/>
            <a:ext cx="2921108" cy="15565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59260" y="4563374"/>
            <a:ext cx="36469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2022 год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Грант выделен ТОП Ворошиловского района.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2023 год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Грант выделен ТОП </a:t>
            </a:r>
            <a:r>
              <a:rPr lang="ru-RU" dirty="0" err="1" smtClean="0">
                <a:solidFill>
                  <a:srgbClr val="FF0000"/>
                </a:solidFill>
              </a:rPr>
              <a:t>Жирновского</a:t>
            </a:r>
            <a:r>
              <a:rPr lang="ru-RU" dirty="0" smtClean="0">
                <a:solidFill>
                  <a:srgbClr val="FF0000"/>
                </a:solidFill>
              </a:rPr>
              <a:t> района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10" y="4442753"/>
            <a:ext cx="2553471" cy="234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73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61580" y="50155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«Быть Добру»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80" y="4293251"/>
            <a:ext cx="2898477" cy="2448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19" y="4329413"/>
            <a:ext cx="2704566" cy="24126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31" y="3735333"/>
            <a:ext cx="2133815" cy="30067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9436" y="2344727"/>
            <a:ext cx="84461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и поддержки людям, прибывшим из ДНР и ЛНР, находящихся в объектах размещения собственности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Профсоюзных организаций системы образования ЛНР,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ДНР.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овместные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акции с органами управления образованием различных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уровней.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опровождение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оказания адресной помощи.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68286" y="1167124"/>
            <a:ext cx="8923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июне 2022 года подписаны договоры о сотрудничестве между Общероссийским Профсоюзом образования и Донецкой и Луганской народными республиками.</a:t>
            </a:r>
          </a:p>
        </p:txBody>
      </p:sp>
    </p:spTree>
    <p:extLst>
      <p:ext uri="{BB962C8B-B14F-4D97-AF65-F5344CB8AC3E}">
        <p14:creationId xmlns:p14="http://schemas.microsoft.com/office/powerpoint/2010/main" val="46142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«Для тех, кто нас выводи в люди,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нас выводит в мастера»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03" y="335319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90" y="-56073"/>
            <a:ext cx="2055726" cy="1669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61117" y="1526872"/>
            <a:ext cx="7617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социализацию людей старшего поколения через различные формы социальной активности. активизация деятельности (создание) советов ветеранов педагогического труда в каждом муниципальном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03" y="2847341"/>
            <a:ext cx="2909220" cy="3887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79" y="2504410"/>
            <a:ext cx="4376467" cy="201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494" y="4601115"/>
            <a:ext cx="4643886" cy="213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5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«Ступени роста»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03" y="335319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90" y="-56073"/>
            <a:ext cx="2055726" cy="166921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03" y="2263871"/>
            <a:ext cx="2233793" cy="801226"/>
          </a:xfrm>
          <a:prstGeom prst="rect">
            <a:avLst/>
          </a:prstGeom>
          <a:noFill/>
        </p:spPr>
      </p:pic>
      <p:pic>
        <p:nvPicPr>
          <p:cNvPr id="10" name="Рисунок 9" descr="D:\Рабочий стол\Логотип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01" y="1742535"/>
            <a:ext cx="610365" cy="59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30" y="4865298"/>
            <a:ext cx="2544074" cy="1696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5" y="4865298"/>
            <a:ext cx="2544075" cy="1696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701" y="4865298"/>
            <a:ext cx="2544074" cy="16960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34748" y="2040146"/>
            <a:ext cx="57608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площадка для профсоюзного актива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Волгоградской областной 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b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Общероссийского Профсоюза 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1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«Форум молодых педагогов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«Думая о будущем»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03" y="335319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490" y="-56073"/>
            <a:ext cx="2055726" cy="16692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16392" y="1677838"/>
            <a:ext cx="7435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проводится ежегодно с 2009 года и входит в перечень мероприятий календарного плана молодежных событий Общероссийского Профсоюза образования. Участниками форума являются педагоги до трех лет работы.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37" y="3127809"/>
            <a:ext cx="5222982" cy="34819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45126" y="3692106"/>
            <a:ext cx="3631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игры.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от наставников.</a:t>
            </a:r>
          </a:p>
          <a:p>
            <a:pPr marL="285750" indent="-285750" algn="r">
              <a:buFont typeface="Wingdings" panose="05000000000000000000" pitchFamily="2" charset="2"/>
              <a:buChar char="v"/>
            </a:pP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профессионального общения.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2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«Работаем и отдыхаем-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бываем, в гости принимаем.»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61" y="-56073"/>
            <a:ext cx="2135403" cy="17339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47" y="1677835"/>
            <a:ext cx="2472905" cy="18546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23337" y="1589511"/>
            <a:ext cx="3621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7 по 9 мая Волгоградская областная организация Общероссийского Профсоюза образования принимала делегацию студентов - профсоюзных активистов из ДНР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42" y="1677835"/>
            <a:ext cx="2472905" cy="18546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3034483" y="4751981"/>
            <a:ext cx="2865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Дружеская встреча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из Саратова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27" y="4029338"/>
            <a:ext cx="2714953" cy="2036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248" y="4002100"/>
            <a:ext cx="2708695" cy="20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1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2958861" y="112143"/>
            <a:ext cx="9122122" cy="2143663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</a:rPr>
              <a:t>Автоматизация </a:t>
            </a:r>
            <a:r>
              <a:rPr lang="ru-RU" dirty="0">
                <a:solidFill>
                  <a:srgbClr val="002060"/>
                </a:solidFill>
              </a:rPr>
              <a:t>педагогической диагностики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индивидуального </a:t>
            </a:r>
            <a:r>
              <a:rPr lang="ru-RU" dirty="0">
                <a:solidFill>
                  <a:srgbClr val="002060"/>
                </a:solidFill>
              </a:rPr>
              <a:t>развития детей </a:t>
            </a: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dirty="0">
                <a:solidFill>
                  <a:srgbClr val="002060"/>
                </a:solidFill>
              </a:rPr>
              <a:t>как фактор повышения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качества </a:t>
            </a:r>
            <a:r>
              <a:rPr lang="ru-RU" dirty="0">
                <a:solidFill>
                  <a:srgbClr val="002060"/>
                </a:solidFill>
              </a:rPr>
              <a:t>дошкольного </a:t>
            </a:r>
            <a:r>
              <a:rPr lang="ru-RU" dirty="0" smtClean="0">
                <a:solidFill>
                  <a:srgbClr val="002060"/>
                </a:solidFill>
              </a:rPr>
              <a:t>образования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40" y="708412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97" y="317019"/>
            <a:ext cx="2135403" cy="1733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28540" y="2255804"/>
            <a:ext cx="7892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2021 года состоялось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Соглашения 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сотрудничестве между ООО "Вотум" и Волгоградской областной организацией Общероссийского Профсоюза образования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60" y="3896639"/>
            <a:ext cx="3076392" cy="205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36" y="3421107"/>
            <a:ext cx="2251494" cy="15009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5" y="3421107"/>
            <a:ext cx="2277374" cy="15182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21" y="5080959"/>
            <a:ext cx="2339341" cy="1559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22572" r="25175"/>
          <a:stretch/>
        </p:blipFill>
        <p:spPr>
          <a:xfrm>
            <a:off x="3439235" y="5063318"/>
            <a:ext cx="2224585" cy="16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2958861" y="112143"/>
            <a:ext cx="9122122" cy="2143663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«Стипендия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им.Л.Ф.Нестеренко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40" y="708412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597" y="317019"/>
            <a:ext cx="2135403" cy="17339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62581" y="2153366"/>
            <a:ext cx="66865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Стипендия имени </a:t>
            </a:r>
            <a:r>
              <a:rPr lang="ru-RU" sz="1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Л.Ф.Нестеренко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учреждена для увековечения памяти Лидии Федоровны Нестеренко, проработавшей 30 лет председателем Волгоградской областной организации Профсоюза, Отличника просвещения СССР, Отличника народного просвещения РСФСР, Заслуженного педагога Волгоградской области, в знак признания выдающегося вклада в становление и развитие Волгоградской областной организации Профсоюза, значительные достижения по развитию деятельности студенческих профсоюзных организаций Волгоградской области, эффективную реализацию молодежной политики на территории Волгоградской области.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83734" y="4512062"/>
            <a:ext cx="8615610" cy="248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Стипендия имени </a:t>
            </a: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Л.Ф.Нестеренко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назначается студентам образовательных организаций высшего образования и профессионального образования, обучающимся по очной форме обучения, являющихся членами Профсоюза и соответствующим следующим критериям: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наличие стажа профсоюзного членства не менее 2-х лет;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студентом по итогам промежуточной аттестации в течение не менее 2 следующих друг за другом семестров, предшествующих назначению сти­пендии, оценок «отлично», «отлично» и «хорошо», «хорошо»; 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систематическое участие студента в организации и проведении вузовских и </a:t>
            </a:r>
            <a:r>
              <a:rPr lang="ru-RU" sz="13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сузовских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региональных и федеральных мероприятий Профсоюза;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систематическое участие студента в обеспечении защиты прав студентов.</a:t>
            </a:r>
            <a:endParaRPr lang="ru-RU" sz="13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33" y="2135513"/>
            <a:ext cx="1472939" cy="22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2" y="94888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ВООП</a:t>
            </a:r>
            <a:endParaRPr lang="ru-RU" sz="2800" b="1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50" y="473343"/>
            <a:ext cx="784667" cy="69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96" y="173380"/>
            <a:ext cx="1570231" cy="1274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72928" y="1905328"/>
            <a:ext cx="85660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</a:rPr>
              <a:t>По состоянию на 1 января 2023 года в структуре Волгоградской областной организации Профсоюза:</a:t>
            </a:r>
          </a:p>
          <a:p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44</a:t>
            </a:r>
            <a:r>
              <a:rPr lang="ru-RU" sz="1400" dirty="0">
                <a:solidFill>
                  <a:srgbClr val="002060"/>
                </a:solidFill>
              </a:rPr>
              <a:t> территориальных организаций (4 городских и 40 районных). 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1160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первичных профсоюзных организаций в образовательных учреждениях, организациях отрасли, из которых: 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622</a:t>
            </a:r>
            <a:r>
              <a:rPr lang="ru-RU" sz="1400" dirty="0">
                <a:solidFill>
                  <a:srgbClr val="002060"/>
                </a:solidFill>
              </a:rPr>
              <a:t> – в общеобразовательных организациях;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401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– в организациях дошкольного образования;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54</a:t>
            </a:r>
            <a:r>
              <a:rPr lang="ru-RU" sz="1400" dirty="0">
                <a:solidFill>
                  <a:srgbClr val="002060"/>
                </a:solidFill>
              </a:rPr>
              <a:t> – в организациях дополнительного образования детей;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6</a:t>
            </a:r>
            <a:r>
              <a:rPr lang="ru-RU" sz="1400" b="1" dirty="0">
                <a:solidFill>
                  <a:srgbClr val="002060"/>
                </a:solidFill>
              </a:rPr>
              <a:t> – </a:t>
            </a:r>
            <a:r>
              <a:rPr lang="ru-RU" sz="1400" dirty="0">
                <a:solidFill>
                  <a:srgbClr val="002060"/>
                </a:solidFill>
              </a:rPr>
              <a:t>в организациях высшего образования (3 организации работающих, 3 организации студентов);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24</a:t>
            </a:r>
            <a:r>
              <a:rPr lang="ru-RU" sz="1400" b="1" dirty="0">
                <a:solidFill>
                  <a:srgbClr val="002060"/>
                </a:solidFill>
              </a:rPr>
              <a:t> – </a:t>
            </a:r>
            <a:r>
              <a:rPr lang="ru-RU" sz="1400" dirty="0">
                <a:solidFill>
                  <a:srgbClr val="002060"/>
                </a:solidFill>
              </a:rPr>
              <a:t>в профессиональных образовательных организациях (4 объединенные, 20 организаций работающих);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54</a:t>
            </a:r>
            <a:r>
              <a:rPr lang="ru-RU" sz="1400" dirty="0">
                <a:solidFill>
                  <a:srgbClr val="002060"/>
                </a:solidFill>
              </a:rPr>
              <a:t> – в «других» организациях;</a:t>
            </a:r>
          </a:p>
          <a:p>
            <a:r>
              <a:rPr lang="ru-RU" sz="1400" b="1" dirty="0">
                <a:solidFill>
                  <a:srgbClr val="FF0000"/>
                </a:solidFill>
              </a:rPr>
              <a:t>1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– в учреждении дополнительного профессионального образования.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Всего членов Профсоюза </a:t>
            </a:r>
            <a:r>
              <a:rPr lang="ru-RU" sz="1400" b="1" dirty="0">
                <a:solidFill>
                  <a:srgbClr val="FF0000"/>
                </a:solidFill>
              </a:rPr>
              <a:t>58 038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человек, из которых </a:t>
            </a:r>
            <a:r>
              <a:rPr lang="ru-RU" sz="1400" b="1" dirty="0">
                <a:solidFill>
                  <a:srgbClr val="FF0000"/>
                </a:solidFill>
              </a:rPr>
              <a:t>36 520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работающих, </a:t>
            </a:r>
            <a:r>
              <a:rPr lang="ru-RU" sz="1400" b="1" dirty="0">
                <a:solidFill>
                  <a:srgbClr val="FF0000"/>
                </a:solidFill>
              </a:rPr>
              <a:t>20 478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обучающихся и </a:t>
            </a:r>
            <a:r>
              <a:rPr lang="ru-RU" sz="1400" b="1" dirty="0">
                <a:solidFill>
                  <a:srgbClr val="FF0000"/>
                </a:solidFill>
              </a:rPr>
              <a:t>1040</a:t>
            </a:r>
            <a:r>
              <a:rPr lang="ru-RU" sz="1400" dirty="0">
                <a:solidFill>
                  <a:srgbClr val="002060"/>
                </a:solidFill>
              </a:rPr>
              <a:t> пенсионеров.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Охват профсоюзным членством - </a:t>
            </a:r>
            <a:r>
              <a:rPr lang="ru-RU" sz="1400" b="1" dirty="0">
                <a:solidFill>
                  <a:srgbClr val="FF0000"/>
                </a:solidFill>
              </a:rPr>
              <a:t>79,4 %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754351"/>
              </p:ext>
            </p:extLst>
          </p:nvPr>
        </p:nvGraphicFramePr>
        <p:xfrm>
          <a:off x="3537868" y="5397152"/>
          <a:ext cx="812800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6637166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66825596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4570003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8248694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90401355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7462800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42081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176812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79" y="5863718"/>
            <a:ext cx="926031" cy="9354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96" y="5837383"/>
            <a:ext cx="682925" cy="6829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16" y="5862233"/>
            <a:ext cx="987956" cy="9369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46" y="5862233"/>
            <a:ext cx="735283" cy="7352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517" y="5837383"/>
            <a:ext cx="899341" cy="9053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164" y="5862233"/>
            <a:ext cx="560361" cy="5603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68" y="5837383"/>
            <a:ext cx="1009289" cy="10092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73" y="5874235"/>
            <a:ext cx="711277" cy="7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03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2958861" y="112143"/>
            <a:ext cx="9122122" cy="2143663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8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«Экскурсионный образовательный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«У каждого своя высота»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1" y="613521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88" y="317020"/>
            <a:ext cx="1893712" cy="1537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91" y="2066023"/>
            <a:ext cx="3312207" cy="47140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47781" y="2255806"/>
            <a:ext cx="4459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на организацию групповых выездов по образовательному маршруту.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17" y="3042034"/>
            <a:ext cx="2505666" cy="16704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26" y="3042034"/>
            <a:ext cx="2430035" cy="16200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26" y="5029905"/>
            <a:ext cx="2430035" cy="16200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789" y="5029905"/>
            <a:ext cx="2406194" cy="16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ИнфоПоле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56" y="1432839"/>
            <a:ext cx="7483488" cy="1425063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51152"/>
              </p:ext>
            </p:extLst>
          </p:nvPr>
        </p:nvGraphicFramePr>
        <p:xfrm>
          <a:off x="3403600" y="2808118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08897680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9925053"/>
                    </a:ext>
                  </a:extLst>
                </a:gridCol>
                <a:gridCol w="1792295">
                  <a:extLst>
                    <a:ext uri="{9D8B030D-6E8A-4147-A177-3AD203B41FA5}">
                      <a16:colId xmlns:a16="http://schemas.microsoft.com/office/drawing/2014/main" val="2776790066"/>
                    </a:ext>
                  </a:extLst>
                </a:gridCol>
                <a:gridCol w="2271705">
                  <a:extLst>
                    <a:ext uri="{9D8B030D-6E8A-4147-A177-3AD203B41FA5}">
                      <a16:colId xmlns:a16="http://schemas.microsoft.com/office/drawing/2014/main" val="2726102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Сайт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Социальные сети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Канал в </a:t>
                      </a:r>
                      <a:r>
                        <a:rPr lang="ru-RU" dirty="0" err="1" smtClean="0"/>
                        <a:t>Ютуб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Книгоиздание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283335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469" y="3289562"/>
            <a:ext cx="2501324" cy="34793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3" y="3289562"/>
            <a:ext cx="2467156" cy="35053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44" y="3329919"/>
            <a:ext cx="2553169" cy="34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2" y="94888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</a:t>
            </a:r>
            <a:br>
              <a:rPr lang="ru-RU" sz="28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800" b="1" kern="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50" y="473343"/>
            <a:ext cx="784667" cy="692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496" y="173380"/>
            <a:ext cx="1570231" cy="127499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11358" y="2247179"/>
            <a:ext cx="82276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партнерства.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Юридическая защита прав и интересов членов Профсоюза.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членов Профсоюза на охрану труда и здоровья.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Организационное, кадровое, финансовое укрепление Профсоюза.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взаимодействия с институтами гражданского общества и участие в независимой общественной оценке качества образования.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инновационной деятельности Профсоюза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 по повышению престижа профессии педагога в профессиональной среде и в обществе.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профсоюзной деятельности.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0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и клубы при ВООП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661" y="438837"/>
            <a:ext cx="746019" cy="6582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513" y="265844"/>
            <a:ext cx="1342487" cy="10900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44727" y="2050679"/>
            <a:ext cx="6215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Волгоградский областной Совет молодых педагогов. </a:t>
            </a:r>
            <a:b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Сотников Максим Геннадьевич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E61D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E61D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18" y="1536377"/>
            <a:ext cx="1651959" cy="15594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23" y="5393104"/>
            <a:ext cx="964183" cy="1026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66" y="2861188"/>
            <a:ext cx="1466349" cy="9775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55057" y="3006137"/>
            <a:ext cx="55554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Волгоградский региональный клуб «Наставник».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Гончарук Олеся Владимировна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b="1" dirty="0">
              <a:solidFill>
                <a:srgbClr val="E61D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42271" y="5527806"/>
            <a:ext cx="6271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ветеранов педагогического труда.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Веникова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8052" y="4089325"/>
            <a:ext cx="6655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отделение </a:t>
            </a:r>
            <a:r>
              <a:rPr lang="ru-RU" b="1" dirty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лидеров образования </a:t>
            </a: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года</a:t>
            </a: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Богатов </a:t>
            </a:r>
            <a:r>
              <a:rPr lang="ru-RU" b="1" dirty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b="1" dirty="0" smtClean="0">
                <a:solidFill>
                  <a:srgbClr val="E61D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endParaRPr lang="ru-RU" b="1" dirty="0">
              <a:solidFill>
                <a:srgbClr val="E61D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15" y="4017734"/>
            <a:ext cx="1030991" cy="9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54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«СоцМерное пространство»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2950" y="1677836"/>
            <a:ext cx="81778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на компенсацию стоимости санаторно-курортных путёвок членам Профсоюза.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членам Профсоюза из средств ВООП.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беспроцентного займа из средств ВООП.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расходов, связанных с предоставлением мер социальной поддержки по оплате жилого помещения и отдельных видов коммунальных услуг, предоставляемых членам Профсоюза – педагогическим работникам образовательных организаций, проживающим в Волгоградской области и работающим в сельских населённых пунктах, рабочих посёлках (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на территории Волгоградской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670663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«Здоровый член Профсоюза –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здоровая школа – здоровая область»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2950" y="1677836"/>
            <a:ext cx="81778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санаторно-курортного лечения и отдыха членов профсоюза и членов их семей.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соглашений с медицинскими клиниками (медицинский центр «Сфера», стоматология «ДЭМ», клиника «Панацея», медицинский центр МРТ-диагностики «Деметра плюс» и т.д.).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«Профсоюзный дисконт».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и региональных мероприятиях («Человек идущий», «Здоровые решения», «День здоровья», «Туристический слёт педагогов», «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Абассадоры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здоровья»).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оздоровительной тематики (тематические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акция «Здоровые новости», спартакиада для преподавателей СПО «Команды в жизни, команды в спорте»). </a:t>
            </a:r>
          </a:p>
        </p:txBody>
      </p:sp>
      <p:pic>
        <p:nvPicPr>
          <p:cNvPr id="11" name="Picture 6" descr="https://webattach.mail.yandex.net/message_part_real/2023-06-05-14-25-47.png?exif_rotate=y&amp;no_disposition=y&amp;name=2023-06-05-14-25-47.png&amp;sid=YWVzX3NpZDp7ImFlc0tleUlkIjoiMTc4IiwiaG1hY0tleUlkIjoiMTc4IiwiaXZCYXNlNjQiOiJjTG1kM2ZoeEdVeUppUGpTMmpFOFZ3PT0iLCJzaWRCYXNlNjQiOiJNRXQxbVFSeFNWVzdBZmNPdklSTVpKblJMSElscjhHWWFYWllmRTFSVGdTbXBVR3ZVaXd4OTRHWE1TUzRCZDQrUktGTXJySU0va0lzeWVPdXU2VlNyT2F6UXExR0dQNG92OGZ2cDV5NDFyMUxCTjRGMEozdnBOWmV2cXE0WjFnaCIsImhtYWNCYXNlNjQiOiJCUGppSmhaQUhJd0FrTDRycVVOYXJlYUxzK1ZJQVJ4d3pWVFhvR01oc01jPSJ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14" y="5218798"/>
            <a:ext cx="2087514" cy="13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528" y="5555228"/>
            <a:ext cx="5334462" cy="525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54" y="5252415"/>
            <a:ext cx="1526875" cy="15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«ПрофКульт»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12950" y="1677836"/>
            <a:ext cx="8177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ВООП заключила договор о сотрудничестве, который подразумевает продвижение культурно – массовых мероприятий, проведение творческих вечеров, встреч, выставок и фестивалей в регионе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03" y="2691442"/>
            <a:ext cx="3196088" cy="2130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79" y="3205457"/>
            <a:ext cx="2317354" cy="3096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7" y="4753824"/>
            <a:ext cx="2594970" cy="19462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47" y="2691441"/>
            <a:ext cx="2629476" cy="19721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79125" y="5271541"/>
            <a:ext cx="3683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«ПрофКульт»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работает в св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зке 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проектом «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Профсоюз»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03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«100%Профсоюз»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62791" y="1590710"/>
            <a:ext cx="78154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 - первичные профсоюзные организации дошкольных, общеобразовательных организаций и организаций дополнительного образования, имеющие 100-процентное профсоюзное членство не менее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3-х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на момент обращения и входящие в структуру областной организации профсоюза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98268"/>
              </p:ext>
            </p:extLst>
          </p:nvPr>
        </p:nvGraphicFramePr>
        <p:xfrm>
          <a:off x="3140013" y="3068038"/>
          <a:ext cx="873856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640">
                  <a:extLst>
                    <a:ext uri="{9D8B030D-6E8A-4147-A177-3AD203B41FA5}">
                      <a16:colId xmlns:a16="http://schemas.microsoft.com/office/drawing/2014/main" val="1616960359"/>
                    </a:ext>
                  </a:extLst>
                </a:gridCol>
                <a:gridCol w="2184640">
                  <a:extLst>
                    <a:ext uri="{9D8B030D-6E8A-4147-A177-3AD203B41FA5}">
                      <a16:colId xmlns:a16="http://schemas.microsoft.com/office/drawing/2014/main" val="1685675241"/>
                    </a:ext>
                  </a:extLst>
                </a:gridCol>
                <a:gridCol w="2184640">
                  <a:extLst>
                    <a:ext uri="{9D8B030D-6E8A-4147-A177-3AD203B41FA5}">
                      <a16:colId xmlns:a16="http://schemas.microsoft.com/office/drawing/2014/main" val="525921822"/>
                    </a:ext>
                  </a:extLst>
                </a:gridCol>
                <a:gridCol w="2184640">
                  <a:extLst>
                    <a:ext uri="{9D8B030D-6E8A-4147-A177-3AD203B41FA5}">
                      <a16:colId xmlns:a16="http://schemas.microsoft.com/office/drawing/2014/main" val="3254181145"/>
                    </a:ext>
                  </a:extLst>
                </a:gridCol>
              </a:tblGrid>
              <a:tr h="3160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Выдача единовременного денежного сертификата к юбилейным и памятным датам первичных профсоюзных организаций со 100-процентным профсоюзным членством (оргтехника, медицинский осмотр, СОУТ и др.).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Подпроект </a:t>
                      </a:r>
                      <a:r>
                        <a:rPr lang="ru-RU" sz="1300" b="1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«СтоПроцентные лица Профсоюза» 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размещение на сайте Волгоградской областной организации Профсоюза и в социальных сетях Волгоградской областной организации Профсоюза информации о первичных профсоюзных организациях со 100-процентным профсоюзным членством, их председателях профкома и руководителях.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Подпроект </a:t>
                      </a:r>
                      <a:br>
                        <a:rPr lang="ru-RU" sz="13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ru-RU" sz="1300" u="sng" dirty="0" smtClean="0">
                          <a:solidFill>
                            <a:srgbClr val="002060"/>
                          </a:solidFill>
                        </a:rPr>
                        <a:t>«Гордимся и равняемся» </a:t>
                      </a:r>
                      <a:r>
                        <a:rPr lang="ru-RU" sz="1300" dirty="0" smtClean="0">
                          <a:solidFill>
                            <a:srgbClr val="002060"/>
                          </a:solidFill>
                        </a:rPr>
                        <a:t>- занесение в Книгу Почета Волгоградской областной организации Профсоюза работников народного образования и науки РФ первичных профсоюзных организаций со 100-процентным профсоюзным членством, их председателей профкома и руководителей ОО.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EEF6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Подпроект </a:t>
                      </a:r>
                      <a:b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300" b="1" u="sng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«Обучение на 100» 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направление членов профактива организаций с </a:t>
                      </a:r>
                      <a:r>
                        <a:rPr lang="ru-RU" sz="1300" b="1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профчленством</a:t>
                      </a:r>
                      <a:r>
                        <a:rPr lang="ru-RU" sz="13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выше среднего процента по региональной организации, социальных партнеров на обучающие программы организуемые   Общероссийским Профсоюзом образования, Волгоградской областной организацией. </a:t>
                      </a:r>
                      <a:endParaRPr lang="ru-RU" sz="13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EE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31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1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91" y="-15786"/>
            <a:ext cx="2958860" cy="6873786"/>
          </a:xfrm>
          <a:prstGeom prst="rect">
            <a:avLst/>
          </a:prstGeom>
          <a:solidFill>
            <a:srgbClr val="E9F4FA"/>
          </a:solidFill>
        </p:spPr>
      </p:pic>
      <p:sp>
        <p:nvSpPr>
          <p:cNvPr id="7" name="Горизонтальный свиток 6"/>
          <p:cNvSpPr/>
          <p:nvPr/>
        </p:nvSpPr>
        <p:spPr>
          <a:xfrm>
            <a:off x="3140014" y="94890"/>
            <a:ext cx="8923715" cy="1431985"/>
          </a:xfrm>
          <a:prstGeom prst="horizontalScroll">
            <a:avLst/>
          </a:prstGeom>
          <a:solidFill>
            <a:srgbClr val="EEF6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Программно-проектное управление.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«Село рядом»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67" y="335320"/>
            <a:ext cx="1077964" cy="9511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13" y="-56073"/>
            <a:ext cx="2135403" cy="17339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80" y="1535979"/>
            <a:ext cx="2789162" cy="15698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7766" y="3105835"/>
            <a:ext cx="72893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 взаимодействия сельских и городских школ.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проведении онлайн уроков, совместных мероприятий.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организации выезда мобильных групп.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50" y="4533834"/>
            <a:ext cx="2592238" cy="19441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97" y="4533834"/>
            <a:ext cx="2916269" cy="19441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06" y="4182363"/>
            <a:ext cx="1799695" cy="23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1076</Words>
  <Application>Microsoft Office PowerPoint</Application>
  <PresentationFormat>Широкоэкранный</PresentationFormat>
  <Paragraphs>132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</dc:creator>
  <cp:lastModifiedBy>Пользователь Windows</cp:lastModifiedBy>
  <cp:revision>96</cp:revision>
  <dcterms:created xsi:type="dcterms:W3CDTF">2023-08-23T10:36:02Z</dcterms:created>
  <dcterms:modified xsi:type="dcterms:W3CDTF">2023-10-25T08:38:41Z</dcterms:modified>
</cp:coreProperties>
</file>