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58" r:id="rId5"/>
    <p:sldId id="257" r:id="rId6"/>
    <p:sldId id="264" r:id="rId7"/>
    <p:sldId id="269" r:id="rId8"/>
    <p:sldId id="270" r:id="rId9"/>
    <p:sldId id="263" r:id="rId10"/>
    <p:sldId id="265" r:id="rId11"/>
    <p:sldId id="266" r:id="rId12"/>
    <p:sldId id="271" r:id="rId13"/>
    <p:sldId id="267" r:id="rId14"/>
    <p:sldId id="275" r:id="rId15"/>
    <p:sldId id="276" r:id="rId16"/>
    <p:sldId id="277" r:id="rId17"/>
    <p:sldId id="274" r:id="rId18"/>
    <p:sldId id="272" r:id="rId19"/>
    <p:sldId id="273" r:id="rId20"/>
    <p:sldId id="278" r:id="rId21"/>
    <p:sldId id="268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F6F9"/>
    <a:srgbClr val="E31E27"/>
    <a:srgbClr val="EA1D28"/>
    <a:srgbClr val="E61D21"/>
    <a:srgbClr val="E91A22"/>
    <a:srgbClr val="15B3D5"/>
    <a:srgbClr val="00B4D9"/>
    <a:srgbClr val="1B5B9F"/>
    <a:srgbClr val="E61D23"/>
    <a:srgbClr val="E9F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2" autoAdjust="0"/>
    <p:restoredTop sz="94660"/>
  </p:normalViewPr>
  <p:slideViewPr>
    <p:cSldViewPr snapToGrid="0">
      <p:cViewPr varScale="1">
        <p:scale>
          <a:sx n="70" d="100"/>
          <a:sy n="70" d="100"/>
        </p:scale>
        <p:origin x="4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088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120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9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27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670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5699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412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46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9090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42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314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D622D-96A5-4F11-BC10-356157D3AF6A}" type="datetimeFigureOut">
              <a:rPr lang="ru-RU" smtClean="0"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C42B1-D5F9-4EF0-9CBD-747203009D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079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.png"/><Relationship Id="rId7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2.png"/><Relationship Id="rId7" Type="http://schemas.openxmlformats.org/officeDocument/2006/relationships/image" Target="../media/image4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.png"/><Relationship Id="rId9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2.png"/><Relationship Id="rId7" Type="http://schemas.openxmlformats.org/officeDocument/2006/relationships/image" Target="../media/image5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2.png"/><Relationship Id="rId7" Type="http://schemas.openxmlformats.org/officeDocument/2006/relationships/image" Target="../media/image5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3.png"/><Relationship Id="rId9" Type="http://schemas.openxmlformats.org/officeDocument/2006/relationships/image" Target="../media/image5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jp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2.png"/><Relationship Id="rId7" Type="http://schemas.openxmlformats.org/officeDocument/2006/relationships/image" Target="../media/image6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3.png"/><Relationship Id="rId9" Type="http://schemas.openxmlformats.org/officeDocument/2006/relationships/image" Target="../media/image64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.png"/><Relationship Id="rId7" Type="http://schemas.openxmlformats.org/officeDocument/2006/relationships/image" Target="../media/image2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.png"/><Relationship Id="rId7" Type="http://schemas.openxmlformats.org/officeDocument/2006/relationships/image" Target="../media/image3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Волгоградская областная организация</a:t>
            </a:r>
            <a:b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Общероссийского Профсоюза образования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155" y="336617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618562" y="2120618"/>
            <a:ext cx="50927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территория закона, внимания, возможностей!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172864" y="5572664"/>
            <a:ext cx="4671205" cy="914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solidFill>
                  <a:srgbClr val="002060"/>
                </a:solidFill>
              </a:rPr>
              <a:t>Л.Л.КОЧЕРГИНА, председатель</a:t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i="1" dirty="0" smtClean="0">
                <a:solidFill>
                  <a:srgbClr val="002060"/>
                </a:solidFill>
              </a:rPr>
              <a:t>Волгоградской областной организации</a:t>
            </a:r>
            <a:br>
              <a:rPr lang="ru-RU" i="1" dirty="0" smtClean="0">
                <a:solidFill>
                  <a:srgbClr val="002060"/>
                </a:solidFill>
              </a:rPr>
            </a:br>
            <a:r>
              <a:rPr lang="ru-RU" i="1" dirty="0" smtClean="0">
                <a:solidFill>
                  <a:srgbClr val="002060"/>
                </a:solidFill>
              </a:rPr>
              <a:t>Общероссийского Профсоюза образования</a:t>
            </a:r>
            <a:endParaRPr lang="ru-RU" i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 flipV="1">
            <a:off x="2920041" y="5748704"/>
            <a:ext cx="425282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200"/>
              </a:lnSpc>
              <a:spcAft>
                <a:spcPts val="0"/>
              </a:spcAft>
            </a:pPr>
            <a:r>
              <a:rPr lang="ru-RU" sz="6600" dirty="0">
                <a:solidFill>
                  <a:srgbClr val="EA1D2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ru-RU" sz="6600" dirty="0">
                <a:solidFill>
                  <a:srgbClr val="EA1D2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ts val="1200"/>
              </a:lnSpc>
              <a:spcAft>
                <a:spcPts val="0"/>
              </a:spcAft>
            </a:pPr>
            <a:r>
              <a:rPr lang="ru-RU" sz="6600" dirty="0">
                <a:solidFill>
                  <a:srgbClr val="EA1D28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014" y="1657337"/>
            <a:ext cx="3345314" cy="505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2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«Зона Закона»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67" y="335320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37167" y="1767305"/>
            <a:ext cx="487358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Мобильные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правового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консультирования.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Бесплатные юридические консультации.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правовых знаний руководителей.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Конференции, семинары.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Правовые проверки образовательных организаций.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- курсы.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690" y="2093747"/>
            <a:ext cx="3410309" cy="476425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90017" y="4826675"/>
            <a:ext cx="570620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Правовой инспектор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Татьяна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Владимировна –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38-36-76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Юрист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Матус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Наталия Александровна –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38-97-62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инспектор труда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Лагутин Геннадий Васильевич –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 38-35-95 </a:t>
            </a:r>
          </a:p>
          <a:p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7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«ПрофМастера»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637" y="369826"/>
            <a:ext cx="998494" cy="8810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00179" y="1576962"/>
            <a:ext cx="82033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Волгоградская областная организация является соучредителем региональных конкурсов профессионального мастерства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41608" y="2553893"/>
            <a:ext cx="57624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 года».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«Воспитатель года.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 дополнительного образования года».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«Педагог-психолог года».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«Учитель-дефектолог года» 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Лучший мастер производственного обучения».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«Педагогический дебют».</a:t>
            </a: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«Преподаватель года».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63761" y="3060959"/>
            <a:ext cx="4377304" cy="308265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 flipH="1">
            <a:off x="3286663" y="5270739"/>
            <a:ext cx="52017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организации, проведении конкурсов профессионального мастерства, награждение конкурсантов.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победителей на Всероссийском этапе.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проведение профсоюзных конкурсов.</a:t>
            </a:r>
          </a:p>
          <a:p>
            <a:pPr marL="171450" indent="-171450" algn="just">
              <a:buFont typeface="Wingdings" panose="05000000000000000000" pitchFamily="2" charset="2"/>
              <a:buChar char="Ø"/>
            </a:pPr>
            <a:endParaRPr lang="ru-RU" sz="14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4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«ПрофГрант»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67" y="335320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5329048" y="1989210"/>
            <a:ext cx="44771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проектов ВООП, </a:t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поддержанных фондом Президентских грантов в 2023 году</a:t>
            </a:r>
            <a:endParaRPr lang="ru-RU" dirty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036" y="1526874"/>
            <a:ext cx="1752990" cy="221733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203" y="1677836"/>
            <a:ext cx="2175622" cy="2348749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300292" y="3796422"/>
            <a:ext cx="5002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Грантовая поддержка проектов </a:t>
            </a:r>
            <a:b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территориальных организаций Профсоюза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577" y="4706203"/>
            <a:ext cx="2921108" cy="15565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159260" y="4563374"/>
            <a:ext cx="364694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</a:rPr>
              <a:t>2022 год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Грант выделен ТОП Ворошиловского района.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dirty="0" smtClean="0">
                <a:solidFill>
                  <a:srgbClr val="FF0000"/>
                </a:solidFill>
              </a:rPr>
              <a:t>2023 год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Грант выделен ТОП </a:t>
            </a:r>
            <a:r>
              <a:rPr lang="ru-RU" dirty="0" err="1" smtClean="0">
                <a:solidFill>
                  <a:srgbClr val="FF0000"/>
                </a:solidFill>
              </a:rPr>
              <a:t>Жирновского</a:t>
            </a:r>
            <a:r>
              <a:rPr lang="ru-RU" dirty="0" smtClean="0">
                <a:solidFill>
                  <a:srgbClr val="FF0000"/>
                </a:solidFill>
              </a:rPr>
              <a:t> района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0010" y="4442753"/>
            <a:ext cx="2553471" cy="234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273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61580" y="50155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«Быть Добру»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67" y="335320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580" y="4293251"/>
            <a:ext cx="2898477" cy="244881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419" y="4329413"/>
            <a:ext cx="2704566" cy="241265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2731" y="3735333"/>
            <a:ext cx="2133815" cy="300673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9436" y="2344727"/>
            <a:ext cx="84461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и поддержки людям, прибывшим из ДНР и ЛНР, находящихся в объектах размещения собственности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Профсоюза.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оддержка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Профсоюзных организаций системы образования ЛНР,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ДНР.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овместные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акции с органами управления образованием различных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уровней.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опровождение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части оказания адресной помощи.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68286" y="1167124"/>
            <a:ext cx="89237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июне 2022 года подписаны договоры о сотрудничестве между Общероссийским Профсоюзом образования и Донецкой и Луганской народными республиками.</a:t>
            </a:r>
          </a:p>
        </p:txBody>
      </p:sp>
    </p:spTree>
    <p:extLst>
      <p:ext uri="{BB962C8B-B14F-4D97-AF65-F5344CB8AC3E}">
        <p14:creationId xmlns:p14="http://schemas.microsoft.com/office/powerpoint/2010/main" val="46142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«Для тех, кто нас выводи в люди, 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нас выводит в мастера»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903" y="335319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490" y="-56073"/>
            <a:ext cx="2055726" cy="166921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761117" y="1526872"/>
            <a:ext cx="76171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направлен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социализацию людей старшего поколения через различные формы социальной активности. активизация деятельности (создание) советов ветеранов педагогического труда в каждом муниципальном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районе.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903" y="2847341"/>
            <a:ext cx="2909220" cy="38870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879" y="2504410"/>
            <a:ext cx="4376467" cy="2010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494" y="4601115"/>
            <a:ext cx="4643886" cy="213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05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«Ступени роста»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903" y="335319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490" y="-56073"/>
            <a:ext cx="2055726" cy="1669213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903" y="2263871"/>
            <a:ext cx="2233793" cy="801226"/>
          </a:xfrm>
          <a:prstGeom prst="rect">
            <a:avLst/>
          </a:prstGeom>
          <a:noFill/>
        </p:spPr>
      </p:pic>
      <p:pic>
        <p:nvPicPr>
          <p:cNvPr id="10" name="Рисунок 9" descr="D:\Рабочий стол\Логотип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101" y="1742535"/>
            <a:ext cx="610365" cy="5952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6830" y="4865298"/>
            <a:ext cx="2544074" cy="16960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3765" y="4865298"/>
            <a:ext cx="2544075" cy="16960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701" y="4865298"/>
            <a:ext cx="2544074" cy="169604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034748" y="2040146"/>
            <a:ext cx="576080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площадка для профсоюзного актива</a:t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Волгоградской областной </a:t>
            </a:r>
            <a:r>
              <a:rPr lang="ru-RU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 </a:t>
            </a:r>
            <a:br>
              <a:rPr lang="ru-RU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Общероссийского Профсоюза образования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0187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«Форум молодых педагогов 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«Думая о будущем»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903" y="335319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0490" y="-56073"/>
            <a:ext cx="2055726" cy="166921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916392" y="1677838"/>
            <a:ext cx="74359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Форум проводится ежегодно с 2009 года и входит в перечень мероприятий календарного плана молодежных событий Общероссийского Профсоюза образования. Участниками форума являются педагоги до трех лет работы. 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737" y="3127809"/>
            <a:ext cx="5222982" cy="348198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045126" y="3692106"/>
            <a:ext cx="36317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Лекции.</a:t>
            </a: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Мастер-классы.</a:t>
            </a: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Тренинги.</a:t>
            </a: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Деловые игры.</a:t>
            </a: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от наставников.</a:t>
            </a:r>
          </a:p>
          <a:p>
            <a:pPr marL="285750" indent="-285750" algn="r">
              <a:buFont typeface="Wingdings" panose="05000000000000000000" pitchFamily="2" charset="2"/>
              <a:buChar char="v"/>
            </a:pP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r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Важная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площадка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профессионального общения.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72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«Работаем и отдыхаем- 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гостях бываем, в гости принимаем.»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67" y="335320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461" y="-56073"/>
            <a:ext cx="2135403" cy="17339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747" y="1677835"/>
            <a:ext cx="2472905" cy="18546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323337" y="1589511"/>
            <a:ext cx="362179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7 по 9 мая Волгоградская областная организация Общероссийского Профсоюза образования принимала делегацию студентов - профсоюзных активистов из ДНР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042" y="1677835"/>
            <a:ext cx="2472905" cy="18546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10800000" flipV="1">
            <a:off x="3034483" y="4751981"/>
            <a:ext cx="28654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Дружеская встреча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педагогами из Саратова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1627" y="4029338"/>
            <a:ext cx="2714953" cy="203621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248" y="4002100"/>
            <a:ext cx="2708695" cy="2031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81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2958861" y="112143"/>
            <a:ext cx="9122122" cy="2143663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8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solidFill>
                  <a:srgbClr val="002060"/>
                </a:solidFill>
              </a:rPr>
              <a:t>Автоматизация </a:t>
            </a:r>
            <a:r>
              <a:rPr lang="ru-RU" dirty="0">
                <a:solidFill>
                  <a:srgbClr val="002060"/>
                </a:solidFill>
              </a:rPr>
              <a:t>педагогической диагностики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индивидуального </a:t>
            </a:r>
            <a:r>
              <a:rPr lang="ru-RU" dirty="0">
                <a:solidFill>
                  <a:srgbClr val="002060"/>
                </a:solidFill>
              </a:rPr>
              <a:t>развития детей </a:t>
            </a:r>
            <a:r>
              <a:rPr lang="ru-RU" dirty="0" smtClean="0">
                <a:solidFill>
                  <a:srgbClr val="002060"/>
                </a:solidFill>
              </a:rPr>
              <a:t>- </a:t>
            </a:r>
            <a:r>
              <a:rPr lang="ru-RU" dirty="0">
                <a:solidFill>
                  <a:srgbClr val="002060"/>
                </a:solidFill>
              </a:rPr>
              <a:t>как фактор повышения 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качества </a:t>
            </a:r>
            <a:r>
              <a:rPr lang="ru-RU" dirty="0">
                <a:solidFill>
                  <a:srgbClr val="002060"/>
                </a:solidFill>
              </a:rPr>
              <a:t>дошкольного </a:t>
            </a:r>
            <a:r>
              <a:rPr lang="ru-RU" dirty="0" smtClean="0">
                <a:solidFill>
                  <a:srgbClr val="002060"/>
                </a:solidFill>
              </a:rPr>
              <a:t>образования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40" y="708412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597" y="317019"/>
            <a:ext cx="2135403" cy="17339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528540" y="2255804"/>
            <a:ext cx="78928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сентября 2021 года состоялось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</a:t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Соглашения 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сотрудничестве между ООО "Вотум" и Волгоградской областной организацией Общероссийского Профсоюза образования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760" y="3896639"/>
            <a:ext cx="3076392" cy="2050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36" y="3421107"/>
            <a:ext cx="2251494" cy="15009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8635" y="3421107"/>
            <a:ext cx="2277374" cy="151824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0521" y="5080959"/>
            <a:ext cx="2339341" cy="155956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7" t="22572" r="25175"/>
          <a:stretch/>
        </p:blipFill>
        <p:spPr>
          <a:xfrm>
            <a:off x="3439235" y="5063318"/>
            <a:ext cx="2224585" cy="165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4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2958861" y="112143"/>
            <a:ext cx="9122122" cy="2143663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8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«Стипендия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им.Л.Ф.Нестеренко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40" y="708412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6597" y="317019"/>
            <a:ext cx="2135403" cy="17339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062581" y="2153366"/>
            <a:ext cx="668659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Стипендия имени </a:t>
            </a:r>
            <a:r>
              <a:rPr lang="ru-RU" sz="1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Л.Ф.Нестеренко</a:t>
            </a:r>
            <a:r>
              <a:rPr lang="ru-RU" sz="1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учреждена для увековечения памяти Лидии Федоровны Нестеренко, проработавшей 30 лет председателем Волгоградской областной организации Профсоюза, Отличника просвещения СССР, Отличника народного просвещения РСФСР, Заслуженного педагога Волгоградской области, в знак признания выдающегося вклада в становление и развитие Волгоградской областной организации Профсоюза, значительные достижения по развитию деятельности студенческих профсоюзных организаций Волгоградской области, эффективную реализацию молодежной политики на территории Волгоградской области.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83734" y="4512062"/>
            <a:ext cx="8615610" cy="2481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Стипендия имени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Л.Ф.Нестеренко</a:t>
            </a: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назначается студентам образовательных организаций высшего образования и профессионального образования, обучающимся по очной форме обучения, являющихся членами Профсоюза и соответствующим следующим критериям: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наличие стажа профсоюзного членства не менее 2-х лет;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получение студентом по итогам промежуточной аттестации в течение не менее 2 следующих друг за другом семестров, предшествующих назначению сти­пендии, оценок «отлично», «отлично» и «хорошо», «хорошо»; 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систематическое участие студента в организации и проведении вузовских и </a:t>
            </a:r>
            <a:r>
              <a:rPr lang="ru-RU" sz="13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сузовских</a:t>
            </a: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региональных и федеральных мероприятий Профсоюза;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"/>
            </a:pPr>
            <a:r>
              <a:rPr lang="ru-RU" sz="13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систематическое участие студента в обеспечении защиты прав студентов.</a:t>
            </a:r>
            <a:endParaRPr lang="ru-RU" sz="13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33" y="2135513"/>
            <a:ext cx="1472939" cy="221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26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2" y="94888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ВООП</a:t>
            </a:r>
            <a:endParaRPr lang="ru-RU" sz="2800" b="1" kern="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950" y="473343"/>
            <a:ext cx="784667" cy="6923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496" y="173380"/>
            <a:ext cx="1570231" cy="127499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372928" y="1905328"/>
            <a:ext cx="856603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По состоянию на 1 января 2023 года в структуре Волгоградской областной организации Профсоюза:</a:t>
            </a:r>
          </a:p>
          <a:p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44</a:t>
            </a:r>
            <a:r>
              <a:rPr lang="ru-RU" sz="1400" dirty="0">
                <a:solidFill>
                  <a:srgbClr val="002060"/>
                </a:solidFill>
              </a:rPr>
              <a:t> территориальных организаций (4 городских и 40 районных). 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1160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первичных профсоюзных организаций в образовательных учреждениях, организациях отрасли, из которых: 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622</a:t>
            </a:r>
            <a:r>
              <a:rPr lang="ru-RU" sz="1400" dirty="0">
                <a:solidFill>
                  <a:srgbClr val="002060"/>
                </a:solidFill>
              </a:rPr>
              <a:t> – в общеобразовательных организациях;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401</a:t>
            </a:r>
            <a:r>
              <a:rPr lang="ru-RU" sz="1400" b="1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– в организациях дошкольного образования;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54</a:t>
            </a:r>
            <a:r>
              <a:rPr lang="ru-RU" sz="1400" dirty="0">
                <a:solidFill>
                  <a:srgbClr val="002060"/>
                </a:solidFill>
              </a:rPr>
              <a:t> – в организациях дополнительного образования детей;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6</a:t>
            </a:r>
            <a:r>
              <a:rPr lang="ru-RU" sz="1400" b="1" dirty="0">
                <a:solidFill>
                  <a:srgbClr val="002060"/>
                </a:solidFill>
              </a:rPr>
              <a:t> – </a:t>
            </a:r>
            <a:r>
              <a:rPr lang="ru-RU" sz="1400" dirty="0">
                <a:solidFill>
                  <a:srgbClr val="002060"/>
                </a:solidFill>
              </a:rPr>
              <a:t>в организациях высшего образования (3 организации работающих, 3 организации студентов);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24</a:t>
            </a:r>
            <a:r>
              <a:rPr lang="ru-RU" sz="1400" b="1" dirty="0">
                <a:solidFill>
                  <a:srgbClr val="002060"/>
                </a:solidFill>
              </a:rPr>
              <a:t> – </a:t>
            </a:r>
            <a:r>
              <a:rPr lang="ru-RU" sz="1400" dirty="0">
                <a:solidFill>
                  <a:srgbClr val="002060"/>
                </a:solidFill>
              </a:rPr>
              <a:t>в профессиональных образовательных организациях (4 объединенные, 20 организаций работающих);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54</a:t>
            </a:r>
            <a:r>
              <a:rPr lang="ru-RU" sz="1400" dirty="0">
                <a:solidFill>
                  <a:srgbClr val="002060"/>
                </a:solidFill>
              </a:rPr>
              <a:t> – в «других» организациях;</a:t>
            </a:r>
          </a:p>
          <a:p>
            <a:r>
              <a:rPr lang="ru-RU" sz="1400" b="1" dirty="0">
                <a:solidFill>
                  <a:srgbClr val="FF0000"/>
                </a:solidFill>
              </a:rPr>
              <a:t>1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– в учреждении дополнительного профессионального образования.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Всего членов Профсоюза </a:t>
            </a:r>
            <a:r>
              <a:rPr lang="ru-RU" sz="1400" b="1" dirty="0">
                <a:solidFill>
                  <a:srgbClr val="FF0000"/>
                </a:solidFill>
              </a:rPr>
              <a:t>58 038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человек, из которых </a:t>
            </a:r>
            <a:r>
              <a:rPr lang="ru-RU" sz="1400" b="1" dirty="0">
                <a:solidFill>
                  <a:srgbClr val="FF0000"/>
                </a:solidFill>
              </a:rPr>
              <a:t>36 520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работающих, </a:t>
            </a:r>
            <a:r>
              <a:rPr lang="ru-RU" sz="1400" b="1" dirty="0">
                <a:solidFill>
                  <a:srgbClr val="FF0000"/>
                </a:solidFill>
              </a:rPr>
              <a:t>20 478</a:t>
            </a:r>
            <a:r>
              <a:rPr lang="ru-RU" sz="1400" dirty="0">
                <a:solidFill>
                  <a:srgbClr val="FF000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обучающихся и </a:t>
            </a:r>
            <a:r>
              <a:rPr lang="ru-RU" sz="1400" b="1" dirty="0">
                <a:solidFill>
                  <a:srgbClr val="FF0000"/>
                </a:solidFill>
              </a:rPr>
              <a:t>1040</a:t>
            </a:r>
            <a:r>
              <a:rPr lang="ru-RU" sz="1400" dirty="0">
                <a:solidFill>
                  <a:srgbClr val="002060"/>
                </a:solidFill>
              </a:rPr>
              <a:t> пенсионеров.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Охват профсоюзным членством - </a:t>
            </a:r>
            <a:r>
              <a:rPr lang="ru-RU" sz="1400" b="1" dirty="0">
                <a:solidFill>
                  <a:srgbClr val="FF0000"/>
                </a:solidFill>
              </a:rPr>
              <a:t>79,4 %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754351"/>
              </p:ext>
            </p:extLst>
          </p:nvPr>
        </p:nvGraphicFramePr>
        <p:xfrm>
          <a:off x="3537868" y="5397152"/>
          <a:ext cx="8128001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1143">
                  <a:extLst>
                    <a:ext uri="{9D8B030D-6E8A-4147-A177-3AD203B41FA5}">
                      <a16:colId xmlns:a16="http://schemas.microsoft.com/office/drawing/2014/main" val="166637166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3668255964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145700032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1824869487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90401355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174628009"/>
                    </a:ext>
                  </a:extLst>
                </a:gridCol>
                <a:gridCol w="1161143">
                  <a:extLst>
                    <a:ext uri="{9D8B030D-6E8A-4147-A177-3AD203B41FA5}">
                      <a16:colId xmlns:a16="http://schemas.microsoft.com/office/drawing/2014/main" val="24208194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176812"/>
                  </a:ext>
                </a:extLst>
              </a:tr>
            </a:tbl>
          </a:graphicData>
        </a:graphic>
      </p:graphicFrame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179" y="5863718"/>
            <a:ext cx="926031" cy="93548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9196" y="5837383"/>
            <a:ext cx="682925" cy="68292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016" y="5862233"/>
            <a:ext cx="987956" cy="93696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846" y="5862233"/>
            <a:ext cx="735283" cy="73528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517" y="5837383"/>
            <a:ext cx="899341" cy="90535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2164" y="5862233"/>
            <a:ext cx="560361" cy="56036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868" y="5837383"/>
            <a:ext cx="1009289" cy="10092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4173" y="5874235"/>
            <a:ext cx="711277" cy="71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3032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2958861" y="112143"/>
            <a:ext cx="9122122" cy="2143663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880"/>
              </a:lnSpc>
            </a:pP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«Экскурсионный образовательный 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 «У каждого своя высота»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891" y="613521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8288" y="317020"/>
            <a:ext cx="1893712" cy="1537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891" y="2066023"/>
            <a:ext cx="3312207" cy="47140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047781" y="2255806"/>
            <a:ext cx="44598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на организацию групповых выездов по образовательному маршруту.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5317" y="3042034"/>
            <a:ext cx="2505666" cy="16704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426" y="3042034"/>
            <a:ext cx="2430035" cy="162002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426" y="5029905"/>
            <a:ext cx="2430035" cy="16200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4789" y="5029905"/>
            <a:ext cx="2406194" cy="160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09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ИнфоПоле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67" y="335320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5856" y="1432839"/>
            <a:ext cx="7483488" cy="1425063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51152"/>
              </p:ext>
            </p:extLst>
          </p:nvPr>
        </p:nvGraphicFramePr>
        <p:xfrm>
          <a:off x="3403600" y="2808118"/>
          <a:ext cx="8128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0889768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9925053"/>
                    </a:ext>
                  </a:extLst>
                </a:gridCol>
                <a:gridCol w="1792295">
                  <a:extLst>
                    <a:ext uri="{9D8B030D-6E8A-4147-A177-3AD203B41FA5}">
                      <a16:colId xmlns:a16="http://schemas.microsoft.com/office/drawing/2014/main" val="2776790066"/>
                    </a:ext>
                  </a:extLst>
                </a:gridCol>
                <a:gridCol w="2271705">
                  <a:extLst>
                    <a:ext uri="{9D8B030D-6E8A-4147-A177-3AD203B41FA5}">
                      <a16:colId xmlns:a16="http://schemas.microsoft.com/office/drawing/2014/main" val="272610238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Сайт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Социальные сети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Канал в </a:t>
                      </a:r>
                      <a:r>
                        <a:rPr lang="ru-RU" dirty="0" err="1" smtClean="0"/>
                        <a:t>Ютуб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Книгоиздание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283335"/>
                  </a:ext>
                </a:extLst>
              </a:tr>
            </a:tbl>
          </a:graphicData>
        </a:graphic>
      </p:graphicFrame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469" y="3289562"/>
            <a:ext cx="2501324" cy="347937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293" y="3289562"/>
            <a:ext cx="2467156" cy="350537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344" y="3329919"/>
            <a:ext cx="2553169" cy="346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1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2" y="94888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Приоритетные направления </a:t>
            </a:r>
            <a:br>
              <a:rPr lang="ru-RU" sz="28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1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2800" b="1" kern="1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950" y="473343"/>
            <a:ext cx="784667" cy="6923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3496" y="173380"/>
            <a:ext cx="1570231" cy="127499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711358" y="2247179"/>
            <a:ext cx="82276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социального партнерства.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Юридическая защита прав и интересов членов Профсоюза.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прав членов Профсоюза на охрану труда и здоровья.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Организационное, кадровое, финансовое укрепление Профсоюза.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взаимодействия с институтами гражданского общества и участие в независимой общественной оценке качества образования.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инновационной деятельности Профсоюза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мер по повышению престижа профессии педагога в профессиональной среде и в обществе.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обеспечение профсоюзной деятельности.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1609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и клубы при ВООП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661" y="438837"/>
            <a:ext cx="746019" cy="65823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9513" y="265844"/>
            <a:ext cx="1342487" cy="10900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244727" y="2050679"/>
            <a:ext cx="621533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Волгоградский областной Совет молодых педагогов. </a:t>
            </a:r>
            <a:b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Сотников Максим Геннадьевич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E61D2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b="1" dirty="0" smtClean="0">
              <a:solidFill>
                <a:srgbClr val="E61D2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18" y="1536377"/>
            <a:ext cx="1651959" cy="15594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2323" y="5393104"/>
            <a:ext cx="964183" cy="10267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666" y="2861188"/>
            <a:ext cx="1466349" cy="9775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255057" y="3006137"/>
            <a:ext cx="55554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Волгоградский региональный клуб «Наставник».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Гончарук Олеся Владимировна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ru-RU" b="1" dirty="0">
              <a:solidFill>
                <a:srgbClr val="E61D2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42271" y="5527806"/>
            <a:ext cx="62710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ветеранов педагогического труда. 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Веникова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Вера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Григорьевна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318052" y="4089325"/>
            <a:ext cx="66554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Региональное отделение </a:t>
            </a:r>
            <a:r>
              <a:rPr lang="ru-RU" b="1" dirty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лидеров образования </a:t>
            </a:r>
            <a: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года</a:t>
            </a:r>
            <a: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b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Председатель Богатов </a:t>
            </a:r>
            <a:r>
              <a:rPr lang="ru-RU" b="1" dirty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Игорь </a:t>
            </a:r>
            <a:r>
              <a:rPr lang="ru-RU" b="1" dirty="0" smtClean="0">
                <a:solidFill>
                  <a:srgbClr val="E61D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Александрович</a:t>
            </a:r>
            <a:endParaRPr lang="ru-RU" b="1" dirty="0">
              <a:solidFill>
                <a:srgbClr val="E61D2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515" y="4017734"/>
            <a:ext cx="1030991" cy="99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554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«СоцМерное пространство»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67" y="335320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12950" y="1677836"/>
            <a:ext cx="817784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Материальная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на компенсацию стоимости санаторно-курортных путёвок членам Профсоюза.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Материальная помощь членам Профсоюза из средств ВООП.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беспроцентного займа из средств ВООП.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Возмещение расходов, связанных с предоставлением мер социальной поддержки по оплате жилого помещения и отдельных видов коммунальных услуг, предоставляемых членам Профсоюза – педагогическим работникам образовательных организаций, проживающим в Волгоградской области и работающим в сельских населённых пунктах, рабочих посёлках (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п.г.т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на территории Волгоградской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670663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«Здоровый член Профсоюза – 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здоровая школа – здоровая область»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67" y="335320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12950" y="1677836"/>
            <a:ext cx="817784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санаторно-курортного лечения и отдыха членов профсоюза и членов их семей.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 соглашений с медицинскими клиниками (медицинский центр «Сфера», стоматология «ДЭМ», клиника «Панацея», медицинский центр МРТ-диагностики «Деметра плюс» и т.д.).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«Профсоюзный дисконт».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 Всероссийских и региональных мероприятиях («Человек идущий», «Здоровые решения», «День здоровья», «Туристический слёт педагогов», «</a:t>
            </a:r>
            <a:r>
              <a:rPr lang="ru-RU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Абассадоры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здоровья»).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мероприятий оздоровительной тематики (тематические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вебинары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акция «Здоровые новости», спартакиада для преподавателей СПО «Команды в жизни, команды в спорте»). </a:t>
            </a:r>
          </a:p>
        </p:txBody>
      </p:sp>
      <p:pic>
        <p:nvPicPr>
          <p:cNvPr id="11" name="Picture 6" descr="https://webattach.mail.yandex.net/message_part_real/2023-06-05-14-25-47.png?exif_rotate=y&amp;no_disposition=y&amp;name=2023-06-05-14-25-47.png&amp;sid=YWVzX3NpZDp7ImFlc0tleUlkIjoiMTc4IiwiaG1hY0tleUlkIjoiMTc4IiwiaXZCYXNlNjQiOiJjTG1kM2ZoeEdVeUppUGpTMmpFOFZ3PT0iLCJzaWRCYXNlNjQiOiJNRXQxbVFSeFNWVzdBZmNPdklSTVpKblJMSElscjhHWWFYWllmRTFSVGdTbXBVR3ZVaXd4OTRHWE1TUzRCZDQrUktGTXJySU0va0lzeWVPdXU2VlNyT2F6UXExR0dQNG92OGZ2cDV5NDFyMUxCTjRGMEozdnBOWmV2cXE0WjFnaCIsImhtYWNCYXNlNjQiOiJCUGppSmhaQUhJd0FrTDRycVVOYXJlYUxzK1ZJQVJ4d3pWVFhvR01oc01jPSJ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14" y="5218798"/>
            <a:ext cx="2087514" cy="136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528" y="5555228"/>
            <a:ext cx="5334462" cy="5258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854" y="5252415"/>
            <a:ext cx="1526875" cy="152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2217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«ПрофКульт»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67" y="335320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12950" y="1677836"/>
            <a:ext cx="81778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ВООП заключила договор о сотрудничестве, который подразумевает продвижение культурно – массовых мероприятий, проведение творческих вечеров, встреч, выставок и фестивалей в регионе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303" y="2691442"/>
            <a:ext cx="3196088" cy="21307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179" y="3205457"/>
            <a:ext cx="2317354" cy="30967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547" y="4753824"/>
            <a:ext cx="2594970" cy="194622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547" y="2691441"/>
            <a:ext cx="2629476" cy="197210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079125" y="5271541"/>
            <a:ext cx="368335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«ПрофКульт» </a:t>
            </a:r>
            <a:r>
              <a:rPr lang="en-US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работает в св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зке </a:t>
            </a:r>
            <a:r>
              <a:rPr lang="en-US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проектом «</a:t>
            </a:r>
            <a:r>
              <a:rPr lang="en-US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Профсоюз»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703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«100%Профсоюз»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67" y="335320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562791" y="1590710"/>
            <a:ext cx="78154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 - первичные профсоюзные организации дошкольных, общеобразовательных организаций и организаций дополнительного образования, имеющие 100-процентное профсоюзное членство не менее 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3-х </a:t>
            </a:r>
            <a:r>
              <a:rPr lang="ru-RU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 на момент обращения и входящие в структуру областной организации профсоюза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1998268"/>
              </p:ext>
            </p:extLst>
          </p:nvPr>
        </p:nvGraphicFramePr>
        <p:xfrm>
          <a:off x="3140013" y="3068038"/>
          <a:ext cx="8738560" cy="326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640">
                  <a:extLst>
                    <a:ext uri="{9D8B030D-6E8A-4147-A177-3AD203B41FA5}">
                      <a16:colId xmlns:a16="http://schemas.microsoft.com/office/drawing/2014/main" val="1616960359"/>
                    </a:ext>
                  </a:extLst>
                </a:gridCol>
                <a:gridCol w="2184640">
                  <a:extLst>
                    <a:ext uri="{9D8B030D-6E8A-4147-A177-3AD203B41FA5}">
                      <a16:colId xmlns:a16="http://schemas.microsoft.com/office/drawing/2014/main" val="1685675241"/>
                    </a:ext>
                  </a:extLst>
                </a:gridCol>
                <a:gridCol w="2184640">
                  <a:extLst>
                    <a:ext uri="{9D8B030D-6E8A-4147-A177-3AD203B41FA5}">
                      <a16:colId xmlns:a16="http://schemas.microsoft.com/office/drawing/2014/main" val="525921822"/>
                    </a:ext>
                  </a:extLst>
                </a:gridCol>
                <a:gridCol w="2184640">
                  <a:extLst>
                    <a:ext uri="{9D8B030D-6E8A-4147-A177-3AD203B41FA5}">
                      <a16:colId xmlns:a16="http://schemas.microsoft.com/office/drawing/2014/main" val="3254181145"/>
                    </a:ext>
                  </a:extLst>
                </a:gridCol>
              </a:tblGrid>
              <a:tr h="31602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rgbClr val="002060"/>
                          </a:solidFill>
                        </a:rPr>
                        <a:t>Выдача единовременного денежного сертификата к юбилейным и памятным датам первичных профсоюзных организаций со 100-процентным профсоюзным членством (оргтехника, медицинский осмотр, СОУТ и др.).</a:t>
                      </a:r>
                      <a:endParaRPr lang="ru-RU" sz="13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EEF6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Подпроект </a:t>
                      </a:r>
                      <a:r>
                        <a:rPr lang="ru-RU" sz="1300" b="1" u="sng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«СтоПроцентные лица Профсоюза» </a:t>
                      </a:r>
                      <a:r>
                        <a:rPr lang="ru-RU" sz="13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размещение на сайте Волгоградской областной организации Профсоюза и в социальных сетях Волгоградской областной организации Профсоюза информации о первичных профсоюзных организациях со 100-процентным профсоюзным членством, их председателях профкома и руководителях.</a:t>
                      </a:r>
                      <a:endParaRPr lang="ru-RU" sz="13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EEF6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dirty="0" smtClean="0">
                          <a:solidFill>
                            <a:srgbClr val="002060"/>
                          </a:solidFill>
                        </a:rPr>
                        <a:t>Подпроект </a:t>
                      </a:r>
                      <a:br>
                        <a:rPr lang="ru-RU" sz="1300" dirty="0" smtClean="0">
                          <a:solidFill>
                            <a:srgbClr val="002060"/>
                          </a:solidFill>
                        </a:rPr>
                      </a:br>
                      <a:r>
                        <a:rPr lang="ru-RU" sz="1300" u="sng" dirty="0" smtClean="0">
                          <a:solidFill>
                            <a:srgbClr val="002060"/>
                          </a:solidFill>
                        </a:rPr>
                        <a:t>«Гордимся и равняемся» </a:t>
                      </a:r>
                      <a:r>
                        <a:rPr lang="ru-RU" sz="1300" dirty="0" smtClean="0">
                          <a:solidFill>
                            <a:srgbClr val="002060"/>
                          </a:solidFill>
                        </a:rPr>
                        <a:t>- занесение в Книгу Почета Волгоградской областной организации Профсоюза работников народного образования и науки РФ первичных профсоюзных организаций со 100-процентным профсоюзным членством, их председателей профкома и руководителей ОО.</a:t>
                      </a:r>
                      <a:endParaRPr lang="ru-RU" sz="13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EEF6F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3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Подпроект </a:t>
                      </a:r>
                      <a:br>
                        <a:rPr lang="ru-RU" sz="13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300" b="1" u="sng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«Обучение на 100» </a:t>
                      </a:r>
                      <a:r>
                        <a:rPr lang="ru-RU" sz="13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направление членов профактива организаций с </a:t>
                      </a:r>
                      <a:r>
                        <a:rPr lang="ru-RU" sz="1300" b="1" kern="1200" dirty="0" err="1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профчленством</a:t>
                      </a:r>
                      <a:r>
                        <a:rPr lang="ru-RU" sz="1300" b="1" kern="120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выше среднего процента по региональной организации, социальных партнеров на обучающие программы организуемые   Общероссийским Профсоюзом образования, Волгоградской областной организацией. </a:t>
                      </a:r>
                      <a:endParaRPr lang="ru-RU" sz="13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rgbClr val="EEF6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331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12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891" y="-15786"/>
            <a:ext cx="2958860" cy="6873786"/>
          </a:xfrm>
          <a:prstGeom prst="rect">
            <a:avLst/>
          </a:prstGeom>
          <a:solidFill>
            <a:srgbClr val="E9F4FA"/>
          </a:solidFill>
        </p:spPr>
      </p:pic>
      <p:sp>
        <p:nvSpPr>
          <p:cNvPr id="7" name="Горизонтальный свиток 6"/>
          <p:cNvSpPr/>
          <p:nvPr/>
        </p:nvSpPr>
        <p:spPr>
          <a:xfrm>
            <a:off x="3140014" y="94890"/>
            <a:ext cx="8923715" cy="1431985"/>
          </a:xfrm>
          <a:prstGeom prst="horizontalScroll">
            <a:avLst/>
          </a:prstGeom>
          <a:solidFill>
            <a:srgbClr val="EEF6F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Программно-проектное управление.</a:t>
            </a:r>
            <a:b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«Село рядом»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7167" y="335320"/>
            <a:ext cx="1077964" cy="9511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0813" y="-56073"/>
            <a:ext cx="2135403" cy="17339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6080" y="1535979"/>
            <a:ext cx="2789162" cy="15698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907766" y="3105835"/>
            <a:ext cx="72893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сетевого взаимодействия сельских и городских школ.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проведении онлайн уроков, совместных мероприятий.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организации выезда мобильных групп.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ru-RU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750" y="4533834"/>
            <a:ext cx="2592238" cy="19441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097" y="4533834"/>
            <a:ext cx="2916269" cy="19441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2606" y="4182363"/>
            <a:ext cx="1799695" cy="2399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1570</TotalTime>
  <Words>1076</Words>
  <Application>Microsoft Office PowerPoint</Application>
  <PresentationFormat>Широкоэкранный</PresentationFormat>
  <Paragraphs>132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test</dc:creator>
  <cp:lastModifiedBy>Пользователь Windows</cp:lastModifiedBy>
  <cp:revision>96</cp:revision>
  <dcterms:created xsi:type="dcterms:W3CDTF">2023-08-23T10:36:02Z</dcterms:created>
  <dcterms:modified xsi:type="dcterms:W3CDTF">2023-10-25T08:38:41Z</dcterms:modified>
</cp:coreProperties>
</file>