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85" r:id="rId8"/>
    <p:sldId id="266" r:id="rId9"/>
    <p:sldId id="267" r:id="rId10"/>
    <p:sldId id="268" r:id="rId11"/>
    <p:sldId id="269" r:id="rId12"/>
    <p:sldId id="281" r:id="rId13"/>
    <p:sldId id="284" r:id="rId14"/>
    <p:sldId id="271" r:id="rId15"/>
    <p:sldId id="272" r:id="rId16"/>
    <p:sldId id="273" r:id="rId17"/>
    <p:sldId id="279" r:id="rId18"/>
  </p:sldIdLst>
  <p:sldSz cx="9144000" cy="6858000" type="screen4x3"/>
  <p:notesSz cx="9144000" cy="6858000"/>
  <p:embeddedFontLst>
    <p:embeddedFont>
      <p:font typeface="SOLNMV+Times New Roman Bold Italic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QOQOBJ+Times New Roman Bold" panose="020B0604020202020204" charset="0"/>
      <p:regular r:id="rId24"/>
    </p:embeddedFont>
    <p:embeddedFont>
      <p:font typeface="LKMRPD+Wingdings" panose="020B0604020202020204" charset="2"/>
      <p:regular r:id="rId25"/>
    </p:embeddedFont>
    <p:embeddedFont>
      <p:font typeface="GLBSIE+Times New Roman" panose="020B0604020202020204" charset="0"/>
      <p:regular r:id="rId26"/>
    </p:embeddedFont>
    <p:embeddedFont>
      <p:font typeface="HATCVC+Times New Roman Bold" panose="020B0604020202020204" charset="0"/>
      <p:regular r:id="rId27"/>
    </p:embeddedFont>
    <p:embeddedFont>
      <p:font typeface="KGRWAC+Times New Roman" panose="020B0604020202020204" charset="0"/>
      <p:regular r:id="rId28"/>
    </p:embeddedFont>
    <p:embeddedFont>
      <p:font typeface="JSEUMB+Times New Roman Bold Italic" panose="020B0604020202020204" charset="0"/>
      <p:regular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3152"/>
    <a:srgbClr val="F2F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378" y="53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base.consultant.ru/cons/cgi/online.cgi?req=doc;base=LAW;n=179568;fld=134;dst=100016;rnd=189271.9428325165063143;;ts=018927115152114117518067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0222" y="993407"/>
            <a:ext cx="5233762" cy="1209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25"/>
              </a:lnSpc>
              <a:spcBef>
                <a:spcPts val="0"/>
              </a:spcBef>
              <a:spcAft>
                <a:spcPts val="0"/>
              </a:spcAft>
            </a:pPr>
            <a:r>
              <a:rPr sz="4000" b="1" spc="-68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ПРАВОВОЙ</a:t>
            </a:r>
            <a:r>
              <a:rPr sz="4000" b="1" spc="84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4000" b="1" spc="-96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СТАТУС</a:t>
            </a:r>
          </a:p>
          <a:p>
            <a:pPr marL="1141476" marR="0">
              <a:lnSpc>
                <a:spcPts val="4425"/>
              </a:lnSpc>
              <a:spcBef>
                <a:spcPts val="374"/>
              </a:spcBef>
              <a:spcAft>
                <a:spcPts val="0"/>
              </a:spcAft>
            </a:pPr>
            <a:r>
              <a:rPr sz="4000" b="1" spc="-67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ПЕДАГОГА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24484" y="178407"/>
            <a:ext cx="7642073" cy="19698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6112" marR="0">
              <a:lnSpc>
                <a:spcPts val="1767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Постановление</a:t>
            </a:r>
            <a:r>
              <a:rPr sz="1600" b="1" spc="37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Правительства</a:t>
            </a:r>
            <a:r>
              <a:rPr sz="1600" b="1" spc="50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29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РФ</a:t>
            </a:r>
            <a:r>
              <a:rPr sz="1600" b="1" spc="30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20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от</a:t>
            </a:r>
            <a:r>
              <a:rPr sz="1600" b="1" spc="19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29 октября</a:t>
            </a:r>
            <a:r>
              <a:rPr sz="1600" b="1" spc="12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2002</a:t>
            </a:r>
            <a:r>
              <a:rPr sz="1600" b="1" spc="-15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187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г.</a:t>
            </a:r>
            <a:r>
              <a:rPr sz="1600" b="1" spc="190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N 781</a:t>
            </a:r>
          </a:p>
          <a:p>
            <a:pPr marL="240791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«О списках</a:t>
            </a:r>
            <a:r>
              <a:rPr sz="1600" b="1" spc="13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29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работ,</a:t>
            </a:r>
            <a:r>
              <a:rPr sz="1600" b="1" spc="448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профессий,</a:t>
            </a:r>
            <a:r>
              <a:rPr sz="1600" b="1" spc="1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должностей,</a:t>
            </a:r>
            <a:r>
              <a:rPr sz="1600" b="1" spc="48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специальностей</a:t>
            </a:r>
            <a:r>
              <a:rPr sz="1600" b="1" spc="3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и учреждений,</a:t>
            </a:r>
            <a:r>
              <a:rPr sz="1600" b="1" spc="33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с</a:t>
            </a:r>
          </a:p>
          <a:p>
            <a:pPr marL="547116" marR="0">
              <a:lnSpc>
                <a:spcPts val="1770"/>
              </a:lnSpc>
              <a:spcBef>
                <a:spcPts val="100"/>
              </a:spcBef>
              <a:spcAft>
                <a:spcPts val="0"/>
              </a:spcAft>
            </a:pPr>
            <a:r>
              <a:rPr sz="1600" b="1" spc="-16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учетом</a:t>
            </a:r>
            <a:r>
              <a:rPr sz="1600" b="1" spc="36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14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которых</a:t>
            </a:r>
            <a:r>
              <a:rPr sz="1600" b="1" spc="35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досрочно назначается </a:t>
            </a:r>
            <a:r>
              <a:rPr sz="1600" b="1" spc="-2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трудовая</a:t>
            </a:r>
            <a:r>
              <a:rPr sz="1600" b="1" spc="26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пенсия по старости</a:t>
            </a:r>
            <a:r>
              <a:rPr sz="1600" b="1" spc="34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в</a:t>
            </a:r>
          </a:p>
          <a:p>
            <a:pPr marL="396240" marR="0">
              <a:lnSpc>
                <a:spcPts val="1767"/>
              </a:lnSpc>
              <a:spcBef>
                <a:spcPts val="105"/>
              </a:spcBef>
              <a:spcAft>
                <a:spcPts val="0"/>
              </a:spcAft>
            </a:pP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соответствии</a:t>
            </a:r>
            <a:r>
              <a:rPr sz="1600" b="1" spc="62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со</a:t>
            </a:r>
            <a:r>
              <a:rPr sz="1600" b="1" spc="10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статьей</a:t>
            </a:r>
            <a:r>
              <a:rPr sz="1600" b="1" spc="39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27 Федерального</a:t>
            </a:r>
            <a:r>
              <a:rPr sz="1600" b="1" spc="15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закона</a:t>
            </a:r>
            <a:r>
              <a:rPr sz="1600" b="1" spc="12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"О</a:t>
            </a:r>
            <a:r>
              <a:rPr sz="1600" b="1" spc="47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22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трудовых</a:t>
            </a:r>
            <a:r>
              <a:rPr sz="1600" b="1" spc="27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пенсиях</a:t>
            </a:r>
            <a:r>
              <a:rPr sz="1600" b="1" spc="16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в</a:t>
            </a:r>
          </a:p>
          <a:p>
            <a:pPr marL="0" marR="0">
              <a:lnSpc>
                <a:spcPts val="1767"/>
              </a:lnSpc>
              <a:spcBef>
                <a:spcPts val="152"/>
              </a:spcBef>
              <a:spcAft>
                <a:spcPts val="0"/>
              </a:spcAft>
            </a:pP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Российской</a:t>
            </a:r>
            <a:r>
              <a:rPr sz="1600" b="1" spc="16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Федерации",</a:t>
            </a:r>
            <a:r>
              <a:rPr sz="1600" b="1" spc="32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и об</a:t>
            </a:r>
            <a:r>
              <a:rPr sz="1600" b="1" spc="-15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утверждении</a:t>
            </a:r>
            <a:r>
              <a:rPr sz="1600" b="1" spc="47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правил исчисления</a:t>
            </a:r>
            <a:r>
              <a:rPr sz="1600" b="1" spc="22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12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периодов</a:t>
            </a:r>
            <a:r>
              <a:rPr sz="1600" b="1" spc="18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10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работы,</a:t>
            </a:r>
          </a:p>
          <a:p>
            <a:pPr marL="470916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дающей</a:t>
            </a:r>
            <a:r>
              <a:rPr sz="1600" b="1" spc="19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право</a:t>
            </a:r>
            <a:r>
              <a:rPr sz="1600" b="1" spc="-10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на</a:t>
            </a:r>
            <a:r>
              <a:rPr sz="1600" b="1" spc="17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досрочное назначение </a:t>
            </a:r>
            <a:r>
              <a:rPr sz="1600" b="1" spc="-23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трудовой</a:t>
            </a:r>
            <a:r>
              <a:rPr sz="1600" b="1" spc="32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пенсии</a:t>
            </a:r>
            <a:r>
              <a:rPr sz="1600" b="1" spc="24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по старости</a:t>
            </a:r>
            <a:r>
              <a:rPr sz="1600" b="1" spc="35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в</a:t>
            </a:r>
          </a:p>
          <a:p>
            <a:pPr marL="39624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соответствии</a:t>
            </a:r>
            <a:r>
              <a:rPr sz="1600" b="1" spc="62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со</a:t>
            </a:r>
            <a:r>
              <a:rPr sz="1600" b="1" spc="10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статьей</a:t>
            </a:r>
            <a:r>
              <a:rPr sz="1600" b="1" spc="39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27 Федерального</a:t>
            </a:r>
            <a:r>
              <a:rPr sz="1600" b="1" spc="15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закона</a:t>
            </a:r>
            <a:r>
              <a:rPr sz="1600" b="1" spc="12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"О</a:t>
            </a:r>
            <a:r>
              <a:rPr sz="1600" b="1" spc="1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22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трудовых</a:t>
            </a:r>
            <a:r>
              <a:rPr sz="1600" b="1" spc="27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пенсиях</a:t>
            </a:r>
            <a:r>
              <a:rPr sz="1600" b="1" spc="16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в</a:t>
            </a:r>
          </a:p>
          <a:p>
            <a:pPr marL="2626106" marR="0">
              <a:lnSpc>
                <a:spcPts val="1770"/>
              </a:lnSpc>
              <a:spcBef>
                <a:spcPts val="100"/>
              </a:spcBef>
              <a:spcAft>
                <a:spcPts val="0"/>
              </a:spcAft>
            </a:pP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Российской</a:t>
            </a:r>
            <a:r>
              <a:rPr sz="1600" b="1" spc="15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Федерации"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71601" y="4164964"/>
            <a:ext cx="7316096" cy="5129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Федеральный закон</a:t>
            </a:r>
            <a:r>
              <a:rPr sz="1800" b="1" spc="18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23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от</a:t>
            </a:r>
            <a:r>
              <a:rPr sz="1800" b="1" spc="19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28.12.2013 N 400</a:t>
            </a:r>
            <a:r>
              <a:rPr sz="1800" b="1" dirty="0">
                <a:solidFill>
                  <a:srgbClr val="403152"/>
                </a:solidFill>
                <a:latin typeface="QOQOBJ+Times New Roman Bold"/>
                <a:cs typeface="QOQOBJ+Times New Roman Bold"/>
              </a:rPr>
              <a:t>-</a:t>
            </a:r>
            <a:r>
              <a:rPr sz="18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ФЗ</a:t>
            </a:r>
            <a:r>
              <a:rPr lang="ru-RU" sz="18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403152"/>
                </a:solidFill>
                <a:latin typeface="QOQOBJ+Times New Roman Bold"/>
                <a:cs typeface="QOQOBJ+Times New Roman Bold"/>
              </a:rPr>
              <a:t>(</a:t>
            </a:r>
            <a:r>
              <a:rPr sz="18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ред. </a:t>
            </a:r>
            <a:r>
              <a:rPr sz="1800" b="1" spc="-26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от</a:t>
            </a:r>
            <a:r>
              <a:rPr sz="1800" b="1" spc="34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29.12.2015)</a:t>
            </a:r>
            <a:r>
              <a:rPr sz="1800" b="1" spc="-18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lang="ru-RU" sz="1800" b="1" spc="-18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/>
            </a:r>
            <a:br>
              <a:rPr lang="ru-RU" sz="1800" b="1" spc="-18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</a:br>
            <a:r>
              <a:rPr sz="18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«О </a:t>
            </a:r>
            <a:r>
              <a:rPr sz="1800" b="1" spc="-13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страховых</a:t>
            </a:r>
            <a:r>
              <a:rPr sz="1800" b="1" spc="28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403152"/>
                </a:solidFill>
                <a:latin typeface="HATCVC+Times New Roman Bold"/>
                <a:cs typeface="HATCVC+Times New Roman Bold"/>
              </a:rPr>
              <a:t>пенсиях»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59738" y="4776497"/>
            <a:ext cx="7027959" cy="15397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Статья</a:t>
            </a:r>
            <a:r>
              <a:rPr sz="2000" b="1" spc="2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30.</a:t>
            </a:r>
            <a:r>
              <a:rPr sz="2000" b="1" spc="-23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Сохранение</a:t>
            </a:r>
            <a:r>
              <a:rPr sz="2000" b="1" spc="-34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права</a:t>
            </a:r>
            <a:r>
              <a:rPr sz="2000" b="1" spc="-23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на</a:t>
            </a:r>
            <a:r>
              <a:rPr sz="20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досрочное</a:t>
            </a:r>
            <a:r>
              <a:rPr lang="ru-RU" sz="20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назначение</a:t>
            </a:r>
            <a:r>
              <a:rPr sz="2000" b="1" spc="-28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spc="-12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страховой</a:t>
            </a:r>
            <a:r>
              <a:rPr sz="2000" b="1" spc="-16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пенсии</a:t>
            </a:r>
          </a:p>
          <a:p>
            <a:pPr marL="0" marR="0">
              <a:lnSpc>
                <a:spcPts val="2221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…</a:t>
            </a:r>
            <a:r>
              <a:rPr sz="2000" spc="188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19)</a:t>
            </a:r>
            <a:r>
              <a:rPr sz="2000" spc="1886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лицам,</a:t>
            </a:r>
            <a:r>
              <a:rPr sz="2000" spc="188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не</a:t>
            </a:r>
            <a:r>
              <a:rPr sz="2000" b="1" spc="1874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менее</a:t>
            </a:r>
            <a:r>
              <a:rPr sz="2000" b="1" spc="1873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000000"/>
                </a:solidFill>
                <a:latin typeface="QOQOBJ+Times New Roman Bold"/>
                <a:cs typeface="QOQOBJ+Times New Roman Bold"/>
              </a:rPr>
              <a:t>25</a:t>
            </a:r>
            <a:r>
              <a:rPr sz="2000" b="1" spc="1890" dirty="0">
                <a:solidFill>
                  <a:srgbClr val="000000"/>
                </a:solidFill>
                <a:latin typeface="QOQOBJ+Times New Roman Bold"/>
                <a:cs typeface="QOQOBJ+Times New Roman Bold"/>
              </a:rPr>
              <a:t> </a:t>
            </a:r>
            <a:r>
              <a:rPr sz="20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лет</a:t>
            </a:r>
            <a:r>
              <a:rPr sz="2000" b="1" spc="1865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осуществлявшим</a:t>
            </a:r>
          </a:p>
          <a:p>
            <a:pPr marL="0" marR="0">
              <a:lnSpc>
                <a:spcPts val="2219"/>
              </a:lnSpc>
              <a:spcBef>
                <a:spcPts val="182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педагогическую</a:t>
            </a:r>
            <a:r>
              <a:rPr sz="2000" spc="125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деятельность</a:t>
            </a:r>
            <a:r>
              <a:rPr sz="2000" spc="123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2000" spc="123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учреждениях</a:t>
            </a:r>
            <a:r>
              <a:rPr sz="2000" spc="124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для</a:t>
            </a:r>
            <a:r>
              <a:rPr sz="2000" spc="124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детей,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независимо</a:t>
            </a:r>
            <a:r>
              <a:rPr sz="2000" spc="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spc="-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их</a:t>
            </a:r>
            <a:r>
              <a:rPr sz="2000" spc="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возраста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-18521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12901" y="302032"/>
            <a:ext cx="7659605" cy="564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Статья</a:t>
            </a:r>
            <a:r>
              <a:rPr sz="2000" b="1" spc="2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47.</a:t>
            </a:r>
            <a:r>
              <a:rPr sz="2000" b="1" spc="-2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Правовой</a:t>
            </a:r>
            <a:r>
              <a:rPr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spc="-18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статус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педагогических</a:t>
            </a:r>
            <a:r>
              <a:rPr sz="2000" b="1" spc="-2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работников. </a:t>
            </a:r>
            <a:r>
              <a:rPr sz="2000" b="1" dirty="0" err="1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Права</a:t>
            </a:r>
            <a:r>
              <a:rPr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lang="ru-RU"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/>
            </a:r>
            <a:br>
              <a:rPr lang="ru-RU"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</a:b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</a:t>
            </a:r>
            <a:r>
              <a:rPr lang="ru-RU"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spc="-13" dirty="0" err="1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свободы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педагогических</a:t>
            </a:r>
            <a:r>
              <a:rPr sz="2000" b="1" spc="-3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работников,</a:t>
            </a:r>
            <a:r>
              <a:rPr sz="2000" b="1" spc="-3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гарантии</a:t>
            </a:r>
            <a:r>
              <a:rPr sz="2000" b="1" spc="-1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их реализации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87070" y="1190270"/>
            <a:ext cx="8189667" cy="2112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403152"/>
                </a:solidFill>
                <a:latin typeface="HATCVC+Times New Roman Bold" panose="020B0604020202020204" charset="0"/>
                <a:cs typeface="HATCVC+Times New Roman Bold" panose="020B0604020202020204" charset="0"/>
              </a:rPr>
              <a:t>      </a:t>
            </a:r>
            <a:r>
              <a:rPr b="1" dirty="0">
                <a:solidFill>
                  <a:srgbClr val="403152"/>
                </a:solidFill>
                <a:latin typeface="HATCVC+Times New Roman Bold" panose="020B0604020202020204" charset="0"/>
                <a:cs typeface="HATCVC+Times New Roman Bold" panose="020B0604020202020204" charset="0"/>
              </a:rPr>
              <a:t>В</a:t>
            </a:r>
            <a:r>
              <a:rPr b="1" spc="1106" dirty="0">
                <a:solidFill>
                  <a:srgbClr val="403152"/>
                </a:solidFill>
                <a:latin typeface="HATCVC+Times New Roman Bold" panose="020B0604020202020204" charset="0"/>
                <a:cs typeface="HATCVC+Times New Roman Bold" panose="020B0604020202020204" charset="0"/>
              </a:rPr>
              <a:t> </a:t>
            </a:r>
            <a:r>
              <a:rPr b="1" spc="-13" dirty="0">
                <a:solidFill>
                  <a:srgbClr val="403152"/>
                </a:solidFill>
                <a:latin typeface="HATCVC+Times New Roman Bold" panose="020B0604020202020204" charset="0"/>
                <a:cs typeface="HATCVC+Times New Roman Bold" panose="020B0604020202020204" charset="0"/>
              </a:rPr>
              <a:t>рабочее</a:t>
            </a:r>
            <a:r>
              <a:rPr b="1" spc="1112" dirty="0">
                <a:solidFill>
                  <a:srgbClr val="403152"/>
                </a:solidFill>
                <a:latin typeface="HATCVC+Times New Roman Bold" panose="020B0604020202020204" charset="0"/>
                <a:cs typeface="HATCVC+Times New Roman Bold" panose="020B0604020202020204" charset="0"/>
              </a:rPr>
              <a:t> </a:t>
            </a:r>
            <a:r>
              <a:rPr b="1" dirty="0">
                <a:solidFill>
                  <a:srgbClr val="403152"/>
                </a:solidFill>
                <a:latin typeface="HATCVC+Times New Roman Bold" panose="020B0604020202020204" charset="0"/>
                <a:cs typeface="HATCVC+Times New Roman Bold" panose="020B0604020202020204" charset="0"/>
              </a:rPr>
              <a:t>время</a:t>
            </a:r>
            <a:r>
              <a:rPr b="1" spc="1093" dirty="0">
                <a:solidFill>
                  <a:srgbClr val="403152"/>
                </a:solidFill>
                <a:latin typeface="HATCVC+Times New Roman Bold" panose="020B0604020202020204" charset="0"/>
                <a:cs typeface="HATCVC+Times New Roman Bold" panose="020B0604020202020204" charset="0"/>
              </a:rPr>
              <a:t> </a:t>
            </a:r>
            <a:r>
              <a:rPr b="1" dirty="0">
                <a:solidFill>
                  <a:srgbClr val="403152"/>
                </a:solidFill>
                <a:latin typeface="HATCVC+Times New Roman Bold" panose="020B0604020202020204" charset="0"/>
                <a:cs typeface="HATCVC+Times New Roman Bold" panose="020B0604020202020204" charset="0"/>
              </a:rPr>
              <a:t>педагогических</a:t>
            </a:r>
            <a:r>
              <a:rPr b="1" spc="1114" dirty="0">
                <a:solidFill>
                  <a:srgbClr val="403152"/>
                </a:solidFill>
                <a:latin typeface="HATCVC+Times New Roman Bold" panose="020B0604020202020204" charset="0"/>
                <a:cs typeface="HATCVC+Times New Roman Bold" panose="020B0604020202020204" charset="0"/>
              </a:rPr>
              <a:t> </a:t>
            </a:r>
            <a:r>
              <a:rPr b="1" spc="-15" dirty="0">
                <a:solidFill>
                  <a:srgbClr val="403152"/>
                </a:solidFill>
                <a:latin typeface="HATCVC+Times New Roman Bold" panose="020B0604020202020204" charset="0"/>
                <a:cs typeface="HATCVC+Times New Roman Bold" panose="020B0604020202020204" charset="0"/>
              </a:rPr>
              <a:t>работников</a:t>
            </a:r>
            <a:r>
              <a:rPr b="1" spc="1112" dirty="0">
                <a:solidFill>
                  <a:srgbClr val="403152"/>
                </a:solidFill>
                <a:latin typeface="HATCVC+Times New Roman Bold" panose="020B0604020202020204" charset="0"/>
                <a:cs typeface="HATCVC+Times New Roman Bold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в</a:t>
            </a:r>
            <a:r>
              <a:rPr spc="1088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зависимости</a:t>
            </a:r>
            <a:r>
              <a:rPr spc="1091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spc="-16" dirty="0">
                <a:solidFill>
                  <a:srgbClr val="403152"/>
                </a:solidFill>
                <a:latin typeface="KGRWAC+Times New Roman"/>
                <a:cs typeface="KGRWAC+Times New Roman"/>
              </a:rPr>
              <a:t>от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занимаемой</a:t>
            </a:r>
            <a:r>
              <a:rPr spc="1846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должности</a:t>
            </a:r>
            <a:r>
              <a:rPr spc="1836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включается</a:t>
            </a:r>
            <a:r>
              <a:rPr spc="1836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учебная</a:t>
            </a:r>
            <a:r>
              <a:rPr spc="1832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(преподавательская),</a:t>
            </a:r>
          </a:p>
          <a:p>
            <a:pPr marL="0" marR="0">
              <a:lnSpc>
                <a:spcPts val="2221"/>
              </a:lnSpc>
              <a:spcBef>
                <a:spcPts val="178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воспитательная</a:t>
            </a:r>
            <a:r>
              <a:rPr spc="1451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работа,</a:t>
            </a:r>
            <a:r>
              <a:rPr spc="1426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индивидуальная</a:t>
            </a:r>
            <a:r>
              <a:rPr spc="1452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работа</a:t>
            </a:r>
            <a:r>
              <a:rPr spc="1448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с</a:t>
            </a:r>
            <a:r>
              <a:rPr spc="1432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обучающимися,</a:t>
            </a:r>
          </a:p>
          <a:p>
            <a:pPr marL="0" marR="0">
              <a:lnSpc>
                <a:spcPts val="2219"/>
              </a:lnSpc>
              <a:spcBef>
                <a:spcPts val="182"/>
              </a:spcBef>
              <a:spcAft>
                <a:spcPts val="0"/>
              </a:spcAft>
            </a:pPr>
            <a:r>
              <a:rPr spc="-13" dirty="0">
                <a:solidFill>
                  <a:srgbClr val="403152"/>
                </a:solidFill>
                <a:latin typeface="KGRWAC+Times New Roman"/>
                <a:cs typeface="KGRWAC+Times New Roman"/>
              </a:rPr>
              <a:t>научная,</a:t>
            </a:r>
            <a:r>
              <a:rPr spc="1257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творческая</a:t>
            </a:r>
            <a:r>
              <a:rPr spc="1251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и</a:t>
            </a:r>
            <a:r>
              <a:rPr spc="1240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исследовательская</a:t>
            </a:r>
            <a:r>
              <a:rPr spc="1243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работа,</a:t>
            </a:r>
            <a:r>
              <a:rPr spc="1222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а</a:t>
            </a:r>
            <a:r>
              <a:rPr spc="1228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также</a:t>
            </a:r>
            <a:r>
              <a:rPr spc="1223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другая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педагогическая</a:t>
            </a:r>
            <a:r>
              <a:rPr spc="885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работа,</a:t>
            </a:r>
            <a:r>
              <a:rPr spc="860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предусмотренная</a:t>
            </a:r>
            <a:r>
              <a:rPr spc="845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spc="-15" dirty="0">
                <a:solidFill>
                  <a:srgbClr val="403152"/>
                </a:solidFill>
                <a:latin typeface="KGRWAC+Times New Roman"/>
                <a:cs typeface="KGRWAC+Times New Roman"/>
              </a:rPr>
              <a:t>трудовыми</a:t>
            </a:r>
            <a:r>
              <a:rPr spc="885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(должностными)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обязанностями</a:t>
            </a:r>
            <a:r>
              <a:rPr spc="1281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и</a:t>
            </a:r>
            <a:r>
              <a:rPr spc="1274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(или)</a:t>
            </a:r>
            <a:r>
              <a:rPr spc="1284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индивидуальным</a:t>
            </a:r>
            <a:r>
              <a:rPr spc="1289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планом,</a:t>
            </a:r>
            <a:r>
              <a:rPr spc="1277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GLBSIE+Times New Roman"/>
                <a:cs typeface="GLBSIE+Times New Roman"/>
              </a:rPr>
              <a:t>-</a:t>
            </a:r>
            <a:r>
              <a:rPr spc="1282" dirty="0">
                <a:solidFill>
                  <a:srgbClr val="403152"/>
                </a:solidFill>
                <a:latin typeface="GLBSIE+Times New Roman"/>
                <a:cs typeface="GLBSIE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методическая,</a:t>
            </a:r>
          </a:p>
          <a:p>
            <a:pPr marL="0" marR="0">
              <a:lnSpc>
                <a:spcPts val="2221"/>
              </a:lnSpc>
              <a:spcBef>
                <a:spcPts val="178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подготовительная,</a:t>
            </a:r>
            <a:r>
              <a:rPr spc="1973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организационная,</a:t>
            </a:r>
            <a:r>
              <a:rPr spc="1978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диагностическая,</a:t>
            </a:r>
            <a:r>
              <a:rPr spc="1967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работа</a:t>
            </a:r>
            <a:r>
              <a:rPr spc="1964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по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87070" y="3324378"/>
            <a:ext cx="1090525" cy="265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ведению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930654" y="3324378"/>
            <a:ext cx="1632225" cy="265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мониторинга,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918203" y="3324378"/>
            <a:ext cx="937174" cy="265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работа,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210810" y="3324378"/>
            <a:ext cx="3446120" cy="265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предусмотренная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628709" y="3324378"/>
            <a:ext cx="1048629" cy="265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 err="1">
                <a:solidFill>
                  <a:srgbClr val="403152"/>
                </a:solidFill>
                <a:latin typeface="KGRWAC+Times New Roman"/>
                <a:cs typeface="KGRWAC+Times New Roman"/>
              </a:rPr>
              <a:t>планами</a:t>
            </a:r>
            <a:endParaRPr dirty="0">
              <a:solidFill>
                <a:srgbClr val="403152"/>
              </a:solidFill>
              <a:latin typeface="KGRWAC+Times New Roman"/>
              <a:cs typeface="KGRWAC+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7070" y="3629178"/>
            <a:ext cx="1974931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воспитательных</a:t>
            </a:r>
            <a:r>
              <a:rPr sz="2000" dirty="0">
                <a:solidFill>
                  <a:srgbClr val="403152"/>
                </a:solidFill>
                <a:latin typeface="KGRWAC+Times New Roman"/>
                <a:cs typeface="KGRWAC+Times New Roman"/>
              </a:rPr>
              <a:t>,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966974" y="3629178"/>
            <a:ext cx="3722720" cy="265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pc="-17" dirty="0">
                <a:solidFill>
                  <a:srgbClr val="403152"/>
                </a:solidFill>
                <a:latin typeface="KGRWAC+Times New Roman"/>
                <a:cs typeface="KGRWAC+Times New Roman"/>
              </a:rPr>
              <a:t>физкультурно</a:t>
            </a:r>
            <a:r>
              <a:rPr dirty="0">
                <a:solidFill>
                  <a:srgbClr val="403152"/>
                </a:solidFill>
                <a:latin typeface="GLBSIE+Times New Roman"/>
                <a:cs typeface="GLBSIE+Times New Roman"/>
              </a:rPr>
              <a:t>-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оздоровительных,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155815" y="3629178"/>
            <a:ext cx="1521747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спортивных</a:t>
            </a:r>
            <a:r>
              <a:rPr sz="2000" dirty="0">
                <a:solidFill>
                  <a:srgbClr val="403152"/>
                </a:solidFill>
                <a:latin typeface="KGRWAC+Times New Roman"/>
                <a:cs typeface="KGRWAC+Times New Roman"/>
              </a:rPr>
              <a:t>,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87070" y="3933978"/>
            <a:ext cx="7985436" cy="25740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творческих и иных</a:t>
            </a:r>
            <a:r>
              <a:rPr spc="22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мероприятий,</a:t>
            </a:r>
            <a:r>
              <a:rPr spc="-13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/>
                <a:cs typeface="KGRWAC+Times New Roman"/>
              </a:rPr>
              <a:t>проводимых с обучающимися</a:t>
            </a:r>
            <a:r>
              <a:rPr dirty="0">
                <a:solidFill>
                  <a:srgbClr val="403152"/>
                </a:solidFill>
                <a:latin typeface="GLBSIE+Times New Roman"/>
                <a:cs typeface="GLBSIE+Times New Roman"/>
              </a:rPr>
              <a:t>.</a:t>
            </a:r>
          </a:p>
          <a:p>
            <a:pPr marL="0" marR="0">
              <a:lnSpc>
                <a:spcPts val="2221"/>
              </a:lnSpc>
              <a:spcBef>
                <a:spcPts val="178"/>
              </a:spcBef>
              <a:spcAft>
                <a:spcPts val="0"/>
              </a:spcAft>
            </a:pPr>
            <a:r>
              <a:rPr lang="ru-RU" b="1" spc="-12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       </a:t>
            </a:r>
            <a:r>
              <a:rPr b="1" spc="-12"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Конкретные</a:t>
            </a:r>
            <a:r>
              <a:rPr b="1" spc="702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b="1" spc="-26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трудовые</a:t>
            </a:r>
            <a:r>
              <a:rPr b="1" spc="706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b="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(должностные)</a:t>
            </a:r>
            <a:r>
              <a:rPr b="1" spc="657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b="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обязанности</a:t>
            </a:r>
            <a:r>
              <a:rPr b="1" spc="697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b="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педагогических</a:t>
            </a:r>
          </a:p>
          <a:p>
            <a:pPr marL="0" marR="0">
              <a:lnSpc>
                <a:spcPts val="2219"/>
              </a:lnSpc>
              <a:spcBef>
                <a:spcPts val="183"/>
              </a:spcBef>
              <a:spcAft>
                <a:spcPts val="0"/>
              </a:spcAft>
            </a:pPr>
            <a:r>
              <a:rPr b="1" spc="-13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работников</a:t>
            </a:r>
            <a:r>
              <a:rPr b="1" spc="1327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b="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определяются</a:t>
            </a:r>
            <a:r>
              <a:rPr b="1" spc="1344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b="1" spc="-23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трудовыми</a:t>
            </a:r>
            <a:r>
              <a:rPr b="1" spc="1349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b="1" spc="-14"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договорами</a:t>
            </a:r>
            <a:r>
              <a:rPr b="1" spc="1325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b="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(</a:t>
            </a:r>
            <a:r>
              <a:rPr lang="ru-RU" b="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эффективными </a:t>
            </a:r>
            <a:r>
              <a:rPr b="1"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контрактами</a:t>
            </a:r>
            <a:r>
              <a:rPr b="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)</a:t>
            </a:r>
            <a:r>
              <a:rPr b="1" spc="10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b="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</a:t>
            </a:r>
            <a:r>
              <a:rPr b="1" spc="100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b="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должностными</a:t>
            </a:r>
            <a:r>
              <a:rPr b="1" spc="110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b="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инструкциями.</a:t>
            </a:r>
            <a:r>
              <a:rPr b="1" spc="92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Соотношение</a:t>
            </a:r>
            <a:r>
              <a:rPr spc="105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учебной</a:t>
            </a:r>
            <a:r>
              <a:rPr lang="ru-RU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13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(преподавательской)</a:t>
            </a:r>
            <a:r>
              <a:rPr spc="104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</a:t>
            </a:r>
            <a:r>
              <a:rPr spc="62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16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другой</a:t>
            </a:r>
            <a:r>
              <a:rPr spc="98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педагогической</a:t>
            </a:r>
            <a:r>
              <a:rPr spc="95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работы</a:t>
            </a:r>
            <a:r>
              <a:rPr spc="82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</a:t>
            </a:r>
            <a:r>
              <a:rPr spc="80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пределах</a:t>
            </a:r>
            <a:r>
              <a:rPr spc="80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рабочей</a:t>
            </a:r>
            <a:r>
              <a:rPr lang="ru-RU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недели</a:t>
            </a:r>
            <a:r>
              <a:rPr spc="595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или</a:t>
            </a:r>
            <a:r>
              <a:rPr spc="585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учебного</a:t>
            </a:r>
            <a:r>
              <a:rPr spc="607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34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года</a:t>
            </a:r>
            <a:r>
              <a:rPr spc="615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определяется</a:t>
            </a:r>
            <a:r>
              <a:rPr spc="599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соответствующим</a:t>
            </a:r>
            <a:r>
              <a:rPr spc="608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локальным</a:t>
            </a:r>
            <a:r>
              <a:rPr lang="ru-RU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нормативным</a:t>
            </a:r>
            <a:r>
              <a:rPr spc="945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22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актом</a:t>
            </a:r>
            <a:r>
              <a:rPr spc="945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организации,</a:t>
            </a:r>
            <a:r>
              <a:rPr spc="937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осуществляющей</a:t>
            </a:r>
            <a:r>
              <a:rPr spc="914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образовательную</a:t>
            </a:r>
            <a:r>
              <a:rPr lang="ru-RU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деятельность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,</a:t>
            </a:r>
            <a:r>
              <a:rPr spc="161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</a:t>
            </a:r>
            <a:r>
              <a:rPr spc="1624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15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учетом</a:t>
            </a:r>
            <a:r>
              <a:rPr spc="1636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10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количества</a:t>
            </a:r>
            <a:r>
              <a:rPr spc="1625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часов</a:t>
            </a:r>
            <a:r>
              <a:rPr spc="1620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по</a:t>
            </a:r>
            <a:r>
              <a:rPr spc="1621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учебному</a:t>
            </a:r>
            <a:r>
              <a:rPr spc="1620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34"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плану</a:t>
            </a:r>
            <a:r>
              <a:rPr spc="-34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,</a:t>
            </a:r>
            <a:r>
              <a:rPr lang="ru-RU" spc="-34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специальности</a:t>
            </a:r>
            <a:r>
              <a:rPr spc="38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lang="ru-RU" spc="38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 квалификации</a:t>
            </a:r>
            <a:r>
              <a:rPr spc="58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работника.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12901" y="302032"/>
            <a:ext cx="7659605" cy="624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Статья</a:t>
            </a:r>
            <a:r>
              <a:rPr sz="2000" b="1" spc="2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47.</a:t>
            </a:r>
            <a:r>
              <a:rPr sz="2000" b="1" spc="-2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Правовой</a:t>
            </a:r>
            <a:r>
              <a:rPr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spc="-18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статус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педагогических</a:t>
            </a:r>
            <a:r>
              <a:rPr sz="2000" b="1" spc="-2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работников. Права</a:t>
            </a:r>
            <a:r>
              <a:rPr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</a:t>
            </a:r>
          </a:p>
          <a:p>
            <a:pPr marL="178307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b="1" spc="-1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свободы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педагогических</a:t>
            </a:r>
            <a:r>
              <a:rPr sz="2000" b="1" spc="-3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работников,</a:t>
            </a:r>
            <a:r>
              <a:rPr sz="2000" b="1" spc="-3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гарантии</a:t>
            </a:r>
            <a:r>
              <a:rPr sz="2000" b="1" spc="-1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их реализации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5537" y="1190270"/>
            <a:ext cx="8076970" cy="4796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9"/>
              </a:lnSpc>
            </a:pPr>
            <a:endParaRPr lang="ru-RU" sz="2000" dirty="0">
              <a:solidFill>
                <a:srgbClr val="403152"/>
              </a:solidFill>
              <a:latin typeface="KGRWAC+Times New Roman"/>
              <a:cs typeface="KGRWAC+Times New Roman"/>
            </a:endParaRPr>
          </a:p>
          <a:p>
            <a:pPr>
              <a:lnSpc>
                <a:spcPts val="2219"/>
              </a:lnSpc>
            </a:pPr>
            <a:endParaRPr lang="ru-RU" sz="2000" dirty="0">
              <a:solidFill>
                <a:srgbClr val="403152"/>
              </a:solidFill>
              <a:latin typeface="KGRWAC+Times New Roman"/>
              <a:cs typeface="KGRWAC+Times New Roman"/>
            </a:endParaRPr>
          </a:p>
          <a:p>
            <a:pPr>
              <a:lnSpc>
                <a:spcPts val="2219"/>
              </a:lnSpc>
            </a:pPr>
            <a:r>
              <a:rPr lang="ru-RU" sz="2000" dirty="0">
                <a:solidFill>
                  <a:srgbClr val="403152"/>
                </a:solidFill>
                <a:latin typeface="KGRWAC+Times New Roman"/>
                <a:cs typeface="KGRWAC+Times New Roman"/>
              </a:rPr>
              <a:t>Педагогические работники, проживающие в сельских населенных пунктах, рабочих поселках (поселках городского типа), </a:t>
            </a:r>
            <a:r>
              <a:rPr lang="ru-RU" sz="2000" b="1" dirty="0">
                <a:solidFill>
                  <a:srgbClr val="403152"/>
                </a:solidFill>
                <a:latin typeface="KGRWAC+Times New Roman"/>
                <a:cs typeface="KGRWAC+Times New Roman"/>
              </a:rPr>
              <a:t>имеют право </a:t>
            </a:r>
            <a:r>
              <a:rPr lang="ru-RU" sz="2000" dirty="0">
                <a:solidFill>
                  <a:srgbClr val="403152"/>
                </a:solidFill>
                <a:latin typeface="KGRWAC+Times New Roman"/>
                <a:cs typeface="KGRWAC+Times New Roman"/>
              </a:rPr>
              <a:t>на предоставление компенсации расходов на оплату жилых помещений, отопления и освещения. </a:t>
            </a:r>
          </a:p>
          <a:p>
            <a:pPr>
              <a:lnSpc>
                <a:spcPts val="2219"/>
              </a:lnSpc>
            </a:pPr>
            <a:endParaRPr lang="ru-RU" sz="2000" dirty="0">
              <a:solidFill>
                <a:srgbClr val="403152"/>
              </a:solidFill>
              <a:latin typeface="KGRWAC+Times New Roman"/>
              <a:cs typeface="KGRWAC+Times New Roman"/>
            </a:endParaRPr>
          </a:p>
          <a:p>
            <a:pPr algn="just">
              <a:lnSpc>
                <a:spcPts val="2219"/>
              </a:lnSpc>
            </a:pPr>
            <a:r>
              <a:rPr lang="ru-RU" sz="2000" dirty="0">
                <a:solidFill>
                  <a:srgbClr val="403152"/>
                </a:solidFill>
                <a:latin typeface="KGRWAC+Times New Roman"/>
                <a:cs typeface="KGRWAC+Times New Roman"/>
              </a:rPr>
              <a:t>Размер, условия и порядок возмещения расходов, связанных с предоставлением указанных мер социальной поддержки педагогическим работникам федеральных государственных образовательных организаций, устанавливаются Правительством Российской Федерации и обеспечиваются за счет бюджетных ассигнований федерального бюджета, а педагогическим работникам образовательных организаций субъектов Российской Федерации, муниципальных образовательных организаций устанавливаются законодательством субъектов Российской Федерации и обеспечиваются за счет бюджетных ассигнований бюджетов субъектов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2326801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-933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87071" y="1190270"/>
            <a:ext cx="7973362" cy="4497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9"/>
              </a:lnSpc>
            </a:pPr>
            <a:endParaRPr lang="ru-RU" dirty="0">
              <a:solidFill>
                <a:srgbClr val="403152"/>
              </a:solidFill>
              <a:latin typeface="KGRWAC+Times New Roman"/>
              <a:cs typeface="KGRWAC+Times New Roman"/>
            </a:endParaRPr>
          </a:p>
          <a:p>
            <a:pPr>
              <a:lnSpc>
                <a:spcPts val="2219"/>
              </a:lnSpc>
            </a:pPr>
            <a:r>
              <a:rPr lang="ru-RU" dirty="0">
                <a:solidFill>
                  <a:srgbClr val="403152"/>
                </a:solidFill>
                <a:latin typeface="KGRWAC+Times New Roman"/>
                <a:cs typeface="KGRWAC+Times New Roman"/>
              </a:rPr>
              <a:t>В ряде регионов Российской Федерации для молодых специалистов введены дополнительные меры социальной поддержки, регламентируемые соответствующими нормативными актами,</a:t>
            </a:r>
          </a:p>
          <a:p>
            <a:pPr>
              <a:lnSpc>
                <a:spcPts val="2219"/>
              </a:lnSpc>
            </a:pPr>
            <a:r>
              <a:rPr lang="ru-RU" dirty="0">
                <a:solidFill>
                  <a:srgbClr val="403152"/>
                </a:solidFill>
                <a:latin typeface="KGRWAC+Times New Roman"/>
                <a:cs typeface="KGRWAC+Times New Roman"/>
              </a:rPr>
              <a:t>в том числе:</a:t>
            </a:r>
          </a:p>
          <a:p>
            <a:pPr marL="285750" indent="-285750">
              <a:lnSpc>
                <a:spcPts val="2219"/>
              </a:lnSpc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403152"/>
                </a:solidFill>
                <a:latin typeface="KGRWAC+Times New Roman"/>
                <a:cs typeface="KGRWAC+Times New Roman"/>
              </a:rPr>
              <a:t> ежемесячные выплаты к должностному окладу;</a:t>
            </a:r>
          </a:p>
          <a:p>
            <a:pPr marL="285750" indent="-285750">
              <a:lnSpc>
                <a:spcPts val="2219"/>
              </a:lnSpc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403152"/>
                </a:solidFill>
                <a:latin typeface="KGRWAC+Times New Roman"/>
                <a:cs typeface="KGRWAC+Times New Roman"/>
              </a:rPr>
              <a:t>единовременные выплаты молодым специалистам в образовательных организациях.</a:t>
            </a:r>
          </a:p>
          <a:p>
            <a:pPr>
              <a:lnSpc>
                <a:spcPts val="2219"/>
              </a:lnSpc>
            </a:pPr>
            <a:endParaRPr lang="ru-RU" dirty="0">
              <a:solidFill>
                <a:srgbClr val="403152"/>
              </a:solidFill>
              <a:latin typeface="KGRWAC+Times New Roman"/>
              <a:cs typeface="KGRWAC+Times New Roman"/>
            </a:endParaRPr>
          </a:p>
          <a:p>
            <a:pPr>
              <a:lnSpc>
                <a:spcPts val="2219"/>
              </a:lnSpc>
            </a:pPr>
            <a:endParaRPr lang="ru-RU" dirty="0">
              <a:solidFill>
                <a:srgbClr val="403152"/>
              </a:solidFill>
              <a:latin typeface="KGRWAC+Times New Roman"/>
              <a:cs typeface="KGRWAC+Times New Roman"/>
            </a:endParaRPr>
          </a:p>
          <a:p>
            <a:pPr algn="just">
              <a:lnSpc>
                <a:spcPts val="2219"/>
              </a:lnSpc>
            </a:pPr>
            <a:r>
              <a:rPr lang="ru-RU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 Волгоградской области действует региональный Закон от 26 </a:t>
            </a:r>
            <a:r>
              <a:rPr lang="ru-RU" dirty="0" smtClean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ноября </a:t>
            </a:r>
            <a:r>
              <a:rPr lang="ru-RU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2</a:t>
            </a:r>
            <a:r>
              <a:rPr lang="ru-RU" dirty="0">
                <a:solidFill>
                  <a:srgbClr val="403152"/>
                </a:solidFill>
              </a:rPr>
              <a:t>00</a:t>
            </a:r>
            <a:r>
              <a:rPr lang="ru-RU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4</a:t>
            </a:r>
            <a:r>
              <a:rPr lang="ru-RU" dirty="0" smtClean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lang="ru-RU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г </a:t>
            </a:r>
            <a:br>
              <a:rPr lang="ru-RU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</a:br>
            <a:r>
              <a:rPr lang="ru-RU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№ </a:t>
            </a:r>
            <a:r>
              <a:rPr lang="ru-RU" dirty="0">
                <a:solidFill>
                  <a:srgbClr val="403152"/>
                </a:solidFill>
              </a:rPr>
              <a:t>9</a:t>
            </a:r>
            <a:r>
              <a:rPr lang="ru-RU" dirty="0" smtClean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64ОД </a:t>
            </a:r>
            <a:r>
              <a:rPr lang="ru-RU" dirty="0">
                <a:solidFill>
                  <a:srgbClr val="403152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«О государственных социальных гарантиях молодым специалистам, работающим в областных государственных и муниципальных учреждениях, расположенных в сельских поселениях и рабочих поселках Волгоградской области», в котором молодым специалистам предусмотрена выплата единовременного пособия и ежемесячная надбавка к окладу.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6BAD6C-B5D8-4C1A-AF43-C358CD2E3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70" y="348226"/>
            <a:ext cx="779136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57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7721" y="-10886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61897" y="302032"/>
            <a:ext cx="6957713" cy="624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Статья</a:t>
            </a:r>
            <a:r>
              <a:rPr sz="2000" b="1" spc="29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48.</a:t>
            </a:r>
            <a:r>
              <a:rPr sz="2000" b="1" spc="-2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Обязанности</a:t>
            </a:r>
            <a:r>
              <a:rPr sz="2000" b="1" spc="-18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 ответственность</a:t>
            </a:r>
            <a:r>
              <a:rPr sz="2000" b="1" spc="36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педагогических</a:t>
            </a:r>
          </a:p>
          <a:p>
            <a:pPr marL="2735859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43196" y="1477670"/>
            <a:ext cx="8072436" cy="17276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marR="0" indent="-285750" algn="just">
              <a:lnSpc>
                <a:spcPts val="2219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осуществлять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свою</a:t>
            </a:r>
            <a:r>
              <a:rPr spc="-1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деятельность</a:t>
            </a:r>
            <a:r>
              <a:rPr spc="2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на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высоком</a:t>
            </a:r>
            <a:r>
              <a:rPr spc="-1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профессиональном</a:t>
            </a:r>
            <a: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уровне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,</a:t>
            </a:r>
            <a:r>
              <a:rPr spc="-3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обеспечивать в полном</a:t>
            </a:r>
            <a:r>
              <a:rPr spc="-1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объеме</a:t>
            </a:r>
            <a:r>
              <a:rPr spc="-2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реализацию</a:t>
            </a:r>
            <a:r>
              <a:rPr spc="-2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преподаваемых</a:t>
            </a:r>
            <a: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учебных</a:t>
            </a:r>
            <a:r>
              <a:rPr spc="-3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предмет</a:t>
            </a:r>
            <a:r>
              <a:rPr lang="ru-RU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ов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, курса,</a:t>
            </a:r>
            <a:r>
              <a:rPr spc="-3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дисциплины</a:t>
            </a:r>
            <a:r>
              <a:rPr spc="-1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1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(модуля)</a:t>
            </a:r>
            <a:r>
              <a:rPr spc="-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соответствии</a:t>
            </a:r>
            <a:r>
              <a:rPr spc="1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</a:t>
            </a:r>
            <a: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утвержденной</a:t>
            </a:r>
            <a:r>
              <a:rPr spc="-2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рабочей</a:t>
            </a:r>
            <a:r>
              <a:rPr spc="-26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программой;</a:t>
            </a:r>
          </a:p>
          <a:p>
            <a:pPr marL="285750" marR="0" indent="-285750" algn="just">
              <a:lnSpc>
                <a:spcPts val="2219"/>
              </a:lnSpc>
              <a:spcBef>
                <a:spcPts val="18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spc="-1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2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соблюдать</a:t>
            </a:r>
            <a:r>
              <a:rPr spc="1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правовые,</a:t>
            </a:r>
            <a:r>
              <a:rPr spc="-3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нравственные и этические нормы,</a:t>
            </a:r>
            <a:r>
              <a:rPr spc="-1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14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следовать</a:t>
            </a:r>
            <a:r>
              <a:rPr lang="ru-RU" spc="-1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требованиям</a:t>
            </a:r>
            <a:r>
              <a:rPr spc="-16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профессиональной</a:t>
            </a:r>
            <a:r>
              <a:rPr spc="-3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этики;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43196" y="3205323"/>
            <a:ext cx="7806786" cy="573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marR="0" indent="-285750">
              <a:lnSpc>
                <a:spcPts val="2219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уважать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честь и достоинство </a:t>
            </a:r>
            <a:r>
              <a:rPr spc="-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обучающихся</a:t>
            </a:r>
            <a:r>
              <a:rPr spc="-2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 других</a:t>
            </a:r>
            <a:r>
              <a:rPr spc="-3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участников</a:t>
            </a:r>
          </a:p>
          <a:p>
            <a:pPr marL="0" marR="0">
              <a:lnSpc>
                <a:spcPts val="2219"/>
              </a:lnSpc>
              <a:spcBef>
                <a:spcPts val="183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    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образовательных</a:t>
            </a:r>
            <a:r>
              <a:rPr spc="-1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отношений;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09904" y="3916706"/>
            <a:ext cx="8072436" cy="1702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marR="0" indent="-285750" algn="just">
              <a:lnSpc>
                <a:spcPts val="2219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развивать</a:t>
            </a:r>
            <a:r>
              <a:rPr spc="-1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 </a:t>
            </a:r>
            <a:r>
              <a:rPr spc="-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обучающихся</a:t>
            </a:r>
            <a:r>
              <a:rPr spc="-1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познавательную</a:t>
            </a:r>
            <a:r>
              <a:rPr spc="-3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активность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самостоятельность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, </a:t>
            </a:r>
            <a:r>
              <a:rPr spc="-2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инициативу,</a:t>
            </a:r>
            <a:r>
              <a:rPr spc="-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творческие</a:t>
            </a:r>
            <a:r>
              <a:rPr spc="-1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способности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12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формировать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гражданскую</a:t>
            </a:r>
            <a:r>
              <a:rPr spc="-5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позицию,</a:t>
            </a:r>
            <a:r>
              <a:rPr spc="-3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способность</a:t>
            </a:r>
            <a:r>
              <a:rPr spc="-1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к </a:t>
            </a:r>
            <a:r>
              <a:rPr spc="-2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труду</a:t>
            </a:r>
            <a:r>
              <a:rPr spc="1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жизни</a:t>
            </a:r>
            <a:r>
              <a:rPr spc="-2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</a:t>
            </a:r>
            <a: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12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условиях</a:t>
            </a:r>
            <a:r>
              <a:rPr spc="-1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современного</a:t>
            </a:r>
            <a:r>
              <a:rPr spc="-2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мира,</a:t>
            </a:r>
            <a:r>
              <a:rPr spc="-2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12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формировать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</a:b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 </a:t>
            </a:r>
            <a:r>
              <a:rPr spc="-11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обучающихся</a:t>
            </a:r>
            <a:r>
              <a:rPr spc="-2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24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культуру</a:t>
            </a:r>
            <a:r>
              <a:rPr lang="ru-RU" spc="-2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 </a:t>
            </a:r>
            <a:r>
              <a:rPr spc="-15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здорового</a:t>
            </a:r>
            <a:r>
              <a:rPr spc="-2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 безопасного</a:t>
            </a:r>
            <a:r>
              <a:rPr spc="-3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образа</a:t>
            </a:r>
            <a:r>
              <a:rPr spc="-4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жизни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;</a:t>
            </a:r>
            <a: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</a:p>
          <a:p>
            <a:pPr marL="285750" marR="0" indent="-285750" algn="just">
              <a:lnSpc>
                <a:spcPts val="2219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применять</a:t>
            </a:r>
            <a:r>
              <a:rPr spc="1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педагогически</a:t>
            </a:r>
            <a:r>
              <a:rPr spc="-3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обоснованные</a:t>
            </a:r>
            <a:r>
              <a:rPr spc="-2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обеспечивающие</a:t>
            </a:r>
            <a: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высокое</a:t>
            </a:r>
            <a:r>
              <a:rPr spc="-1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pc="-16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качество</a:t>
            </a:r>
            <a:r>
              <a:rPr spc="1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образования</a:t>
            </a:r>
            <a:r>
              <a:rPr spc="-1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формы, </a:t>
            </a:r>
            <a:r>
              <a:rPr spc="-16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методы</a:t>
            </a:r>
            <a:r>
              <a:rPr spc="2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обучения</a:t>
            </a:r>
            <a:r>
              <a:rPr spc="-2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</a:t>
            </a:r>
            <a:r>
              <a:rPr lang="ru-RU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воспитания</a:t>
            </a:r>
            <a:r>
              <a:rPr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61897" y="302032"/>
            <a:ext cx="6957713" cy="624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Статья</a:t>
            </a:r>
            <a:r>
              <a:rPr sz="2000" b="1" spc="29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48.</a:t>
            </a:r>
            <a:r>
              <a:rPr sz="2000" b="1" spc="-2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Обязанности</a:t>
            </a:r>
            <a:r>
              <a:rPr sz="2000" b="1" spc="-18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 ответственность</a:t>
            </a:r>
            <a:r>
              <a:rPr sz="2000" b="1" spc="36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педагогических</a:t>
            </a:r>
          </a:p>
          <a:p>
            <a:pPr marL="2735859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9904" y="1260220"/>
            <a:ext cx="8035441" cy="4667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marR="0" indent="-285750">
              <a:lnSpc>
                <a:spcPts val="1993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sz="1800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учитывать</a:t>
            </a:r>
            <a:r>
              <a:rPr sz="1800" spc="1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особенности</a:t>
            </a:r>
            <a:r>
              <a:rPr sz="1800" spc="1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психофизического</a:t>
            </a:r>
            <a:r>
              <a:rPr sz="1800" spc="3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развития</a:t>
            </a:r>
            <a:r>
              <a:rPr sz="1800" spc="2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обучающихся</a:t>
            </a:r>
            <a:r>
              <a:rPr sz="1800" spc="2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</a:t>
            </a:r>
          </a:p>
          <a:p>
            <a:pPr marL="0" marR="0">
              <a:lnSpc>
                <a:spcPts val="1993"/>
              </a:lnSpc>
              <a:spcBef>
                <a:spcPts val="169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состояние</a:t>
            </a:r>
            <a:r>
              <a:rPr sz="1800" spc="2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их </a:t>
            </a:r>
            <a:r>
              <a:rPr sz="1800" spc="-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здоровья,</a:t>
            </a:r>
            <a:r>
              <a:rPr sz="1800" spc="2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2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соблюдать</a:t>
            </a:r>
            <a:r>
              <a:rPr sz="1800" spc="3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специальные </a:t>
            </a:r>
            <a:r>
              <a:rPr sz="1800" spc="-1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условия,</a:t>
            </a:r>
            <a:r>
              <a:rPr sz="1800" spc="1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2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необходимые</a:t>
            </a:r>
            <a:r>
              <a:rPr sz="1800" spc="2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для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получения образования</a:t>
            </a:r>
            <a:r>
              <a:rPr sz="1800" spc="3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лицами</a:t>
            </a:r>
            <a:r>
              <a:rPr sz="1800" spc="1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 </a:t>
            </a:r>
            <a:r>
              <a:rPr sz="1800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ограниченными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4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возможностями</a:t>
            </a:r>
            <a:r>
              <a:rPr lang="ru-RU" sz="1800" spc="-1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1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здоровья</a:t>
            </a:r>
            <a:r>
              <a:rPr sz="1800" spc="-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,</a:t>
            </a:r>
            <a:r>
              <a:rPr sz="1800" spc="2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взаимодействовать</a:t>
            </a:r>
            <a:r>
              <a:rPr sz="1800" spc="4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при</a:t>
            </a:r>
            <a:r>
              <a:rPr sz="1800" spc="1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необходимости</a:t>
            </a:r>
            <a:r>
              <a:rPr sz="1800" spc="4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 </a:t>
            </a:r>
            <a:r>
              <a:rPr sz="1800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медицинскими</a:t>
            </a:r>
            <a:r>
              <a:rPr lang="ru-RU"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организациями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;</a:t>
            </a:r>
          </a:p>
          <a:p>
            <a:pPr marL="285750" marR="0" indent="-285750">
              <a:lnSpc>
                <a:spcPts val="1996"/>
              </a:lnSpc>
              <a:spcBef>
                <a:spcPts val="16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sz="1800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систематически</a:t>
            </a:r>
            <a:r>
              <a:rPr sz="1800" spc="1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повышать</a:t>
            </a:r>
            <a:r>
              <a:rPr sz="1800" spc="66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свой профессиональный</a:t>
            </a:r>
            <a:r>
              <a:rPr sz="1800" spc="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уровень;</a:t>
            </a:r>
          </a:p>
          <a:p>
            <a:pPr marL="285750" marR="0" indent="-285750">
              <a:lnSpc>
                <a:spcPts val="1993"/>
              </a:lnSpc>
              <a:spcBef>
                <a:spcPts val="168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sz="1800" spc="-24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проходить</a:t>
            </a:r>
            <a:r>
              <a:rPr sz="1800" spc="5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аттестацию</a:t>
            </a:r>
            <a:r>
              <a:rPr sz="1800" spc="3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на соответствие</a:t>
            </a:r>
            <a:r>
              <a:rPr sz="1800" spc="2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занимаемой</a:t>
            </a:r>
            <a:r>
              <a:rPr sz="1800" spc="2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должности</a:t>
            </a:r>
            <a:r>
              <a:rPr sz="1800" spc="3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 порядке,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spc="-1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установленном</a:t>
            </a:r>
            <a:r>
              <a:rPr sz="1800" spc="3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законодательством</a:t>
            </a:r>
            <a:r>
              <a:rPr sz="1800" spc="2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 образовании;</a:t>
            </a:r>
          </a:p>
          <a:p>
            <a:pPr marL="285750" marR="0" indent="-28575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sz="1800" spc="-24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проходить</a:t>
            </a:r>
            <a:r>
              <a:rPr sz="1800" spc="5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 соответствии</a:t>
            </a:r>
            <a:r>
              <a:rPr sz="1800" spc="3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 </a:t>
            </a:r>
            <a:r>
              <a:rPr sz="1800" spc="-23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трудовым</a:t>
            </a:r>
            <a:r>
              <a:rPr sz="1800" spc="2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1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законодательством</a:t>
            </a:r>
            <a:r>
              <a:rPr lang="ru-RU" sz="1800" spc="-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предварительные</a:t>
            </a:r>
            <a:r>
              <a:rPr sz="1800" spc="2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lang="ru-RU" sz="1800" spc="2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/>
            </a:r>
            <a:br>
              <a:rPr lang="ru-RU" sz="1800" spc="2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</a:br>
            <a:r>
              <a:rPr sz="1800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при</a:t>
            </a:r>
            <a:r>
              <a:rPr sz="1800" spc="1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поступлении</a:t>
            </a:r>
            <a:r>
              <a:rPr sz="1800" spc="1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на </a:t>
            </a:r>
            <a:r>
              <a:rPr sz="1800" spc="-1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работу</a:t>
            </a:r>
            <a:r>
              <a:rPr sz="1800" spc="3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 периодические</a:t>
            </a:r>
          </a:p>
          <a:p>
            <a:pPr marL="0" marR="0">
              <a:lnSpc>
                <a:spcPts val="1993"/>
              </a:lnSpc>
              <a:spcBef>
                <a:spcPts val="168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медицинские</a:t>
            </a:r>
            <a:r>
              <a:rPr sz="1800" spc="2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осмотры,</a:t>
            </a:r>
            <a:r>
              <a:rPr sz="1800" spc="1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а также</a:t>
            </a:r>
            <a:r>
              <a:rPr sz="1800" spc="3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внеочередные медицинские</a:t>
            </a:r>
            <a:r>
              <a:rPr sz="1800" spc="3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осмотры по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направлению</a:t>
            </a:r>
            <a:r>
              <a:rPr sz="1800" spc="3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6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работодателя;</a:t>
            </a:r>
          </a:p>
          <a:p>
            <a:pPr marL="285750" marR="0" indent="-28575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sz="1800" spc="-24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проходить</a:t>
            </a:r>
            <a:r>
              <a:rPr sz="1800" spc="5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 </a:t>
            </a:r>
            <a:r>
              <a:rPr sz="1800" spc="-1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установленном</a:t>
            </a:r>
            <a:r>
              <a:rPr sz="1800" spc="3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законодательством</a:t>
            </a:r>
            <a:r>
              <a:rPr sz="1800" spc="3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Российской Федерации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spc="-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порядке</a:t>
            </a:r>
            <a:r>
              <a:rPr sz="1800" spc="3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обучение и </a:t>
            </a:r>
            <a:r>
              <a:rPr sz="1800" spc="-1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проверку</a:t>
            </a:r>
            <a:r>
              <a:rPr sz="1800" spc="2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знаний</a:t>
            </a:r>
            <a:r>
              <a:rPr sz="1800" spc="2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и </a:t>
            </a:r>
            <a:r>
              <a:rPr sz="1800" spc="-14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навыков</a:t>
            </a:r>
            <a:r>
              <a:rPr sz="1800" spc="3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 области</a:t>
            </a:r>
            <a:r>
              <a:rPr sz="1800" spc="15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охраны</a:t>
            </a:r>
            <a:r>
              <a:rPr sz="1800" spc="12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2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труда;</a:t>
            </a:r>
          </a:p>
          <a:p>
            <a:pPr marL="285750" marR="0" indent="-285750">
              <a:lnSpc>
                <a:spcPts val="1996"/>
              </a:lnSpc>
              <a:spcBef>
                <a:spcPts val="11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sz="1800" spc="-25" dirty="0" err="1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соблюдать</a:t>
            </a:r>
            <a:r>
              <a:rPr sz="1800" spc="3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устав образовательной</a:t>
            </a:r>
            <a:r>
              <a:rPr sz="1800" spc="3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организации,</a:t>
            </a:r>
            <a:r>
              <a:rPr sz="1800" spc="36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6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положение</a:t>
            </a:r>
            <a:r>
              <a:rPr sz="1800" spc="4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</a:t>
            </a:r>
          </a:p>
          <a:p>
            <a:pPr marL="0" marR="0">
              <a:lnSpc>
                <a:spcPts val="1993"/>
              </a:lnSpc>
              <a:spcBef>
                <a:spcPts val="169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специализированном</a:t>
            </a:r>
            <a:r>
              <a:rPr sz="1800" spc="5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структурном</a:t>
            </a:r>
            <a:r>
              <a:rPr sz="1800" spc="2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11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образовательном</a:t>
            </a:r>
            <a:r>
              <a:rPr sz="1800" spc="38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подразделении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организации,</a:t>
            </a:r>
            <a:r>
              <a:rPr sz="1800" spc="36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осуществляющей</a:t>
            </a:r>
            <a:r>
              <a:rPr sz="1800" spc="43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обучение, правила</a:t>
            </a:r>
            <a:r>
              <a:rPr sz="1800" spc="19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внутреннего</a:t>
            </a:r>
            <a:r>
              <a:rPr sz="1800" spc="2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 </a:t>
            </a:r>
            <a:r>
              <a:rPr sz="1800" spc="-27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трудового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 panose="020B0604020202020204" charset="0"/>
                <a:cs typeface="KGRWAC+Times New Roman" panose="020B0604020202020204" charset="0"/>
              </a:rPr>
              <a:t>распорядка.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-9331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9276" y="1333526"/>
            <a:ext cx="7244610" cy="42832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Педагогическим</a:t>
            </a:r>
            <a:r>
              <a:rPr sz="2000" spc="253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работникам</a:t>
            </a:r>
            <a:r>
              <a:rPr sz="2000" spc="253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запрещается</a:t>
            </a:r>
            <a:r>
              <a:rPr sz="2000" b="1" spc="2542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использовать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образовательную</a:t>
            </a:r>
            <a:r>
              <a:rPr sz="2000" spc="120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деятельность</a:t>
            </a:r>
            <a:r>
              <a:rPr sz="2000" spc="118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для</a:t>
            </a:r>
            <a:r>
              <a:rPr sz="2000" spc="119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политической</a:t>
            </a:r>
            <a:r>
              <a:rPr sz="2000" spc="12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агитации,</a:t>
            </a:r>
          </a:p>
          <a:p>
            <a:pPr marL="0" marR="0">
              <a:lnSpc>
                <a:spcPts val="2221"/>
              </a:lnSpc>
              <a:spcBef>
                <a:spcPts val="178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принуждения</a:t>
            </a:r>
            <a:r>
              <a:rPr sz="2000" spc="215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обучающихся</a:t>
            </a:r>
            <a:r>
              <a:rPr sz="2000" spc="216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</a:t>
            </a:r>
            <a:r>
              <a:rPr sz="2000" spc="214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принятию</a:t>
            </a:r>
            <a:r>
              <a:rPr sz="2000" spc="214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политических,</a:t>
            </a:r>
          </a:p>
          <a:p>
            <a:pPr marL="0" marR="0">
              <a:lnSpc>
                <a:spcPts val="2219"/>
              </a:lnSpc>
              <a:spcBef>
                <a:spcPts val="182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религиозных</a:t>
            </a:r>
            <a:r>
              <a:rPr sz="2000" spc="73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или</a:t>
            </a:r>
            <a:r>
              <a:rPr sz="2000" spc="73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иных</a:t>
            </a:r>
            <a:r>
              <a:rPr sz="2000" spc="73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убеждений</a:t>
            </a:r>
            <a:r>
              <a:rPr sz="2000" spc="73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либо</a:t>
            </a:r>
            <a:r>
              <a:rPr sz="2000" spc="7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spc="-1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отказу</a:t>
            </a:r>
            <a:r>
              <a:rPr sz="2000" spc="74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spc="-2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</a:t>
            </a:r>
            <a:r>
              <a:rPr sz="2000" spc="75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них,</a:t>
            </a:r>
            <a:r>
              <a:rPr sz="2000" spc="73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для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разжигания</a:t>
            </a:r>
            <a:r>
              <a:rPr sz="2000" spc="273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социальной,</a:t>
            </a:r>
            <a:r>
              <a:rPr sz="2000" spc="271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расовой,</a:t>
            </a:r>
            <a:r>
              <a:rPr sz="2000" spc="270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национальной</a:t>
            </a:r>
            <a:r>
              <a:rPr sz="2000" spc="272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или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религиозной</a:t>
            </a:r>
            <a:r>
              <a:rPr sz="2000" spc="236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розни,</a:t>
            </a:r>
            <a:r>
              <a:rPr sz="2000" spc="237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для</a:t>
            </a:r>
            <a:r>
              <a:rPr sz="2000" spc="237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агитации,</a:t>
            </a:r>
            <a:r>
              <a:rPr sz="2000" spc="236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пропагандирующей</a:t>
            </a:r>
          </a:p>
          <a:p>
            <a:pPr marL="0" marR="0">
              <a:lnSpc>
                <a:spcPts val="2221"/>
              </a:lnSpc>
              <a:spcBef>
                <a:spcPts val="178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исключительность,</a:t>
            </a:r>
            <a:r>
              <a:rPr sz="2000" spc="218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превосходство</a:t>
            </a:r>
            <a:r>
              <a:rPr sz="2000" spc="219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либо</a:t>
            </a:r>
            <a:r>
              <a:rPr sz="2000" spc="217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неполноценность</a:t>
            </a:r>
          </a:p>
          <a:p>
            <a:pPr marL="0" marR="0">
              <a:lnSpc>
                <a:spcPts val="2219"/>
              </a:lnSpc>
              <a:spcBef>
                <a:spcPts val="182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граждан</a:t>
            </a:r>
            <a:r>
              <a:rPr sz="2000" spc="117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</a:t>
            </a:r>
            <a:r>
              <a:rPr sz="2000" spc="119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признаку</a:t>
            </a:r>
            <a:r>
              <a:rPr sz="2000" spc="117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социальной,</a:t>
            </a:r>
            <a:r>
              <a:rPr sz="2000" spc="118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расовой,</a:t>
            </a:r>
            <a:r>
              <a:rPr sz="2000" spc="119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национальной,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религиозной</a:t>
            </a:r>
            <a:r>
              <a:rPr sz="2000" spc="60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или</a:t>
            </a:r>
            <a:r>
              <a:rPr sz="2000" spc="60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языковой</a:t>
            </a:r>
            <a:r>
              <a:rPr sz="2000" spc="6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принадлежности,</a:t>
            </a:r>
            <a:r>
              <a:rPr sz="2000" spc="60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их</a:t>
            </a:r>
            <a:r>
              <a:rPr sz="2000" spc="60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отношения</a:t>
            </a:r>
            <a:r>
              <a:rPr sz="2000" spc="60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религии,</a:t>
            </a:r>
            <a:r>
              <a:rPr sz="2000" spc="72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2000" spc="72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spc="-3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том</a:t>
            </a:r>
            <a:r>
              <a:rPr sz="2000" spc="75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числе</a:t>
            </a:r>
            <a:r>
              <a:rPr sz="2000" spc="72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посредством</a:t>
            </a:r>
            <a:r>
              <a:rPr sz="2000" spc="72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сообщения</a:t>
            </a:r>
            <a:r>
              <a:rPr sz="2000" spc="72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обучающимся</a:t>
            </a:r>
          </a:p>
          <a:p>
            <a:pPr marL="0" marR="0">
              <a:lnSpc>
                <a:spcPts val="2221"/>
              </a:lnSpc>
              <a:spcBef>
                <a:spcPts val="178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недостоверных</a:t>
            </a:r>
            <a:r>
              <a:rPr sz="2000" spc="88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сведений</a:t>
            </a:r>
            <a:r>
              <a:rPr sz="2000" spc="87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</a:t>
            </a:r>
            <a:r>
              <a:rPr sz="2000" spc="85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исторических,</a:t>
            </a:r>
            <a:r>
              <a:rPr sz="2000" spc="87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</a:t>
            </a:r>
            <a:r>
              <a:rPr sz="2000" spc="87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национальных,</a:t>
            </a:r>
          </a:p>
          <a:p>
            <a:pPr marL="0" marR="0">
              <a:lnSpc>
                <a:spcPts val="2219"/>
              </a:lnSpc>
              <a:spcBef>
                <a:spcPts val="183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религиозных</a:t>
            </a:r>
            <a:r>
              <a:rPr sz="2000" spc="73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2000" spc="72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spc="-2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культурных</a:t>
            </a:r>
            <a:r>
              <a:rPr sz="2000" spc="75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традициях</a:t>
            </a:r>
            <a:r>
              <a:rPr sz="2000" spc="7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народов,</a:t>
            </a:r>
            <a:r>
              <a:rPr sz="2000" spc="74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а</a:t>
            </a:r>
            <a:r>
              <a:rPr sz="2000" spc="7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также</a:t>
            </a:r>
            <a:r>
              <a:rPr sz="2000" spc="72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для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побуждения</a:t>
            </a:r>
            <a:r>
              <a:rPr sz="2000" spc="172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обучающихся</a:t>
            </a:r>
            <a:r>
              <a:rPr sz="2000" spc="172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</a:t>
            </a:r>
            <a:r>
              <a:rPr sz="2000" spc="170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действиям,</a:t>
            </a:r>
            <a:r>
              <a:rPr sz="2000" spc="17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противоречащим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Конституции</a:t>
            </a:r>
            <a:r>
              <a:rPr sz="2000" spc="3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Российской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Федерации</a:t>
            </a:r>
            <a:r>
              <a:rPr sz="20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0222" y="993407"/>
            <a:ext cx="5233762" cy="1209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25"/>
              </a:lnSpc>
              <a:spcBef>
                <a:spcPts val="0"/>
              </a:spcBef>
              <a:spcAft>
                <a:spcPts val="0"/>
              </a:spcAft>
            </a:pPr>
            <a:r>
              <a:rPr sz="4000" b="1" spc="-68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ПРАВОВОЙ</a:t>
            </a:r>
            <a:r>
              <a:rPr sz="4000" b="1" spc="84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4000" b="1" spc="-96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СТАТУС</a:t>
            </a:r>
          </a:p>
          <a:p>
            <a:pPr marL="1141476" marR="0">
              <a:lnSpc>
                <a:spcPts val="4425"/>
              </a:lnSpc>
              <a:spcBef>
                <a:spcPts val="374"/>
              </a:spcBef>
              <a:spcAft>
                <a:spcPts val="0"/>
              </a:spcAft>
            </a:pPr>
            <a:r>
              <a:rPr sz="4000" b="1" spc="-67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ПЕДАГОГА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664547" y="5013176"/>
            <a:ext cx="3711215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83689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СПАСИБО  ЗА  ВНИМАНИЕ</a:t>
            </a:r>
            <a:endParaRPr sz="2000" dirty="0">
              <a:solidFill>
                <a:srgbClr val="000000"/>
              </a:solidFill>
              <a:latin typeface="KGRWAC+Times New Roman"/>
              <a:cs typeface="KGRWAC+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-396552" y="-99392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56510" y="1056860"/>
            <a:ext cx="4894800" cy="4890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50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16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Правовой</a:t>
            </a:r>
            <a:r>
              <a:rPr sz="32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3200" b="1" spc="-3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статус</a:t>
            </a:r>
            <a:r>
              <a:rPr sz="3200" b="1" spc="2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3200" b="1" spc="-14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педагога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7504" y="2273832"/>
            <a:ext cx="8434146" cy="1839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10361" marR="0" algn="just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-1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совокупность</a:t>
            </a:r>
            <a:r>
              <a:rPr sz="2400" b="1" spc="2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прав</a:t>
            </a:r>
            <a:r>
              <a:rPr sz="2400" b="1" spc="22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и </a:t>
            </a:r>
            <a:r>
              <a:rPr sz="2400" b="1" spc="-24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свобод</a:t>
            </a:r>
            <a:r>
              <a:rPr sz="2400" b="1" spc="26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(в </a:t>
            </a:r>
            <a:r>
              <a:rPr sz="2400" b="1" spc="-44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том</a:t>
            </a:r>
            <a:r>
              <a:rPr sz="2400" b="1" spc="5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числе</a:t>
            </a:r>
          </a:p>
          <a:p>
            <a:pPr marL="600405" marR="0" algn="just">
              <a:lnSpc>
                <a:spcPts val="2657"/>
              </a:lnSpc>
              <a:spcBef>
                <a:spcPts val="173"/>
              </a:spcBef>
              <a:spcAft>
                <a:spcPts val="0"/>
              </a:spcAft>
            </a:pP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академических</a:t>
            </a:r>
            <a:r>
              <a:rPr sz="2400" b="1" spc="2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прав и </a:t>
            </a:r>
            <a:r>
              <a:rPr sz="2400" b="1" spc="-17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свобод),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spc="-3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трудовых</a:t>
            </a:r>
            <a:r>
              <a:rPr sz="2400" b="1" spc="6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прав,</a:t>
            </a:r>
          </a:p>
          <a:p>
            <a:pPr marL="195072" marR="0" algn="just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социальных</a:t>
            </a:r>
            <a:r>
              <a:rPr sz="2400" b="1" spc="15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гарантий</a:t>
            </a:r>
            <a:r>
              <a:rPr sz="2400" b="1" spc="12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и компенсаций,</a:t>
            </a:r>
            <a:r>
              <a:rPr sz="2400" b="1" spc="45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ограничений,</a:t>
            </a:r>
          </a:p>
          <a:p>
            <a:pPr marL="0" marR="0" algn="just">
              <a:lnSpc>
                <a:spcPts val="2660"/>
              </a:lnSpc>
              <a:spcBef>
                <a:spcPts val="220"/>
              </a:spcBef>
              <a:spcAft>
                <a:spcPts val="0"/>
              </a:spcAft>
            </a:pP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обязанностей и</a:t>
            </a:r>
            <a:r>
              <a:rPr sz="2400" b="1" spc="1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ответственности,</a:t>
            </a:r>
            <a:r>
              <a:rPr sz="2400" b="1" spc="1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spc="-2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которые</a:t>
            </a:r>
            <a:r>
              <a:rPr sz="2400" b="1" spc="43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spc="-15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установлены</a:t>
            </a:r>
          </a:p>
          <a:p>
            <a:pPr marL="739089" marR="0" algn="just">
              <a:lnSpc>
                <a:spcPts val="2657"/>
              </a:lnSpc>
              <a:spcBef>
                <a:spcPts val="224"/>
              </a:spcBef>
              <a:spcAft>
                <a:spcPts val="0"/>
              </a:spcAft>
            </a:pPr>
            <a:r>
              <a:rPr sz="2400" b="1" spc="-15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законодательством</a:t>
            </a:r>
            <a:r>
              <a:rPr sz="2400" b="1" spc="34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spc="-1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Российской</a:t>
            </a:r>
            <a:r>
              <a:rPr sz="2400" b="1" spc="3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Федерации</a:t>
            </a:r>
            <a:r>
              <a:rPr sz="2400" b="1" spc="12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9512" y="4103538"/>
            <a:ext cx="8218694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-15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законодательством</a:t>
            </a:r>
            <a:r>
              <a:rPr sz="2400" b="1" spc="34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spc="-28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субъектов</a:t>
            </a:r>
            <a:r>
              <a:rPr sz="2400" b="1" spc="38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spc="-1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Российской</a:t>
            </a:r>
            <a:r>
              <a:rPr sz="2400" b="1" spc="18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Федерации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55185" y="4769875"/>
            <a:ext cx="3937079" cy="320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1"/>
              </a:lnSpc>
              <a:spcBef>
                <a:spcPts val="0"/>
              </a:spcBef>
              <a:spcAft>
                <a:spcPts val="0"/>
              </a:spcAft>
            </a:pPr>
            <a:r>
              <a:rPr sz="2000" spc="-3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(ст.</a:t>
            </a:r>
            <a:r>
              <a:rPr sz="2000" spc="3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47</a:t>
            </a:r>
            <a:r>
              <a:rPr sz="20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ФЗ</a:t>
            </a:r>
            <a:r>
              <a:rPr sz="2000" spc="-2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«Об образовании</a:t>
            </a:r>
            <a:r>
              <a:rPr sz="2000" spc="-2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0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 </a:t>
            </a:r>
            <a:r>
              <a:rPr sz="20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РФ»)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18258" y="469037"/>
            <a:ext cx="5019938" cy="62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spc="-3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«Трудовой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spc="-26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кодекс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Российской Федерации»</a:t>
            </a:r>
          </a:p>
          <a:p>
            <a:pPr marL="44196" marR="0">
              <a:lnSpc>
                <a:spcPts val="2221"/>
              </a:lnSpc>
              <a:spcBef>
                <a:spcPts val="178"/>
              </a:spcBef>
              <a:spcAft>
                <a:spcPts val="0"/>
              </a:spcAft>
            </a:pPr>
            <a:r>
              <a:rPr sz="2000" b="1" spc="-17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от</a:t>
            </a:r>
            <a:r>
              <a:rPr sz="2000" b="1" spc="1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QOQOBJ+Times New Roman Bold"/>
                <a:cs typeface="QOQOBJ+Times New Roman Bold"/>
              </a:rPr>
              <a:t>30.12.2001</a:t>
            </a:r>
            <a:r>
              <a:rPr sz="2000" b="1" spc="-35" dirty="0">
                <a:solidFill>
                  <a:srgbClr val="604A7B"/>
                </a:solidFill>
                <a:latin typeface="QOQOBJ+Times New Roman Bold"/>
                <a:cs typeface="QOQOBJ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QOQOBJ+Times New Roman Bold"/>
                <a:cs typeface="QOQOBJ+Times New Roman Bold"/>
              </a:rPr>
              <a:t>N </a:t>
            </a:r>
            <a:r>
              <a:rPr sz="2000" b="1" spc="10" dirty="0">
                <a:solidFill>
                  <a:srgbClr val="604A7B"/>
                </a:solidFill>
                <a:latin typeface="QOQOBJ+Times New Roman Bold"/>
                <a:cs typeface="QOQOBJ+Times New Roman Bold"/>
              </a:rPr>
              <a:t>197-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ФЗ</a:t>
            </a:r>
            <a:r>
              <a:rPr sz="2000" b="1" spc="-4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(ред. </a:t>
            </a:r>
            <a:r>
              <a:rPr sz="2000" b="1" spc="-17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от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30.12.2015)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31240" y="1258923"/>
            <a:ext cx="7375863" cy="506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67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35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Глава</a:t>
            </a:r>
            <a:r>
              <a:rPr sz="1600" b="1" spc="24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52.</a:t>
            </a:r>
            <a:r>
              <a:rPr sz="1600" b="1" spc="-1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ОСОБЕННОСТИ</a:t>
            </a:r>
            <a:r>
              <a:rPr sz="1600" b="1" spc="76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29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РЕГУЛИРОВАНИЯ</a:t>
            </a:r>
            <a:r>
              <a:rPr sz="1600" b="1" spc="55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38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ТРУДА</a:t>
            </a:r>
            <a:r>
              <a:rPr sz="1600" b="1" spc="26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ПЕДАГОГИЧЕСКИХ</a:t>
            </a:r>
          </a:p>
          <a:p>
            <a:pPr marL="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b="1" spc="-3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РАБОТНИКОВ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20572" y="1898368"/>
            <a:ext cx="8116566" cy="7503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67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К педагогической</a:t>
            </a:r>
            <a:r>
              <a:rPr sz="1600" b="1" spc="32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деятельности</a:t>
            </a:r>
            <a:r>
              <a:rPr sz="1600" b="1" spc="64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не допускаются</a:t>
            </a:r>
            <a:r>
              <a:rPr sz="1600" b="1" spc="3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лица</a:t>
            </a:r>
            <a:r>
              <a:rPr sz="1600" b="1" dirty="0">
                <a:solidFill>
                  <a:srgbClr val="000000"/>
                </a:solidFill>
                <a:latin typeface="QOQOBJ+Times New Roman Bold"/>
                <a:cs typeface="QOQOBJ+Times New Roman Bold"/>
              </a:rPr>
              <a:t>:</a:t>
            </a:r>
          </a:p>
          <a:p>
            <a:pPr marL="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</a:t>
            </a:r>
            <a:r>
              <a:rPr sz="1600" spc="615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лишенные</a:t>
            </a:r>
            <a:r>
              <a:rPr sz="1600" b="1" i="1" spc="60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права</a:t>
            </a:r>
            <a:r>
              <a:rPr sz="1600" b="1" i="1" spc="606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заниматься</a:t>
            </a:r>
            <a:r>
              <a:rPr sz="1600" b="1" i="1" spc="63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педагогической</a:t>
            </a:r>
            <a:r>
              <a:rPr sz="1600" b="1" i="1" spc="62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деятельностью</a:t>
            </a:r>
            <a:r>
              <a:rPr sz="1600" b="1" i="1" spc="62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в</a:t>
            </a:r>
            <a:r>
              <a:rPr sz="1600" b="1" i="1" spc="60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соответствии</a:t>
            </a:r>
            <a:r>
              <a:rPr sz="1600" b="1" i="1" spc="62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с</a:t>
            </a:r>
          </a:p>
          <a:p>
            <a:pPr marL="0" marR="0">
              <a:lnSpc>
                <a:spcPts val="1770"/>
              </a:lnSpc>
              <a:spcBef>
                <a:spcPts val="10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вступившим</a:t>
            </a:r>
            <a:r>
              <a:rPr sz="1600" spc="5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 </a:t>
            </a:r>
            <a:r>
              <a:rPr sz="16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законную</a:t>
            </a:r>
            <a:r>
              <a:rPr sz="1600" spc="5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силу</a:t>
            </a:r>
            <a:r>
              <a:rPr sz="1600" spc="2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приговором суда</a:t>
            </a: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0572" y="2630269"/>
            <a:ext cx="8118555" cy="22135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</a:t>
            </a:r>
            <a:r>
              <a:rPr sz="1600" spc="435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имеющие</a:t>
            </a:r>
            <a:r>
              <a:rPr sz="1600" b="1" i="1" spc="43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или</a:t>
            </a:r>
            <a:r>
              <a:rPr sz="1600" b="1" i="1" spc="448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имевшие</a:t>
            </a:r>
            <a:r>
              <a:rPr sz="1600" b="1" i="1" spc="455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судимость</a:t>
            </a: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,</a:t>
            </a:r>
            <a:r>
              <a:rPr sz="1600" spc="448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подвергавшиеся</a:t>
            </a:r>
            <a:r>
              <a:rPr sz="1600" spc="45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уголовному</a:t>
            </a:r>
            <a:r>
              <a:rPr sz="1600" spc="45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преследованию</a:t>
            </a:r>
            <a:r>
              <a:rPr sz="1600" spc="45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(за</a:t>
            </a:r>
          </a:p>
          <a:p>
            <a:pPr marL="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исключением</a:t>
            </a:r>
            <a:r>
              <a:rPr sz="1600" spc="79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лиц,</a:t>
            </a:r>
            <a:r>
              <a:rPr sz="1600" spc="79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уголовное</a:t>
            </a:r>
            <a:r>
              <a:rPr sz="1600" spc="80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преследование</a:t>
            </a:r>
            <a:r>
              <a:rPr sz="1600" spc="79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600" spc="78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отношении</a:t>
            </a:r>
            <a:r>
              <a:rPr sz="1600" spc="79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spc="-1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которых</a:t>
            </a:r>
            <a:r>
              <a:rPr sz="1600" spc="8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прекращено</a:t>
            </a:r>
            <a:r>
              <a:rPr sz="1600" spc="79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</a:t>
            </a:r>
          </a:p>
          <a:p>
            <a:pPr marL="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реабилитирующим</a:t>
            </a:r>
            <a:r>
              <a:rPr sz="1600" spc="4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основаниям)</a:t>
            </a:r>
            <a:r>
              <a:rPr sz="1600" spc="3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spc="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</a:t>
            </a:r>
            <a:r>
              <a:rPr sz="1600" spc="2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преступления</a:t>
            </a:r>
            <a:r>
              <a:rPr sz="1600" spc="2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против</a:t>
            </a:r>
            <a:r>
              <a:rPr sz="1600" spc="3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жизни</a:t>
            </a:r>
            <a:r>
              <a:rPr sz="1600" spc="3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600" spc="2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здоровья,</a:t>
            </a:r>
            <a:r>
              <a:rPr sz="1600" spc="3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свободы,</a:t>
            </a:r>
            <a:r>
              <a:rPr sz="1600" spc="3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чести</a:t>
            </a:r>
          </a:p>
          <a:p>
            <a:pPr marL="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600" spc="46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достоинства</a:t>
            </a:r>
            <a:r>
              <a:rPr sz="1600" spc="46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личности</a:t>
            </a:r>
            <a:r>
              <a:rPr sz="1600" spc="46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(за</a:t>
            </a:r>
            <a:r>
              <a:rPr sz="1600" spc="47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исключением</a:t>
            </a:r>
            <a:r>
              <a:rPr sz="1600" spc="48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незаконной</a:t>
            </a:r>
            <a:r>
              <a:rPr sz="1600" spc="48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госпитализации</a:t>
            </a:r>
            <a:r>
              <a:rPr sz="1600" spc="46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600" spc="45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медицинскую</a:t>
            </a:r>
          </a:p>
          <a:p>
            <a:pPr marL="0" marR="0">
              <a:lnSpc>
                <a:spcPts val="1770"/>
              </a:lnSpc>
              <a:spcBef>
                <a:spcPts val="10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организацию,</a:t>
            </a:r>
            <a:r>
              <a:rPr sz="1600" spc="73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оказывающую</a:t>
            </a:r>
            <a:r>
              <a:rPr sz="1600" spc="73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психиатрическую</a:t>
            </a:r>
            <a:r>
              <a:rPr sz="1600" spc="73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помощь</a:t>
            </a:r>
            <a:r>
              <a:rPr sz="1600" spc="73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600" spc="71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стационарных</a:t>
            </a:r>
            <a:r>
              <a:rPr sz="1600" spc="73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условиях,</a:t>
            </a:r>
            <a:r>
              <a:rPr sz="1600" spc="72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</a:p>
          <a:p>
            <a:pPr marL="0" marR="0">
              <a:lnSpc>
                <a:spcPts val="1767"/>
              </a:lnSpc>
              <a:spcBef>
                <a:spcPts val="154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клеветы),</a:t>
            </a:r>
            <a:r>
              <a:rPr sz="1600" spc="45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половой</a:t>
            </a:r>
            <a:r>
              <a:rPr sz="1600" spc="45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неприкосновенности</a:t>
            </a:r>
            <a:r>
              <a:rPr sz="1600" spc="47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600" spc="44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половой</a:t>
            </a:r>
            <a:r>
              <a:rPr sz="1600" spc="44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свободы</a:t>
            </a:r>
            <a:r>
              <a:rPr sz="1600" spc="44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личности,</a:t>
            </a:r>
            <a:r>
              <a:rPr sz="1600" spc="44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против</a:t>
            </a:r>
            <a:r>
              <a:rPr sz="1600" spc="44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семьи</a:t>
            </a:r>
            <a:r>
              <a:rPr sz="1600" spc="44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</a:p>
          <a:p>
            <a:pPr marL="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несовершеннолетних,</a:t>
            </a:r>
            <a:r>
              <a:rPr sz="1600" spc="108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здоровья</a:t>
            </a:r>
            <a:r>
              <a:rPr sz="1600" spc="107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населения</a:t>
            </a:r>
            <a:r>
              <a:rPr sz="1600" spc="105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600" spc="106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общественной</a:t>
            </a:r>
            <a:r>
              <a:rPr sz="1600" spc="108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нравственности,</a:t>
            </a:r>
            <a:r>
              <a:rPr sz="1600" spc="107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spc="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основ</a:t>
            </a:r>
          </a:p>
          <a:p>
            <a:pPr marL="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конституционного</a:t>
            </a:r>
            <a:r>
              <a:rPr sz="1600" spc="10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строя</a:t>
            </a:r>
            <a:r>
              <a:rPr sz="1600" spc="9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600" spc="7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безопасности</a:t>
            </a:r>
            <a:r>
              <a:rPr sz="1600" spc="9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государства,</a:t>
            </a:r>
            <a:r>
              <a:rPr sz="1600" spc="10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мира</a:t>
            </a:r>
            <a:r>
              <a:rPr sz="1600" spc="10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600" spc="7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безопасности</a:t>
            </a:r>
            <a:r>
              <a:rPr sz="1600" spc="9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человечества,</a:t>
            </a:r>
            <a:r>
              <a:rPr sz="1600" spc="8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а</a:t>
            </a:r>
          </a:p>
          <a:p>
            <a:pPr marL="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также против</a:t>
            </a:r>
            <a:r>
              <a:rPr sz="1600" spc="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общественной</a:t>
            </a:r>
            <a:r>
              <a:rPr sz="1600" spc="3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безопасности</a:t>
            </a: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20572" y="4824811"/>
            <a:ext cx="8118451" cy="5070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7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имеющие</a:t>
            </a:r>
            <a:r>
              <a:rPr sz="1600" spc="1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неснятую</a:t>
            </a:r>
            <a:r>
              <a:rPr sz="1600" spc="10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или</a:t>
            </a:r>
            <a:r>
              <a:rPr sz="1600" spc="10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непогашенную</a:t>
            </a:r>
            <a:r>
              <a:rPr sz="1600" spc="12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судимость</a:t>
            </a:r>
            <a:r>
              <a:rPr sz="1600" spc="11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</a:t>
            </a:r>
            <a:r>
              <a:rPr sz="1600" spc="9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иные</a:t>
            </a:r>
            <a:r>
              <a:rPr sz="1600" spc="10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умышленные</a:t>
            </a:r>
            <a:r>
              <a:rPr sz="1600" spc="1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тяжкие</a:t>
            </a:r>
            <a:r>
              <a:rPr sz="1600" spc="1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600" spc="8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spc="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особо</a:t>
            </a:r>
          </a:p>
          <a:p>
            <a:pPr marL="0" marR="0">
              <a:lnSpc>
                <a:spcPts val="1767"/>
              </a:lnSpc>
              <a:spcBef>
                <a:spcPts val="105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тяжкие</a:t>
            </a:r>
            <a:r>
              <a:rPr sz="1600" spc="2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преступления,</a:t>
            </a:r>
            <a:r>
              <a:rPr sz="1600" spc="7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</a:t>
            </a:r>
            <a:r>
              <a:rPr sz="1600" spc="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указанные</a:t>
            </a:r>
            <a:r>
              <a:rPr sz="1600" spc="5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 абзаце</a:t>
            </a:r>
            <a:r>
              <a:rPr sz="1600" spc="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третьем </a:t>
            </a:r>
            <a:r>
              <a:rPr sz="16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настоящей</a:t>
            </a:r>
            <a:r>
              <a:rPr sz="1600" spc="7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части</a:t>
            </a: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0572" y="5313144"/>
            <a:ext cx="8119982" cy="12381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признанные</a:t>
            </a:r>
            <a:r>
              <a:rPr sz="1600" b="1" i="1" spc="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недееспособными</a:t>
            </a:r>
            <a:r>
              <a:rPr sz="1600" b="1" i="1" spc="26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600" spc="-1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установленном</a:t>
            </a:r>
            <a:r>
              <a:rPr sz="1600" spc="4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федеральным</a:t>
            </a:r>
            <a:r>
              <a:rPr sz="1600" spc="3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spc="-1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законом</a:t>
            </a:r>
            <a:r>
              <a:rPr sz="1600" spc="3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порядке</a:t>
            </a: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  <a:p>
            <a:pPr marL="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</a:t>
            </a:r>
            <a:r>
              <a:rPr sz="1600" spc="903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имеющие</a:t>
            </a:r>
            <a:r>
              <a:rPr sz="1600" b="1" i="1" spc="91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6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заболевания</a:t>
            </a: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,</a:t>
            </a:r>
            <a:r>
              <a:rPr sz="1600" spc="916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предусмотренные</a:t>
            </a:r>
            <a:r>
              <a:rPr sz="1600" spc="93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перечнем,</a:t>
            </a:r>
            <a:r>
              <a:rPr sz="1600" spc="92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утверждаемым</a:t>
            </a:r>
            <a:r>
              <a:rPr sz="1600" spc="92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федеральным</a:t>
            </a:r>
          </a:p>
          <a:p>
            <a:pPr marL="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органом</a:t>
            </a:r>
            <a:r>
              <a:rPr sz="1600" spc="193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исполнительной</a:t>
            </a:r>
            <a:r>
              <a:rPr sz="1600" spc="192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власти,</a:t>
            </a:r>
            <a:r>
              <a:rPr sz="1600" spc="19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осуществляющим</a:t>
            </a:r>
            <a:r>
              <a:rPr sz="1600" spc="192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функции</a:t>
            </a:r>
            <a:r>
              <a:rPr sz="1600" spc="192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</a:t>
            </a:r>
            <a:r>
              <a:rPr sz="1600" spc="192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выработке</a:t>
            </a:r>
          </a:p>
          <a:p>
            <a:pPr marL="0" marR="0">
              <a:lnSpc>
                <a:spcPts val="1770"/>
              </a:lnSpc>
              <a:spcBef>
                <a:spcPts val="10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государственной</a:t>
            </a:r>
            <a:r>
              <a:rPr sz="1600" spc="152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политики</a:t>
            </a:r>
            <a:r>
              <a:rPr sz="1600" spc="150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600" spc="150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нормативно</a:t>
            </a: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правовому</a:t>
            </a:r>
            <a:r>
              <a:rPr sz="1600" spc="149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регулированию</a:t>
            </a:r>
            <a:r>
              <a:rPr sz="1600" spc="15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600" spc="149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области</a:t>
            </a:r>
          </a:p>
          <a:p>
            <a:pPr marL="0" marR="0">
              <a:lnSpc>
                <a:spcPts val="1767"/>
              </a:lnSpc>
              <a:spcBef>
                <a:spcPts val="104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здравоохранения</a:t>
            </a:r>
            <a:r>
              <a:rPr sz="16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12901" y="181001"/>
            <a:ext cx="7659605" cy="624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Статья</a:t>
            </a:r>
            <a:r>
              <a:rPr sz="2000" b="1" spc="2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47.</a:t>
            </a:r>
            <a:r>
              <a:rPr sz="2000" b="1" spc="-2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Правовой</a:t>
            </a:r>
            <a:r>
              <a:rPr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spc="-18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статус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педагогических</a:t>
            </a:r>
            <a:r>
              <a:rPr sz="2000" b="1" spc="-2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работников. Права</a:t>
            </a:r>
            <a:r>
              <a:rPr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</a:t>
            </a:r>
          </a:p>
          <a:p>
            <a:pPr marL="178307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b="1" spc="-1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свободы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педагогических</a:t>
            </a:r>
            <a:r>
              <a:rPr sz="2000" b="1" spc="-3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работников,</a:t>
            </a:r>
            <a:r>
              <a:rPr sz="2000" b="1" spc="-3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гарантии</a:t>
            </a:r>
            <a:r>
              <a:rPr sz="2000" b="1" spc="-1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их реализации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796286" y="978671"/>
            <a:ext cx="3849286" cy="320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1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академические</a:t>
            </a:r>
            <a:r>
              <a:rPr sz="2000" b="1" spc="-24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права</a:t>
            </a:r>
            <a:r>
              <a:rPr sz="2000" b="1" spc="-29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и </a:t>
            </a:r>
            <a:r>
              <a:rPr sz="2000" b="1" spc="-13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свободы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5442" y="1587626"/>
            <a:ext cx="8611162" cy="111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1)</a:t>
            </a:r>
            <a:r>
              <a:rPr sz="1800" spc="1123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b="1" i="1" spc="-1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свобода</a:t>
            </a:r>
            <a:r>
              <a:rPr sz="1800" b="1" i="1" spc="1115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преподавания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,</a:t>
            </a:r>
            <a:r>
              <a:rPr sz="1800" spc="1116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свободное</a:t>
            </a:r>
            <a:r>
              <a:rPr sz="1800" spc="112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выражение</a:t>
            </a:r>
            <a:r>
              <a:rPr sz="1800" spc="113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своего</a:t>
            </a:r>
            <a:r>
              <a:rPr sz="1800" spc="113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мнения,</a:t>
            </a:r>
            <a:r>
              <a:rPr sz="1800" spc="111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свобода</a:t>
            </a:r>
            <a:r>
              <a:rPr sz="1800" spc="113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3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вмешательства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 профессиональную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деятельность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2)</a:t>
            </a:r>
            <a:r>
              <a:rPr sz="1800" spc="451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b="1" i="1" spc="-1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свобода</a:t>
            </a:r>
            <a:r>
              <a:rPr sz="1800" b="1" i="1" spc="44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выбора</a:t>
            </a:r>
            <a:r>
              <a:rPr sz="1800" b="1" i="1" spc="46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</a:t>
            </a:r>
            <a:r>
              <a:rPr sz="1800" b="1" i="1" spc="44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использования</a:t>
            </a:r>
            <a:r>
              <a:rPr sz="1800" b="1" i="1" spc="45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педагогически</a:t>
            </a:r>
            <a:r>
              <a:rPr sz="1800" spc="45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обоснованных</a:t>
            </a:r>
            <a:r>
              <a:rPr sz="1800" spc="45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b="1" i="1" spc="-1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форм,</a:t>
            </a:r>
            <a:r>
              <a:rPr sz="1800" b="1" i="1" spc="458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средств,</a:t>
            </a:r>
          </a:p>
          <a:p>
            <a:pPr marL="0" marR="0">
              <a:lnSpc>
                <a:spcPts val="1993"/>
              </a:lnSpc>
              <a:spcBef>
                <a:spcPts val="168"/>
              </a:spcBef>
              <a:spcAft>
                <a:spcPts val="0"/>
              </a:spcAft>
            </a:pPr>
            <a:r>
              <a:rPr sz="18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методов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обучения и</a:t>
            </a:r>
            <a:r>
              <a:rPr sz="1800" b="1" i="1" spc="-1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воспитания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5442" y="2685160"/>
            <a:ext cx="8613785" cy="41326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3)</a:t>
            </a:r>
            <a:r>
              <a:rPr sz="1800" spc="115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право</a:t>
            </a:r>
            <a:r>
              <a:rPr sz="1800" b="1" i="1" spc="12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</a:t>
            </a:r>
            <a:r>
              <a:rPr sz="1800" b="1" i="1" spc="116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творческую</a:t>
            </a:r>
            <a:r>
              <a:rPr sz="1800" b="1" i="1" spc="116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инициативу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,</a:t>
            </a:r>
            <a:r>
              <a:rPr sz="1800" spc="12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разработку</a:t>
            </a:r>
            <a:r>
              <a:rPr sz="1800" spc="13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800" spc="1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применение</a:t>
            </a:r>
            <a:r>
              <a:rPr sz="1800" spc="12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авторских</a:t>
            </a:r>
            <a:r>
              <a:rPr sz="1800" spc="9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программ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800" spc="107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методов</a:t>
            </a:r>
            <a:r>
              <a:rPr sz="1800" spc="107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обучения</a:t>
            </a:r>
            <a:r>
              <a:rPr sz="1800" spc="106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800" spc="105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воспитания</a:t>
            </a:r>
            <a:r>
              <a:rPr sz="1800" spc="107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800" spc="106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пределах</a:t>
            </a:r>
            <a:r>
              <a:rPr sz="1800" spc="107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реализуемой</a:t>
            </a:r>
            <a:r>
              <a:rPr sz="1800" spc="107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образовательной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программы, 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отдельного</a:t>
            </a:r>
            <a:r>
              <a:rPr sz="1800" spc="1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учебного</a:t>
            </a:r>
            <a:r>
              <a:rPr sz="1800" spc="-2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предмета,</a:t>
            </a:r>
            <a:r>
              <a:rPr sz="1800" spc="-1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курса,</a:t>
            </a:r>
            <a:r>
              <a:rPr sz="1800" spc="-3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дисциплины 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(модуля)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  <a:p>
            <a:pPr marL="0" marR="0">
              <a:lnSpc>
                <a:spcPts val="1996"/>
              </a:lnSpc>
              <a:spcBef>
                <a:spcPts val="164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4)</a:t>
            </a:r>
            <a:r>
              <a:rPr sz="1800" spc="703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право</a:t>
            </a:r>
            <a:r>
              <a:rPr sz="1800" b="1" i="1" spc="70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</a:t>
            </a:r>
            <a:r>
              <a:rPr sz="1800" b="1" i="1" spc="708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выбор</a:t>
            </a:r>
            <a:r>
              <a:rPr sz="1800" b="1" i="1" spc="705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учебников,</a:t>
            </a:r>
            <a:r>
              <a:rPr sz="1800" b="1" i="1" spc="72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учебных</a:t>
            </a:r>
            <a:r>
              <a:rPr sz="1800" b="1" i="1" spc="70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пособий,</a:t>
            </a:r>
            <a:r>
              <a:rPr sz="1800" b="1" i="1" spc="71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материалов</a:t>
            </a:r>
            <a:r>
              <a:rPr sz="1800" b="1" i="1" spc="70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800" spc="70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иных</a:t>
            </a:r>
            <a:r>
              <a:rPr sz="1800" spc="71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средств</a:t>
            </a:r>
          </a:p>
          <a:p>
            <a:pPr marL="0" marR="0">
              <a:lnSpc>
                <a:spcPts val="1993"/>
              </a:lnSpc>
              <a:spcBef>
                <a:spcPts val="119"/>
              </a:spcBef>
              <a:spcAft>
                <a:spcPts val="0"/>
              </a:spcAft>
            </a:pP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обучения</a:t>
            </a:r>
            <a:r>
              <a:rPr sz="1800" spc="29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800" spc="26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воспитания</a:t>
            </a:r>
            <a:r>
              <a:rPr sz="1800" spc="28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800" spc="27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соответствии</a:t>
            </a:r>
            <a:r>
              <a:rPr sz="1800" spc="28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</a:t>
            </a:r>
            <a:r>
              <a:rPr sz="1800" spc="28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образовательной</a:t>
            </a:r>
            <a:r>
              <a:rPr sz="1800" spc="28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программой</a:t>
            </a:r>
            <a:r>
              <a:rPr sz="1800" spc="28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800" spc="26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800" spc="27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порядке,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установленном</a:t>
            </a:r>
            <a:r>
              <a:rPr sz="1800" spc="-3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законодательством</a:t>
            </a:r>
            <a:r>
              <a:rPr sz="1800" spc="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 образовании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5)</a:t>
            </a:r>
            <a:r>
              <a:rPr sz="1800" spc="55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право</a:t>
            </a:r>
            <a:r>
              <a:rPr sz="1800" b="1" i="1" spc="6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</a:t>
            </a:r>
            <a:r>
              <a:rPr sz="1800" b="1" i="1" spc="45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участие</a:t>
            </a:r>
            <a:r>
              <a:rPr sz="1800" b="1" i="1" spc="45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в</a:t>
            </a:r>
            <a:r>
              <a:rPr sz="1800" b="1" i="1" spc="5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разработке</a:t>
            </a:r>
            <a:r>
              <a:rPr sz="1800" b="1" i="1" spc="6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образовательных</a:t>
            </a:r>
            <a:r>
              <a:rPr sz="1800" b="1" i="1" spc="6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программ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,</a:t>
            </a:r>
            <a:r>
              <a:rPr sz="1800" spc="6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800" spc="4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2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том</a:t>
            </a:r>
            <a:r>
              <a:rPr sz="1800" spc="8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числе</a:t>
            </a:r>
            <a:r>
              <a:rPr sz="1800" spc="5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учебных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планов,</a:t>
            </a:r>
            <a:r>
              <a:rPr sz="1800" spc="95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календарных</a:t>
            </a:r>
            <a:r>
              <a:rPr sz="1800" spc="93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учебных</a:t>
            </a:r>
            <a:r>
              <a:rPr sz="1800" spc="94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графиков,</a:t>
            </a:r>
            <a:r>
              <a:rPr sz="1800" spc="95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рабочих</a:t>
            </a:r>
            <a:r>
              <a:rPr sz="1800" spc="93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учебных</a:t>
            </a:r>
            <a:r>
              <a:rPr sz="1800" spc="94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предметов,</a:t>
            </a:r>
            <a:r>
              <a:rPr sz="1800" spc="95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курсов,</a:t>
            </a:r>
          </a:p>
          <a:p>
            <a:pPr marL="0" marR="0">
              <a:lnSpc>
                <a:spcPts val="1993"/>
              </a:lnSpc>
              <a:spcBef>
                <a:spcPts val="168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дисциплин</a:t>
            </a:r>
            <a:r>
              <a:rPr sz="1800" spc="219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(модулей),</a:t>
            </a:r>
            <a:r>
              <a:rPr sz="1800" spc="219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методических</a:t>
            </a:r>
            <a:r>
              <a:rPr sz="1800" spc="217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материалов</a:t>
            </a:r>
            <a:r>
              <a:rPr sz="1800" spc="217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800" spc="218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иных</a:t>
            </a:r>
            <a:r>
              <a:rPr sz="1800" spc="219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компонентов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образовательных</a:t>
            </a:r>
            <a:r>
              <a:rPr sz="1800" spc="1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программ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6)</a:t>
            </a:r>
            <a:r>
              <a:rPr sz="1800" spc="1699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право</a:t>
            </a:r>
            <a:r>
              <a:rPr sz="1800" b="1" i="1" spc="170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</a:t>
            </a:r>
            <a:r>
              <a:rPr sz="1800" b="1" i="1" spc="170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осуществление</a:t>
            </a:r>
            <a:r>
              <a:rPr sz="1800" b="1" i="1" spc="17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научной,</a:t>
            </a:r>
            <a:r>
              <a:rPr sz="1800" b="1" i="1" spc="17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научно</a:t>
            </a:r>
            <a:r>
              <a:rPr sz="1800" b="1" i="1" dirty="0">
                <a:solidFill>
                  <a:srgbClr val="000000"/>
                </a:solidFill>
                <a:latin typeface="SOLNMV+Times New Roman Bold Italic"/>
                <a:cs typeface="SOLNMV+Times New Roman Bold Italic"/>
              </a:rPr>
              <a:t>-</a:t>
            </a:r>
            <a:r>
              <a:rPr sz="1800" b="1" i="1" spc="-1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технической,</a:t>
            </a:r>
            <a:r>
              <a:rPr sz="1800" b="1" i="1" spc="171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1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творческой,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b="1" i="1" spc="-1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исследовательской</a:t>
            </a:r>
            <a:r>
              <a:rPr sz="1800" b="1" i="1" spc="28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деятельности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,</a:t>
            </a:r>
            <a:r>
              <a:rPr sz="1800" spc="252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участие</a:t>
            </a:r>
            <a:r>
              <a:rPr sz="1800" spc="25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800" spc="27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экспериментальной</a:t>
            </a:r>
            <a:r>
              <a:rPr sz="1800" spc="27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800" spc="26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международной</a:t>
            </a:r>
          </a:p>
          <a:p>
            <a:pPr marL="0" marR="0">
              <a:lnSpc>
                <a:spcPts val="1996"/>
              </a:lnSpc>
              <a:spcBef>
                <a:spcPts val="114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деятельности,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разработках</a:t>
            </a:r>
            <a:r>
              <a:rPr sz="18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 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во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внедрении инноваций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  <a:p>
            <a:pPr marL="0" marR="0">
              <a:lnSpc>
                <a:spcPts val="1993"/>
              </a:lnSpc>
              <a:spcBef>
                <a:spcPts val="168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7)</a:t>
            </a:r>
            <a:r>
              <a:rPr sz="1800" spc="1183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право</a:t>
            </a:r>
            <a:r>
              <a:rPr sz="1800" b="1" i="1" spc="1176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</a:t>
            </a:r>
            <a:r>
              <a:rPr sz="1800" b="1" i="1" spc="1188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бесплатное</a:t>
            </a:r>
            <a:r>
              <a:rPr sz="1800" b="1" i="1" spc="117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пользование</a:t>
            </a:r>
            <a:r>
              <a:rPr sz="1800" b="1" i="1" spc="118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1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библиотеками</a:t>
            </a:r>
            <a:r>
              <a:rPr sz="1800" b="1" i="1" spc="119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</a:t>
            </a:r>
            <a:r>
              <a:rPr sz="1800" b="1" i="1" spc="117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информационными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ресурсами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12901" y="302032"/>
            <a:ext cx="7659605" cy="624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Статья</a:t>
            </a:r>
            <a:r>
              <a:rPr sz="2000" b="1" spc="2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47.</a:t>
            </a:r>
            <a:r>
              <a:rPr sz="2000" b="1" spc="-2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Правовой</a:t>
            </a:r>
            <a:r>
              <a:rPr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spc="-18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статус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педагогических</a:t>
            </a:r>
            <a:r>
              <a:rPr sz="2000" b="1" spc="-2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работников. Права</a:t>
            </a:r>
            <a:r>
              <a:rPr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</a:t>
            </a:r>
          </a:p>
          <a:p>
            <a:pPr marL="178307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b="1" spc="-1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свободы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педагогических</a:t>
            </a:r>
            <a:r>
              <a:rPr sz="2000" b="1" spc="-3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работников,</a:t>
            </a:r>
            <a:r>
              <a:rPr sz="2000" b="1" spc="-3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гарантии</a:t>
            </a:r>
            <a:r>
              <a:rPr sz="2000" b="1" spc="-1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их реализации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886202" y="1286518"/>
            <a:ext cx="3849287" cy="320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1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академические</a:t>
            </a:r>
            <a:r>
              <a:rPr sz="2000" b="1" spc="-24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права</a:t>
            </a:r>
            <a:r>
              <a:rPr sz="2000" b="1" spc="-29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и </a:t>
            </a:r>
            <a:r>
              <a:rPr sz="2000" b="1" spc="-13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свободы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5442" y="1895474"/>
            <a:ext cx="8669376" cy="3858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8)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право</a:t>
            </a:r>
            <a:r>
              <a:rPr sz="1800" b="1" i="1" spc="1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 бесплатное пользование образовательными, методическими и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научными</a:t>
            </a:r>
            <a:r>
              <a:rPr sz="1800" b="1" i="1" spc="1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услугами организации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, осуществляющей</a:t>
            </a:r>
            <a:r>
              <a:rPr sz="1800" spc="-3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образовательную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деятельность, в</a:t>
            </a:r>
          </a:p>
          <a:p>
            <a:pPr marL="0" marR="0">
              <a:lnSpc>
                <a:spcPts val="1996"/>
              </a:lnSpc>
              <a:spcBef>
                <a:spcPts val="114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порядке, установленном</a:t>
            </a:r>
            <a:r>
              <a:rPr sz="1800" spc="-2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законодательством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Российской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Федерации или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локальными</a:t>
            </a:r>
          </a:p>
          <a:p>
            <a:pPr marL="0" marR="0">
              <a:lnSpc>
                <a:spcPts val="1993"/>
              </a:lnSpc>
              <a:spcBef>
                <a:spcPts val="168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нормативными актами;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9)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право</a:t>
            </a:r>
            <a:r>
              <a:rPr sz="1800" b="1" i="1" spc="1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 участие в управлении образовательной</a:t>
            </a:r>
            <a:r>
              <a:rPr sz="1800" b="1" i="1" spc="-1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организацией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, в </a:t>
            </a:r>
            <a:r>
              <a:rPr sz="1800" spc="-2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том</a:t>
            </a:r>
            <a:r>
              <a:rPr sz="1800" spc="3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числе в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коллегиальных</a:t>
            </a:r>
            <a:r>
              <a:rPr sz="1800" spc="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органах управления,</a:t>
            </a:r>
            <a:r>
              <a:rPr sz="1800" spc="-3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 порядке, установленном</a:t>
            </a:r>
            <a:r>
              <a:rPr sz="1800" spc="-2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уставом</a:t>
            </a:r>
            <a:r>
              <a:rPr sz="1800" spc="-2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этой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организации;</a:t>
            </a:r>
          </a:p>
          <a:p>
            <a:pPr marL="0" marR="0">
              <a:lnSpc>
                <a:spcPts val="1996"/>
              </a:lnSpc>
              <a:spcBef>
                <a:spcPts val="114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10)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право на участие в обсуждении вопросов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, относящихся</a:t>
            </a:r>
            <a:r>
              <a:rPr sz="1800" spc="-2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 деятельности</a:t>
            </a:r>
          </a:p>
          <a:p>
            <a:pPr marL="0" marR="0">
              <a:lnSpc>
                <a:spcPts val="1993"/>
              </a:lnSpc>
              <a:spcBef>
                <a:spcPts val="169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образовательной организации, в </a:t>
            </a:r>
            <a:r>
              <a:rPr sz="1800" spc="-2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том</a:t>
            </a:r>
            <a:r>
              <a:rPr sz="1800" spc="2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числе</a:t>
            </a:r>
            <a:r>
              <a:rPr sz="1800" spc="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через</a:t>
            </a:r>
            <a:r>
              <a:rPr sz="1800" spc="-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органы</a:t>
            </a:r>
            <a:r>
              <a:rPr sz="1800" spc="-1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управления</a:t>
            </a:r>
            <a:r>
              <a:rPr sz="1800" spc="-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 общественные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организации;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spc="-36" dirty="0">
                <a:solidFill>
                  <a:srgbClr val="000000"/>
                </a:solidFill>
                <a:latin typeface="GLBSIE+Times New Roman"/>
                <a:cs typeface="GLBSIE+Times New Roman"/>
              </a:rPr>
              <a:t>11)</a:t>
            </a:r>
            <a:r>
              <a:rPr sz="1800" spc="43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право на </a:t>
            </a:r>
            <a:r>
              <a:rPr sz="18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объединение</a:t>
            </a:r>
            <a:r>
              <a:rPr sz="1800" b="1" i="1" spc="3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в общественные</a:t>
            </a:r>
            <a:r>
              <a:rPr sz="1800" b="1" i="1" spc="-1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профессиональные организации</a:t>
            </a:r>
            <a:r>
              <a:rPr sz="1800" b="1" i="1" spc="3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 формах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 в порядке,</a:t>
            </a:r>
            <a:r>
              <a:rPr sz="1800" spc="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2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которые</a:t>
            </a:r>
            <a:r>
              <a:rPr sz="1800" spc="2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установлены</a:t>
            </a:r>
            <a:r>
              <a:rPr sz="1800" spc="-4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законодательством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Российской</a:t>
            </a:r>
            <a:r>
              <a:rPr sz="1800" spc="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Федерации;</a:t>
            </a:r>
          </a:p>
          <a:p>
            <a:pPr marL="0" marR="0">
              <a:lnSpc>
                <a:spcPts val="1993"/>
              </a:lnSpc>
              <a:spcBef>
                <a:spcPts val="118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12)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право</a:t>
            </a:r>
            <a:r>
              <a:rPr sz="1800" b="1" i="1" spc="1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 обращение в </a:t>
            </a:r>
            <a:r>
              <a:rPr sz="1800" b="1" i="1" spc="-1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комиссию</a:t>
            </a:r>
            <a:r>
              <a:rPr sz="1800" b="1" i="1" spc="1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по урегулированию споров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между</a:t>
            </a:r>
            <a:r>
              <a:rPr sz="1800" spc="-2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участниками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образовательных</a:t>
            </a:r>
            <a:r>
              <a:rPr sz="1800" spc="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отношений;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5442" y="5736843"/>
            <a:ext cx="8632317" cy="8399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13)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право</a:t>
            </a:r>
            <a:r>
              <a:rPr sz="1800" b="1" i="1" spc="1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 защиту профессиональной чести и достоинства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,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 справедливое</a:t>
            </a:r>
            <a:r>
              <a:rPr sz="18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объективное расследование</a:t>
            </a:r>
            <a:r>
              <a:rPr sz="18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нарушения</a:t>
            </a:r>
            <a:r>
              <a:rPr sz="1800" spc="-3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норм профессиональной этики педагогических</a:t>
            </a:r>
          </a:p>
          <a:p>
            <a:pPr marL="0" marR="0">
              <a:lnSpc>
                <a:spcPts val="1996"/>
              </a:lnSpc>
              <a:spcBef>
                <a:spcPts val="114"/>
              </a:spcBef>
              <a:spcAft>
                <a:spcPts val="0"/>
              </a:spcAft>
            </a:pPr>
            <a:r>
              <a:rPr sz="18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работников.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12901" y="302032"/>
            <a:ext cx="7659605" cy="624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Статья</a:t>
            </a:r>
            <a:r>
              <a:rPr sz="2000" b="1" spc="2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47.</a:t>
            </a:r>
            <a:r>
              <a:rPr sz="2000" b="1" spc="-2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Правовой</a:t>
            </a:r>
            <a:r>
              <a:rPr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spc="-18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статус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педагогических</a:t>
            </a:r>
            <a:r>
              <a:rPr sz="2000" b="1" spc="-2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работников. Права</a:t>
            </a:r>
            <a:r>
              <a:rPr sz="2000" b="1" spc="-30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</a:t>
            </a:r>
          </a:p>
          <a:p>
            <a:pPr marL="178307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b="1" spc="-1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свободы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педагогических</a:t>
            </a:r>
            <a:r>
              <a:rPr sz="2000" b="1" spc="-3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работников,</a:t>
            </a:r>
            <a:r>
              <a:rPr sz="2000" b="1" spc="-3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гарантии</a:t>
            </a:r>
            <a:r>
              <a:rPr sz="2000" b="1" spc="-13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604A7B"/>
                </a:solidFill>
                <a:latin typeface="HATCVC+Times New Roman Bold"/>
                <a:cs typeface="HATCVC+Times New Roman Bold"/>
              </a:rPr>
              <a:t>их реализации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21382" y="1221258"/>
            <a:ext cx="4775581" cy="3199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spc="-20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трудовые</a:t>
            </a:r>
            <a:r>
              <a:rPr sz="2000" b="1" spc="-1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права</a:t>
            </a:r>
            <a:r>
              <a:rPr sz="2000" b="1" spc="-23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и социальные</a:t>
            </a:r>
            <a:r>
              <a:rPr sz="2000" b="1" spc="-35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0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гарантии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5442" y="1799081"/>
            <a:ext cx="8385848" cy="3584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1) право на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сокращенную</a:t>
            </a:r>
            <a:r>
              <a:rPr sz="1800" b="1" spc="23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продолжительность</a:t>
            </a:r>
            <a:r>
              <a:rPr sz="1800" b="1" spc="5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7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рабочего</a:t>
            </a:r>
            <a:r>
              <a:rPr sz="1800" b="1" spc="1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времени</a:t>
            </a:r>
            <a:r>
              <a:rPr sz="1800" b="1" dirty="0">
                <a:solidFill>
                  <a:srgbClr val="000000"/>
                </a:solidFill>
                <a:latin typeface="QOQOBJ+Times New Roman Bold"/>
                <a:cs typeface="QOQOBJ+Times New Roman Bold"/>
              </a:rPr>
              <a:t>;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2) право на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дополнительное</a:t>
            </a:r>
            <a:r>
              <a:rPr sz="1800" b="1" spc="3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профессиональное</a:t>
            </a:r>
            <a:r>
              <a:rPr sz="1800" b="1" spc="15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образование</a:t>
            </a:r>
            <a:r>
              <a:rPr sz="1800" b="1" spc="48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 профилю</a:t>
            </a:r>
          </a:p>
          <a:p>
            <a:pPr marL="0" marR="0">
              <a:lnSpc>
                <a:spcPts val="1993"/>
              </a:lnSpc>
              <a:spcBef>
                <a:spcPts val="119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педагогической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деятельности</a:t>
            </a:r>
            <a:r>
              <a:rPr sz="1800" spc="-1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 реже чем </a:t>
            </a:r>
            <a:r>
              <a:rPr sz="1800" spc="-1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один</a:t>
            </a:r>
            <a:r>
              <a:rPr sz="1800" spc="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раз</a:t>
            </a:r>
            <a:r>
              <a:rPr sz="18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 </a:t>
            </a:r>
            <a:r>
              <a:rPr sz="1800" spc="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три</a:t>
            </a:r>
            <a:r>
              <a:rPr sz="18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2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года;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3)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право</a:t>
            </a:r>
            <a:r>
              <a:rPr sz="1800" b="1" spc="2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на </a:t>
            </a:r>
            <a:r>
              <a:rPr sz="1800" b="1" spc="-17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ежегодный</a:t>
            </a:r>
            <a:r>
              <a:rPr sz="1800" b="1" spc="17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основной</a:t>
            </a:r>
            <a:r>
              <a:rPr sz="1800" b="1" spc="14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удлиненный</a:t>
            </a:r>
            <a:r>
              <a:rPr sz="1800" b="1" spc="2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оплачиваемый </a:t>
            </a:r>
            <a:r>
              <a:rPr sz="1800" b="1" spc="-10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отпуск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,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продолжительность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2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которого</a:t>
            </a:r>
            <a:r>
              <a:rPr sz="1800" spc="2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определяется</a:t>
            </a:r>
            <a:r>
              <a:rPr sz="1800" spc="-2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Правительством 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Российской</a:t>
            </a:r>
            <a:r>
              <a:rPr sz="1800" spc="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Федерации;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4)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право</a:t>
            </a:r>
            <a:r>
              <a:rPr sz="1800" b="1" spc="2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на длительный</a:t>
            </a:r>
            <a:r>
              <a:rPr sz="1800" b="1" spc="1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7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отпуск</a:t>
            </a:r>
            <a:r>
              <a:rPr sz="1800" b="1" spc="33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3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сроком</a:t>
            </a:r>
            <a:r>
              <a:rPr sz="1800" b="1" spc="13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до </a:t>
            </a:r>
            <a:r>
              <a:rPr sz="1800" b="1" spc="-20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одного</a:t>
            </a:r>
            <a:r>
              <a:rPr sz="1800" b="1" spc="24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3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года</a:t>
            </a:r>
            <a:r>
              <a:rPr sz="1800" b="1" spc="45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 реже чем через</a:t>
            </a:r>
            <a:r>
              <a:rPr sz="1800" spc="-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каждые</a:t>
            </a:r>
          </a:p>
          <a:p>
            <a:pPr marL="0" marR="0">
              <a:lnSpc>
                <a:spcPts val="1996"/>
              </a:lnSpc>
              <a:spcBef>
                <a:spcPts val="164"/>
              </a:spcBef>
              <a:spcAft>
                <a:spcPts val="0"/>
              </a:spcAft>
            </a:pPr>
            <a:r>
              <a:rPr sz="1800" spc="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десять</a:t>
            </a:r>
            <a:r>
              <a:rPr sz="1800" spc="-2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лет непрерывной</a:t>
            </a:r>
            <a:r>
              <a:rPr sz="18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педагогической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работы;</a:t>
            </a:r>
          </a:p>
          <a:p>
            <a:pPr marL="0" marR="0">
              <a:lnSpc>
                <a:spcPts val="1993"/>
              </a:lnSpc>
              <a:spcBef>
                <a:spcPts val="118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5)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право</a:t>
            </a:r>
            <a:r>
              <a:rPr sz="1800" b="1" spc="2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на досрочное </a:t>
            </a:r>
            <a:r>
              <a:rPr sz="1800" b="1" spc="-10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назначение</a:t>
            </a:r>
            <a:r>
              <a:rPr sz="1800" b="1" spc="3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24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трудовой</a:t>
            </a:r>
            <a:r>
              <a:rPr sz="1800" b="1" spc="24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пенсии по старости</a:t>
            </a:r>
            <a:r>
              <a:rPr sz="1800" b="1" spc="45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 порядке,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установленном</a:t>
            </a:r>
            <a:r>
              <a:rPr sz="1800" spc="-4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законодательством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Российской</a:t>
            </a:r>
            <a:r>
              <a:rPr sz="1800" spc="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Федерации;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6) право на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предоставление</a:t>
            </a:r>
            <a:r>
              <a:rPr sz="1800" b="1" spc="34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педагогическим</a:t>
            </a:r>
            <a:r>
              <a:rPr sz="1800" spc="-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работникам, состоящим</a:t>
            </a:r>
            <a:r>
              <a:rPr sz="1800" spc="-2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 учете</a:t>
            </a:r>
            <a:r>
              <a:rPr sz="1800" spc="-4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качестве</a:t>
            </a:r>
            <a:r>
              <a:rPr sz="1800" spc="-1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нуждающихся</a:t>
            </a:r>
            <a:r>
              <a:rPr sz="1800" spc="-3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 жилых</a:t>
            </a:r>
            <a:r>
              <a:rPr sz="1800" spc="-1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помещениях,</a:t>
            </a:r>
            <a:r>
              <a:rPr sz="1800" spc="1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вне </a:t>
            </a:r>
            <a:r>
              <a:rPr sz="1800" b="1" spc="-1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очереди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жилых</a:t>
            </a:r>
            <a:r>
              <a:rPr sz="1800" b="1" spc="22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помещений</a:t>
            </a:r>
            <a:r>
              <a:rPr sz="1800" b="1" spc="38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по</a:t>
            </a:r>
          </a:p>
          <a:p>
            <a:pPr marL="0" marR="0">
              <a:lnSpc>
                <a:spcPts val="1993"/>
              </a:lnSpc>
              <a:spcBef>
                <a:spcPts val="169"/>
              </a:spcBef>
              <a:spcAft>
                <a:spcPts val="0"/>
              </a:spcAft>
            </a:pPr>
            <a:r>
              <a:rPr sz="1800" b="1" spc="-14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договорам</a:t>
            </a:r>
            <a:r>
              <a:rPr sz="1800" b="1" spc="10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социального</a:t>
            </a:r>
            <a:r>
              <a:rPr sz="1800" b="1" spc="2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найма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, право на предоставление</a:t>
            </a:r>
            <a:r>
              <a:rPr sz="1800" spc="-1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жилых помещений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специализированного жилищного фонда;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5442" y="5366257"/>
            <a:ext cx="8509137" cy="565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7) иные</a:t>
            </a:r>
            <a:r>
              <a:rPr sz="1800" spc="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трудовые</a:t>
            </a:r>
            <a:r>
              <a:rPr sz="1800" spc="-2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права, меры социальной поддержки, установленные</a:t>
            </a:r>
            <a:r>
              <a:rPr sz="1800" spc="-3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федеральными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законами</a:t>
            </a:r>
            <a:r>
              <a:rPr sz="1800" spc="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 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законодательными</a:t>
            </a:r>
            <a:r>
              <a:rPr sz="1800" spc="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актами </a:t>
            </a:r>
            <a:r>
              <a:rPr sz="1800" spc="-1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субъектов</a:t>
            </a:r>
            <a:r>
              <a:rPr sz="1800" spc="-2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Российской</a:t>
            </a:r>
            <a:r>
              <a:rPr sz="1800" spc="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Федерации.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2116" y="220326"/>
            <a:ext cx="7660122" cy="11696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4513" marR="0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Приказ</a:t>
            </a:r>
            <a:r>
              <a:rPr sz="1800" b="1" spc="24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Минобрнауки</a:t>
            </a:r>
            <a:r>
              <a:rPr sz="1800" b="1" spc="2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24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от</a:t>
            </a:r>
            <a:r>
              <a:rPr sz="1800" b="1" spc="1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22.12.2014г.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№ 1601</a:t>
            </a:r>
          </a:p>
          <a:p>
            <a:pPr marL="0" marR="0">
              <a:lnSpc>
                <a:spcPts val="1729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«О продолжительности</a:t>
            </a:r>
            <a:r>
              <a:rPr sz="1800" b="1" spc="54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7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рабочего</a:t>
            </a:r>
            <a:r>
              <a:rPr sz="1800" b="1" spc="1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времени (нормах</a:t>
            </a:r>
            <a:r>
              <a:rPr sz="1800" b="1" spc="1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часов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педагогической</a:t>
            </a:r>
          </a:p>
          <a:p>
            <a:pPr marL="214883" marR="0">
              <a:lnSpc>
                <a:spcPts val="1727"/>
              </a:lnSpc>
              <a:spcBef>
                <a:spcPts val="50"/>
              </a:spcBef>
              <a:spcAft>
                <a:spcPts val="0"/>
              </a:spcAft>
            </a:pPr>
            <a:r>
              <a:rPr sz="1800" b="1" spc="-1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работы</a:t>
            </a:r>
            <a:r>
              <a:rPr sz="1800" b="1" spc="27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за ставку</a:t>
            </a:r>
            <a:r>
              <a:rPr sz="1800" b="1" spc="1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заработной</a:t>
            </a:r>
            <a:r>
              <a:rPr sz="1800" b="1" spc="27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3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платы)</a:t>
            </a:r>
            <a:r>
              <a:rPr sz="1800" b="1" spc="27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педагогических </a:t>
            </a:r>
            <a:r>
              <a:rPr sz="1800" b="1" spc="-1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работников</a:t>
            </a:r>
            <a:r>
              <a:rPr sz="1800" b="1" spc="4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и о</a:t>
            </a:r>
          </a:p>
          <a:p>
            <a:pPr marL="210311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spc="-1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порядке</a:t>
            </a:r>
            <a:r>
              <a:rPr sz="1800" b="1" spc="3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определения</a:t>
            </a:r>
            <a:r>
              <a:rPr sz="1800" b="1" spc="18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учебной</a:t>
            </a:r>
            <a:r>
              <a:rPr sz="1800" b="1" spc="-3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нагрузки</a:t>
            </a:r>
            <a:r>
              <a:rPr sz="1800" b="1" spc="1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педагогических </a:t>
            </a:r>
            <a:r>
              <a:rPr sz="1800" b="1" spc="-1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работников,</a:t>
            </a:r>
          </a:p>
          <a:p>
            <a:pPr marL="1845894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spc="-1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оговариваемой</a:t>
            </a:r>
            <a:r>
              <a:rPr sz="1800" b="1" spc="2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в </a:t>
            </a:r>
            <a:r>
              <a:rPr sz="1800" b="1" spc="-29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трудовом</a:t>
            </a:r>
            <a:r>
              <a:rPr sz="1800" b="1" spc="29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3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договоре»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9178" y="1485152"/>
            <a:ext cx="5037699" cy="3469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1"/>
              </a:lnSpc>
              <a:spcBef>
                <a:spcPts val="0"/>
              </a:spcBef>
              <a:spcAft>
                <a:spcPts val="0"/>
              </a:spcAft>
            </a:pPr>
            <a:r>
              <a:rPr sz="22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Продолжительность</a:t>
            </a:r>
            <a:r>
              <a:rPr sz="2200" b="1" spc="26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200" b="1" spc="-2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рабочего</a:t>
            </a:r>
            <a:r>
              <a:rPr sz="2200" b="1" spc="3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2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времени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89178" y="1752924"/>
            <a:ext cx="2614629" cy="6156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6"/>
              </a:lnSpc>
              <a:spcBef>
                <a:spcPts val="0"/>
              </a:spcBef>
              <a:spcAft>
                <a:spcPts val="0"/>
              </a:spcAft>
            </a:pPr>
            <a:r>
              <a:rPr sz="2200" b="1" u="sng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36</a:t>
            </a:r>
            <a:r>
              <a:rPr sz="2200" b="1" u="sng" spc="-10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 </a:t>
            </a:r>
            <a:r>
              <a:rPr sz="2200" b="1" u="sng" spc="-15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часов</a:t>
            </a:r>
            <a:r>
              <a:rPr sz="2200" b="1" u="sng" spc="19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200" b="1" u="sng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в неделю</a:t>
            </a:r>
            <a:r>
              <a:rPr sz="2200" b="1" u="sng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:</a:t>
            </a:r>
          </a:p>
          <a:p>
            <a:pPr marL="0" marR="0">
              <a:lnSpc>
                <a:spcPts val="2111"/>
              </a:lnSpc>
              <a:spcBef>
                <a:spcPts val="0"/>
              </a:spcBef>
              <a:spcAft>
                <a:spcPts val="0"/>
              </a:spcAft>
            </a:pPr>
            <a:r>
              <a:rPr sz="22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</a:t>
            </a:r>
            <a:r>
              <a:rPr sz="22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</a:t>
            </a:r>
            <a:r>
              <a:rPr sz="22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психологи</a:t>
            </a:r>
            <a:r>
              <a:rPr sz="22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643884" y="2021600"/>
            <a:ext cx="1566618" cy="3469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социальные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672582" y="2021600"/>
            <a:ext cx="1278317" cy="3469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1"/>
              </a:lnSpc>
              <a:spcBef>
                <a:spcPts val="0"/>
              </a:spcBef>
              <a:spcAft>
                <a:spcPts val="0"/>
              </a:spcAft>
            </a:pPr>
            <a:r>
              <a:rPr sz="22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педагоги,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402703" y="2021600"/>
            <a:ext cx="1301467" cy="3469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1"/>
              </a:lnSpc>
              <a:spcBef>
                <a:spcPts val="0"/>
              </a:spcBef>
              <a:spcAft>
                <a:spcPts val="0"/>
              </a:spcAft>
            </a:pPr>
            <a:r>
              <a:rPr sz="22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</a:t>
            </a:r>
            <a:r>
              <a:rPr sz="22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89178" y="2289553"/>
            <a:ext cx="8107203" cy="1152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4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организаторы,</a:t>
            </a:r>
            <a:r>
              <a:rPr sz="2200" spc="90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мастера</a:t>
            </a:r>
            <a:r>
              <a:rPr sz="2200" spc="89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производственного</a:t>
            </a:r>
            <a:r>
              <a:rPr sz="2200" spc="90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обучения,</a:t>
            </a:r>
            <a:r>
              <a:rPr sz="2200" spc="90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</a:t>
            </a:r>
            <a:r>
              <a:rPr sz="22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</a:t>
            </a:r>
          </a:p>
          <a:p>
            <a:pPr marL="0" marR="0">
              <a:lnSpc>
                <a:spcPts val="2114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библиотекари,</a:t>
            </a:r>
            <a:r>
              <a:rPr sz="2200" spc="79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методисты</a:t>
            </a:r>
            <a:r>
              <a:rPr sz="2200" spc="77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2200" spc="76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старшие</a:t>
            </a:r>
            <a:r>
              <a:rPr sz="2200" spc="76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методисты,</a:t>
            </a:r>
            <a:r>
              <a:rPr sz="2200" spc="78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spc="-2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руководители</a:t>
            </a:r>
          </a:p>
          <a:p>
            <a:pPr marL="0" marR="0">
              <a:lnSpc>
                <a:spcPts val="2112"/>
              </a:lnSpc>
              <a:spcBef>
                <a:spcPts val="50"/>
              </a:spcBef>
              <a:spcAft>
                <a:spcPts val="0"/>
              </a:spcAft>
            </a:pPr>
            <a:r>
              <a:rPr sz="22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физического</a:t>
            </a:r>
            <a:r>
              <a:rPr sz="2200" spc="102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воспитания,</a:t>
            </a:r>
            <a:r>
              <a:rPr sz="2200" spc="99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преподавателям</a:t>
            </a:r>
            <a:r>
              <a:rPr sz="22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</a:t>
            </a: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организаторам</a:t>
            </a:r>
            <a:r>
              <a:rPr sz="2200" spc="10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spc="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основ</a:t>
            </a:r>
          </a:p>
          <a:p>
            <a:pPr marL="0" marR="0">
              <a:lnSpc>
                <a:spcPts val="211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безопасности</a:t>
            </a:r>
            <a:r>
              <a:rPr sz="2200" spc="1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жизнедеятельности</a:t>
            </a:r>
            <a:r>
              <a:rPr sz="2200" spc="5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 др</a:t>
            </a:r>
            <a:r>
              <a:rPr sz="22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89178" y="3362649"/>
            <a:ext cx="5997962" cy="2426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6"/>
              </a:lnSpc>
              <a:spcBef>
                <a:spcPts val="0"/>
              </a:spcBef>
              <a:spcAft>
                <a:spcPts val="0"/>
              </a:spcAft>
            </a:pPr>
            <a:r>
              <a:rPr sz="2200" b="1" u="sng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18</a:t>
            </a:r>
            <a:r>
              <a:rPr sz="2200" b="1" u="sng" spc="-10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 </a:t>
            </a:r>
            <a:r>
              <a:rPr sz="2200" b="1" u="sng" spc="-16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часов</a:t>
            </a:r>
            <a:r>
              <a:rPr sz="2200" b="1" u="sng" spc="21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200" b="1" u="sng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в неделю</a:t>
            </a:r>
            <a:r>
              <a:rPr sz="2200" b="1" u="sng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:</a:t>
            </a:r>
          </a:p>
          <a:p>
            <a:pPr marL="0" marR="0">
              <a:lnSpc>
                <a:spcPts val="211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учителя</a:t>
            </a:r>
            <a:r>
              <a:rPr sz="22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, </a:t>
            </a:r>
            <a:r>
              <a:rPr sz="2200" spc="-1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</a:t>
            </a:r>
            <a:r>
              <a:rPr sz="2200" spc="3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дополнительного</a:t>
            </a:r>
            <a:r>
              <a:rPr sz="2200" spc="2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образования</a:t>
            </a:r>
          </a:p>
          <a:p>
            <a:pPr marL="0" marR="0">
              <a:lnSpc>
                <a:spcPts val="2114"/>
              </a:lnSpc>
              <a:spcBef>
                <a:spcPts val="50"/>
              </a:spcBef>
              <a:spcAft>
                <a:spcPts val="0"/>
              </a:spcAft>
            </a:pPr>
            <a:r>
              <a:rPr sz="2200" b="1" u="sng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20</a:t>
            </a:r>
            <a:r>
              <a:rPr sz="2200" b="1" u="sng" spc="-10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 </a:t>
            </a:r>
            <a:r>
              <a:rPr sz="2200" b="1" u="sng" spc="-15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часов</a:t>
            </a:r>
            <a:r>
              <a:rPr sz="2200" b="1" u="sng" spc="19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200" b="1" u="sng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в неделю</a:t>
            </a:r>
            <a:r>
              <a:rPr sz="2200" b="1" u="sng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:</a:t>
            </a:r>
          </a:p>
          <a:p>
            <a:pPr marL="0" marR="0">
              <a:lnSpc>
                <a:spcPts val="2431"/>
              </a:lnSpc>
              <a:spcBef>
                <a:spcPts val="211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учителям</a:t>
            </a:r>
            <a:r>
              <a:rPr sz="22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</a:t>
            </a: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дефектологам,</a:t>
            </a:r>
            <a:r>
              <a:rPr sz="2200" spc="2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учителям</a:t>
            </a:r>
            <a:r>
              <a:rPr sz="22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-</a:t>
            </a:r>
            <a:r>
              <a:rPr sz="22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логопедам</a:t>
            </a:r>
          </a:p>
          <a:p>
            <a:pPr marL="0" marR="0">
              <a:lnSpc>
                <a:spcPts val="2436"/>
              </a:lnSpc>
              <a:spcBef>
                <a:spcPts val="204"/>
              </a:spcBef>
              <a:spcAft>
                <a:spcPts val="0"/>
              </a:spcAft>
            </a:pPr>
            <a:r>
              <a:rPr sz="2200" b="1" u="sng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24 часа в неделю:</a:t>
            </a:r>
          </a:p>
          <a:p>
            <a:pPr marL="0" marR="0">
              <a:lnSpc>
                <a:spcPts val="2431"/>
              </a:lnSpc>
              <a:spcBef>
                <a:spcPts val="261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музыкальным</a:t>
            </a:r>
            <a:r>
              <a:rPr sz="2200" spc="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spc="-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руководителям,</a:t>
            </a:r>
            <a:r>
              <a:rPr sz="2200" spc="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22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концертмейстерам</a:t>
            </a:r>
          </a:p>
          <a:p>
            <a:pPr marL="0" marR="0">
              <a:lnSpc>
                <a:spcPts val="2112"/>
              </a:lnSpc>
              <a:spcBef>
                <a:spcPts val="0"/>
              </a:spcBef>
              <a:spcAft>
                <a:spcPts val="0"/>
              </a:spcAft>
            </a:pPr>
            <a:r>
              <a:rPr sz="2200" b="1" u="sng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720</a:t>
            </a:r>
            <a:r>
              <a:rPr sz="2200" b="1" u="sng" spc="-10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 </a:t>
            </a:r>
            <a:r>
              <a:rPr sz="2200" b="1" u="sng" spc="-15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часов</a:t>
            </a:r>
            <a:r>
              <a:rPr sz="2200" b="1" u="sng" spc="19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2200" b="1" u="sng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в </a:t>
            </a:r>
            <a:r>
              <a:rPr sz="2200" b="1" u="sng" spc="-39" dirty="0">
                <a:solidFill>
                  <a:srgbClr val="C00000"/>
                </a:solidFill>
                <a:latin typeface="HATCVC+Times New Roman Bold"/>
                <a:cs typeface="HATCVC+Times New Roman Bold"/>
              </a:rPr>
              <a:t>год</a:t>
            </a:r>
            <a:r>
              <a:rPr sz="2200" b="1" u="sng" dirty="0">
                <a:solidFill>
                  <a:srgbClr val="C00000"/>
                </a:solidFill>
                <a:latin typeface="QOQOBJ+Times New Roman Bold"/>
                <a:cs typeface="QOQOBJ+Times New Roman Bold"/>
              </a:rPr>
              <a:t>:</a:t>
            </a:r>
          </a:p>
          <a:p>
            <a:pPr marL="0" marR="0">
              <a:lnSpc>
                <a:spcPts val="2112"/>
              </a:lnSpc>
              <a:spcBef>
                <a:spcPts val="0"/>
              </a:spcBef>
              <a:spcAft>
                <a:spcPts val="0"/>
              </a:spcAft>
            </a:pPr>
            <a:r>
              <a:rPr sz="22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преподаватели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74471" y="5907531"/>
            <a:ext cx="7648980" cy="8398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8328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Нормы </a:t>
            </a:r>
            <a:r>
              <a:rPr sz="1800" b="1" spc="-1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часов</a:t>
            </a:r>
            <a:r>
              <a:rPr sz="18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педагогической </a:t>
            </a:r>
            <a:r>
              <a:rPr sz="1800" b="1" spc="-12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работы</a:t>
            </a:r>
            <a:r>
              <a:rPr sz="1800" b="1" spc="27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за ставку заработной</a:t>
            </a:r>
            <a:r>
              <a:rPr sz="1800" b="1" spc="37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6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платы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педагогических </a:t>
            </a:r>
            <a:r>
              <a:rPr sz="1800" b="1" spc="-14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работников</a:t>
            </a:r>
            <a:r>
              <a:rPr sz="1800" b="1" spc="58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устанавливаются</a:t>
            </a:r>
            <a:r>
              <a:rPr sz="1800" b="1" spc="-16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в астрономических</a:t>
            </a:r>
            <a:r>
              <a:rPr sz="1800" b="1" spc="18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часах,</a:t>
            </a:r>
          </a:p>
          <a:p>
            <a:pPr marL="160025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b="1" spc="-1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включая</a:t>
            </a:r>
            <a:r>
              <a:rPr sz="18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короткие</a:t>
            </a:r>
            <a:r>
              <a:rPr sz="1800" b="1" spc="43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перерывы (перемены)</a:t>
            </a:r>
          </a:p>
        </p:txBody>
      </p:sp>
    </p:spTree>
    <p:extLst>
      <p:ext uri="{BB962C8B-B14F-4D97-AF65-F5344CB8AC3E}">
        <p14:creationId xmlns:p14="http://schemas.microsoft.com/office/powerpoint/2010/main" val="3913309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2116" y="220326"/>
            <a:ext cx="7660122" cy="11696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4513" marR="0">
              <a:lnSpc>
                <a:spcPts val="1996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Приказ</a:t>
            </a:r>
            <a:r>
              <a:rPr sz="1800" b="1" spc="24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Минобрнауки</a:t>
            </a:r>
            <a:r>
              <a:rPr sz="1800" b="1" spc="2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24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от</a:t>
            </a:r>
            <a:r>
              <a:rPr sz="1800" b="1" spc="1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22.12.2014г.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№ 1601</a:t>
            </a:r>
          </a:p>
          <a:p>
            <a:pPr marL="0" marR="0">
              <a:lnSpc>
                <a:spcPts val="1729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«О продолжительности</a:t>
            </a:r>
            <a:r>
              <a:rPr sz="1800" b="1" spc="54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7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рабочего</a:t>
            </a:r>
            <a:r>
              <a:rPr sz="1800" b="1" spc="1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времени (нормах</a:t>
            </a:r>
            <a:r>
              <a:rPr sz="1800" b="1" spc="1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часов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педагогической</a:t>
            </a:r>
          </a:p>
          <a:p>
            <a:pPr marL="214883" marR="0">
              <a:lnSpc>
                <a:spcPts val="1727"/>
              </a:lnSpc>
              <a:spcBef>
                <a:spcPts val="50"/>
              </a:spcBef>
              <a:spcAft>
                <a:spcPts val="0"/>
              </a:spcAft>
            </a:pPr>
            <a:r>
              <a:rPr sz="1800" b="1" spc="-1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работы</a:t>
            </a:r>
            <a:r>
              <a:rPr sz="1800" b="1" spc="27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за ставку</a:t>
            </a:r>
            <a:r>
              <a:rPr sz="1800" b="1" spc="1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заработной</a:t>
            </a:r>
            <a:r>
              <a:rPr sz="1800" b="1" spc="27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3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платы)</a:t>
            </a:r>
            <a:r>
              <a:rPr sz="1800" b="1" spc="27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педагогических </a:t>
            </a:r>
            <a:r>
              <a:rPr sz="1800" b="1" spc="-1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работников</a:t>
            </a:r>
            <a:r>
              <a:rPr sz="1800" b="1" spc="4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и о</a:t>
            </a:r>
          </a:p>
          <a:p>
            <a:pPr marL="210311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spc="-1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порядке</a:t>
            </a:r>
            <a:r>
              <a:rPr sz="1800" b="1" spc="3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определения</a:t>
            </a:r>
            <a:r>
              <a:rPr sz="1800" b="1" spc="18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учебной</a:t>
            </a:r>
            <a:r>
              <a:rPr sz="1800" b="1" spc="-3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нагрузки</a:t>
            </a:r>
            <a:r>
              <a:rPr sz="1800" b="1" spc="1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педагогических </a:t>
            </a:r>
            <a:r>
              <a:rPr sz="1800" b="1" spc="-1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работников,</a:t>
            </a:r>
          </a:p>
          <a:p>
            <a:pPr marL="1845894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spc="-1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оговариваемой</a:t>
            </a:r>
            <a:r>
              <a:rPr sz="1800" b="1" spc="2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в </a:t>
            </a:r>
            <a:r>
              <a:rPr sz="1800" b="1" spc="-29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трудовом</a:t>
            </a:r>
            <a:r>
              <a:rPr sz="1800" b="1" spc="29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3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договоре»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61618" y="1474424"/>
            <a:ext cx="7163597" cy="5070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7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19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ПОРЯДОК</a:t>
            </a:r>
            <a:r>
              <a:rPr sz="1600" b="1" spc="65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ОПРЕДЕЛЕНИЯ</a:t>
            </a:r>
            <a:r>
              <a:rPr sz="1600" b="1" spc="33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УЧЕБНОЙ</a:t>
            </a:r>
            <a:r>
              <a:rPr sz="1600" b="1" spc="50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12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НАГРУЗКИ</a:t>
            </a:r>
            <a:r>
              <a:rPr sz="1600" b="1" spc="5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ПЕДАГОГИЧЕСКИХ</a:t>
            </a:r>
          </a:p>
          <a:p>
            <a:pPr marL="496798" marR="0">
              <a:lnSpc>
                <a:spcPts val="1767"/>
              </a:lnSpc>
              <a:spcBef>
                <a:spcPts val="105"/>
              </a:spcBef>
              <a:spcAft>
                <a:spcPts val="0"/>
              </a:spcAft>
            </a:pPr>
            <a:r>
              <a:rPr sz="1600" b="1" spc="-28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РАБОТНИКОВ,</a:t>
            </a:r>
            <a:r>
              <a:rPr sz="1600" b="1" spc="95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23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ОГОВАРИВАЕМОЙ</a:t>
            </a:r>
            <a:r>
              <a:rPr sz="1600" b="1" spc="58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В</a:t>
            </a:r>
            <a:r>
              <a:rPr sz="1600" b="1" spc="-15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26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ТРУДОВОМ</a:t>
            </a:r>
            <a:r>
              <a:rPr sz="1600" b="1" spc="33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000000"/>
                </a:solidFill>
                <a:latin typeface="HATCVC+Times New Roman Bold"/>
                <a:cs typeface="HATCVC+Times New Roman Bold"/>
              </a:rPr>
              <a:t>ДОГОВОРЕ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2900" y="2338696"/>
            <a:ext cx="8500711" cy="44087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LKMRPD+Wingdings"/>
                <a:cs typeface="LKMRPD+Wingdings"/>
              </a:rPr>
              <a:t>.</a:t>
            </a:r>
            <a:r>
              <a:rPr sz="1800" spc="9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2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объем</a:t>
            </a:r>
            <a:r>
              <a:rPr sz="1800" b="1" i="1" spc="655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учебной</a:t>
            </a:r>
            <a:r>
              <a:rPr sz="1800" b="1" i="1" spc="64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нагрузки</a:t>
            </a:r>
            <a:r>
              <a:rPr sz="1800" b="1" i="1" spc="618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педагогических</a:t>
            </a:r>
            <a:r>
              <a:rPr sz="1800" spc="63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работников,</a:t>
            </a:r>
            <a:r>
              <a:rPr sz="1800" spc="65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выполняющих</a:t>
            </a:r>
            <a:r>
              <a:rPr sz="1800" spc="62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учебную</a:t>
            </a:r>
          </a:p>
          <a:p>
            <a:pPr marL="286816" marR="0">
              <a:lnSpc>
                <a:spcPts val="1996"/>
              </a:lnSpc>
              <a:spcBef>
                <a:spcPts val="164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(преподавательскую)</a:t>
            </a:r>
            <a:r>
              <a:rPr sz="1800" spc="-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2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работу,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определяется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1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ежегодно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на начало</a:t>
            </a:r>
            <a:r>
              <a:rPr sz="1800" b="1" i="1" spc="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учебного</a:t>
            </a:r>
            <a:r>
              <a:rPr sz="1800" b="1" i="1" spc="1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года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  <a:p>
            <a:pPr marL="0" marR="0">
              <a:lnSpc>
                <a:spcPts val="1997"/>
              </a:lnSpc>
              <a:spcBef>
                <a:spcPts val="104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LKMRPD+Wingdings"/>
                <a:cs typeface="LKMRPD+Wingdings"/>
              </a:rPr>
              <a:t>.</a:t>
            </a:r>
            <a:r>
              <a:rPr sz="1800" spc="9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объем</a:t>
            </a:r>
            <a:r>
              <a:rPr sz="1800" spc="35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учебной</a:t>
            </a:r>
            <a:r>
              <a:rPr sz="1800" spc="36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нагрузки</a:t>
            </a:r>
            <a:r>
              <a:rPr sz="1800" spc="37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педагогических</a:t>
            </a:r>
            <a:r>
              <a:rPr sz="1800" spc="37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работников,</a:t>
            </a:r>
            <a:r>
              <a:rPr sz="1800" spc="37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установленный</a:t>
            </a:r>
            <a:r>
              <a:rPr sz="1800" spc="37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</a:t>
            </a:r>
            <a:r>
              <a:rPr sz="1800" spc="37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начало</a:t>
            </a:r>
          </a:p>
          <a:p>
            <a:pPr marL="286816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учебного</a:t>
            </a:r>
            <a:r>
              <a:rPr sz="1800" spc="2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3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года</a:t>
            </a:r>
            <a:r>
              <a:rPr sz="1800" spc="5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,</a:t>
            </a:r>
            <a:r>
              <a:rPr sz="1800" spc="24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</a:t>
            </a:r>
            <a:r>
              <a:rPr sz="1800" spc="4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2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может</a:t>
            </a:r>
            <a:r>
              <a:rPr sz="1800" spc="6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быть</a:t>
            </a:r>
            <a:r>
              <a:rPr sz="1800" spc="3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изменен</a:t>
            </a:r>
            <a:r>
              <a:rPr sz="1800" spc="3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800" spc="3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текущем</a:t>
            </a:r>
            <a:r>
              <a:rPr sz="1800" spc="3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учебном</a:t>
            </a:r>
            <a:r>
              <a:rPr sz="1800" spc="4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4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году</a:t>
            </a:r>
            <a:r>
              <a:rPr sz="1800" spc="8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(</a:t>
            </a:r>
            <a:r>
              <a:rPr sz="1800" spc="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есть</a:t>
            </a:r>
            <a:r>
              <a:rPr sz="1800" spc="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исключения</a:t>
            </a:r>
          </a:p>
          <a:p>
            <a:pPr marL="286816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из правила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);</a:t>
            </a:r>
          </a:p>
          <a:p>
            <a:pPr marL="0" marR="0">
              <a:lnSpc>
                <a:spcPts val="1997"/>
              </a:lnSpc>
              <a:spcBef>
                <a:spcPts val="152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LKMRPD+Wingdings"/>
                <a:cs typeface="LKMRPD+Wingdings"/>
              </a:rPr>
              <a:t>.</a:t>
            </a:r>
            <a:r>
              <a:rPr sz="1800" spc="9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временное</a:t>
            </a:r>
            <a:r>
              <a:rPr sz="1800" b="1" i="1" spc="786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или</a:t>
            </a:r>
            <a:r>
              <a:rPr sz="1800" b="1" i="1" spc="765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постоянное</a:t>
            </a:r>
            <a:r>
              <a:rPr sz="1800" b="1" i="1" spc="76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изменение</a:t>
            </a:r>
            <a:r>
              <a:rPr sz="1800" b="1" i="1" spc="78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(увеличение</a:t>
            </a:r>
            <a:r>
              <a:rPr sz="1800" spc="78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или</a:t>
            </a:r>
            <a:r>
              <a:rPr sz="1800" spc="77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снижение)</a:t>
            </a:r>
            <a:r>
              <a:rPr sz="1800" spc="77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b="1" i="1" spc="-18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объема</a:t>
            </a:r>
          </a:p>
          <a:p>
            <a:pPr marL="286816" marR="0">
              <a:lnSpc>
                <a:spcPts val="1996"/>
              </a:lnSpc>
              <a:spcBef>
                <a:spcPts val="114"/>
              </a:spcBef>
              <a:spcAft>
                <a:spcPts val="0"/>
              </a:spcAft>
            </a:pP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учебной</a:t>
            </a:r>
            <a:r>
              <a:rPr sz="1800" b="1" i="1" spc="58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нагрузки</a:t>
            </a:r>
            <a:r>
              <a:rPr sz="1800" b="1" i="1" spc="7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педагогических</a:t>
            </a:r>
            <a:r>
              <a:rPr sz="1800" spc="6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работников</a:t>
            </a:r>
            <a:r>
              <a:rPr sz="1800" spc="7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</a:t>
            </a:r>
            <a:r>
              <a:rPr sz="1800" spc="5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сравнению</a:t>
            </a:r>
            <a:r>
              <a:rPr sz="1800" spc="5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</a:t>
            </a:r>
            <a:r>
              <a:rPr sz="1800" spc="5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учебной</a:t>
            </a:r>
            <a:r>
              <a:rPr sz="1800" spc="5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нагрузкой,</a:t>
            </a:r>
          </a:p>
          <a:p>
            <a:pPr marL="286816" marR="0">
              <a:lnSpc>
                <a:spcPts val="1993"/>
              </a:lnSpc>
              <a:spcBef>
                <a:spcPts val="169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оговоренной</a:t>
            </a:r>
            <a:r>
              <a:rPr sz="1800" spc="19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800" spc="18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2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трудовом</a:t>
            </a:r>
            <a:r>
              <a:rPr sz="1800" spc="22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договоре,</a:t>
            </a:r>
            <a:r>
              <a:rPr sz="1800" spc="2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допускается</a:t>
            </a:r>
            <a:r>
              <a:rPr sz="1800" b="1" i="1" spc="18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2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только</a:t>
            </a:r>
            <a:r>
              <a:rPr sz="1800" b="1" i="1" spc="23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по</a:t>
            </a:r>
            <a:r>
              <a:rPr sz="1800" b="1" i="1" spc="20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соглашению</a:t>
            </a:r>
            <a:r>
              <a:rPr sz="1800" b="1" i="1" spc="205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сторон</a:t>
            </a:r>
          </a:p>
          <a:p>
            <a:pPr marL="286816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spc="-1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трудового</a:t>
            </a:r>
            <a:r>
              <a:rPr sz="1800" spc="-2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договора, 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заключаемого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в</a:t>
            </a:r>
            <a:r>
              <a:rPr sz="1800" spc="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письменной форме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  <a:p>
            <a:pPr marL="0" marR="0">
              <a:lnSpc>
                <a:spcPts val="1997"/>
              </a:lnSpc>
              <a:spcBef>
                <a:spcPts val="102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LKMRPD+Wingdings"/>
                <a:cs typeface="LKMRPD+Wingdings"/>
              </a:rPr>
              <a:t>.</a:t>
            </a:r>
            <a:r>
              <a:rPr sz="1800" spc="9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об</a:t>
            </a:r>
            <a:r>
              <a:rPr sz="1800" b="1" i="1" spc="22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изменениях</a:t>
            </a:r>
            <a:r>
              <a:rPr sz="1800" b="1" i="1" spc="226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18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объема</a:t>
            </a:r>
            <a:r>
              <a:rPr sz="1800" b="1" i="1" spc="23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учебной</a:t>
            </a:r>
            <a:r>
              <a:rPr sz="1800" b="1" i="1" spc="22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нагрузки</a:t>
            </a:r>
            <a:r>
              <a:rPr sz="1800" b="1" i="1" spc="22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(увеличение</a:t>
            </a:r>
            <a:r>
              <a:rPr sz="1800" spc="23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или</a:t>
            </a:r>
            <a:r>
              <a:rPr sz="1800" spc="20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снижение),</a:t>
            </a:r>
            <a:r>
              <a:rPr sz="1800" spc="22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а</a:t>
            </a:r>
            <a:r>
              <a:rPr sz="1800" spc="20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также</a:t>
            </a:r>
            <a:r>
              <a:rPr sz="1800" spc="20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</a:t>
            </a:r>
          </a:p>
          <a:p>
            <a:pPr marL="286816" marR="0">
              <a:lnSpc>
                <a:spcPts val="1996"/>
              </a:lnSpc>
              <a:spcBef>
                <a:spcPts val="164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причинах,</a:t>
            </a:r>
            <a:r>
              <a:rPr sz="1800" spc="79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вызвавших</a:t>
            </a:r>
            <a:r>
              <a:rPr sz="1800" spc="78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необходимость</a:t>
            </a:r>
            <a:r>
              <a:rPr sz="1800" spc="80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таких</a:t>
            </a:r>
            <a:r>
              <a:rPr sz="1800" spc="76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изменений,</a:t>
            </a:r>
            <a:r>
              <a:rPr sz="1800" spc="79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работодатель</a:t>
            </a:r>
            <a:r>
              <a:rPr sz="1800" spc="80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обязан</a:t>
            </a:r>
          </a:p>
          <a:p>
            <a:pPr marL="286816" marR="0">
              <a:lnSpc>
                <a:spcPts val="1993"/>
              </a:lnSpc>
              <a:spcBef>
                <a:spcPts val="118"/>
              </a:spcBef>
              <a:spcAft>
                <a:spcPts val="0"/>
              </a:spcAft>
            </a:pPr>
            <a:r>
              <a:rPr sz="1800" b="1" i="1" spc="-1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уведомить</a:t>
            </a:r>
            <a:r>
              <a:rPr sz="1800" b="1" i="1" spc="13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педагогических</a:t>
            </a:r>
            <a:r>
              <a:rPr sz="1800" b="1" i="1" spc="12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работников</a:t>
            </a:r>
            <a:r>
              <a:rPr sz="1800" b="1" i="1" spc="12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в</a:t>
            </a:r>
            <a:r>
              <a:rPr sz="1800" b="1" i="1" spc="11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письменной</a:t>
            </a:r>
            <a:r>
              <a:rPr sz="1800" b="1" i="1" spc="11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2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форме</a:t>
            </a:r>
            <a:r>
              <a:rPr sz="1800" b="1" i="1" spc="14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не</a:t>
            </a:r>
            <a:r>
              <a:rPr sz="1800" b="1" i="1" spc="13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позднее,</a:t>
            </a:r>
            <a:r>
              <a:rPr sz="1800" b="1" i="1" spc="12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2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чем</a:t>
            </a:r>
            <a:r>
              <a:rPr sz="1800" b="1" i="1" spc="136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за</a:t>
            </a:r>
          </a:p>
          <a:p>
            <a:pPr marL="286816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два месяца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до</a:t>
            </a:r>
            <a:r>
              <a:rPr sz="1800" spc="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осуществления</a:t>
            </a:r>
            <a:r>
              <a:rPr sz="1800" spc="-2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предполагаемых изменений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;</a:t>
            </a:r>
          </a:p>
          <a:p>
            <a:pPr marL="0" marR="0">
              <a:lnSpc>
                <a:spcPts val="1997"/>
              </a:lnSpc>
              <a:spcBef>
                <a:spcPts val="102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LKMRPD+Wingdings"/>
                <a:cs typeface="LKMRPD+Wingdings"/>
              </a:rPr>
              <a:t>.</a:t>
            </a:r>
            <a:r>
              <a:rPr sz="1800" spc="9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учебная</a:t>
            </a:r>
            <a:r>
              <a:rPr sz="1800" b="1" i="1" spc="17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1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нагрузка,</a:t>
            </a:r>
            <a:r>
              <a:rPr sz="1800" b="1" i="1" spc="195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выполненная</a:t>
            </a:r>
            <a:r>
              <a:rPr sz="1800" b="1" i="1" spc="178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в</a:t>
            </a:r>
            <a:r>
              <a:rPr sz="1800" b="1" i="1" spc="17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1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порядке</a:t>
            </a:r>
            <a:r>
              <a:rPr sz="1800" b="1" i="1" spc="18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замещения</a:t>
            </a:r>
            <a:r>
              <a:rPr sz="1800" b="1" i="1" spc="17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временно</a:t>
            </a:r>
            <a:r>
              <a:rPr sz="1800" spc="17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отсутствующих</a:t>
            </a:r>
          </a:p>
          <a:p>
            <a:pPr marL="286816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</a:t>
            </a:r>
            <a:r>
              <a:rPr sz="1800" spc="76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болезни</a:t>
            </a:r>
            <a:r>
              <a:rPr sz="1800" spc="76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800" spc="77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другим</a:t>
            </a:r>
            <a:r>
              <a:rPr sz="1800" spc="77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причинам</a:t>
            </a:r>
            <a:r>
              <a:rPr sz="1800" spc="75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учителей</a:t>
            </a:r>
            <a:r>
              <a:rPr sz="1800" spc="73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800" spc="75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преподавателей,</a:t>
            </a:r>
            <a:r>
              <a:rPr sz="1800" spc="78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оплачивается</a:t>
            </a:r>
          </a:p>
          <a:p>
            <a:pPr marL="286816" marR="0">
              <a:lnSpc>
                <a:spcPts val="1996"/>
              </a:lnSpc>
              <a:spcBef>
                <a:spcPts val="164"/>
              </a:spcBef>
              <a:spcAft>
                <a:spcPts val="0"/>
              </a:spcAft>
            </a:pPr>
            <a:r>
              <a:rPr sz="18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дополнительно</a:t>
            </a:r>
            <a:r>
              <a:rPr sz="1800" b="1" i="1" dirty="0">
                <a:solidFill>
                  <a:srgbClr val="000000"/>
                </a:solidFill>
                <a:latin typeface="SOLNMV+Times New Roman Bold Italic"/>
                <a:cs typeface="SOLNMV+Times New Roman Bold Italic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>
            <a:hlinkClick r:id="rId2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97992" y="394561"/>
            <a:ext cx="7972051" cy="750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596" marR="0">
              <a:lnSpc>
                <a:spcPts val="1767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1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ПОСТАНОВЛЕНИЕ</a:t>
            </a:r>
            <a:r>
              <a:rPr sz="1600" b="1" spc="7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3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ПРАВИТЕЛЬСТВА</a:t>
            </a:r>
            <a:r>
              <a:rPr sz="1600" b="1" spc="2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РОССИЙСКОЙ</a:t>
            </a:r>
            <a:r>
              <a:rPr sz="1600" b="1" spc="7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2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ФЕДЕРАЦИИ</a:t>
            </a:r>
          </a:p>
          <a:p>
            <a:pPr marL="2918714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b="1" spc="-2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от</a:t>
            </a:r>
            <a:r>
              <a:rPr sz="1600" b="1" spc="2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14 мая</a:t>
            </a:r>
            <a:r>
              <a:rPr sz="1600" b="1" spc="-13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2015</a:t>
            </a:r>
            <a:r>
              <a:rPr sz="1600" b="1" spc="-1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184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г.</a:t>
            </a:r>
            <a:r>
              <a:rPr sz="1600" b="1" spc="198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N 466</a:t>
            </a:r>
          </a:p>
          <a:p>
            <a:pPr marL="0" marR="0">
              <a:lnSpc>
                <a:spcPts val="1767"/>
              </a:lnSpc>
              <a:spcBef>
                <a:spcPts val="102"/>
              </a:spcBef>
              <a:spcAft>
                <a:spcPts val="0"/>
              </a:spcAft>
            </a:pPr>
            <a:r>
              <a:rPr sz="16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«О </a:t>
            </a:r>
            <a:r>
              <a:rPr sz="1600" b="1" spc="-17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ЕЖЕГОДНЫХ</a:t>
            </a:r>
            <a:r>
              <a:rPr sz="1600" b="1" spc="24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ОСНОВНЫХ</a:t>
            </a:r>
            <a:r>
              <a:rPr sz="1600" b="1" spc="4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2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УДЛИНЕННЫХ</a:t>
            </a:r>
            <a:r>
              <a:rPr sz="1600" b="1" spc="6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spc="-3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ОПЛАЧИВАЕМЫХ</a:t>
            </a:r>
            <a:r>
              <a:rPr sz="1600" b="1" spc="7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6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ОТПУСКАХ»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8284" y="2477007"/>
            <a:ext cx="7656387" cy="1388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84732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Приказ</a:t>
            </a:r>
            <a:r>
              <a:rPr sz="1800" b="1" spc="2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Министерства</a:t>
            </a:r>
            <a:r>
              <a:rPr sz="1800" b="1" spc="3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образования</a:t>
            </a:r>
            <a:r>
              <a:rPr sz="1800" b="1" spc="3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и </a:t>
            </a:r>
            <a:r>
              <a:rPr sz="1800" b="1" spc="-2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науки</a:t>
            </a:r>
            <a:r>
              <a:rPr sz="1800" b="1" spc="28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3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РФ</a:t>
            </a:r>
          </a:p>
          <a:p>
            <a:pPr marL="2636774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b="1" spc="-23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от</a:t>
            </a:r>
            <a:r>
              <a:rPr sz="1800" b="1" spc="3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31 мая 2016 </a:t>
            </a:r>
            <a:r>
              <a:rPr sz="1800" b="1" spc="-205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г.</a:t>
            </a:r>
            <a:r>
              <a:rPr sz="1800" b="1" spc="204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N 644</a:t>
            </a:r>
          </a:p>
          <a:p>
            <a:pPr marL="0" marR="0">
              <a:lnSpc>
                <a:spcPts val="1996"/>
              </a:lnSpc>
              <a:spcBef>
                <a:spcPts val="114"/>
              </a:spcBef>
              <a:spcAft>
                <a:spcPts val="0"/>
              </a:spcAft>
            </a:pP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«Об утверждении</a:t>
            </a:r>
            <a:r>
              <a:rPr sz="1800" b="1" spc="2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Порядка предоставления</a:t>
            </a:r>
            <a:r>
              <a:rPr sz="1800" b="1" spc="3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педагогическим </a:t>
            </a:r>
            <a:r>
              <a:rPr sz="1800" b="1" spc="-1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работникам</a:t>
            </a:r>
          </a:p>
          <a:p>
            <a:pPr marL="448056" marR="0">
              <a:lnSpc>
                <a:spcPts val="1993"/>
              </a:lnSpc>
              <a:spcBef>
                <a:spcPts val="168"/>
              </a:spcBef>
              <a:spcAft>
                <a:spcPts val="0"/>
              </a:spcAft>
            </a:pP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организаций,</a:t>
            </a:r>
            <a:r>
              <a:rPr sz="1800" b="1" spc="36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осуществляющих</a:t>
            </a:r>
            <a:r>
              <a:rPr sz="1800" b="1" spc="4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образовательную</a:t>
            </a:r>
            <a:r>
              <a:rPr sz="1800" b="1" spc="17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деятельность,</a:t>
            </a:r>
          </a:p>
          <a:p>
            <a:pPr marL="1456944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длительного</a:t>
            </a:r>
            <a:r>
              <a:rPr sz="1800" b="1" spc="22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8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отпуска</a:t>
            </a:r>
            <a:r>
              <a:rPr sz="1800" b="1" spc="2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13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сроком</a:t>
            </a:r>
            <a:r>
              <a:rPr sz="1800" b="1" spc="13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до </a:t>
            </a:r>
            <a:r>
              <a:rPr sz="1800" b="1" spc="-2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одного</a:t>
            </a:r>
            <a:r>
              <a:rPr sz="1800" b="1" spc="40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 </a:t>
            </a:r>
            <a:r>
              <a:rPr sz="1800" b="1" spc="-24" dirty="0">
                <a:solidFill>
                  <a:srgbClr val="7030A0"/>
                </a:solidFill>
                <a:latin typeface="HATCVC+Times New Roman Bold"/>
                <a:cs typeface="HATCVC+Times New Roman Bold"/>
              </a:rPr>
              <a:t>года»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7101" y="3947413"/>
            <a:ext cx="8974184" cy="248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9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Педагогические</a:t>
            </a:r>
            <a:r>
              <a:rPr sz="1800" spc="46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работники</a:t>
            </a:r>
            <a:r>
              <a:rPr sz="1800" spc="45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образовательных</a:t>
            </a:r>
            <a:r>
              <a:rPr sz="1800" spc="46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учреждений</a:t>
            </a:r>
            <a:r>
              <a:rPr sz="1800" spc="45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имеют</a:t>
            </a:r>
            <a:r>
              <a:rPr sz="1800" spc="46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право</a:t>
            </a:r>
            <a:r>
              <a:rPr sz="1800" spc="45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</a:t>
            </a:r>
            <a:r>
              <a:rPr sz="1800" spc="44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длительный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отпуск</a:t>
            </a:r>
            <a:r>
              <a:rPr sz="1800" spc="70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2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сроком</a:t>
            </a:r>
            <a:r>
              <a:rPr sz="1800" spc="74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до</a:t>
            </a:r>
            <a:r>
              <a:rPr sz="1800" spc="70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одного</a:t>
            </a:r>
            <a:r>
              <a:rPr sz="1800" spc="72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3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года</a:t>
            </a:r>
            <a:r>
              <a:rPr sz="1800" spc="74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не</a:t>
            </a:r>
            <a:r>
              <a:rPr sz="1800" b="1" i="1" spc="71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22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реже</a:t>
            </a:r>
            <a:r>
              <a:rPr sz="1800" b="1" i="1" spc="72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26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чем</a:t>
            </a:r>
            <a:r>
              <a:rPr sz="1800" b="1" i="1" spc="74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через</a:t>
            </a:r>
            <a:r>
              <a:rPr sz="1800" b="1" i="1" spc="73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1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каждые</a:t>
            </a:r>
            <a:r>
              <a:rPr sz="1800" b="1" i="1" spc="73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SOLNMV+Times New Roman Bold Italic"/>
                <a:cs typeface="SOLNMV+Times New Roman Bold Italic"/>
              </a:rPr>
              <a:t>10</a:t>
            </a:r>
            <a:r>
              <a:rPr sz="1800" b="1" i="1" spc="70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лет</a:t>
            </a:r>
            <a:r>
              <a:rPr sz="1800" b="1" i="1" spc="70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непрерывной</a:t>
            </a:r>
          </a:p>
          <a:p>
            <a:pPr marL="0" marR="0">
              <a:lnSpc>
                <a:spcPts val="1996"/>
              </a:lnSpc>
              <a:spcBef>
                <a:spcPts val="116"/>
              </a:spcBef>
              <a:spcAft>
                <a:spcPts val="0"/>
              </a:spcAft>
            </a:pPr>
            <a:r>
              <a:rPr sz="1800" b="1" i="1" spc="-1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педагогической</a:t>
            </a:r>
            <a:r>
              <a:rPr sz="1800" b="1" i="1" spc="1629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работы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.</a:t>
            </a:r>
            <a:r>
              <a:rPr sz="1800" spc="1608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Длительный</a:t>
            </a:r>
            <a:r>
              <a:rPr sz="1800" spc="161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отпуск</a:t>
            </a:r>
            <a:r>
              <a:rPr sz="1800" spc="16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предоставляется</a:t>
            </a:r>
            <a:r>
              <a:rPr sz="1800" spc="162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педагогическому</a:t>
            </a:r>
          </a:p>
          <a:p>
            <a:pPr marL="0" marR="0">
              <a:lnSpc>
                <a:spcPts val="1993"/>
              </a:lnSpc>
              <a:spcBef>
                <a:spcPts val="2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работнику</a:t>
            </a:r>
            <a:r>
              <a:rPr sz="1800" spc="103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</a:t>
            </a:r>
            <a:r>
              <a:rPr sz="1800" spc="10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основании</a:t>
            </a:r>
            <a:r>
              <a:rPr sz="1800" spc="100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2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его</a:t>
            </a:r>
            <a:r>
              <a:rPr sz="1800" spc="103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заявления</a:t>
            </a:r>
            <a:r>
              <a:rPr sz="1800" spc="100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и</a:t>
            </a:r>
            <a:r>
              <a:rPr sz="1800" spc="101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оформляется</a:t>
            </a:r>
            <a:r>
              <a:rPr sz="1800" spc="10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распорядительным</a:t>
            </a:r>
            <a:r>
              <a:rPr sz="1800" spc="102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актом</a:t>
            </a:r>
          </a:p>
          <a:p>
            <a:pPr marL="0" marR="0">
              <a:lnSpc>
                <a:spcPts val="1993"/>
              </a:lnSpc>
              <a:spcBef>
                <a:spcPts val="11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организации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.</a:t>
            </a:r>
            <a:r>
              <a:rPr sz="1800" spc="624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</a:t>
            </a:r>
            <a:r>
              <a:rPr sz="1800" spc="63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педагогическим</a:t>
            </a:r>
            <a:r>
              <a:rPr sz="1800" spc="62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работником,</a:t>
            </a:r>
            <a:r>
              <a:rPr sz="1800" spc="64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находящимся</a:t>
            </a:r>
            <a:r>
              <a:rPr sz="1800" spc="62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800" spc="60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длительном</a:t>
            </a:r>
            <a:r>
              <a:rPr sz="1800" spc="6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отпуске,</a:t>
            </a:r>
            <a:r>
              <a:rPr sz="1800" spc="62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установленном</a:t>
            </a:r>
            <a:r>
              <a:rPr sz="1800" spc="30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порядке</a:t>
            </a:r>
            <a:r>
              <a:rPr sz="1800" spc="32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сохраняется</a:t>
            </a:r>
            <a:r>
              <a:rPr sz="1800" b="1" i="1" spc="31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место</a:t>
            </a:r>
            <a:r>
              <a:rPr sz="1800" b="1" i="1" spc="303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работы</a:t>
            </a:r>
            <a:r>
              <a:rPr sz="1800" b="1" i="1" spc="31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(должность</a:t>
            </a:r>
            <a:r>
              <a:rPr sz="1800" b="1" i="1" dirty="0">
                <a:solidFill>
                  <a:srgbClr val="000000"/>
                </a:solidFill>
                <a:latin typeface="SOLNMV+Times New Roman Bold Italic"/>
                <a:cs typeface="SOLNMV+Times New Roman Bold Italic"/>
              </a:rPr>
              <a:t>)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.</a:t>
            </a:r>
            <a:r>
              <a:rPr sz="1800" spc="312" dirty="0">
                <a:solidFill>
                  <a:srgbClr val="000000"/>
                </a:solidFill>
                <a:latin typeface="GLBSIE+Times New Roman"/>
                <a:cs typeface="GLBSIE+Times New Roman"/>
              </a:rPr>
              <a:t> </a:t>
            </a:r>
            <a:r>
              <a:rPr sz="1800" spc="-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</a:t>
            </a:r>
            <a:r>
              <a:rPr sz="1800" spc="32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педагогическим</a:t>
            </a:r>
          </a:p>
          <a:p>
            <a:pPr marL="0" marR="0">
              <a:lnSpc>
                <a:spcPts val="1996"/>
              </a:lnSpc>
              <a:spcBef>
                <a:spcPts val="164"/>
              </a:spcBef>
              <a:spcAft>
                <a:spcPts val="0"/>
              </a:spcAft>
            </a:pPr>
            <a:r>
              <a:rPr sz="1800" spc="-15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работником,</a:t>
            </a:r>
            <a:r>
              <a:rPr sz="1800" spc="16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находящимся</a:t>
            </a:r>
            <a:r>
              <a:rPr sz="1800" spc="143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800" spc="12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длительном</a:t>
            </a:r>
            <a:r>
              <a:rPr sz="1800" spc="14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1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отпуске,</a:t>
            </a:r>
            <a:r>
              <a:rPr sz="1800" spc="14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</a:t>
            </a:r>
            <a:r>
              <a:rPr sz="1800" spc="11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установленном</a:t>
            </a:r>
            <a:r>
              <a:rPr sz="1800" spc="14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порядке</a:t>
            </a:r>
            <a:r>
              <a:rPr sz="1800" spc="13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сохраняется</a:t>
            </a:r>
          </a:p>
          <a:p>
            <a:pPr marL="0" marR="0">
              <a:lnSpc>
                <a:spcPts val="1993"/>
              </a:lnSpc>
              <a:spcBef>
                <a:spcPts val="118"/>
              </a:spcBef>
              <a:spcAft>
                <a:spcPts val="0"/>
              </a:spcAft>
            </a:pPr>
            <a:r>
              <a:rPr sz="1800" b="1" i="1" spc="-10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педагогическая</a:t>
            </a:r>
            <a:r>
              <a:rPr sz="1800" b="1" i="1" spc="37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b="1" i="1" spc="-14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нагрузка</a:t>
            </a:r>
            <a:r>
              <a:rPr sz="1800" b="1" i="1" spc="36" dirty="0">
                <a:solidFill>
                  <a:srgbClr val="000000"/>
                </a:solidFill>
                <a:latin typeface="JSEUMB+Times New Roman Bold Italic"/>
                <a:cs typeface="JSEUMB+Times New Roman Bold Italic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при условии,</a:t>
            </a:r>
            <a:r>
              <a:rPr sz="1800" spc="2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что</a:t>
            </a:r>
            <a:r>
              <a:rPr sz="1800" spc="2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за</a:t>
            </a:r>
            <a:r>
              <a:rPr sz="1800" spc="26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spc="-1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это</a:t>
            </a:r>
            <a:r>
              <a:rPr sz="1800" spc="4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время</a:t>
            </a:r>
            <a:r>
              <a:rPr sz="1800" spc="27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не</a:t>
            </a:r>
            <a:r>
              <a:rPr sz="1800" spc="1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уменьшилось</a:t>
            </a:r>
            <a:r>
              <a:rPr sz="1800" spc="32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количество</a:t>
            </a:r>
            <a:r>
              <a:rPr sz="1800" spc="44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часов</a:t>
            </a:r>
          </a:p>
          <a:p>
            <a:pPr marL="0" marR="0">
              <a:lnSpc>
                <a:spcPts val="1993"/>
              </a:lnSpc>
              <a:spcBef>
                <a:spcPts val="166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по учебным</a:t>
            </a:r>
            <a:r>
              <a:rPr sz="1800" spc="-29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планам и программам или количество учебных</a:t>
            </a:r>
            <a:r>
              <a:rPr sz="1800" spc="-28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групп</a:t>
            </a:r>
            <a:r>
              <a:rPr sz="1800" spc="-2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KGRWAC+Times New Roman"/>
                <a:cs typeface="KGRWAC+Times New Roman"/>
              </a:rPr>
              <a:t>(классов)</a:t>
            </a:r>
            <a:r>
              <a:rPr sz="1800" dirty="0">
                <a:solidFill>
                  <a:srgbClr val="000000"/>
                </a:solidFill>
                <a:latin typeface="GLBSIE+Times New Roman"/>
                <a:cs typeface="GLBSIE+Times New Roman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</TotalTime>
  <Words>1945</Words>
  <Application>Microsoft Office PowerPoint</Application>
  <PresentationFormat>Экран (4:3)</PresentationFormat>
  <Paragraphs>248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SOLNMV+Times New Roman Bold Italic</vt:lpstr>
      <vt:lpstr>Calibri</vt:lpstr>
      <vt:lpstr>QOQOBJ+Times New Roman Bold</vt:lpstr>
      <vt:lpstr>Wingdings</vt:lpstr>
      <vt:lpstr>LKMRPD+Wingdings</vt:lpstr>
      <vt:lpstr>GLBSIE+Times New Roman</vt:lpstr>
      <vt:lpstr>Times New Roman</vt:lpstr>
      <vt:lpstr>HATCVC+Times New Roman Bold</vt:lpstr>
      <vt:lpstr>KGRWAC+Times New Roman</vt:lpstr>
      <vt:lpstr>JSEUMB+Times New Roman Bold Italic</vt:lpstr>
      <vt:lpstr>Theme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test</cp:lastModifiedBy>
  <cp:revision>24</cp:revision>
  <cp:lastPrinted>2023-10-18T12:59:46Z</cp:lastPrinted>
  <dcterms:modified xsi:type="dcterms:W3CDTF">2023-10-26T08:53:48Z</dcterms:modified>
</cp:coreProperties>
</file>