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86" r:id="rId19"/>
    <p:sldId id="287" r:id="rId20"/>
    <p:sldId id="273" r:id="rId21"/>
    <p:sldId id="274" r:id="rId22"/>
    <p:sldId id="275" r:id="rId23"/>
    <p:sldId id="276" r:id="rId24"/>
    <p:sldId id="279" r:id="rId25"/>
    <p:sldId id="278" r:id="rId26"/>
    <p:sldId id="280" r:id="rId27"/>
    <p:sldId id="281" r:id="rId28"/>
    <p:sldId id="285" r:id="rId29"/>
    <p:sldId id="282" r:id="rId30"/>
    <p:sldId id="290" r:id="rId31"/>
    <p:sldId id="288" r:id="rId32"/>
    <p:sldId id="283" r:id="rId33"/>
    <p:sldId id="284" r:id="rId3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8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D6FE5-7C10-44D4-A805-B2697202EC80}" type="datetimeFigureOut">
              <a:rPr lang="ru-RU" smtClean="0"/>
              <a:t>18.06.2024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4C283-1AB9-4FFB-8F5F-0C5B68A98A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01567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D6FE5-7C10-44D4-A805-B2697202EC80}" type="datetimeFigureOut">
              <a:rPr lang="ru-RU" smtClean="0"/>
              <a:t>18.06.2024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4C283-1AB9-4FFB-8F5F-0C5B68A98A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89440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D6FE5-7C10-44D4-A805-B2697202EC80}" type="datetimeFigureOut">
              <a:rPr lang="ru-RU" smtClean="0"/>
              <a:t>18.06.2024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4C283-1AB9-4FFB-8F5F-0C5B68A98A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14444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D6FE5-7C10-44D4-A805-B2697202EC80}" type="datetimeFigureOut">
              <a:rPr lang="ru-RU" smtClean="0"/>
              <a:t>18.06.2024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4C283-1AB9-4FFB-8F5F-0C5B68A98A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54602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D6FE5-7C10-44D4-A805-B2697202EC80}" type="datetimeFigureOut">
              <a:rPr lang="ru-RU" smtClean="0"/>
              <a:t>18.06.2024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4C283-1AB9-4FFB-8F5F-0C5B68A98A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48652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D6FE5-7C10-44D4-A805-B2697202EC80}" type="datetimeFigureOut">
              <a:rPr lang="ru-RU" smtClean="0"/>
              <a:t>18.06.2024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4C283-1AB9-4FFB-8F5F-0C5B68A98A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2030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D6FE5-7C10-44D4-A805-B2697202EC80}" type="datetimeFigureOut">
              <a:rPr lang="ru-RU" smtClean="0"/>
              <a:t>18.06.2024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4C283-1AB9-4FFB-8F5F-0C5B68A98A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26875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D6FE5-7C10-44D4-A805-B2697202EC80}" type="datetimeFigureOut">
              <a:rPr lang="ru-RU" smtClean="0"/>
              <a:t>18.06.2024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4C283-1AB9-4FFB-8F5F-0C5B68A98A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63398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D6FE5-7C10-44D4-A805-B2697202EC80}" type="datetimeFigureOut">
              <a:rPr lang="ru-RU" smtClean="0"/>
              <a:t>18.06.2024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4C283-1AB9-4FFB-8F5F-0C5B68A98A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21596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D6FE5-7C10-44D4-A805-B2697202EC80}" type="datetimeFigureOut">
              <a:rPr lang="ru-RU" smtClean="0"/>
              <a:t>18.06.2024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4C283-1AB9-4FFB-8F5F-0C5B68A98A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58613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D6FE5-7C10-44D4-A805-B2697202EC80}" type="datetimeFigureOut">
              <a:rPr lang="ru-RU" smtClean="0"/>
              <a:t>18.06.2024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4C283-1AB9-4FFB-8F5F-0C5B68A98A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95892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5D6FE5-7C10-44D4-A805-B2697202EC80}" type="datetimeFigureOut">
              <a:rPr lang="ru-RU" smtClean="0"/>
              <a:t>18.06.2024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C4C283-1AB9-4FFB-8F5F-0C5B68A98A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32745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jpeg"/><Relationship Id="rId4" Type="http://schemas.openxmlformats.org/officeDocument/2006/relationships/image" Target="../media/image49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7" Type="http://schemas.openxmlformats.org/officeDocument/2006/relationships/image" Target="../media/image55.jpe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JPG"/><Relationship Id="rId5" Type="http://schemas.openxmlformats.org/officeDocument/2006/relationships/image" Target="../media/image53.jpeg"/><Relationship Id="rId4" Type="http://schemas.openxmlformats.org/officeDocument/2006/relationships/image" Target="../media/image5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7" Type="http://schemas.openxmlformats.org/officeDocument/2006/relationships/image" Target="../media/image66.jpe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jpeg"/><Relationship Id="rId5" Type="http://schemas.openxmlformats.org/officeDocument/2006/relationships/image" Target="../media/image64.JPG"/><Relationship Id="rId4" Type="http://schemas.openxmlformats.org/officeDocument/2006/relationships/image" Target="../media/image63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G"/><Relationship Id="rId7" Type="http://schemas.openxmlformats.org/officeDocument/2006/relationships/image" Target="../media/image77.JP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6.jpeg"/><Relationship Id="rId5" Type="http://schemas.openxmlformats.org/officeDocument/2006/relationships/image" Target="../media/image75.jpeg"/><Relationship Id="rId4" Type="http://schemas.openxmlformats.org/officeDocument/2006/relationships/image" Target="../media/image74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5252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667862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816"/>
          <a:stretch/>
        </p:blipFill>
        <p:spPr bwMode="auto">
          <a:xfrm>
            <a:off x="-24094" y="0"/>
            <a:ext cx="925252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286000" y="476672"/>
            <a:ext cx="6318448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Итогами тесного сотрудничества стали:</a:t>
            </a:r>
          </a:p>
          <a:p>
            <a:endParaRPr lang="ru-RU" b="1" dirty="0" smtClean="0"/>
          </a:p>
          <a:p>
            <a:r>
              <a:rPr lang="ru-RU" b="1" dirty="0" smtClean="0"/>
              <a:t>Реализация молодёжной политики в рамках районного   Соглашения. В том числе проекта для молодых педагогов "Дорога к мастерству".</a:t>
            </a:r>
          </a:p>
          <a:p>
            <a:endParaRPr lang="ru-RU" sz="2400" b="1" dirty="0" smtClean="0"/>
          </a:p>
          <a:p>
            <a:endParaRPr lang="ru-RU" sz="2400" b="1" dirty="0"/>
          </a:p>
          <a:p>
            <a:r>
              <a:rPr lang="ru-RU" b="1" dirty="0" smtClean="0"/>
              <a:t>Развитие системы наставничества в районе. Участие в работе регионального педагогического клуба "Наставник58"( 2 делегата). Организация мастер-классов и педагогических “копилок” для молодых специалистов, участие во Всероссийском конкурсе “Лучшие практики наставничества”, подготовка к участию в Форуме молодых педагогов Пензенской области.</a:t>
            </a:r>
          </a:p>
          <a:p>
            <a:endParaRPr lang="ru-RU" dirty="0"/>
          </a:p>
          <a:p>
            <a:endParaRPr lang="ru-RU" dirty="0" smtClean="0"/>
          </a:p>
          <a:p>
            <a:r>
              <a:rPr lang="ru-RU" b="1" dirty="0" smtClean="0"/>
              <a:t>Проведение конкурсов профессионального мастерства педагогических работников.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0850039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5169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286000" y="0"/>
            <a:ext cx="58864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ПРАВОВАЯ ДЕЯТЕЛЬНОСТЬ</a:t>
            </a:r>
          </a:p>
          <a:p>
            <a:pPr algn="ctr"/>
            <a:r>
              <a:rPr lang="ru-RU" b="1" dirty="0" smtClean="0">
                <a:solidFill>
                  <a:schemeClr val="bg1"/>
                </a:solidFill>
              </a:rPr>
              <a:t>является не только одной из уставных задач, но и весомым мотивационным фактором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37002" y="836712"/>
            <a:ext cx="783945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chemeClr val="bg1"/>
                </a:solidFill>
              </a:rPr>
              <a:t>В  районной организации Профсоюза её осуществляют:</a:t>
            </a:r>
          </a:p>
          <a:p>
            <a:r>
              <a:rPr lang="ru-RU" sz="1600" b="1" dirty="0" smtClean="0">
                <a:solidFill>
                  <a:schemeClr val="bg1"/>
                </a:solidFill>
              </a:rPr>
              <a:t>Внештатный правовой инспектор- председатель районной организации Юдина Т.Н.;</a:t>
            </a:r>
          </a:p>
          <a:p>
            <a:r>
              <a:rPr lang="ru-RU" sz="1600" b="1" dirty="0" smtClean="0">
                <a:solidFill>
                  <a:schemeClr val="bg1"/>
                </a:solidFill>
              </a:rPr>
              <a:t>Консультации по правовым вопросам осуществляет  юрист Пензенского областного комитета Профсоюза – Суворова А.Ю.</a:t>
            </a:r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77627" y="1888123"/>
            <a:ext cx="42611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деятельность ведется по направлениям</a:t>
            </a:r>
            <a:r>
              <a:rPr lang="ru-RU" dirty="0" smtClean="0"/>
              <a:t>: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37001" y="2420888"/>
            <a:ext cx="186279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социальное партнёрство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630269" y="2424362"/>
            <a:ext cx="199766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оказание 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правовой помощи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084168" y="2398259"/>
            <a:ext cx="152266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правовое 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просвещение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380" y="3429000"/>
            <a:ext cx="9144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12629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3977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53048" y="257443"/>
            <a:ext cx="7779391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schemeClr val="bg1"/>
                </a:solidFill>
              </a:rPr>
              <a:t>Оказание правовой помощи осуществляется не только членам Профсоюза, но и руководителям образовательных организаций.</a:t>
            </a:r>
          </a:p>
          <a:p>
            <a:pPr algn="just"/>
            <a:r>
              <a:rPr lang="ru-RU" b="1" dirty="0" smtClean="0">
                <a:solidFill>
                  <a:schemeClr val="bg1"/>
                </a:solidFill>
              </a:rPr>
              <a:t>Проведение контрольных мероприятий направлено на защиту трудовых прав работников образовательных организаций и профилактику правонарушений.</a:t>
            </a:r>
          </a:p>
          <a:p>
            <a:pPr algn="just"/>
            <a:r>
              <a:rPr lang="ru-RU" b="1" dirty="0" smtClean="0">
                <a:solidFill>
                  <a:schemeClr val="bg1"/>
                </a:solidFill>
              </a:rPr>
              <a:t>В 2023 году 5 ППО приняли участие в </a:t>
            </a:r>
            <a:r>
              <a:rPr lang="ru-RU" b="1" dirty="0" err="1" smtClean="0">
                <a:solidFill>
                  <a:schemeClr val="bg1"/>
                </a:solidFill>
              </a:rPr>
              <a:t>общепрофсоюзной</a:t>
            </a:r>
            <a:r>
              <a:rPr lang="ru-RU" b="1" dirty="0" smtClean="0">
                <a:solidFill>
                  <a:schemeClr val="bg1"/>
                </a:solidFill>
              </a:rPr>
              <a:t> тематической проверке по теме “Соблюдение законодательства РФ при определении и изменении учебной нагрузки педагогических работников образовательных организаций”</a:t>
            </a:r>
          </a:p>
          <a:p>
            <a:pPr algn="just"/>
            <a:r>
              <a:rPr lang="ru-RU" b="1" dirty="0" smtClean="0">
                <a:solidFill>
                  <a:schemeClr val="bg1"/>
                </a:solidFill>
              </a:rPr>
              <a:t>проверено 5 образовательных учреждений, в которых работают 156</a:t>
            </a:r>
          </a:p>
          <a:p>
            <a:pPr algn="just"/>
            <a:r>
              <a:rPr lang="ru-RU" b="1" dirty="0" smtClean="0">
                <a:solidFill>
                  <a:schemeClr val="bg1"/>
                </a:solidFill>
              </a:rPr>
              <a:t>членов Профсоюза.</a:t>
            </a:r>
          </a:p>
          <a:p>
            <a:pPr algn="just"/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53048" y="3573016"/>
            <a:ext cx="799541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В </a:t>
            </a:r>
            <a:r>
              <a:rPr lang="ru-RU" b="1" dirty="0" err="1" smtClean="0">
                <a:solidFill>
                  <a:schemeClr val="bg1"/>
                </a:solidFill>
              </a:rPr>
              <a:t>Колышлейском</a:t>
            </a:r>
            <a:r>
              <a:rPr lang="ru-RU" b="1" dirty="0" smtClean="0">
                <a:solidFill>
                  <a:schemeClr val="bg1"/>
                </a:solidFill>
              </a:rPr>
              <a:t> районе проведены районные тематические проверки: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 «Формирование и распределение стимулирующей части фонда оплаты труда»;</a:t>
            </a:r>
          </a:p>
          <a:p>
            <a:endParaRPr lang="ru-RU" b="1" dirty="0" smtClean="0">
              <a:solidFill>
                <a:schemeClr val="bg1"/>
              </a:solidFill>
            </a:endParaRPr>
          </a:p>
          <a:p>
            <a:r>
              <a:rPr lang="ru-RU" b="1" dirty="0" smtClean="0">
                <a:solidFill>
                  <a:schemeClr val="bg1"/>
                </a:solidFill>
              </a:rPr>
              <a:t> «Соблюдение трудового законодательства при установлении молодым специалистам – педагогическим работникам ежемесячных стимулирующих выплат обязательного (постоянного) характера».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 - «Соблюдение работодателем установленного порядка учета мнения выборного профсоюзного органа ППО при принятии локальных нормативных актов, содержащих нормы трудового права».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2949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41" y="-46156"/>
            <a:ext cx="9144000" cy="69041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3741422" y="4149080"/>
            <a:ext cx="515105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Выборными коллегиальными органами ППО </a:t>
            </a:r>
            <a:r>
              <a:rPr lang="ru-RU" dirty="0" smtClean="0"/>
              <a:t>проведена экспертиза </a:t>
            </a:r>
            <a:r>
              <a:rPr lang="ru-RU" b="1" dirty="0" smtClean="0"/>
              <a:t>85</a:t>
            </a:r>
            <a:r>
              <a:rPr lang="ru-RU" dirty="0" smtClean="0"/>
              <a:t> ЛНА, принятых руководителями учреждений.</a:t>
            </a:r>
          </a:p>
          <a:p>
            <a:endParaRPr lang="ru-RU" dirty="0" smtClean="0"/>
          </a:p>
          <a:p>
            <a:r>
              <a:rPr lang="ru-RU" dirty="0" smtClean="0"/>
              <a:t> </a:t>
            </a:r>
            <a:r>
              <a:rPr lang="ru-RU" b="1" dirty="0" smtClean="0"/>
              <a:t>Профкомами первичных профсоюзных организаций по вопросу социального партнерства в 2023 году</a:t>
            </a:r>
            <a:r>
              <a:rPr lang="ru-RU" dirty="0" smtClean="0"/>
              <a:t> актуализирован примерный макет коллективного договора образовательной организации.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2699792" y="3356992"/>
            <a:ext cx="587475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на общую сумму более 130 тыс. руб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3563888" y="1844824"/>
            <a:ext cx="547260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/>
              <a:t>В результате целевых проверок в пользу членов Профсоюза производился перерасчет заработной платы, либо социальных льгот и гарантий</a:t>
            </a:r>
            <a:endParaRPr lang="ru-RU" b="1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3070052" y="260648"/>
            <a:ext cx="597666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тематические местные проверки по вопросам оплаты труда работников; комплексные проверки совместно с органами управления в сфере</a:t>
            </a:r>
          </a:p>
          <a:p>
            <a:r>
              <a:rPr lang="ru-RU" dirty="0" smtClean="0"/>
              <a:t>образования;</a:t>
            </a:r>
          </a:p>
          <a:p>
            <a:r>
              <a:rPr lang="ru-RU" dirty="0" smtClean="0"/>
              <a:t>целевые проверки по обращениям членов Профсоюза.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843808" y="-83946"/>
            <a:ext cx="604867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/>
              <a:t>  </a:t>
            </a:r>
            <a:r>
              <a:rPr lang="ru-RU" sz="2000" b="1" dirty="0" smtClean="0"/>
              <a:t>в 2023 году ТОП так же были  проведены:</a:t>
            </a:r>
            <a:endParaRPr lang="ru-RU" sz="2000" b="1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611559" y="1197650"/>
            <a:ext cx="800219" cy="5365123"/>
          </a:xfrm>
          <a:prstGeom prst="rect">
            <a:avLst/>
          </a:prstGeom>
        </p:spPr>
        <p:txBody>
          <a:bodyPr vert="vert270" wrap="none">
            <a:sp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</a:rPr>
              <a:t>ПРАВОВАЯ</a:t>
            </a:r>
            <a:r>
              <a:rPr lang="ru-RU" sz="3200" b="1" dirty="0" smtClean="0">
                <a:solidFill>
                  <a:schemeClr val="bg1"/>
                </a:solidFill>
              </a:rPr>
              <a:t> ДЕЯТЕЛЬНОСТЬ</a:t>
            </a:r>
            <a:endParaRPr lang="ru-RU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55863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0519"/>
            <a:ext cx="9144000" cy="7317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11560" y="1052736"/>
            <a:ext cx="738664" cy="5472608"/>
          </a:xfrm>
          <a:prstGeom prst="rect">
            <a:avLst/>
          </a:prstGeom>
        </p:spPr>
        <p:txBody>
          <a:bodyPr vert="vert270" wrap="square">
            <a:sp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</a:rPr>
              <a:t>ПРАВОВАЯ ДЕЯТЕЛЬНОСТЬ</a:t>
            </a:r>
            <a:endParaRPr lang="ru-RU" sz="3600" b="1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989932" y="158167"/>
            <a:ext cx="71540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 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В 2023 в рамках Клуба правовых знаний были проведены семинары и </a:t>
            </a:r>
            <a:r>
              <a:rPr lang="ru-RU" sz="2400" b="1" dirty="0" err="1" smtClean="0">
                <a:solidFill>
                  <a:schemeClr val="tx2">
                    <a:lumMod val="75000"/>
                  </a:schemeClr>
                </a:solidFill>
              </a:rPr>
              <a:t>вебинары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:</a:t>
            </a:r>
            <a:endParaRPr lang="ru-RU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88580" y="989164"/>
            <a:ext cx="7686273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</a:rPr>
              <a:t>руководители образовательных организаций </a:t>
            </a:r>
            <a:r>
              <a:rPr lang="ru-RU" sz="1400" b="1" dirty="0" err="1" smtClean="0">
                <a:solidFill>
                  <a:schemeClr val="tx2">
                    <a:lumMod val="75000"/>
                  </a:schemeClr>
                </a:solidFill>
              </a:rPr>
              <a:t>Колышлейского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</a:rPr>
              <a:t> района, председатели ППО приняли участие в семинаре по темам:</a:t>
            </a:r>
          </a:p>
          <a:p>
            <a:pPr algn="just"/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</a:rPr>
              <a:t>«Основные нормативные правовые акты, регулирующие трудовые права и социальные гарантии педагогических работников», «Содержание трудового договора»;</a:t>
            </a:r>
          </a:p>
          <a:p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</a:rPr>
              <a:t> «Порядок учета мнения выборного профсоюзного органа первичной профсоюзной организации (согласование с ним) при принятии локальных нормативных актов, содержащих нормы трудового права в соответствии со ст. 372 ТК РФ».</a:t>
            </a:r>
          </a:p>
          <a:p>
            <a:endParaRPr lang="ru-RU" sz="16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745483" y="2646592"/>
            <a:ext cx="59584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Наиболее актуальные темы консультаций в 2023 году</a:t>
            </a:r>
            <a:r>
              <a:rPr lang="ru-RU" dirty="0" smtClean="0"/>
              <a:t>:</a:t>
            </a:r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316990" y="3108258"/>
            <a:ext cx="430714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	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686117" y="5928138"/>
            <a:ext cx="576169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в результате всех форм правозащитной работы экономический эффект для членов Профсоюза =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 655 тыс. рублей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123728" y="3292924"/>
            <a:ext cx="7201919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002060"/>
                </a:solidFill>
              </a:rPr>
              <a:t>-</a:t>
            </a:r>
            <a:r>
              <a:rPr lang="ru-RU" sz="1200" b="1" dirty="0" smtClean="0">
                <a:solidFill>
                  <a:srgbClr val="002060"/>
                </a:solidFill>
              </a:rPr>
              <a:t>о новом Порядке проведения аттестации педагогических работников образовательных организаций;</a:t>
            </a:r>
          </a:p>
          <a:p>
            <a:r>
              <a:rPr lang="ru-RU" sz="1200" b="1" dirty="0" smtClean="0">
                <a:solidFill>
                  <a:srgbClr val="002060"/>
                </a:solidFill>
              </a:rPr>
              <a:t>-досрочное назначение страховой пенсии по старости в связи с педагогической деятельностью;</a:t>
            </a:r>
          </a:p>
          <a:p>
            <a:r>
              <a:rPr lang="ru-RU" sz="1200" b="1" dirty="0" smtClean="0">
                <a:solidFill>
                  <a:srgbClr val="002060"/>
                </a:solidFill>
              </a:rPr>
              <a:t>-вопросы прав работников при реорганизации ОУ;</a:t>
            </a:r>
          </a:p>
          <a:p>
            <a:r>
              <a:rPr lang="ru-RU" sz="1200" b="1" dirty="0" smtClean="0">
                <a:solidFill>
                  <a:srgbClr val="002060"/>
                </a:solidFill>
              </a:rPr>
              <a:t>-оформление совместительства и совмещения должностей;</a:t>
            </a:r>
          </a:p>
          <a:p>
            <a:r>
              <a:rPr lang="ru-RU" sz="1200" b="1" dirty="0" smtClean="0">
                <a:solidFill>
                  <a:srgbClr val="002060"/>
                </a:solidFill>
              </a:rPr>
              <a:t>-изменение условий ТД (при изменении НПА, при уменьшении/увеличении учебной нагрузки);</a:t>
            </a:r>
          </a:p>
          <a:p>
            <a:r>
              <a:rPr lang="ru-RU" sz="1200" b="1" dirty="0" smtClean="0">
                <a:solidFill>
                  <a:srgbClr val="002060"/>
                </a:solidFill>
              </a:rPr>
              <a:t>-увольнение по различным основаниям, в том числе при сокращении численности работников, по соглашению сторон ТД, в связи с переводом к другому работодателю, расторжение срочного ТД;</a:t>
            </a:r>
          </a:p>
          <a:p>
            <a:r>
              <a:rPr lang="ru-RU" sz="1200" b="1" dirty="0" smtClean="0">
                <a:solidFill>
                  <a:srgbClr val="002060"/>
                </a:solidFill>
              </a:rPr>
              <a:t>-дисциплинарное взыскание (срок наложения и порядок его снятия досрочно).</a:t>
            </a:r>
            <a:endParaRPr lang="ru-RU" sz="1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45430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835696" y="-21477"/>
            <a:ext cx="7092280" cy="19697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dirty="0" smtClean="0">
                <a:solidFill>
                  <a:schemeClr val="bg1"/>
                </a:solidFill>
              </a:rPr>
              <a:t>ОХРАНА ТРУДА</a:t>
            </a:r>
          </a:p>
          <a:p>
            <a:r>
              <a:rPr lang="ru-RU" sz="2000" b="1" dirty="0" smtClean="0">
                <a:solidFill>
                  <a:schemeClr val="bg1"/>
                </a:solidFill>
              </a:rPr>
              <a:t>под контролем Профсоюза  в 2023 году</a:t>
            </a:r>
            <a:r>
              <a:rPr lang="ru-RU" dirty="0" smtClean="0">
                <a:solidFill>
                  <a:schemeClr val="bg1"/>
                </a:solidFill>
              </a:rPr>
              <a:t>:</a:t>
            </a:r>
          </a:p>
          <a:p>
            <a:pPr algn="just"/>
            <a:r>
              <a:rPr lang="ru-RU" dirty="0" smtClean="0">
                <a:solidFill>
                  <a:schemeClr val="bg1"/>
                </a:solidFill>
              </a:rPr>
              <a:t>проведено 4 обследования состояния охраны труда в образовательных организациях </a:t>
            </a:r>
          </a:p>
          <a:p>
            <a:pPr algn="just"/>
            <a:r>
              <a:rPr lang="ru-RU" dirty="0" smtClean="0">
                <a:solidFill>
                  <a:schemeClr val="bg1"/>
                </a:solidFill>
              </a:rPr>
              <a:t>выявлено 9 нарушений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27584" y="1772816"/>
            <a:ext cx="79208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В 2023 году общественный контроль за состоянием охраны и условий труда в учреждениях образования осуществлял: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1 внештатный технический инспектора труда;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17 уполномоченных лиц по охране труда профкомов ППО.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36712" y="2980051"/>
            <a:ext cx="809126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b="1" dirty="0">
              <a:solidFill>
                <a:srgbClr val="002060"/>
              </a:solidFill>
            </a:endParaRPr>
          </a:p>
        </p:txBody>
      </p:sp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149328"/>
            <a:ext cx="2520280" cy="28719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3149328"/>
            <a:ext cx="5303837" cy="28719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300961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982"/>
          <a:stretch/>
        </p:blipFill>
        <p:spPr bwMode="auto">
          <a:xfrm>
            <a:off x="0" y="0"/>
            <a:ext cx="9144000" cy="5354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123728" y="116632"/>
            <a:ext cx="6120680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</a:rPr>
              <a:t>ОХРАНА ТРУДА</a:t>
            </a:r>
          </a:p>
          <a:p>
            <a:r>
              <a:rPr lang="ru-RU" sz="2400" b="1" dirty="0" smtClean="0">
                <a:solidFill>
                  <a:schemeClr val="bg1"/>
                </a:solidFill>
              </a:rPr>
              <a:t>под контролем Профсоюза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7504" y="1700808"/>
            <a:ext cx="9036496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/>
              <a:t>ОСНОВНЫЕ НАПРАВЛЕНИЯ: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- осуществление контроля за реализацией мероприятий, направленных на -выявление, оценку и снижение уровней профессиональных рисков; 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- взаимодействие с Социальным фондом России по ведению с руководителями образовательных организаций разъяснительной работы о возможности и необходимости получения дополнительных источников финансирования мероприятий по охране труда;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-  контроль за обеспечением работников СИЗ, дезинфицирующими средствами, проведением медицинских осмотров;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-  участие представителей профсоюзных организаций в приёмке образовательных организаций при подготовке к новому учебному году;</a:t>
            </a:r>
          </a:p>
          <a:p>
            <a:pPr marL="342900" indent="-342900">
              <a:buFontTx/>
              <a:buChar char="-"/>
            </a:pPr>
            <a:r>
              <a:rPr lang="ru-RU" sz="2000" b="1" dirty="0" smtClean="0">
                <a:solidFill>
                  <a:srgbClr val="002060"/>
                </a:solidFill>
              </a:rPr>
              <a:t>совершенствование деятельности внештатного технического инспектора труда и уполномоченных по охране труда, повышению уровня их знаний и компетенций; </a:t>
            </a:r>
          </a:p>
          <a:p>
            <a:pPr marL="342900" indent="-342900">
              <a:buFontTx/>
              <a:buChar char="-"/>
            </a:pPr>
            <a:r>
              <a:rPr lang="ru-RU" sz="2000" b="1" dirty="0" smtClean="0">
                <a:solidFill>
                  <a:srgbClr val="002060"/>
                </a:solidFill>
              </a:rPr>
              <a:t>консультирование социальных партнеров и членов Профсоюза по вопросам охраны труда.</a:t>
            </a:r>
          </a:p>
          <a:p>
            <a:pPr algn="ctr"/>
            <a:endParaRPr lang="ru-RU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9226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9512" y="188640"/>
            <a:ext cx="4392488" cy="228915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Мероприятия, посвященные Всемирному дню охраны труда, проводились в форме: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-  семинаров;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 - круглых столов со специалистами в области охраны труда и здоровья;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 - заседаний выборных органов организаций Профсоюза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88640"/>
            <a:ext cx="4176464" cy="22891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9756" y="5085184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/>
              <a:t>Представители  районной организации Профсоюза 21.04.2023 года</a:t>
            </a:r>
          </a:p>
          <a:p>
            <a:r>
              <a:rPr lang="ru-RU" b="1" dirty="0" smtClean="0"/>
              <a:t>приняли участие в традиционном семинаре ФППО "Актуальные вопросы охраны труда"</a:t>
            </a:r>
            <a:endParaRPr lang="ru-RU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708920"/>
            <a:ext cx="4354288" cy="216024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708920"/>
            <a:ext cx="4320480" cy="3744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3013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63688" y="122932"/>
            <a:ext cx="7128792" cy="13618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>ПРОБЛЕМЫ, СВЯЗАННЫЕ С ВОПРОСАМИ ОХРАНЫ ТРУДА</a:t>
            </a:r>
            <a:endParaRPr lang="ru-RU" sz="2000" b="1" dirty="0">
              <a:solidFill>
                <a:schemeClr val="bg1"/>
              </a:solidFill>
            </a:endParaRPr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6619"/>
            <a:ext cx="1296144" cy="1468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1520" y="1859340"/>
            <a:ext cx="8640960" cy="34163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b="1" dirty="0" smtClean="0"/>
              <a:t>Отсутствие в нарушение ст. 217 ТК РФ в  образовательной организации с численностью более 50 человек  (МОУ СОШ №1 </a:t>
            </a:r>
            <a:r>
              <a:rPr lang="ru-RU" sz="2400" b="1" dirty="0" err="1" smtClean="0"/>
              <a:t>р.п.Колышлей</a:t>
            </a:r>
            <a:r>
              <a:rPr lang="ru-RU" sz="2400" b="1" dirty="0" smtClean="0"/>
              <a:t>) должности специалиста по охране труда.</a:t>
            </a:r>
          </a:p>
          <a:p>
            <a:endParaRPr lang="ru-RU" sz="2400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b="1" dirty="0" smtClean="0"/>
              <a:t>Недостаточный уровень финансирования мероприятий по охране труда в образовательных организациях .</a:t>
            </a:r>
          </a:p>
          <a:p>
            <a:endParaRPr lang="ru-RU" sz="2400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b="1" dirty="0" smtClean="0"/>
              <a:t>Формальный подход к составлению локальных нормативных актов по охране труда.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35088755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99792" y="476672"/>
            <a:ext cx="5904656" cy="830997"/>
          </a:xfrm>
          <a:prstGeom prst="rect">
            <a:avLst/>
          </a:prstGeom>
          <a:solidFill>
            <a:schemeClr val="accent1"/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ФИНАНСИРОВАНИЕ МЕРОПРИЯТИЙ ПО ОХРАНЕ ТРУДА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93244"/>
            <a:ext cx="1944216" cy="15075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23528" y="1997839"/>
            <a:ext cx="8712968" cy="3754874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/>
              <a:t>2023 год  - 881 ,8 тыс. руб.:</a:t>
            </a:r>
          </a:p>
          <a:p>
            <a:endParaRPr lang="ru-RU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 smtClean="0"/>
              <a:t>приобретение СИЗ – 54,3 тыс. руб.;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 smtClean="0"/>
              <a:t>проведение медосмотров – 534,2  тыс. руб.;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 smtClean="0"/>
              <a:t>проведение СОУТ  (321 рабочее место) –  210,5 тыс. руб.;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/>
              <a:t>обучение по охране труда – 4,0 тыс. руб.;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 smtClean="0"/>
              <a:t>другие мероприятия (оценка профессиональных рисков на рабочих местах) – 78,8 </a:t>
            </a:r>
            <a:r>
              <a:rPr lang="ru-RU" sz="2800" dirty="0" err="1" smtClean="0"/>
              <a:t>тыс.руб</a:t>
            </a:r>
            <a:r>
              <a:rPr lang="ru-RU" sz="2800" dirty="0" smtClean="0"/>
              <a:t>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8875138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9073008" cy="3816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4256563"/>
            <a:ext cx="4536504" cy="1224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473934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-1084" b="83327"/>
          <a:stretch/>
        </p:blipFill>
        <p:spPr bwMode="auto">
          <a:xfrm>
            <a:off x="0" y="0"/>
            <a:ext cx="9243152" cy="17847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411760" y="292201"/>
            <a:ext cx="6480720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Коллективно-договорная кампания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является одним из приоритетных направлений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деятельности и основным организационным фактором социального партнерства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98036"/>
            <a:ext cx="9144000" cy="5059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6398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9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188"/>
          <a:stretch/>
        </p:blipFill>
        <p:spPr bwMode="auto">
          <a:xfrm>
            <a:off x="3710" y="0"/>
            <a:ext cx="9140290" cy="12682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419" y="5921435"/>
            <a:ext cx="914029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/>
              <a:t>Комитет </a:t>
            </a:r>
            <a:r>
              <a:rPr lang="ru-RU" b="1" dirty="0" err="1" smtClean="0"/>
              <a:t>Колышлейской</a:t>
            </a:r>
            <a:r>
              <a:rPr lang="ru-RU" b="1" dirty="0" smtClean="0"/>
              <a:t> районной организации Профсоюза  направил в первичные организации макет территориального Соглашения, учитывающий все нововведения, составленный специалистами  Пензенского областного комитета Профсоюза.</a:t>
            </a:r>
            <a:endParaRPr lang="ru-RU" b="1" dirty="0"/>
          </a:p>
        </p:txBody>
      </p:sp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298944"/>
            <a:ext cx="3255963" cy="451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419" y="1268249"/>
            <a:ext cx="5356669" cy="4570183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chemeClr val="tx1"/>
                </a:solidFill>
              </a:rPr>
              <a:t>В 2023 году действовало  районное отраслевое Соглашение</a:t>
            </a:r>
            <a:r>
              <a:rPr lang="ru-RU" sz="1400" dirty="0" smtClean="0">
                <a:solidFill>
                  <a:schemeClr val="tx1"/>
                </a:solidFill>
              </a:rPr>
              <a:t>, заключенное между  районной организацией Профсоюза и  Управлением образования Администрации </a:t>
            </a:r>
            <a:r>
              <a:rPr lang="ru-RU" sz="1400" dirty="0" err="1" smtClean="0">
                <a:solidFill>
                  <a:schemeClr val="tx1"/>
                </a:solidFill>
              </a:rPr>
              <a:t>Колышлейского</a:t>
            </a:r>
            <a:r>
              <a:rPr lang="ru-RU" sz="1400" dirty="0" smtClean="0">
                <a:solidFill>
                  <a:schemeClr val="tx1"/>
                </a:solidFill>
              </a:rPr>
              <a:t> района Пензенской области на 2023-2025 годы. </a:t>
            </a:r>
          </a:p>
          <a:p>
            <a:r>
              <a:rPr lang="ru-RU" sz="1400" b="1" dirty="0" smtClean="0">
                <a:solidFill>
                  <a:schemeClr val="tx1"/>
                </a:solidFill>
              </a:rPr>
              <a:t>В нем определены обязательства:</a:t>
            </a:r>
          </a:p>
          <a:p>
            <a:r>
              <a:rPr lang="ru-RU" sz="1400" dirty="0" smtClean="0">
                <a:solidFill>
                  <a:schemeClr val="tx1"/>
                </a:solidFill>
              </a:rPr>
              <a:t>-о создании и порядке работы  комиссии по регулированию социально-трудовых отношений;</a:t>
            </a:r>
          </a:p>
          <a:p>
            <a:r>
              <a:rPr lang="ru-RU" sz="1400" dirty="0" smtClean="0">
                <a:solidFill>
                  <a:schemeClr val="tx1"/>
                </a:solidFill>
              </a:rPr>
              <a:t>-о ведомственной регистрации коллективных договоров муниципальных образовательных организаций;</a:t>
            </a:r>
          </a:p>
          <a:p>
            <a:r>
              <a:rPr lang="ru-RU" sz="1400" dirty="0" smtClean="0">
                <a:solidFill>
                  <a:schemeClr val="tx1"/>
                </a:solidFill>
              </a:rPr>
              <a:t>-о гарантиях социально-экономических и трудовых прав работников из числа молодых педагогов;</a:t>
            </a:r>
          </a:p>
          <a:p>
            <a:r>
              <a:rPr lang="ru-RU" sz="1400" dirty="0" smtClean="0">
                <a:solidFill>
                  <a:schemeClr val="tx1"/>
                </a:solidFill>
              </a:rPr>
              <a:t>-о дополнительных мерах по регулированию трудовых отношений с руководителями организаций;</a:t>
            </a:r>
          </a:p>
          <a:p>
            <a:r>
              <a:rPr lang="ru-RU" sz="1400" dirty="0" smtClean="0">
                <a:solidFill>
                  <a:schemeClr val="tx1"/>
                </a:solidFill>
              </a:rPr>
              <a:t>-о дополнительных гарантиях педагогам при прохождении аттестации;</a:t>
            </a:r>
          </a:p>
          <a:p>
            <a:r>
              <a:rPr lang="ru-RU" sz="1400" dirty="0" smtClean="0">
                <a:solidFill>
                  <a:schemeClr val="tx1"/>
                </a:solidFill>
              </a:rPr>
              <a:t>-об утверждении единых форм тарификационных списков по каждому типу образовательных организаций;</a:t>
            </a:r>
          </a:p>
          <a:p>
            <a:r>
              <a:rPr lang="ru-RU" sz="1400" dirty="0" smtClean="0">
                <a:solidFill>
                  <a:schemeClr val="tx1"/>
                </a:solidFill>
              </a:rPr>
              <a:t>-об особенностях порядка взаимодействия сторон социального партнерства при реализации отдельных пунктов Соглашения.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835696" y="449458"/>
            <a:ext cx="662473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</a:rPr>
              <a:t>Коллективно-договорная кампания</a:t>
            </a:r>
            <a:endParaRPr lang="ru-RU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15483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9526"/>
            <a:ext cx="9144000" cy="695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067944" y="188640"/>
            <a:ext cx="25922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В 2023 году:</a:t>
            </a:r>
            <a:endParaRPr lang="ru-RU" sz="24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801356"/>
            <a:ext cx="8640960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/>
              <a:t>заключено 8 коллективных договоров  , с учетом дополнительных гарантий для работников договоренность, о которых достигнута и закреплена в Районном  территориальном Соглашении;</a:t>
            </a:r>
          </a:p>
          <a:p>
            <a:r>
              <a:rPr lang="ru-RU" sz="1400" dirty="0" smtClean="0"/>
              <a:t>всего на муниципальном  уровне социального партнерства коллективные договоры и территориальные соглашения действуют в 17 ППО;</a:t>
            </a:r>
          </a:p>
          <a:p>
            <a:r>
              <a:rPr lang="ru-RU" sz="1400" dirty="0" smtClean="0"/>
              <a:t>все коллективные договоры, заключенные муниципальными образовательными организациями в 2023 году, разработаны на основе примерного макета.</a:t>
            </a:r>
          </a:p>
          <a:p>
            <a:r>
              <a:rPr lang="ru-RU" sz="1400" dirty="0" smtClean="0"/>
              <a:t>основной акцент сделан на роль ППО и статус выборных профсоюзных органов на локальном уровне социального партнерства:</a:t>
            </a:r>
          </a:p>
          <a:p>
            <a:r>
              <a:rPr lang="ru-RU" sz="1400" dirty="0" smtClean="0"/>
              <a:t>1) для упорядочивания деятельности и полномочий предложена редакция Положения о Комиссии для ведения коллективных переговоров, подготовки проекта и заключения коллективного договора, организации контроля за его выполнением;</a:t>
            </a:r>
          </a:p>
          <a:p>
            <a:r>
              <a:rPr lang="ru-RU" sz="1400" dirty="0" smtClean="0"/>
              <a:t>2) для уравнивания финансовых позиций членов Профсоюза и работников, которые не являются членами Профсоюза, на основании ст. 377 ТК РФ закреплено положение об уплате 1 % из заработной платы всеми работниками образовательных организаций;</a:t>
            </a:r>
          </a:p>
          <a:p>
            <a:r>
              <a:rPr lang="ru-RU" sz="1400" dirty="0" smtClean="0"/>
              <a:t>3) для регламентирования отношений выборного органа первичной профсоюзной организации и работодателя при принятии решений и ЛНА определен порядок их взаимодействия.</a:t>
            </a:r>
          </a:p>
          <a:p>
            <a:endParaRPr lang="ru-RU" sz="1400" dirty="0" smtClean="0"/>
          </a:p>
          <a:p>
            <a:r>
              <a:rPr lang="ru-RU" sz="1400" dirty="0" smtClean="0"/>
              <a:t>В целях защиты председателя ППО в  коллективных договорах определено, что ему предоставляется преимущественное право оставления на работе при сокращении численности или штата работников. Применение дисциплинарного взыскания к работнику, входящему в состав выборного коллегиального органа ППО, возможно только с предварительного согласия вышестоящего профсоюзного органа.</a:t>
            </a:r>
            <a:endParaRPr lang="ru-RU" sz="1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92088" y="6027003"/>
            <a:ext cx="91440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/>
              <a:t>КОЛЛЕКТИВНО-ДОГОВОРНАЯ КАМПАНИЯ НАХОДИТСЯ НА ПОСТОЯННОМ</a:t>
            </a:r>
          </a:p>
          <a:p>
            <a:r>
              <a:rPr lang="ru-RU" sz="1400" b="1" dirty="0" smtClean="0"/>
              <a:t>КОНТРОЛЕ ВЫБОРНЫХ КОЛЛЕГИАЛЬНЫХ ОРГАНОВ РАЙОННОЙ                                                                                                                                                                                                                                           ОРГАНИЗАЦИИ ПРОФСОЮЗА И ЯВЛЯЕТСЯ НЕОТЕМЛЕМЫМ ИНСТРУМЕНТОМ СОЦИАЛЬНОГО ПАРТНЕРСТВА.</a:t>
            </a:r>
            <a:endParaRPr lang="ru-RU" sz="1400" b="1" dirty="0"/>
          </a:p>
        </p:txBody>
      </p:sp>
    </p:spTree>
    <p:extLst>
      <p:ext uri="{BB962C8B-B14F-4D97-AF65-F5344CB8AC3E}">
        <p14:creationId xmlns:p14="http://schemas.microsoft.com/office/powerpoint/2010/main" val="17365146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433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771800" y="188640"/>
            <a:ext cx="648072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2023 ГОДУ ПРОФОРГАНЫ РАЗЛИЧНЫХ УРОВНЕЙ ПРОВЕЛИ 3 ОБУЧАЮЩИХ СЕМИНАРА ДЛЯ ПРОФАКТИВА.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23928" y="896526"/>
            <a:ext cx="511256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srgbClr val="002060"/>
                </a:solidFill>
              </a:rPr>
              <a:t>В ГОД ПЕДАГОГА И НАСТАВНИКА ОБУЧЕНИЕ ПРОФСОЮЗНОГО АКТИВА И ПЕДАГОГИЧЕСКИХ КАДРОВ СТАЛО ОДНОЙ ИЗ ПЕРВОСТЕПЕННЫХ ЗАДАЧ ДЛЯ ПРОФСОЮЗНЫХ ОРГАНОВ ВСЕХ УРОВНЕЙ.</a:t>
            </a:r>
          </a:p>
          <a:p>
            <a:pPr algn="just"/>
            <a:r>
              <a:rPr lang="ru-RU" b="1" dirty="0" smtClean="0">
                <a:solidFill>
                  <a:srgbClr val="002060"/>
                </a:solidFill>
              </a:rPr>
              <a:t>УЧАСТИЕ ВО ВСЕРОССИЙСКОМ ПРОЕКТЕ “ПРОФСОЮЗНОЕ ОБРАЗОВАНИЕ” ПОЗВОЛИЛО:</a:t>
            </a:r>
          </a:p>
          <a:p>
            <a:pPr algn="just"/>
            <a:r>
              <a:rPr lang="ru-RU" b="1" dirty="0" smtClean="0">
                <a:solidFill>
                  <a:srgbClr val="002060"/>
                </a:solidFill>
              </a:rPr>
              <a:t>ПОДНЯТЬ УРОВЕНЬ НАДПРОФЕССИОНАЛЬНЫХ КОМПЕТЕНЦИЙ ПЕДАГОГОВ;</a:t>
            </a:r>
          </a:p>
          <a:p>
            <a:pPr algn="just"/>
            <a:r>
              <a:rPr lang="ru-RU" b="1" dirty="0" smtClean="0">
                <a:solidFill>
                  <a:srgbClr val="002060"/>
                </a:solidFill>
              </a:rPr>
              <a:t>ПОВЫСИТЬ ПРАВОВУЮ ГРАМОТНОСТЬ;</a:t>
            </a:r>
          </a:p>
          <a:p>
            <a:pPr algn="just"/>
            <a:r>
              <a:rPr lang="ru-RU" b="1" dirty="0" smtClean="0">
                <a:solidFill>
                  <a:srgbClr val="002060"/>
                </a:solidFill>
              </a:rPr>
              <a:t>  ОСВЕДОМИТЬ БОЛЬШЕЕ КОЛИЧЕСТВО ЧЛЕНОВ ПРОФСОЮЗА О ПРИНЦИПАХ РАБОТЫ ПРОФСОЮЗА.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2150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434" r="223"/>
          <a:stretch/>
        </p:blipFill>
        <p:spPr bwMode="auto">
          <a:xfrm>
            <a:off x="0" y="4005064"/>
            <a:ext cx="9144000" cy="2852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074015" y="4540852"/>
            <a:ext cx="69847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3</a:t>
            </a:r>
            <a:r>
              <a:rPr lang="ru-RU" b="1" dirty="0" smtClean="0">
                <a:solidFill>
                  <a:schemeClr val="bg1"/>
                </a:solidFill>
              </a:rPr>
              <a:t>  Ч Е Л О В Е К А  П Р О Ш Л И  О Б У Ч Е Н И Е И  П О В Ы С И Л И К В А Л И Ф И К А Ц И Ю В  П Р О Ф С О Ю З Н О Й   Р А Б О Т Е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232248" y="5609138"/>
            <a:ext cx="6858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4  Ч Е Л О В Е К А   П Р И Н Я Л И   У Ч А С Т И Е   В  О Б У Ч А Ю Щ И Х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К У Р С А Х , О Р Г А Н И З О В А Н </a:t>
            </a:r>
            <a:r>
              <a:rPr lang="ru-RU" b="1" dirty="0" err="1" smtClean="0">
                <a:solidFill>
                  <a:schemeClr val="bg1"/>
                </a:solidFill>
              </a:rPr>
              <a:t>Н</a:t>
            </a:r>
            <a:r>
              <a:rPr lang="ru-RU" b="1" dirty="0" smtClean="0">
                <a:solidFill>
                  <a:schemeClr val="bg1"/>
                </a:solidFill>
              </a:rPr>
              <a:t> Ы Х  Ц С  П Р О Ф С О Ю З А 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В Р А М К А Х   П Р О Е К Т А " П Р О Ф С О Ю З Н О Е 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О Б Р А З О В А Н И Е " .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066" y="1583259"/>
            <a:ext cx="3926263" cy="2385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185257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91680" y="215599"/>
            <a:ext cx="730830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О Б У Ч А Ю Щ И Е  М Е Р О П Р И Я Т И Я  П Р О Х О Д И Л И  В  </a:t>
            </a:r>
          </a:p>
          <a:p>
            <a:pPr algn="ctr"/>
            <a:r>
              <a:rPr lang="ru-RU" b="1" dirty="0" smtClean="0"/>
              <a:t>Ф О Р М А Т А Х </a:t>
            </a:r>
          </a:p>
          <a:p>
            <a:pPr algn="ctr"/>
            <a:r>
              <a:rPr lang="ru-RU" b="1" dirty="0" smtClean="0"/>
              <a:t>С Е М И Н А Р О В , М А С Т Е Р - К Л А С </a:t>
            </a:r>
            <a:r>
              <a:rPr lang="ru-RU" b="1" dirty="0" err="1" smtClean="0"/>
              <a:t>С</a:t>
            </a:r>
            <a:r>
              <a:rPr lang="ru-RU" b="1" dirty="0" smtClean="0"/>
              <a:t> О В ,</a:t>
            </a:r>
          </a:p>
          <a:p>
            <a:pPr algn="ctr"/>
            <a:r>
              <a:rPr lang="ru-RU" b="1" dirty="0" smtClean="0"/>
              <a:t> И Н Т Е Р А К Т И В Н Ы Х  Л Е К Ц И Й , В Е Б И Н А Р О В  И  Ш К О Л </a:t>
            </a:r>
          </a:p>
          <a:p>
            <a:pPr algn="ctr"/>
            <a:r>
              <a:rPr lang="ru-RU" b="1" dirty="0" smtClean="0"/>
              <a:t> А К Т И В А</a:t>
            </a:r>
            <a:endParaRPr lang="ru-RU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997" y="1772816"/>
            <a:ext cx="6159300" cy="231421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3" y="4365104"/>
            <a:ext cx="4464496" cy="2269891"/>
          </a:xfrm>
          <a:prstGeom prst="rect">
            <a:avLst/>
          </a:prstGeom>
        </p:spPr>
      </p:pic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6632"/>
            <a:ext cx="1601690" cy="11917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1" y="4365105"/>
            <a:ext cx="4139953" cy="2269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4010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667"/>
          <a:stretch/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907704" y="476671"/>
            <a:ext cx="716431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</a:rPr>
              <a:t>РАБОТА С МОЛОДЁЖЬЮ. </a:t>
            </a:r>
          </a:p>
          <a:p>
            <a:r>
              <a:rPr lang="ru-RU" sz="4000" b="1" dirty="0" smtClean="0">
                <a:solidFill>
                  <a:schemeClr val="bg1"/>
                </a:solidFill>
              </a:rPr>
              <a:t>СОВЕТ МОЛОДЫХ ПЕДАГОГОВ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1916832"/>
            <a:ext cx="813690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37 членов Профсоюза в возрасте до 35 лет.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молодые активисты объединены в Совет молодых педагогов при  Управлении образования Администрации </a:t>
            </a:r>
            <a:r>
              <a:rPr lang="ru-RU" b="1" dirty="0" err="1" smtClean="0">
                <a:solidFill>
                  <a:schemeClr val="bg1"/>
                </a:solidFill>
              </a:rPr>
              <a:t>Колышлейского</a:t>
            </a:r>
            <a:r>
              <a:rPr lang="ru-RU" b="1" dirty="0" smtClean="0">
                <a:solidFill>
                  <a:schemeClr val="bg1"/>
                </a:solidFill>
              </a:rPr>
              <a:t> района Пензенской областной и профсоюзной организации </a:t>
            </a:r>
            <a:r>
              <a:rPr lang="ru-RU" b="1" dirty="0" err="1" smtClean="0">
                <a:solidFill>
                  <a:schemeClr val="bg1"/>
                </a:solidFill>
              </a:rPr>
              <a:t>Колышлейского</a:t>
            </a:r>
            <a:r>
              <a:rPr lang="ru-RU" b="1" dirty="0" smtClean="0">
                <a:solidFill>
                  <a:schemeClr val="bg1"/>
                </a:solidFill>
              </a:rPr>
              <a:t> района.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в 2023 году актив СМП принимал участие в Форуме молодых педагогов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- Участие  в мониторинге по вопросу качества образования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- Участие в </a:t>
            </a:r>
            <a:r>
              <a:rPr lang="ru-RU" b="1" dirty="0" err="1" smtClean="0">
                <a:solidFill>
                  <a:schemeClr val="bg1"/>
                </a:solidFill>
              </a:rPr>
              <a:t>туристко</a:t>
            </a:r>
            <a:r>
              <a:rPr lang="ru-RU" b="1" dirty="0" smtClean="0">
                <a:solidFill>
                  <a:schemeClr val="bg1"/>
                </a:solidFill>
              </a:rPr>
              <a:t>- краеведческом Сплаве педагогов по реке Хопер</a:t>
            </a:r>
          </a:p>
          <a:p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784" y="104795"/>
            <a:ext cx="1979712" cy="1695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077072"/>
            <a:ext cx="4644516" cy="248141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4077072"/>
            <a:ext cx="2952328" cy="2474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920881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564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-72776"/>
            <a:ext cx="1974850" cy="1695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154362" y="451783"/>
            <a:ext cx="681012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</a:rPr>
              <a:t>РАБОТА С МОЛОДЁЖЬЮ. </a:t>
            </a:r>
          </a:p>
          <a:p>
            <a:r>
              <a:rPr lang="ru-RU" sz="3600" b="1" dirty="0" smtClean="0">
                <a:solidFill>
                  <a:schemeClr val="bg1"/>
                </a:solidFill>
              </a:rPr>
              <a:t>СОВЕТ МОЛОДЫХ ПЕДАГОГОВ</a:t>
            </a:r>
            <a:endParaRPr lang="ru-RU" sz="3600" b="1" dirty="0">
              <a:solidFill>
                <a:schemeClr val="bg1"/>
              </a:solidFill>
            </a:endParaRPr>
          </a:p>
        </p:txBody>
      </p:sp>
      <p:pic>
        <p:nvPicPr>
          <p:cNvPr id="2560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986213"/>
            <a:ext cx="4413250" cy="2871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98933"/>
            <a:ext cx="4544856" cy="218877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6778" y="4123534"/>
            <a:ext cx="4104456" cy="275700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4133" y="1622674"/>
            <a:ext cx="3729745" cy="2492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849844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6196" y="3501007"/>
            <a:ext cx="2520280" cy="324058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76672"/>
            <a:ext cx="3888432" cy="250658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3" y="3302760"/>
            <a:ext cx="2952328" cy="324058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394081" y="332656"/>
            <a:ext cx="2518179" cy="1200329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ФОРУМ МОЛОДЫХ ПЕДАГОГОВ 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"БУДУЩЕЕ – ЗА  ПРОФЕССИОНАЛАМИ"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397268" y="2037672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 smtClean="0">
                <a:solidFill>
                  <a:schemeClr val="tx2"/>
                </a:solidFill>
              </a:rPr>
              <a:t>В 2023 ГОДУ В ФОРУМЕ ПРИНЯЛИ УЧАСТИЕ 2 ПЕДАГОГА  (  МОУ СОШ </a:t>
            </a:r>
            <a:r>
              <a:rPr lang="ru-RU" b="1" dirty="0" err="1" smtClean="0">
                <a:solidFill>
                  <a:schemeClr val="tx2"/>
                </a:solidFill>
              </a:rPr>
              <a:t>с.БЕРЕЗОВКА</a:t>
            </a:r>
            <a:r>
              <a:rPr lang="ru-RU" b="1" dirty="0" smtClean="0">
                <a:solidFill>
                  <a:schemeClr val="tx2"/>
                </a:solidFill>
              </a:rPr>
              <a:t> и МБОУ ДЮСШ).</a:t>
            </a:r>
            <a:endParaRPr lang="ru-RU" b="1" dirty="0">
              <a:solidFill>
                <a:schemeClr val="tx2"/>
              </a:solidFill>
            </a:endParaRPr>
          </a:p>
        </p:txBody>
      </p:sp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300338"/>
            <a:ext cx="1136318" cy="975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62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4240238"/>
            <a:ext cx="2882900" cy="176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8495182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6632"/>
            <a:ext cx="1371600" cy="1116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979712" y="228682"/>
            <a:ext cx="6984776" cy="11840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ОБЛАСТНОЙ ТУРИСТСКИЙ СЛЁТ РАБОТНИКОВ ОБРАЗОВАНИЯ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514450"/>
            <a:ext cx="4824536" cy="241860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221" y="3517897"/>
            <a:ext cx="3147814" cy="331664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1556793"/>
            <a:ext cx="3003798" cy="400506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4252749"/>
            <a:ext cx="3323861" cy="2492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43524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79712" y="352626"/>
            <a:ext cx="6768752" cy="954107"/>
          </a:xfrm>
          <a:prstGeom prst="rect">
            <a:avLst/>
          </a:prstGeom>
          <a:solidFill>
            <a:schemeClr val="accent1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КОНКУРСЫ ПРОФЕССИОНАЛЬНОГО МАСТЕРСТВА</a:t>
            </a:r>
            <a:endParaRPr lang="ru-RU" sz="2800" b="1" dirty="0">
              <a:solidFill>
                <a:schemeClr val="bg1"/>
              </a:solidFill>
            </a:endParaRPr>
          </a:p>
        </p:txBody>
      </p:sp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64745"/>
            <a:ext cx="1368152" cy="1114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6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1700808"/>
            <a:ext cx="4104456" cy="3024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1519" y="5161210"/>
            <a:ext cx="4032449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«Учитель года»</a:t>
            </a:r>
            <a:endParaRPr lang="ru-RU" sz="2400" b="1" dirty="0"/>
          </a:p>
        </p:txBody>
      </p:sp>
      <p:pic>
        <p:nvPicPr>
          <p:cNvPr id="276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700046"/>
            <a:ext cx="3672408" cy="28090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076056" y="5137285"/>
            <a:ext cx="3528392" cy="64807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«Воспитатель  года»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22259749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23528" y="620688"/>
            <a:ext cx="849694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err="1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Колышлейская</a:t>
            </a:r>
            <a:r>
              <a:rPr lang="ru-RU" sz="24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районная организация Профсоюза в Год педагога и наставника уделяла особое внимание объединению членов Профсоюза, популяризации педагогической профессии и соблюдению трудовых прав и гарантий работников</a:t>
            </a:r>
            <a:endParaRPr lang="ru-RU" sz="24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852936"/>
            <a:ext cx="8496944" cy="35446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7763245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65821" y="260648"/>
            <a:ext cx="648072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Мероприятия посвященные году </a:t>
            </a:r>
          </a:p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Педагога и Наставника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59841"/>
            <a:ext cx="1371600" cy="1116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584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324737"/>
            <a:ext cx="3466654" cy="28963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17" y="1628800"/>
            <a:ext cx="4982481" cy="488945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4348" y="4183402"/>
            <a:ext cx="4209652" cy="2674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03729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67744" y="332656"/>
            <a:ext cx="6264696" cy="11521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УЧАСТИЕ В СПОРТИВНО-МАССОВЫХ МЕРОПРИЯТИЯХ.  </a:t>
            </a:r>
          </a:p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СДАЧА НОРМ ГТО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32643"/>
            <a:ext cx="1368152" cy="1114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34" y="4221088"/>
            <a:ext cx="3619961" cy="255199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34" y="1632818"/>
            <a:ext cx="3619962" cy="233195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5" y="1633979"/>
            <a:ext cx="3131840" cy="234888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1539" y="1558592"/>
            <a:ext cx="2808312" cy="280831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4174929"/>
            <a:ext cx="4547851" cy="2636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609209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8613"/>
            <a:ext cx="9144000" cy="68507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699792" y="1412776"/>
            <a:ext cx="610242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В основу финансовой работы в комитете районной  организации Профсоюза положены: Устав Профсоюза, Учетная политика и Смета доходов и расходов на календарный год с соблюдением рекомендуемых ЦС Профсоюза показателей.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70227" y="3140968"/>
            <a:ext cx="668127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/>
              <a:t>ведение бухгалтерского учета осуществляется с применением ПО «1С: Бухгалтерия 7, учет и заработная плата». Учет и финансовая отчетность ведется в соответствии с законодательством РФ на упрощенной системе налогообложения с объектом налогообложения «доходы».</a:t>
            </a:r>
          </a:p>
          <a:p>
            <a:r>
              <a:rPr lang="ru-RU" sz="1600" dirty="0" smtClean="0"/>
              <a:t>вся необходимая отчетность в налоговые органы, региональные отделения СФ РФ, ФОМС сдается своевременно в электронном виде.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771800" y="5013176"/>
            <a:ext cx="62646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в 2023 году </a:t>
            </a:r>
            <a:r>
              <a:rPr lang="ru-RU" b="1" dirty="0" err="1" smtClean="0"/>
              <a:t>Колышлейская</a:t>
            </a:r>
            <a:r>
              <a:rPr lang="ru-RU" b="1" dirty="0" smtClean="0"/>
              <a:t> </a:t>
            </a:r>
            <a:r>
              <a:rPr lang="ru-RU" b="1" dirty="0" err="1" smtClean="0"/>
              <a:t>районая</a:t>
            </a:r>
            <a:r>
              <a:rPr lang="ru-RU" b="1" dirty="0" smtClean="0"/>
              <a:t> организация находилась  на централизованном бухгалтерском учёте и обслуживании  в областной организации Профсоюза</a:t>
            </a:r>
          </a:p>
          <a:p>
            <a:pPr algn="ctr"/>
            <a:r>
              <a:rPr lang="ru-RU" b="1" dirty="0" smtClean="0"/>
              <a:t>Отчисления в областную  организацию составляют 30%  </a:t>
            </a:r>
            <a:endParaRPr lang="ru-RU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187624" y="188640"/>
            <a:ext cx="800219" cy="4824536"/>
          </a:xfrm>
          <a:prstGeom prst="rect">
            <a:avLst/>
          </a:prstGeom>
        </p:spPr>
        <p:txBody>
          <a:bodyPr vert="vert270" wrap="square">
            <a:sp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</a:rPr>
              <a:t>Финансовая работа</a:t>
            </a:r>
            <a:endParaRPr lang="ru-RU" sz="4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800253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412776"/>
            <a:ext cx="9144000" cy="4247317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endParaRPr lang="ru-RU" dirty="0" smtClean="0"/>
          </a:p>
          <a:p>
            <a:pPr algn="ctr"/>
            <a:endParaRPr lang="ru-RU" dirty="0" smtClean="0"/>
          </a:p>
          <a:p>
            <a:pPr algn="ctr"/>
            <a:r>
              <a:rPr lang="ru-RU" dirty="0" smtClean="0"/>
              <a:t>Главными целями районной  организации Профсоюза являются:</a:t>
            </a:r>
          </a:p>
          <a:p>
            <a:pPr algn="ctr"/>
            <a:r>
              <a:rPr lang="ru-RU" dirty="0" smtClean="0"/>
              <a:t>  -укрепление единства педагогического сообщества;</a:t>
            </a:r>
          </a:p>
          <a:p>
            <a:pPr algn="ctr"/>
            <a:r>
              <a:rPr lang="ru-RU" dirty="0" smtClean="0"/>
              <a:t> - защита прав и интересов членов Профсоюза;  </a:t>
            </a:r>
          </a:p>
          <a:p>
            <a:pPr algn="ctr"/>
            <a:r>
              <a:rPr lang="ru-RU" dirty="0"/>
              <a:t>-</a:t>
            </a:r>
            <a:r>
              <a:rPr lang="ru-RU" dirty="0" smtClean="0"/>
              <a:t> повышение качества жизни работников</a:t>
            </a:r>
          </a:p>
          <a:p>
            <a:pPr marL="285750" indent="-285750" algn="ctr">
              <a:buFontTx/>
              <a:buChar char="-"/>
            </a:pPr>
            <a:r>
              <a:rPr lang="ru-RU" dirty="0" smtClean="0"/>
              <a:t>образования и престижа педагогической профессии.</a:t>
            </a:r>
          </a:p>
          <a:p>
            <a:pPr marL="285750" indent="-285750" algn="ctr">
              <a:buFontTx/>
              <a:buChar char="-"/>
            </a:pPr>
            <a:endParaRPr lang="ru-RU" dirty="0" smtClean="0"/>
          </a:p>
          <a:p>
            <a:pPr algn="ctr"/>
            <a:r>
              <a:rPr lang="ru-RU" dirty="0" smtClean="0"/>
              <a:t>Для достижения этих целей </a:t>
            </a:r>
            <a:r>
              <a:rPr lang="ru-RU" dirty="0" err="1" smtClean="0"/>
              <a:t>Колышлейская</a:t>
            </a:r>
            <a:r>
              <a:rPr lang="ru-RU" dirty="0" smtClean="0"/>
              <a:t> районная организация Профсоюза  выстраивает свою деятельность на основании Устава Профсоюза и таких принципов, как справедливость, гласность, открытость.</a:t>
            </a:r>
          </a:p>
          <a:p>
            <a:pPr algn="ctr"/>
            <a:endParaRPr lang="ru-RU" dirty="0" smtClean="0"/>
          </a:p>
          <a:p>
            <a:pPr algn="ctr"/>
            <a:r>
              <a:rPr lang="ru-RU" dirty="0" smtClean="0"/>
              <a:t>2024 год объявлен Исполнительным комитетом Профсоюза Годом организационно-кадрового единства и нацелен на укрепление внутренней структуры профсоюзных организаций и их развитие.</a:t>
            </a:r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7529"/>
            <a:ext cx="1365250" cy="1116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051720" y="239142"/>
            <a:ext cx="6984776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УВАЖАЕМЫЕ КОЛЛЕГИ!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2663856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45811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581128"/>
            <a:ext cx="8352928" cy="62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5272076"/>
            <a:ext cx="8352928" cy="7395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484" y="6093296"/>
            <a:ext cx="8339988" cy="62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904331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884" y="4797152"/>
            <a:ext cx="8470596" cy="1872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30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4"/>
            <a:ext cx="9144000" cy="254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31" name="Picture 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702" y="2708920"/>
            <a:ext cx="8470596" cy="638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33" name="Picture 1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710" y="3645024"/>
            <a:ext cx="8326580" cy="7724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924509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-59890"/>
            <a:ext cx="5364088" cy="3573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2880320" cy="3168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34875" y="4005064"/>
            <a:ext cx="8640960" cy="1754326"/>
          </a:xfrm>
          <a:prstGeom prst="rect">
            <a:avLst/>
          </a:prstGeom>
          <a:solidFill>
            <a:schemeClr val="accent1"/>
          </a:solidFill>
        </p:spPr>
        <p:txBody>
          <a:bodyPr wrap="square">
            <a:spAutoFit/>
          </a:bodyPr>
          <a:lstStyle/>
          <a:p>
            <a:r>
              <a:rPr lang="ru-RU" dirty="0" smtClean="0"/>
              <a:t>Об итогах Года корпоративной культуры в  </a:t>
            </a:r>
            <a:r>
              <a:rPr lang="ru-RU" dirty="0" err="1" smtClean="0"/>
              <a:t>Колышлейской</a:t>
            </a:r>
            <a:r>
              <a:rPr lang="ru-RU" dirty="0" smtClean="0"/>
              <a:t> районной организации Профсоюза;</a:t>
            </a:r>
          </a:p>
          <a:p>
            <a:r>
              <a:rPr lang="ru-RU" dirty="0" smtClean="0"/>
              <a:t>О созыве VII очередной конференции районной организации Профсоюза; Об утверждении/исполнении сметы доходов и расходов;</a:t>
            </a:r>
          </a:p>
          <a:p>
            <a:r>
              <a:rPr lang="ru-RU" dirty="0" smtClean="0"/>
              <a:t>Об участии в первомайской акции Профсоюзов;</a:t>
            </a:r>
          </a:p>
          <a:p>
            <a:r>
              <a:rPr lang="ru-RU" dirty="0" smtClean="0"/>
              <a:t>Об итогах Х заседания Центрального Совета Общероссийского Профсоюза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378077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2492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4664"/>
            <a:ext cx="2808312" cy="2088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-159922"/>
            <a:ext cx="3491880" cy="3024335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23528" y="2924944"/>
            <a:ext cx="2952328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Заседания президиума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38254" y="3464805"/>
            <a:ext cx="2952328" cy="432048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Рассмотрено вопросов 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422385" y="2924944"/>
            <a:ext cx="2160240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12</a:t>
            </a:r>
            <a:endParaRPr lang="ru-RU" sz="24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405324" y="3446322"/>
            <a:ext cx="2160240" cy="432048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36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3933056"/>
            <a:ext cx="9144000" cy="3323987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О статистической отчетности за 2022 год.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О работе  ППО МОУ СОШ №1 </a:t>
            </a:r>
            <a:r>
              <a:rPr lang="ru-RU" sz="1600" dirty="0" err="1" smtClean="0"/>
              <a:t>р.п</a:t>
            </a:r>
            <a:r>
              <a:rPr lang="ru-RU" sz="1600" dirty="0" smtClean="0"/>
              <a:t>. </a:t>
            </a:r>
            <a:r>
              <a:rPr lang="ru-RU" sz="1600" dirty="0" err="1" smtClean="0"/>
              <a:t>Колышлей</a:t>
            </a:r>
            <a:r>
              <a:rPr lang="ru-RU" sz="1600" dirty="0" smtClean="0"/>
              <a:t> по мотивации профсоюзного членства и  организации молодёжного педагогического движения.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Об участии в </a:t>
            </a:r>
            <a:r>
              <a:rPr lang="ru-RU" sz="1600" dirty="0" err="1" smtClean="0"/>
              <a:t>общепрофсоюзной</a:t>
            </a:r>
            <a:r>
              <a:rPr lang="ru-RU" sz="1600" dirty="0" smtClean="0"/>
              <a:t> тематической проверке в 2023 году. Об участии во Всемирном дне действий «За достойный труд!».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Об участии в сборе гуманитарной помощи для участников СВО.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Об участии в проведении конкурсов профессионального мастерства( муниципальный этап) для педагогов района 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О проведении обучающих, спортивных, досуговых, конкурсных, туристических и других массовых мероприятий районной организации Профсоюза.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Об участии в мероприятиях Центрального Совета Профсоюза. О награждении профсоюзного актива и социальных партнеров. </a:t>
            </a:r>
          </a:p>
          <a:p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351546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3999" cy="32129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843808" y="19535"/>
            <a:ext cx="61206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schemeClr val="bg1"/>
                </a:solidFill>
              </a:rPr>
              <a:t>УЧАСТИЕ ДЕЛЕГАТОВ в VIII ВНЕОЧЕРЕДНОЙ КОНФЕРЕНЦИИ ПЕНЗЕНСКОЙ ОБЛАСТНОЙ ОРГАНИЗАЦИИ ПРОФСОЮЗА</a:t>
            </a:r>
          </a:p>
          <a:p>
            <a:pPr algn="just"/>
            <a:r>
              <a:rPr lang="ru-RU" b="1" dirty="0" smtClean="0">
                <a:solidFill>
                  <a:schemeClr val="bg1"/>
                </a:solidFill>
              </a:rPr>
              <a:t>10 ноября 2023 года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429000"/>
            <a:ext cx="2724848" cy="31323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851920" y="3434877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 smtClean="0"/>
          </a:p>
          <a:p>
            <a:r>
              <a:rPr lang="ru-RU" dirty="0" smtClean="0"/>
              <a:t> Избран новый председатель областной организации Профсоюза -</a:t>
            </a:r>
          </a:p>
          <a:p>
            <a:r>
              <a:rPr lang="ru-RU" dirty="0" smtClean="0"/>
              <a:t>Алла Викторовна Маркова.</a:t>
            </a:r>
          </a:p>
          <a:p>
            <a:endParaRPr lang="ru-RU" dirty="0" smtClean="0"/>
          </a:p>
          <a:p>
            <a:r>
              <a:rPr lang="ru-RU" dirty="0" smtClean="0"/>
              <a:t>Доизбраны составы коллегиальных органов: комитета, президиума, контрольно-ревизионной комиссии</a:t>
            </a:r>
            <a:endParaRPr lang="ru-RU" dirty="0"/>
          </a:p>
        </p:txBody>
      </p:sp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5170" y="3764152"/>
            <a:ext cx="666750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2314" y="4995174"/>
            <a:ext cx="666750" cy="657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663518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191"/>
          <a:stretch/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989183" y="1470784"/>
            <a:ext cx="7200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реализуя представительскую функцию районная организация Профсоюза работала в составе:</a:t>
            </a:r>
            <a:endParaRPr lang="ru-RU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989183" y="2117759"/>
            <a:ext cx="748883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комиссии по устранению избыточной отчетности   педагогических работников в УО  </a:t>
            </a:r>
            <a:r>
              <a:rPr lang="ru-RU" dirty="0" err="1" smtClean="0"/>
              <a:t>Колышлейского</a:t>
            </a:r>
            <a:r>
              <a:rPr lang="ru-RU" dirty="0" smtClean="0"/>
              <a:t> района;</a:t>
            </a:r>
          </a:p>
          <a:p>
            <a:r>
              <a:rPr lang="ru-RU" dirty="0" smtClean="0"/>
              <a:t> участвовала в проведении совещаний и семинаров Управления образования Администрации </a:t>
            </a:r>
            <a:r>
              <a:rPr lang="ru-RU" dirty="0" err="1" smtClean="0"/>
              <a:t>Колышлейского</a:t>
            </a:r>
            <a:r>
              <a:rPr lang="ru-RU" dirty="0" smtClean="0"/>
              <a:t> района Пензенской области.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785722" y="3573931"/>
            <a:ext cx="617065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в 2023 году продолжилось взаимодействие с:</a:t>
            </a:r>
            <a:endParaRPr lang="ru-RU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95536" y="4365104"/>
            <a:ext cx="388843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r>
              <a:rPr lang="ru-RU" b="1" dirty="0" smtClean="0">
                <a:solidFill>
                  <a:schemeClr val="bg1"/>
                </a:solidFill>
              </a:rPr>
              <a:t>Управлением образования Администрации </a:t>
            </a:r>
            <a:r>
              <a:rPr lang="ru-RU" b="1" dirty="0" err="1" smtClean="0">
                <a:solidFill>
                  <a:schemeClr val="bg1"/>
                </a:solidFill>
              </a:rPr>
              <a:t>Колышлейского</a:t>
            </a:r>
            <a:r>
              <a:rPr lang="ru-RU" b="1" dirty="0" smtClean="0">
                <a:solidFill>
                  <a:schemeClr val="bg1"/>
                </a:solidFill>
              </a:rPr>
              <a:t> района;  Районным методическим кабинетом; 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Советом ветеранов педагогического труда ПО;  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Собранием 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Представителей </a:t>
            </a:r>
            <a:r>
              <a:rPr lang="ru-RU" b="1" dirty="0" err="1" smtClean="0">
                <a:solidFill>
                  <a:schemeClr val="bg1"/>
                </a:solidFill>
              </a:rPr>
              <a:t>Колышлейского</a:t>
            </a:r>
            <a:r>
              <a:rPr lang="ru-RU" b="1" dirty="0" smtClean="0">
                <a:solidFill>
                  <a:schemeClr val="bg1"/>
                </a:solidFill>
              </a:rPr>
              <a:t> района </a:t>
            </a:r>
            <a:r>
              <a:rPr lang="ru-RU" b="1" dirty="0">
                <a:solidFill>
                  <a:schemeClr val="bg1"/>
                </a:solidFill>
              </a:rPr>
              <a:t>Пензенской области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317905" y="4365104"/>
            <a:ext cx="352839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Государственной инспекцией труда в Пензенской области; Социальным фондом России по Пензенской области в </a:t>
            </a:r>
            <a:r>
              <a:rPr lang="ru-RU" b="1" dirty="0" err="1">
                <a:solidFill>
                  <a:schemeClr val="bg1"/>
                </a:solidFill>
              </a:rPr>
              <a:t>Колышлейском</a:t>
            </a:r>
            <a:r>
              <a:rPr lang="ru-RU" b="1" dirty="0">
                <a:solidFill>
                  <a:schemeClr val="bg1"/>
                </a:solidFill>
              </a:rPr>
              <a:t> районе; Молодёжными и педагогическими объединениями</a:t>
            </a:r>
          </a:p>
        </p:txBody>
      </p:sp>
    </p:spTree>
    <p:extLst>
      <p:ext uri="{BB962C8B-B14F-4D97-AF65-F5344CB8AC3E}">
        <p14:creationId xmlns:p14="http://schemas.microsoft.com/office/powerpoint/2010/main" val="295327265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E1E1E1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1604</TotalTime>
  <Words>2280</Words>
  <Application>Microsoft Office PowerPoint</Application>
  <PresentationFormat>Экран (4:3)</PresentationFormat>
  <Paragraphs>205</Paragraphs>
  <Slides>33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aser</dc:creator>
  <cp:lastModifiedBy>aser</cp:lastModifiedBy>
  <cp:revision>37</cp:revision>
  <dcterms:created xsi:type="dcterms:W3CDTF">2024-06-18T09:26:53Z</dcterms:created>
  <dcterms:modified xsi:type="dcterms:W3CDTF">2024-06-19T12:11:52Z</dcterms:modified>
</cp:coreProperties>
</file>