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57" r:id="rId2"/>
    <p:sldId id="258" r:id="rId3"/>
    <p:sldId id="259" r:id="rId4"/>
    <p:sldId id="263" r:id="rId5"/>
    <p:sldId id="264" r:id="rId6"/>
    <p:sldId id="261" r:id="rId7"/>
    <p:sldId id="262" r:id="rId8"/>
    <p:sldId id="275" r:id="rId9"/>
    <p:sldId id="276" r:id="rId10"/>
    <p:sldId id="273" r:id="rId11"/>
    <p:sldId id="274" r:id="rId12"/>
    <p:sldId id="279" r:id="rId13"/>
    <p:sldId id="272" r:id="rId14"/>
    <p:sldId id="265" r:id="rId15"/>
    <p:sldId id="277" r:id="rId16"/>
    <p:sldId id="267" r:id="rId17"/>
    <p:sldId id="270" r:id="rId18"/>
    <p:sldId id="269" r:id="rId19"/>
    <p:sldId id="268" r:id="rId20"/>
    <p:sldId id="280" r:id="rId21"/>
    <p:sldId id="281" r:id="rId22"/>
    <p:sldId id="282" r:id="rId23"/>
    <p:sldId id="266" r:id="rId24"/>
    <p:sldId id="278" r:id="rId25"/>
  </p:sldIdLst>
  <p:sldSz cx="12192000" cy="6858000"/>
  <p:notesSz cx="6858000" cy="9144000"/>
  <p:embeddedFontLst>
    <p:embeddedFont>
      <p:font typeface="Fira Sans" panose="020B0503050000020004" pitchFamily="34" charset="0"/>
      <p:regular r:id="rId27"/>
      <p:bold r:id="rId28"/>
      <p:italic r:id="rId29"/>
      <p:boldItalic r:id="rId30"/>
    </p:embeddedFont>
    <p:embeddedFont>
      <p:font typeface="Helvetica" panose="020B0604020202020204" pitchFamily="34" charset="0"/>
      <p:regular r:id="rId31"/>
      <p:bold r:id="rId32"/>
      <p:italic r:id="rId33"/>
      <p:boldItalic r:id="rId34"/>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9D"/>
    <a:srgbClr val="212732"/>
    <a:srgbClr val="C8D2DC"/>
    <a:srgbClr val="0C445E"/>
    <a:srgbClr val="AECEEC"/>
    <a:srgbClr val="FFFFCC"/>
    <a:srgbClr val="C3CFD9"/>
    <a:srgbClr val="0F9ED5"/>
    <a:srgbClr val="2DD210"/>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45B53-EFFC-4466-889A-CC4C65BFC6E0}" v="1" dt="2024-07-28T18:02:54.360"/>
    <p1510:client id="{CBB7361A-B3A5-4258-BD7D-24FA1324FC81}" v="8" dt="2024-07-28T16:52:12.825"/>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9" autoAdjust="0"/>
    <p:restoredTop sz="91215" autoAdjust="0"/>
  </p:normalViewPr>
  <p:slideViewPr>
    <p:cSldViewPr snapToGrid="0">
      <p:cViewPr varScale="1">
        <p:scale>
          <a:sx n="99" d="100"/>
          <a:sy n="99" d="100"/>
        </p:scale>
        <p:origin x="1488" y="-4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ru-RU" sz="2400" baseline="0" dirty="0">
                <a:solidFill>
                  <a:schemeClr val="tx1"/>
                </a:solidFill>
                <a:latin typeface="Fira Sans" panose="020B0503050000020004" pitchFamily="34" charset="0"/>
              </a:rPr>
              <a:t>Всего членов Профсоюза 52051 человек:</a:t>
            </a:r>
          </a:p>
        </c:rich>
      </c:tx>
      <c:layout>
        <c:manualLayout>
          <c:xMode val="edge"/>
          <c:yMode val="edge"/>
          <c:x val="0.13787552479756512"/>
          <c:y val="2.515956186903443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2738852640105475"/>
          <c:y val="2.8138719969458156E-2"/>
          <c:w val="0.58974069657176875"/>
          <c:h val="0.97186128003054184"/>
        </c:manualLayout>
      </c:layout>
      <c:pieChart>
        <c:varyColors val="1"/>
        <c:ser>
          <c:idx val="0"/>
          <c:order val="0"/>
          <c:tx>
            <c:strRef>
              <c:f>Лист1!$B$1</c:f>
              <c:strCache>
                <c:ptCount val="1"/>
                <c:pt idx="0">
                  <c:v>Всего членов Профсоюза 52051 человек:</c:v>
                </c:pt>
              </c:strCache>
            </c:strRef>
          </c:tx>
          <c:explosion val="22"/>
          <c:dPt>
            <c:idx val="0"/>
            <c:bubble3D val="0"/>
            <c:explosion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1-382A-4E9B-AB71-02CC5EA6C276}"/>
              </c:ext>
            </c:extLst>
          </c:dPt>
          <c:dPt>
            <c:idx val="1"/>
            <c:bubble3D val="0"/>
            <c:explosion val="0"/>
            <c:spPr>
              <a:solidFill>
                <a:schemeClr val="accent4"/>
              </a:solidFill>
              <a:ln w="19050">
                <a:solidFill>
                  <a:schemeClr val="lt1"/>
                </a:solidFill>
              </a:ln>
              <a:effectLst/>
            </c:spPr>
            <c:extLst>
              <c:ext xmlns:c16="http://schemas.microsoft.com/office/drawing/2014/chart" uri="{C3380CC4-5D6E-409C-BE32-E72D297353CC}">
                <c16:uniqueId val="{00000003-382A-4E9B-AB71-02CC5EA6C276}"/>
              </c:ext>
            </c:extLst>
          </c:dPt>
          <c:dPt>
            <c:idx val="2"/>
            <c:bubble3D val="0"/>
            <c:explosion val="0"/>
            <c:spPr>
              <a:solidFill>
                <a:schemeClr val="accent4">
                  <a:tint val="65000"/>
                </a:schemeClr>
              </a:solidFill>
              <a:ln w="19050">
                <a:solidFill>
                  <a:schemeClr val="lt1"/>
                </a:solidFill>
              </a:ln>
              <a:effectLst/>
            </c:spPr>
            <c:extLst>
              <c:ext xmlns:c16="http://schemas.microsoft.com/office/drawing/2014/chart" uri="{C3380CC4-5D6E-409C-BE32-E72D297353CC}">
                <c16:uniqueId val="{00000005-382A-4E9B-AB71-02CC5EA6C276}"/>
              </c:ext>
            </c:extLst>
          </c:dPt>
          <c:dLbls>
            <c:dLbl>
              <c:idx val="0"/>
              <c:layout>
                <c:manualLayout>
                  <c:x val="-0.12801289047440639"/>
                  <c:y val="-6.6461952627882723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fld id="{745E7E2B-87F2-4268-B824-020F2B887464}" type="VALUE">
                      <a:rPr lang="en-US" sz="1800" baseline="0">
                        <a:solidFill>
                          <a:srgbClr val="212732"/>
                        </a:solidFill>
                        <a:latin typeface="Fira Sans" panose="020B0503050000020004" pitchFamily="34" charset="0"/>
                      </a:rPr>
                      <a:pPr>
                        <a:defRPr sz="1800">
                          <a:latin typeface="Fira Sans" panose="020B0503050000020004" pitchFamily="34" charset="0"/>
                        </a:defRPr>
                      </a:pPr>
                      <a:t>[ЗНАЧЕНИЕ]</a:t>
                    </a:fld>
                    <a:endParaRPr lang="ru-R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82A-4E9B-AB71-02CC5EA6C276}"/>
                </c:ext>
              </c:extLst>
            </c:dLbl>
            <c:dLbl>
              <c:idx val="1"/>
              <c:layout>
                <c:manualLayout>
                  <c:x val="0.13433548379176649"/>
                  <c:y val="5.9432747625364442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fld id="{BCDF935C-314C-429E-B3AD-7BE82E0C663D}" type="VALUE">
                      <a:rPr lang="en-US" sz="1800" baseline="0">
                        <a:solidFill>
                          <a:srgbClr val="212732"/>
                        </a:solidFill>
                        <a:latin typeface="Fira Sans" panose="020B0503050000020004" pitchFamily="34" charset="0"/>
                      </a:rPr>
                      <a:pPr>
                        <a:defRPr sz="1800">
                          <a:latin typeface="Fira Sans" panose="020B0503050000020004" pitchFamily="34" charset="0"/>
                        </a:defRPr>
                      </a:pPr>
                      <a:t>[ЗНАЧЕНИЕ]</a:t>
                    </a:fld>
                    <a:endParaRPr lang="ru-R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82A-4E9B-AB71-02CC5EA6C276}"/>
                </c:ext>
              </c:extLst>
            </c:dLbl>
            <c:dLbl>
              <c:idx val="2"/>
              <c:layout>
                <c:manualLayout>
                  <c:x val="1.5410221960644887E-2"/>
                  <c:y val="7.5325426157524009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fld id="{57747771-F769-4BAB-A8E3-DEB7AAA8BD20}" type="VALUE">
                      <a:rPr lang="en-US" sz="1800" baseline="0">
                        <a:solidFill>
                          <a:srgbClr val="212732"/>
                        </a:solidFill>
                        <a:latin typeface="Fira Sans" panose="020B0503050000020004" pitchFamily="34" charset="0"/>
                      </a:rPr>
                      <a:pPr>
                        <a:defRPr sz="1800">
                          <a:latin typeface="Fira Sans" panose="020B0503050000020004" pitchFamily="34" charset="0"/>
                        </a:defRPr>
                      </a:pPr>
                      <a:t>[ЗНАЧЕНИЕ]</a:t>
                    </a:fld>
                    <a:endParaRPr lang="ru-R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82A-4E9B-AB71-02CC5EA6C27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extLst>
          </c:dLbls>
          <c:cat>
            <c:strRef>
              <c:f>Лист1!$A$2:$A$4</c:f>
              <c:strCache>
                <c:ptCount val="3"/>
                <c:pt idx="0">
                  <c:v>работающих</c:v>
                </c:pt>
                <c:pt idx="1">
                  <c:v>обучающихся </c:v>
                </c:pt>
                <c:pt idx="2">
                  <c:v>пенсионеров</c:v>
                </c:pt>
              </c:strCache>
            </c:strRef>
          </c:cat>
          <c:val>
            <c:numRef>
              <c:f>Лист1!$B$2:$B$4</c:f>
              <c:numCache>
                <c:formatCode>#,##0</c:formatCode>
                <c:ptCount val="3"/>
                <c:pt idx="0">
                  <c:v>32393</c:v>
                </c:pt>
                <c:pt idx="1">
                  <c:v>17615</c:v>
                </c:pt>
                <c:pt idx="2">
                  <c:v>2043</c:v>
                </c:pt>
              </c:numCache>
            </c:numRef>
          </c:val>
          <c:extLst>
            <c:ext xmlns:c16="http://schemas.microsoft.com/office/drawing/2014/chart" uri="{C3380CC4-5D6E-409C-BE32-E72D297353CC}">
              <c16:uniqueId val="{00000006-382A-4E9B-AB71-02CC5EA6C276}"/>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Fira Sans" panose="020B0503050000020004" pitchFamily="34"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ru-RU" sz="2400" baseline="0" dirty="0">
                <a:solidFill>
                  <a:schemeClr val="tx1"/>
                </a:solidFill>
                <a:latin typeface="Fira Sans" panose="020B0503050000020004" pitchFamily="34" charset="0"/>
              </a:rPr>
              <a:t>Всего членов Профсоюза 52051 человек:</a:t>
            </a:r>
          </a:p>
        </c:rich>
      </c:tx>
      <c:layout>
        <c:manualLayout>
          <c:xMode val="edge"/>
          <c:yMode val="edge"/>
          <c:x val="0.13787552479756512"/>
          <c:y val="2.5159561869034435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12738852640105475"/>
          <c:y val="2.8138719969458156E-2"/>
          <c:w val="0.58974069657176875"/>
          <c:h val="0.97186128003054184"/>
        </c:manualLayout>
      </c:layout>
      <c:pieChart>
        <c:varyColors val="1"/>
        <c:ser>
          <c:idx val="0"/>
          <c:order val="0"/>
          <c:tx>
            <c:strRef>
              <c:f>Лист1!$B$1</c:f>
              <c:strCache>
                <c:ptCount val="1"/>
                <c:pt idx="0">
                  <c:v>Всего членов Профсоюза 52051 человек:</c:v>
                </c:pt>
              </c:strCache>
            </c:strRef>
          </c:tx>
          <c:explosion val="22"/>
          <c:dPt>
            <c:idx val="0"/>
            <c:bubble3D val="0"/>
            <c:explosion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1-7F88-4E0F-807D-BD0EF16317F9}"/>
              </c:ext>
            </c:extLst>
          </c:dPt>
          <c:dPt>
            <c:idx val="1"/>
            <c:bubble3D val="0"/>
            <c:explosion val="0"/>
            <c:spPr>
              <a:solidFill>
                <a:schemeClr val="accent4"/>
              </a:solidFill>
              <a:ln w="19050">
                <a:solidFill>
                  <a:schemeClr val="lt1"/>
                </a:solidFill>
              </a:ln>
              <a:effectLst/>
            </c:spPr>
            <c:extLst>
              <c:ext xmlns:c16="http://schemas.microsoft.com/office/drawing/2014/chart" uri="{C3380CC4-5D6E-409C-BE32-E72D297353CC}">
                <c16:uniqueId val="{00000002-7F88-4E0F-807D-BD0EF16317F9}"/>
              </c:ext>
            </c:extLst>
          </c:dPt>
          <c:dPt>
            <c:idx val="2"/>
            <c:bubble3D val="0"/>
            <c:explosion val="0"/>
            <c:spPr>
              <a:solidFill>
                <a:schemeClr val="accent4">
                  <a:tint val="65000"/>
                </a:schemeClr>
              </a:solidFill>
              <a:ln w="19050">
                <a:solidFill>
                  <a:schemeClr val="lt1"/>
                </a:solidFill>
              </a:ln>
              <a:effectLst/>
            </c:spPr>
            <c:extLst>
              <c:ext xmlns:c16="http://schemas.microsoft.com/office/drawing/2014/chart" uri="{C3380CC4-5D6E-409C-BE32-E72D297353CC}">
                <c16:uniqueId val="{00000003-7F88-4E0F-807D-BD0EF16317F9}"/>
              </c:ext>
            </c:extLst>
          </c:dPt>
          <c:dLbls>
            <c:dLbl>
              <c:idx val="0"/>
              <c:layout>
                <c:manualLayout>
                  <c:x val="-0.12801289047440639"/>
                  <c:y val="-6.6461952627882723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fld id="{745E7E2B-87F2-4268-B824-020F2B887464}" type="VALUE">
                      <a:rPr lang="en-US" sz="1800" baseline="0">
                        <a:solidFill>
                          <a:srgbClr val="212732"/>
                        </a:solidFill>
                        <a:latin typeface="Fira Sans" panose="020B0503050000020004" pitchFamily="34" charset="0"/>
                      </a:rPr>
                      <a:pPr>
                        <a:defRPr sz="1800">
                          <a:latin typeface="Fira Sans" panose="020B0503050000020004" pitchFamily="34" charset="0"/>
                        </a:defRPr>
                      </a:pPr>
                      <a:t>[ЗНАЧЕНИЕ]</a:t>
                    </a:fld>
                    <a:endParaRPr lang="ru-R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F88-4E0F-807D-BD0EF16317F9}"/>
                </c:ext>
              </c:extLst>
            </c:dLbl>
            <c:dLbl>
              <c:idx val="1"/>
              <c:layout>
                <c:manualLayout>
                  <c:x val="0.13433548379176649"/>
                  <c:y val="5.9432747625364442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fld id="{BCDF935C-314C-429E-B3AD-7BE82E0C663D}" type="VALUE">
                      <a:rPr lang="en-US" sz="1800" baseline="0">
                        <a:solidFill>
                          <a:srgbClr val="212732"/>
                        </a:solidFill>
                        <a:latin typeface="Fira Sans" panose="020B0503050000020004" pitchFamily="34" charset="0"/>
                      </a:rPr>
                      <a:pPr>
                        <a:defRPr sz="1800">
                          <a:latin typeface="Fira Sans" panose="020B0503050000020004" pitchFamily="34" charset="0"/>
                        </a:defRPr>
                      </a:pPr>
                      <a:t>[ЗНАЧЕНИЕ]</a:t>
                    </a:fld>
                    <a:endParaRPr lang="ru-R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F88-4E0F-807D-BD0EF16317F9}"/>
                </c:ext>
              </c:extLst>
            </c:dLbl>
            <c:dLbl>
              <c:idx val="2"/>
              <c:layout>
                <c:manualLayout>
                  <c:x val="1.5410221960644887E-2"/>
                  <c:y val="7.5325426157524009E-2"/>
                </c:manualLayout>
              </c:layout>
              <c:tx>
                <c:rich>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fld id="{57747771-F769-4BAB-A8E3-DEB7AAA8BD20}" type="VALUE">
                      <a:rPr lang="en-US" sz="1800" baseline="0">
                        <a:solidFill>
                          <a:srgbClr val="212732"/>
                        </a:solidFill>
                        <a:latin typeface="Fira Sans" panose="020B0503050000020004" pitchFamily="34" charset="0"/>
                      </a:rPr>
                      <a:pPr>
                        <a:defRPr sz="1800">
                          <a:latin typeface="Fira Sans" panose="020B0503050000020004" pitchFamily="34" charset="0"/>
                        </a:defRPr>
                      </a:pPr>
                      <a:t>[ЗНАЧЕНИЕ]</a:t>
                    </a:fld>
                    <a:endParaRPr lang="ru-RU"/>
                  </a:p>
                </c:rich>
              </c:tx>
              <c:spPr>
                <a:solidFill>
                  <a:schemeClr val="bg1"/>
                </a:solid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F88-4E0F-807D-BD0EF16317F9}"/>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Fira Sans" panose="020B0503050000020004" pitchFamily="34" charset="0"/>
                    <a:ea typeface="+mn-ea"/>
                    <a:cs typeface="+mn-cs"/>
                  </a:defRPr>
                </a:pPr>
                <a:endParaRPr lang="ru-RU"/>
              </a:p>
            </c:txPr>
            <c:showLegendKey val="0"/>
            <c:showVal val="0"/>
            <c:showCatName val="0"/>
            <c:showSerName val="0"/>
            <c:showPercent val="0"/>
            <c:showBubbleSize val="0"/>
            <c:extLst>
              <c:ext xmlns:c15="http://schemas.microsoft.com/office/drawing/2012/chart" uri="{CE6537A1-D6FC-4f65-9D91-7224C49458BB}"/>
            </c:extLst>
          </c:dLbls>
          <c:cat>
            <c:strRef>
              <c:f>Лист1!$A$2:$A$4</c:f>
              <c:strCache>
                <c:ptCount val="3"/>
                <c:pt idx="0">
                  <c:v>работающих</c:v>
                </c:pt>
                <c:pt idx="1">
                  <c:v>обучающихся </c:v>
                </c:pt>
                <c:pt idx="2">
                  <c:v>пенсионеров</c:v>
                </c:pt>
              </c:strCache>
            </c:strRef>
          </c:cat>
          <c:val>
            <c:numRef>
              <c:f>Лист1!$B$2:$B$4</c:f>
              <c:numCache>
                <c:formatCode>#,##0</c:formatCode>
                <c:ptCount val="3"/>
                <c:pt idx="0">
                  <c:v>32393</c:v>
                </c:pt>
                <c:pt idx="1">
                  <c:v>17615</c:v>
                </c:pt>
                <c:pt idx="2">
                  <c:v>2043</c:v>
                </c:pt>
              </c:numCache>
            </c:numRef>
          </c:val>
          <c:extLst>
            <c:ext xmlns:c16="http://schemas.microsoft.com/office/drawing/2014/chart" uri="{C3380CC4-5D6E-409C-BE32-E72D297353CC}">
              <c16:uniqueId val="{00000000-7F88-4E0F-807D-BD0EF16317F9}"/>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1"/>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Fira Sans" panose="020B0503050000020004" pitchFamily="34" charset="0"/>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ira Sans" panose="020B0503050000020004" pitchFamily="34" charset="0"/>
                <a:ea typeface="+mn-ea"/>
                <a:cs typeface="+mn-cs"/>
              </a:defRPr>
            </a:pPr>
            <a:r>
              <a:rPr lang="ru-RU" sz="2400" baseline="0" dirty="0">
                <a:solidFill>
                  <a:schemeClr val="tx1"/>
                </a:solidFill>
                <a:latin typeface="Fira Sans" panose="020B0503050000020004" pitchFamily="34" charset="0"/>
              </a:rPr>
              <a:t>1177 первичных профсоюзных организаций в образовательных организациях отрасли</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ira Sans" panose="020B0503050000020004" pitchFamily="34" charset="0"/>
              <a:ea typeface="+mn-ea"/>
              <a:cs typeface="+mn-cs"/>
            </a:defRPr>
          </a:pPr>
          <a:endParaRPr lang="ru-RU"/>
        </a:p>
      </c:txPr>
    </c:title>
    <c:autoTitleDeleted val="0"/>
    <c:plotArea>
      <c:layout>
        <c:manualLayout>
          <c:layoutTarget val="inner"/>
          <c:xMode val="edge"/>
          <c:yMode val="edge"/>
          <c:x val="0.22218859403827801"/>
          <c:y val="0.18804507947352128"/>
          <c:w val="0.72828197708968045"/>
          <c:h val="0.42934579763432656"/>
        </c:manualLayout>
      </c:layout>
      <c:barChart>
        <c:barDir val="col"/>
        <c:grouping val="clustered"/>
        <c:varyColors val="0"/>
        <c:ser>
          <c:idx val="0"/>
          <c:order val="0"/>
          <c:tx>
            <c:strRef>
              <c:f>Лист1!$B$1</c:f>
              <c:strCache>
                <c:ptCount val="1"/>
                <c:pt idx="0">
                  <c:v>1177 первичных профсоюзных организаций в образовательных организациях отрасли</c:v>
                </c:pt>
              </c:strCache>
            </c:strRef>
          </c:tx>
          <c:spPr>
            <a:solidFill>
              <a:srgbClr val="00679D"/>
            </a:solidFill>
            <a:ln>
              <a:noFill/>
            </a:ln>
            <a:effectLst/>
          </c:spPr>
          <c:invertIfNegative val="0"/>
          <c:dLbls>
            <c:dLbl>
              <c:idx val="0"/>
              <c:tx>
                <c:rich>
                  <a:bodyPr/>
                  <a:lstStyle/>
                  <a:p>
                    <a:fld id="{B7922F17-F7B5-4033-9B8A-5C09DAC6C667}" type="VALUE">
                      <a:rPr lang="en-US">
                        <a:solidFill>
                          <a:schemeClr val="tx1"/>
                        </a:solidFill>
                      </a:rPr>
                      <a:pPr/>
                      <a:t>[ЗНАЧЕНИЕ]</a:t>
                    </a:fld>
                    <a:endParaRPr lang="ru-RU"/>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0A0D-4B29-949E-94596106AEAA}"/>
                </c:ext>
              </c:extLst>
            </c:dLbl>
            <c:dLbl>
              <c:idx val="2"/>
              <c:layout>
                <c:manualLayout>
                  <c:x val="-3.3644869586614175E-2"/>
                  <c:y val="2.4109651047136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0D-4B29-949E-94596106AEAA}"/>
                </c:ext>
              </c:extLst>
            </c:dLbl>
            <c:dLbl>
              <c:idx val="4"/>
              <c:layout>
                <c:manualLayout>
                  <c:x val="-1.8205093503937009E-2"/>
                  <c:y val="6.07158526683170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64-45A3-B531-F9D2E12C0CF8}"/>
                </c:ext>
              </c:extLst>
            </c:dLbl>
            <c:dLbl>
              <c:idx val="7"/>
              <c:delete val="1"/>
              <c:extLst>
                <c:ext xmlns:c15="http://schemas.microsoft.com/office/drawing/2012/chart" uri="{CE6537A1-D6FC-4f65-9D91-7224C49458BB}"/>
                <c:ext xmlns:c16="http://schemas.microsoft.com/office/drawing/2014/chart" uri="{C3380CC4-5D6E-409C-BE32-E72D297353CC}">
                  <c16:uniqueId val="{00000001-0A0D-4B29-949E-94596106AEA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Лист1!$A$2:$A$8</c:f>
              <c:strCache>
                <c:ptCount val="7"/>
                <c:pt idx="0">
                  <c:v>в общеобразовательных организациях</c:v>
                </c:pt>
                <c:pt idx="1">
                  <c:v>в дошкольных образовательных организациях</c:v>
                </c:pt>
                <c:pt idx="2">
                  <c:v>в организациях дополнительного образования детей</c:v>
                </c:pt>
                <c:pt idx="3">
                  <c:v>в «других» организациях</c:v>
                </c:pt>
                <c:pt idx="4">
                  <c:v>в профессиональных образовательных организациях</c:v>
                </c:pt>
                <c:pt idx="5">
                  <c:v>в организациях высшего образования</c:v>
                </c:pt>
                <c:pt idx="6">
                  <c:v>в организации дополнительного профессионального образования</c:v>
                </c:pt>
              </c:strCache>
            </c:strRef>
          </c:cat>
          <c:val>
            <c:numRef>
              <c:f>Лист1!$B$2:$B$8</c:f>
              <c:numCache>
                <c:formatCode>General</c:formatCode>
                <c:ptCount val="7"/>
                <c:pt idx="0">
                  <c:v>619</c:v>
                </c:pt>
                <c:pt idx="1">
                  <c:v>418</c:v>
                </c:pt>
                <c:pt idx="2">
                  <c:v>54</c:v>
                </c:pt>
                <c:pt idx="3">
                  <c:v>53</c:v>
                </c:pt>
                <c:pt idx="4">
                  <c:v>26</c:v>
                </c:pt>
                <c:pt idx="5">
                  <c:v>6</c:v>
                </c:pt>
                <c:pt idx="6">
                  <c:v>1</c:v>
                </c:pt>
              </c:numCache>
            </c:numRef>
          </c:val>
          <c:extLst>
            <c:ext xmlns:c16="http://schemas.microsoft.com/office/drawing/2014/chart" uri="{C3380CC4-5D6E-409C-BE32-E72D297353CC}">
              <c16:uniqueId val="{00000000-FEC2-4582-B14D-58725488CC5B}"/>
            </c:ext>
          </c:extLst>
        </c:ser>
        <c:dLbls>
          <c:showLegendKey val="0"/>
          <c:showVal val="0"/>
          <c:showCatName val="0"/>
          <c:showSerName val="0"/>
          <c:showPercent val="0"/>
          <c:showBubbleSize val="0"/>
        </c:dLbls>
        <c:gapWidth val="219"/>
        <c:overlap val="-27"/>
        <c:axId val="1354517888"/>
        <c:axId val="1354518720"/>
      </c:barChart>
      <c:catAx>
        <c:axId val="1354517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020000" spcFirstLastPara="1" vertOverflow="ellipsis" wrap="square" anchor="ctr" anchorCtr="0"/>
          <a:lstStyle/>
          <a:p>
            <a:pPr>
              <a:defRPr sz="1000" b="0" i="0" u="none" strike="noStrike" kern="1200" baseline="0">
                <a:solidFill>
                  <a:schemeClr val="tx1"/>
                </a:solidFill>
                <a:latin typeface="Fira Sans" panose="020B0503050000020004" pitchFamily="34" charset="0"/>
                <a:ea typeface="+mn-ea"/>
                <a:cs typeface="+mn-cs"/>
              </a:defRPr>
            </a:pPr>
            <a:endParaRPr lang="ru-RU"/>
          </a:p>
        </c:txPr>
        <c:crossAx val="1354518720"/>
        <c:crosses val="autoZero"/>
        <c:auto val="1"/>
        <c:lblAlgn val="ctr"/>
        <c:lblOffset val="50"/>
        <c:tickLblSkip val="1"/>
        <c:noMultiLvlLbl val="0"/>
      </c:catAx>
      <c:valAx>
        <c:axId val="1354518720"/>
        <c:scaling>
          <c:orientation val="minMax"/>
        </c:scaling>
        <c:delete val="0"/>
        <c:axPos val="l"/>
        <c:majorGridlines>
          <c:spPr>
            <a:ln w="9525" cap="flat" cmpd="sng" algn="ctr">
              <a:solidFill>
                <a:schemeClr val="bg2">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ru-RU"/>
          </a:p>
        </c:txPr>
        <c:crossAx val="1354517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colors3.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9B7801-ADDE-4BE0-83AE-21C5A4C3D9BD}" type="datetimeFigureOut">
              <a:rPr lang="ru-RU" smtClean="0"/>
              <a:t>21.08.2024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67754-4B0E-493E-A8B6-14DF7078B5E8}" type="slidenum">
              <a:rPr lang="ru-RU" smtClean="0"/>
              <a:t>‹#›</a:t>
            </a:fld>
            <a:endParaRPr lang="ru-RU"/>
          </a:p>
        </p:txBody>
      </p:sp>
    </p:spTree>
    <p:extLst>
      <p:ext uri="{BB962C8B-B14F-4D97-AF65-F5344CB8AC3E}">
        <p14:creationId xmlns:p14="http://schemas.microsoft.com/office/powerpoint/2010/main" val="1970228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2</a:t>
            </a:fld>
            <a:endParaRPr lang="ru-RU"/>
          </a:p>
        </p:txBody>
      </p:sp>
    </p:spTree>
    <p:extLst>
      <p:ext uri="{BB962C8B-B14F-4D97-AF65-F5344CB8AC3E}">
        <p14:creationId xmlns:p14="http://schemas.microsoft.com/office/powerpoint/2010/main" val="2806958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11</a:t>
            </a:fld>
            <a:endParaRPr lang="ru-RU"/>
          </a:p>
        </p:txBody>
      </p:sp>
    </p:spTree>
    <p:extLst>
      <p:ext uri="{BB962C8B-B14F-4D97-AF65-F5344CB8AC3E}">
        <p14:creationId xmlns:p14="http://schemas.microsoft.com/office/powerpoint/2010/main" val="369918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12</a:t>
            </a:fld>
            <a:endParaRPr lang="ru-RU"/>
          </a:p>
        </p:txBody>
      </p:sp>
    </p:spTree>
    <p:extLst>
      <p:ext uri="{BB962C8B-B14F-4D97-AF65-F5344CB8AC3E}">
        <p14:creationId xmlns:p14="http://schemas.microsoft.com/office/powerpoint/2010/main" val="1101280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13</a:t>
            </a:fld>
            <a:endParaRPr lang="ru-RU"/>
          </a:p>
        </p:txBody>
      </p:sp>
    </p:spTree>
    <p:extLst>
      <p:ext uri="{BB962C8B-B14F-4D97-AF65-F5344CB8AC3E}">
        <p14:creationId xmlns:p14="http://schemas.microsoft.com/office/powerpoint/2010/main" val="49085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14</a:t>
            </a:fld>
            <a:endParaRPr lang="ru-RU"/>
          </a:p>
        </p:txBody>
      </p:sp>
    </p:spTree>
    <p:extLst>
      <p:ext uri="{BB962C8B-B14F-4D97-AF65-F5344CB8AC3E}">
        <p14:creationId xmlns:p14="http://schemas.microsoft.com/office/powerpoint/2010/main" val="674261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15</a:t>
            </a:fld>
            <a:endParaRPr lang="ru-RU"/>
          </a:p>
        </p:txBody>
      </p:sp>
    </p:spTree>
    <p:extLst>
      <p:ext uri="{BB962C8B-B14F-4D97-AF65-F5344CB8AC3E}">
        <p14:creationId xmlns:p14="http://schemas.microsoft.com/office/powerpoint/2010/main" val="336865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16</a:t>
            </a:fld>
            <a:endParaRPr lang="ru-RU"/>
          </a:p>
        </p:txBody>
      </p:sp>
    </p:spTree>
    <p:extLst>
      <p:ext uri="{BB962C8B-B14F-4D97-AF65-F5344CB8AC3E}">
        <p14:creationId xmlns:p14="http://schemas.microsoft.com/office/powerpoint/2010/main" val="1723440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17</a:t>
            </a:fld>
            <a:endParaRPr lang="ru-RU"/>
          </a:p>
        </p:txBody>
      </p:sp>
    </p:spTree>
    <p:extLst>
      <p:ext uri="{BB962C8B-B14F-4D97-AF65-F5344CB8AC3E}">
        <p14:creationId xmlns:p14="http://schemas.microsoft.com/office/powerpoint/2010/main" val="886925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18</a:t>
            </a:fld>
            <a:endParaRPr lang="ru-RU"/>
          </a:p>
        </p:txBody>
      </p:sp>
    </p:spTree>
    <p:extLst>
      <p:ext uri="{BB962C8B-B14F-4D97-AF65-F5344CB8AC3E}">
        <p14:creationId xmlns:p14="http://schemas.microsoft.com/office/powerpoint/2010/main" val="2176227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19</a:t>
            </a:fld>
            <a:endParaRPr lang="ru-RU"/>
          </a:p>
        </p:txBody>
      </p:sp>
    </p:spTree>
    <p:extLst>
      <p:ext uri="{BB962C8B-B14F-4D97-AF65-F5344CB8AC3E}">
        <p14:creationId xmlns:p14="http://schemas.microsoft.com/office/powerpoint/2010/main" val="1831155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20</a:t>
            </a:fld>
            <a:endParaRPr lang="ru-RU"/>
          </a:p>
        </p:txBody>
      </p:sp>
    </p:spTree>
    <p:extLst>
      <p:ext uri="{BB962C8B-B14F-4D97-AF65-F5344CB8AC3E}">
        <p14:creationId xmlns:p14="http://schemas.microsoft.com/office/powerpoint/2010/main" val="71697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3</a:t>
            </a:fld>
            <a:endParaRPr lang="ru-RU"/>
          </a:p>
        </p:txBody>
      </p:sp>
    </p:spTree>
    <p:extLst>
      <p:ext uri="{BB962C8B-B14F-4D97-AF65-F5344CB8AC3E}">
        <p14:creationId xmlns:p14="http://schemas.microsoft.com/office/powerpoint/2010/main" val="2049280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21</a:t>
            </a:fld>
            <a:endParaRPr lang="ru-RU"/>
          </a:p>
        </p:txBody>
      </p:sp>
    </p:spTree>
    <p:extLst>
      <p:ext uri="{BB962C8B-B14F-4D97-AF65-F5344CB8AC3E}">
        <p14:creationId xmlns:p14="http://schemas.microsoft.com/office/powerpoint/2010/main" val="24674684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22</a:t>
            </a:fld>
            <a:endParaRPr lang="ru-RU"/>
          </a:p>
        </p:txBody>
      </p:sp>
    </p:spTree>
    <p:extLst>
      <p:ext uri="{BB962C8B-B14F-4D97-AF65-F5344CB8AC3E}">
        <p14:creationId xmlns:p14="http://schemas.microsoft.com/office/powerpoint/2010/main" val="2514388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23</a:t>
            </a:fld>
            <a:endParaRPr lang="ru-RU"/>
          </a:p>
        </p:txBody>
      </p:sp>
    </p:spTree>
    <p:extLst>
      <p:ext uri="{BB962C8B-B14F-4D97-AF65-F5344CB8AC3E}">
        <p14:creationId xmlns:p14="http://schemas.microsoft.com/office/powerpoint/2010/main" val="219256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4</a:t>
            </a:fld>
            <a:endParaRPr lang="ru-RU"/>
          </a:p>
        </p:txBody>
      </p:sp>
    </p:spTree>
    <p:extLst>
      <p:ext uri="{BB962C8B-B14F-4D97-AF65-F5344CB8AC3E}">
        <p14:creationId xmlns:p14="http://schemas.microsoft.com/office/powerpoint/2010/main" val="1905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5</a:t>
            </a:fld>
            <a:endParaRPr lang="ru-RU"/>
          </a:p>
        </p:txBody>
      </p:sp>
    </p:spTree>
    <p:extLst>
      <p:ext uri="{BB962C8B-B14F-4D97-AF65-F5344CB8AC3E}">
        <p14:creationId xmlns:p14="http://schemas.microsoft.com/office/powerpoint/2010/main" val="1783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6</a:t>
            </a:fld>
            <a:endParaRPr lang="ru-RU"/>
          </a:p>
        </p:txBody>
      </p:sp>
    </p:spTree>
    <p:extLst>
      <p:ext uri="{BB962C8B-B14F-4D97-AF65-F5344CB8AC3E}">
        <p14:creationId xmlns:p14="http://schemas.microsoft.com/office/powerpoint/2010/main" val="333918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7</a:t>
            </a:fld>
            <a:endParaRPr lang="ru-RU"/>
          </a:p>
        </p:txBody>
      </p:sp>
    </p:spTree>
    <p:extLst>
      <p:ext uri="{BB962C8B-B14F-4D97-AF65-F5344CB8AC3E}">
        <p14:creationId xmlns:p14="http://schemas.microsoft.com/office/powerpoint/2010/main" val="252179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8</a:t>
            </a:fld>
            <a:endParaRPr lang="ru-RU"/>
          </a:p>
        </p:txBody>
      </p:sp>
    </p:spTree>
    <p:extLst>
      <p:ext uri="{BB962C8B-B14F-4D97-AF65-F5344CB8AC3E}">
        <p14:creationId xmlns:p14="http://schemas.microsoft.com/office/powerpoint/2010/main" val="248035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9</a:t>
            </a:fld>
            <a:endParaRPr lang="ru-RU"/>
          </a:p>
        </p:txBody>
      </p:sp>
    </p:spTree>
    <p:extLst>
      <p:ext uri="{BB962C8B-B14F-4D97-AF65-F5344CB8AC3E}">
        <p14:creationId xmlns:p14="http://schemas.microsoft.com/office/powerpoint/2010/main" val="90158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EC67754-4B0E-493E-A8B6-14DF7078B5E8}" type="slidenum">
              <a:rPr lang="ru-RU" smtClean="0"/>
              <a:t>10</a:t>
            </a:fld>
            <a:endParaRPr lang="ru-RU"/>
          </a:p>
        </p:txBody>
      </p:sp>
    </p:spTree>
    <p:extLst>
      <p:ext uri="{BB962C8B-B14F-4D97-AF65-F5344CB8AC3E}">
        <p14:creationId xmlns:p14="http://schemas.microsoft.com/office/powerpoint/2010/main" val="2037561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2FFB779-270B-4192-84BA-A697F48306DC}" type="datetimeFigureOut">
              <a:rPr lang="ru-RU" smtClean="0"/>
              <a:t>21.08.2024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61079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21.08.2024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065727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21.08.2024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812261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2FFB779-270B-4192-84BA-A697F48306DC}" type="datetimeFigureOut">
              <a:rPr lang="ru-RU" smtClean="0"/>
              <a:t>21.08.2024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70371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FFB779-270B-4192-84BA-A697F48306DC}" type="datetimeFigureOut">
              <a:rPr lang="ru-RU" smtClean="0"/>
              <a:t>21.08.2024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4076369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2FFB779-270B-4192-84BA-A697F48306DC}" type="datetimeFigureOut">
              <a:rPr lang="ru-RU" smtClean="0"/>
              <a:t>21.08.2024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625762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2FFB779-270B-4192-84BA-A697F48306DC}" type="datetimeFigureOut">
              <a:rPr lang="ru-RU" smtClean="0"/>
              <a:t>21.08.2024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88002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2FFB779-270B-4192-84BA-A697F48306DC}" type="datetimeFigureOut">
              <a:rPr lang="ru-RU" smtClean="0"/>
              <a:t>21.08.2024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295335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FFB779-270B-4192-84BA-A697F48306DC}" type="datetimeFigureOut">
              <a:rPr lang="ru-RU" smtClean="0"/>
              <a:t>21.08.2024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1988754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21.08.2024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3665695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2FFB779-270B-4192-84BA-A697F48306DC}" type="datetimeFigureOut">
              <a:rPr lang="ru-RU" smtClean="0"/>
              <a:t>21.08.2024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85DC19C-03DA-4066-9FF7-D0BF1BC6D6F6}" type="slidenum">
              <a:rPr lang="ru-RU" smtClean="0"/>
              <a:t>‹#›</a:t>
            </a:fld>
            <a:endParaRPr lang="ru-RU"/>
          </a:p>
        </p:txBody>
      </p:sp>
    </p:spTree>
    <p:extLst>
      <p:ext uri="{BB962C8B-B14F-4D97-AF65-F5344CB8AC3E}">
        <p14:creationId xmlns:p14="http://schemas.microsoft.com/office/powerpoint/2010/main" val="213416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FFB779-270B-4192-84BA-A697F48306DC}" type="datetimeFigureOut">
              <a:rPr lang="ru-RU" smtClean="0"/>
              <a:t>21.08.2024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5DC19C-03DA-4066-9FF7-D0BF1BC6D6F6}" type="slidenum">
              <a:rPr lang="ru-RU" smtClean="0"/>
              <a:t>‹#›</a:t>
            </a:fld>
            <a:endParaRPr lang="ru-RU"/>
          </a:p>
        </p:txBody>
      </p:sp>
    </p:spTree>
    <p:extLst>
      <p:ext uri="{BB962C8B-B14F-4D97-AF65-F5344CB8AC3E}">
        <p14:creationId xmlns:p14="http://schemas.microsoft.com/office/powerpoint/2010/main" val="3154979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7.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8.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8.jpe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2.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8.jpeg"/><Relationship Id="rId7"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61.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chart" Target="../charts/chart1.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61.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65.jpeg"/><Relationship Id="rId5" Type="http://schemas.openxmlformats.org/officeDocument/2006/relationships/image" Target="../media/image56.jpeg"/><Relationship Id="rId10" Type="http://schemas.openxmlformats.org/officeDocument/2006/relationships/image" Target="../media/image64.jpeg"/><Relationship Id="rId4" Type="http://schemas.openxmlformats.org/officeDocument/2006/relationships/image" Target="../media/image55.jpeg"/><Relationship Id="rId9" Type="http://schemas.openxmlformats.org/officeDocument/2006/relationships/image" Target="../media/image63.jpeg"/></Relationships>
</file>

<file path=ppt/slides/_rels/slide21.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67.jpg"/><Relationship Id="rId5" Type="http://schemas.openxmlformats.org/officeDocument/2006/relationships/image" Target="../media/image56.jpeg"/><Relationship Id="rId10" Type="http://schemas.openxmlformats.org/officeDocument/2006/relationships/image" Target="../media/image66.jpg"/><Relationship Id="rId4" Type="http://schemas.openxmlformats.org/officeDocument/2006/relationships/image" Target="../media/image55.jpeg"/><Relationship Id="rId9" Type="http://schemas.openxmlformats.org/officeDocument/2006/relationships/image" Target="../media/image63.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4.jpeg"/><Relationship Id="rId11" Type="http://schemas.openxmlformats.org/officeDocument/2006/relationships/image" Target="../media/image67.jpg"/><Relationship Id="rId5" Type="http://schemas.openxmlformats.org/officeDocument/2006/relationships/image" Target="../media/image56.jpeg"/><Relationship Id="rId10" Type="http://schemas.openxmlformats.org/officeDocument/2006/relationships/image" Target="../media/image66.jpg"/><Relationship Id="rId4" Type="http://schemas.openxmlformats.org/officeDocument/2006/relationships/image" Target="../media/image55.jpeg"/><Relationship Id="rId9" Type="http://schemas.openxmlformats.org/officeDocument/2006/relationships/image" Target="../media/image63.jpe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jpe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5.png"/><Relationship Id="rId10" Type="http://schemas.openxmlformats.org/officeDocument/2006/relationships/image" Target="../media/image61.jpg"/><Relationship Id="rId4" Type="http://schemas.openxmlformats.org/officeDocument/2006/relationships/image" Target="../media/image4.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chart" Target="../charts/char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g"/><Relationship Id="rId18" Type="http://schemas.openxmlformats.org/officeDocument/2006/relationships/image" Target="../media/image23.jp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jpg"/><Relationship Id="rId17" Type="http://schemas.openxmlformats.org/officeDocument/2006/relationships/image" Target="../media/image22.jpg"/><Relationship Id="rId2" Type="http://schemas.openxmlformats.org/officeDocument/2006/relationships/notesSlide" Target="../notesSlides/notesSlide4.xml"/><Relationship Id="rId16" Type="http://schemas.openxmlformats.org/officeDocument/2006/relationships/image" Target="../media/image21.jpg"/><Relationship Id="rId20"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20.jpg"/><Relationship Id="rId10" Type="http://schemas.openxmlformats.org/officeDocument/2006/relationships/image" Target="../media/image15.jpg"/><Relationship Id="rId19" Type="http://schemas.openxmlformats.org/officeDocument/2006/relationships/image" Target="../media/image24.jp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Рисунок 7" descr="Изображение выглядит как строительство, небо, на открытом воздухе, фонтан&#10;&#10;Автоматически созданное описание">
            <a:extLst>
              <a:ext uri="{FF2B5EF4-FFF2-40B4-BE49-F238E27FC236}">
                <a16:creationId xmlns:a16="http://schemas.microsoft.com/office/drawing/2014/main" id="{FF1B63C0-C403-4290-74E9-4F9358FE5EF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76" b="89905" l="9909" r="100000">
                        <a14:foregroundMark x1="37016" y1="19596" x2="35877" y2="19121"/>
                        <a14:foregroundMark x1="33257" y1="21971" x2="32005" y2="21140"/>
                        <a14:foregroundMark x1="60023" y1="18052" x2="61162" y2="17696"/>
                        <a14:foregroundMark x1="64920" y1="20665" x2="65376" y2="20546"/>
                        <a14:foregroundMark x1="78474" y1="27316" x2="72323" y2="25534"/>
                      </a14:backgroundRemoval>
                    </a14:imgEffect>
                  </a14:imgLayer>
                </a14:imgProps>
              </a:ext>
            </a:extLst>
          </a:blip>
          <a:stretch>
            <a:fillRect/>
          </a:stretch>
        </p:blipFill>
        <p:spPr>
          <a:xfrm>
            <a:off x="-1425732" y="2295584"/>
            <a:ext cx="7176244" cy="6859270"/>
          </a:xfrm>
          <a:prstGeom prst="rect">
            <a:avLst/>
          </a:prstGeom>
        </p:spPr>
      </p:pic>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152400" y="596030"/>
            <a:ext cx="8806350" cy="2248636"/>
          </a:xfrm>
        </p:spPr>
        <p:txBody>
          <a:bodyPr anchor="t">
            <a:noAutofit/>
          </a:bodyPr>
          <a:lstStyle/>
          <a:p>
            <a:r>
              <a:rPr lang="ru-RU" sz="3200" dirty="0">
                <a:solidFill>
                  <a:srgbClr val="212732"/>
                </a:solidFill>
                <a:latin typeface="Helvetica" panose="020B0604020202020204" pitchFamily="2" charset="0"/>
              </a:rPr>
              <a:t>Профессиональное сообщество: </a:t>
            </a:r>
            <a:endParaRPr lang="en-US" sz="3200" dirty="0">
              <a:solidFill>
                <a:srgbClr val="212732"/>
              </a:solidFill>
              <a:latin typeface="Helvetica" panose="020B0604020202020204" pitchFamily="2" charset="0"/>
            </a:endParaRPr>
          </a:p>
          <a:p>
            <a:r>
              <a:rPr lang="ru-RU" sz="3200" dirty="0">
                <a:solidFill>
                  <a:srgbClr val="212732"/>
                </a:solidFill>
                <a:latin typeface="Helvetica" panose="020B0604020202020204" pitchFamily="2" charset="0"/>
              </a:rPr>
              <a:t>от Августа к Августу</a:t>
            </a:r>
          </a:p>
          <a:p>
            <a:r>
              <a:rPr lang="ru-RU" sz="3200" dirty="0">
                <a:solidFill>
                  <a:srgbClr val="212732"/>
                </a:solidFill>
                <a:latin typeface="Helvetica" panose="020B0604020202020204" pitchFamily="2" charset="0"/>
              </a:rPr>
              <a:t>(от Года педагога и наставника к Году семьи)</a:t>
            </a: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Группа 21"/>
          <p:cNvGrpSpPr/>
          <p:nvPr/>
        </p:nvGrpSpPr>
        <p:grpSpPr>
          <a:xfrm>
            <a:off x="9137384" y="-576943"/>
            <a:ext cx="1560286" cy="8011886"/>
            <a:chOff x="9137384" y="-576943"/>
            <a:chExt cx="1560286" cy="8011886"/>
          </a:xfrm>
        </p:grpSpPr>
        <p:sp>
          <p:nvSpPr>
            <p:cNvPr id="12" name="Прямоугольник 11"/>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4"/>
            <a:stretch>
              <a:fillRect/>
            </a:stretch>
          </p:blipFill>
          <p:spPr>
            <a:xfrm>
              <a:off x="9611444" y="135316"/>
              <a:ext cx="612167" cy="612167"/>
            </a:xfrm>
            <a:prstGeom prst="rect">
              <a:avLst/>
            </a:prstGeom>
          </p:spPr>
        </p:pic>
        <p:pic>
          <p:nvPicPr>
            <p:cNvPr id="6" name="Рисунок 5" descr="Изображение выглядит как логотип, символ, Графика, Шрифт&#10;&#10;Автоматически созданное описание">
              <a:extLst>
                <a:ext uri="{FF2B5EF4-FFF2-40B4-BE49-F238E27FC236}">
                  <a16:creationId xmlns:a16="http://schemas.microsoft.com/office/drawing/2014/main" id="{44C4159B-A0C5-C714-2070-314F19CB4561}"/>
                </a:ext>
              </a:extLst>
            </p:cNvPr>
            <p:cNvPicPr>
              <a:picLocks noChangeAspect="1"/>
            </p:cNvPicPr>
            <p:nvPr/>
          </p:nvPicPr>
          <p:blipFill>
            <a:blip r:embed="rId5"/>
            <a:stretch>
              <a:fillRect/>
            </a:stretch>
          </p:blipFill>
          <p:spPr>
            <a:xfrm>
              <a:off x="9571671" y="956719"/>
              <a:ext cx="691713" cy="612167"/>
            </a:xfrm>
            <a:prstGeom prst="rect">
              <a:avLst/>
            </a:prstGeom>
          </p:spPr>
        </p:pic>
        <p:pic>
          <p:nvPicPr>
            <p:cNvPr id="5" name="Рисунок 4"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364C3788-CDEB-833A-EAE0-593AA0289348}"/>
                </a:ext>
              </a:extLst>
            </p:cNvPr>
            <p:cNvPicPr>
              <a:picLocks noChangeAspect="1"/>
            </p:cNvPicPr>
            <p:nvPr/>
          </p:nvPicPr>
          <p:blipFill>
            <a:blip r:embed="rId6"/>
            <a:stretch>
              <a:fillRect/>
            </a:stretch>
          </p:blipFill>
          <p:spPr>
            <a:xfrm>
              <a:off x="9472315" y="1778122"/>
              <a:ext cx="890424" cy="612167"/>
            </a:xfrm>
            <a:prstGeom prst="rect">
              <a:avLst/>
            </a:prstGeom>
          </p:spPr>
        </p:pic>
      </p:grpSp>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433286" y="2045131"/>
            <a:ext cx="3269593" cy="4939431"/>
          </a:xfrm>
          <a:prstGeom prst="rect">
            <a:avLst/>
          </a:prstGeom>
        </p:spPr>
      </p:pic>
      <p:sp>
        <p:nvSpPr>
          <p:cNvPr id="17" name="Заголовок 1"/>
          <p:cNvSpPr>
            <a:spLocks noGrp="1"/>
          </p:cNvSpPr>
          <p:nvPr>
            <p:ph type="ctrTitle"/>
          </p:nvPr>
        </p:nvSpPr>
        <p:spPr>
          <a:xfrm>
            <a:off x="3035030" y="5337624"/>
            <a:ext cx="4589906" cy="1563914"/>
          </a:xfrm>
          <a:solidFill>
            <a:srgbClr val="C3CFD9">
              <a:alpha val="41000"/>
            </a:srgbClr>
          </a:solidFill>
        </p:spPr>
        <p:txBody>
          <a:bodyPr anchor="t">
            <a:noAutofit/>
          </a:bodyPr>
          <a:lstStyle/>
          <a:p>
            <a:pPr algn="r"/>
            <a:r>
              <a:rPr lang="ru-RU" sz="1800" dirty="0">
                <a:solidFill>
                  <a:srgbClr val="212732"/>
                </a:solidFill>
                <a:latin typeface="Fira Sans" panose="020B0503050000020004" pitchFamily="34" charset="0"/>
              </a:rPr>
              <a:t>Председатель Волгоградской областной организации Общероссийского Профсоюза образования </a:t>
            </a:r>
            <a:br>
              <a:rPr lang="en-US" sz="1800" dirty="0">
                <a:solidFill>
                  <a:srgbClr val="212732"/>
                </a:solidFill>
                <a:latin typeface="Fira Sans" panose="020B0503050000020004" pitchFamily="34" charset="0"/>
              </a:rPr>
            </a:br>
            <a:r>
              <a:rPr lang="ru-RU" sz="1800" dirty="0">
                <a:solidFill>
                  <a:srgbClr val="212732"/>
                </a:solidFill>
                <a:latin typeface="Fira Sans" panose="020B0503050000020004" pitchFamily="34" charset="0"/>
              </a:rPr>
              <a:t>Кочергина Лариса Львовна </a:t>
            </a:r>
          </a:p>
        </p:txBody>
      </p:sp>
      <p:pic>
        <p:nvPicPr>
          <p:cNvPr id="19" name="Picture 2" descr="https://cdnn21.img.ria.ru/images/07e8/04/04/1937826582_0:38:3071:1765_1920x0_80_0_0_91711541e54be6bce86ea18ed8b07067.jpg"/>
          <p:cNvPicPr>
            <a:picLocks noChangeAspect="1" noChangeArrowheads="1"/>
          </p:cNvPicPr>
          <p:nvPr/>
        </p:nvPicPr>
        <p:blipFill rotWithShape="1">
          <a:blip r:embed="rId8">
            <a:extLst>
              <a:ext uri="{28A0092B-C50C-407E-A947-70E740481C1C}">
                <a14:useLocalDpi xmlns:a14="http://schemas.microsoft.com/office/drawing/2010/main" val="0"/>
              </a:ext>
            </a:extLst>
          </a:blip>
          <a:srcRect l="32532" r="11609"/>
          <a:stretch/>
        </p:blipFill>
        <p:spPr bwMode="auto">
          <a:xfrm flipH="1">
            <a:off x="-6835601" y="2295584"/>
            <a:ext cx="4899464" cy="492918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961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508"/>
            <a:ext cx="12192000" cy="8129016"/>
          </a:xfrm>
          <a:prstGeom prst="rect">
            <a:avLst/>
          </a:prstGeom>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8818" y="3650984"/>
            <a:ext cx="527582" cy="527582"/>
          </a:xfrm>
          <a:prstGeom prst="rect">
            <a:avLst/>
          </a:prstGeom>
        </p:spPr>
      </p:pic>
      <p:sp>
        <p:nvSpPr>
          <p:cNvPr id="23" name="Сердце 22"/>
          <p:cNvSpPr/>
          <p:nvPr/>
        </p:nvSpPr>
        <p:spPr>
          <a:xfrm>
            <a:off x="4978519" y="3797785"/>
            <a:ext cx="488180" cy="38638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Молодежная политика в приоритете</a:t>
            </a:r>
            <a:endParaRPr lang="ru-RU" sz="6000" dirty="0">
              <a:solidFill>
                <a:srgbClr val="212732"/>
              </a:solidFill>
              <a:latin typeface="Helvetica" panose="020B0604020202020204" pitchFamily="2" charset="0"/>
            </a:endParaRPr>
          </a:p>
        </p:txBody>
      </p:sp>
      <p:grpSp>
        <p:nvGrpSpPr>
          <p:cNvPr id="22" name="Группа 21"/>
          <p:cNvGrpSpPr/>
          <p:nvPr/>
        </p:nvGrpSpPr>
        <p:grpSpPr>
          <a:xfrm>
            <a:off x="9137384" y="-8443693"/>
            <a:ext cx="1560286" cy="8011886"/>
            <a:chOff x="9137384" y="-576943"/>
            <a:chExt cx="1560286" cy="8011886"/>
          </a:xfrm>
        </p:grpSpPr>
        <p:sp>
          <p:nvSpPr>
            <p:cNvPr id="12" name="Прямоугольник 11"/>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5"/>
            <a:stretch>
              <a:fillRect/>
            </a:stretch>
          </p:blipFill>
          <p:spPr>
            <a:xfrm>
              <a:off x="9611444" y="135316"/>
              <a:ext cx="612167" cy="612167"/>
            </a:xfrm>
            <a:prstGeom prst="rect">
              <a:avLst/>
            </a:prstGeom>
          </p:spPr>
        </p:pic>
        <p:pic>
          <p:nvPicPr>
            <p:cNvPr id="6" name="Рисунок 5" descr="Изображение выглядит как логотип, символ, Графика, Шрифт&#10;&#10;Автоматически созданное описание">
              <a:extLst>
                <a:ext uri="{FF2B5EF4-FFF2-40B4-BE49-F238E27FC236}">
                  <a16:creationId xmlns:a16="http://schemas.microsoft.com/office/drawing/2014/main" id="{44C4159B-A0C5-C714-2070-314F19CB4561}"/>
                </a:ext>
              </a:extLst>
            </p:cNvPr>
            <p:cNvPicPr>
              <a:picLocks noChangeAspect="1"/>
            </p:cNvPicPr>
            <p:nvPr/>
          </p:nvPicPr>
          <p:blipFill>
            <a:blip r:embed="rId6"/>
            <a:stretch>
              <a:fillRect/>
            </a:stretch>
          </p:blipFill>
          <p:spPr>
            <a:xfrm>
              <a:off x="9571671" y="956719"/>
              <a:ext cx="691713" cy="612167"/>
            </a:xfrm>
            <a:prstGeom prst="rect">
              <a:avLst/>
            </a:prstGeom>
          </p:spPr>
        </p:pic>
        <p:pic>
          <p:nvPicPr>
            <p:cNvPr id="5" name="Рисунок 4"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364C3788-CDEB-833A-EAE0-593AA0289348}"/>
                </a:ext>
              </a:extLst>
            </p:cNvPr>
            <p:cNvPicPr>
              <a:picLocks noChangeAspect="1"/>
            </p:cNvPicPr>
            <p:nvPr/>
          </p:nvPicPr>
          <p:blipFill>
            <a:blip r:embed="rId7"/>
            <a:stretch>
              <a:fillRect/>
            </a:stretch>
          </p:blipFill>
          <p:spPr>
            <a:xfrm>
              <a:off x="9472315" y="1778122"/>
              <a:ext cx="890424" cy="612167"/>
            </a:xfrm>
            <a:prstGeom prst="rect">
              <a:avLst/>
            </a:prstGeom>
          </p:spPr>
        </p:pic>
      </p:grpSp>
      <p:sp>
        <p:nvSpPr>
          <p:cNvPr id="17" name="Заголовок 1"/>
          <p:cNvSpPr>
            <a:spLocks noGrp="1"/>
          </p:cNvSpPr>
          <p:nvPr>
            <p:ph type="ctrTitle"/>
          </p:nvPr>
        </p:nvSpPr>
        <p:spPr>
          <a:xfrm>
            <a:off x="4628052" y="1817555"/>
            <a:ext cx="5987784" cy="298304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«Прошу профсоюзы активно включиться в наш новый национальный проект «Молодежь и дети», плодотворно сотрудничать с «Движением первых», </a:t>
            </a:r>
            <a:r>
              <a:rPr lang="ru-RU" sz="1800" dirty="0" err="1">
                <a:latin typeface="Fira Sans" panose="020B0503050000020004" pitchFamily="34" charset="0"/>
              </a:rPr>
              <a:t>Росмолодежью</a:t>
            </a:r>
            <a:r>
              <a:rPr lang="ru-RU" sz="1800" dirty="0">
                <a:latin typeface="Fira Sans" panose="020B0503050000020004" pitchFamily="34" charset="0"/>
              </a:rPr>
              <a:t>, обществом «Знание». …Мы должны чувствовать новые поколения людей, понимать их и реагировать на их запросы. Таково веление времени, колоссальных изменений, темпов этих изменений в наше время, мы являемся участниками всех этих процессов».</a:t>
            </a:r>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l="17167" r="17167"/>
          <a:stretch/>
        </p:blipFill>
        <p:spPr bwMode="auto">
          <a:xfrm>
            <a:off x="-441614" y="2226114"/>
            <a:ext cx="4899464" cy="49291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86088" y="4798359"/>
            <a:ext cx="6011582" cy="400110"/>
          </a:xfrm>
          <a:prstGeom prst="rect">
            <a:avLst/>
          </a:prstGeom>
        </p:spPr>
        <p:txBody>
          <a:bodyPr wrap="none">
            <a:spAutoFit/>
          </a:bodyPr>
          <a:lstStyle/>
          <a:p>
            <a:pPr algn="r"/>
            <a:r>
              <a:rPr lang="ru-RU" sz="2000" dirty="0">
                <a:latin typeface="Fira Sans" panose="020B0503050000020004" pitchFamily="34" charset="0"/>
              </a:rPr>
              <a:t>В.В. Путин. Из выступления на Х</a:t>
            </a:r>
            <a:r>
              <a:rPr lang="en-US" sz="2000" dirty="0">
                <a:latin typeface="Fira Sans" panose="020B0503050000020004" pitchFamily="34" charset="0"/>
              </a:rPr>
              <a:t>II </a:t>
            </a:r>
            <a:r>
              <a:rPr lang="ru-RU" sz="2000" dirty="0">
                <a:latin typeface="Fira Sans" panose="020B0503050000020004" pitchFamily="34" charset="0"/>
              </a:rPr>
              <a:t>съезде ФНПР</a:t>
            </a:r>
          </a:p>
        </p:txBody>
      </p:sp>
      <p:sp>
        <p:nvSpPr>
          <p:cNvPr id="21"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602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5794"/>
            <a:ext cx="12191998" cy="8129588"/>
          </a:xfrm>
          <a:prstGeom prst="rect">
            <a:avLst/>
          </a:prstGeom>
        </p:spPr>
      </p:pic>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Молодежная политика в приоритете</a:t>
            </a:r>
            <a:endParaRPr lang="ru-RU" sz="6000" dirty="0">
              <a:solidFill>
                <a:srgbClr val="212732"/>
              </a:solidFill>
              <a:latin typeface="Helvetica" panose="020B0604020202020204" pitchFamily="2" charset="0"/>
            </a:endParaRPr>
          </a:p>
        </p:txBody>
      </p:sp>
      <p:grpSp>
        <p:nvGrpSpPr>
          <p:cNvPr id="22" name="Группа 21"/>
          <p:cNvGrpSpPr/>
          <p:nvPr/>
        </p:nvGrpSpPr>
        <p:grpSpPr>
          <a:xfrm>
            <a:off x="9137384" y="-8443693"/>
            <a:ext cx="1560286" cy="8011886"/>
            <a:chOff x="9137384" y="-576943"/>
            <a:chExt cx="1560286" cy="8011886"/>
          </a:xfrm>
        </p:grpSpPr>
        <p:sp>
          <p:nvSpPr>
            <p:cNvPr id="12" name="Прямоугольник 11"/>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4"/>
            <a:stretch>
              <a:fillRect/>
            </a:stretch>
          </p:blipFill>
          <p:spPr>
            <a:xfrm>
              <a:off x="9611444" y="135316"/>
              <a:ext cx="612167" cy="612167"/>
            </a:xfrm>
            <a:prstGeom prst="rect">
              <a:avLst/>
            </a:prstGeom>
          </p:spPr>
        </p:pic>
        <p:pic>
          <p:nvPicPr>
            <p:cNvPr id="6" name="Рисунок 5" descr="Изображение выглядит как логотип, символ, Графика, Шрифт&#10;&#10;Автоматически созданное описание">
              <a:extLst>
                <a:ext uri="{FF2B5EF4-FFF2-40B4-BE49-F238E27FC236}">
                  <a16:creationId xmlns:a16="http://schemas.microsoft.com/office/drawing/2014/main" id="{44C4159B-A0C5-C714-2070-314F19CB4561}"/>
                </a:ext>
              </a:extLst>
            </p:cNvPr>
            <p:cNvPicPr>
              <a:picLocks noChangeAspect="1"/>
            </p:cNvPicPr>
            <p:nvPr/>
          </p:nvPicPr>
          <p:blipFill>
            <a:blip r:embed="rId5"/>
            <a:stretch>
              <a:fillRect/>
            </a:stretch>
          </p:blipFill>
          <p:spPr>
            <a:xfrm>
              <a:off x="9571671" y="956719"/>
              <a:ext cx="691713" cy="612167"/>
            </a:xfrm>
            <a:prstGeom prst="rect">
              <a:avLst/>
            </a:prstGeom>
          </p:spPr>
        </p:pic>
        <p:pic>
          <p:nvPicPr>
            <p:cNvPr id="5" name="Рисунок 4"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364C3788-CDEB-833A-EAE0-593AA0289348}"/>
                </a:ext>
              </a:extLst>
            </p:cNvPr>
            <p:cNvPicPr>
              <a:picLocks noChangeAspect="1"/>
            </p:cNvPicPr>
            <p:nvPr/>
          </p:nvPicPr>
          <p:blipFill>
            <a:blip r:embed="rId6"/>
            <a:stretch>
              <a:fillRect/>
            </a:stretch>
          </p:blipFill>
          <p:spPr>
            <a:xfrm>
              <a:off x="9472315" y="1778122"/>
              <a:ext cx="890424" cy="612167"/>
            </a:xfrm>
            <a:prstGeom prst="rect">
              <a:avLst/>
            </a:prstGeom>
          </p:spPr>
        </p:pic>
      </p:grpSp>
      <p:sp>
        <p:nvSpPr>
          <p:cNvPr id="17" name="Заголовок 1"/>
          <p:cNvSpPr>
            <a:spLocks noGrp="1"/>
          </p:cNvSpPr>
          <p:nvPr>
            <p:ph type="ctrTitle"/>
          </p:nvPr>
        </p:nvSpPr>
        <p:spPr>
          <a:xfrm>
            <a:off x="13600602" y="1886677"/>
            <a:ext cx="5987784" cy="298304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«Прошу профсоюзы активно включиться в наш новый национальный проект «Молодежь и дети», плодотворно сотрудничать с «Движением первых», </a:t>
            </a:r>
            <a:r>
              <a:rPr lang="ru-RU" sz="1800" dirty="0" err="1">
                <a:latin typeface="Fira Sans" panose="020B0503050000020004" pitchFamily="34" charset="0"/>
              </a:rPr>
              <a:t>Росмолодежью</a:t>
            </a:r>
            <a:r>
              <a:rPr lang="ru-RU" sz="1800" dirty="0">
                <a:latin typeface="Fira Sans" panose="020B0503050000020004" pitchFamily="34" charset="0"/>
              </a:rPr>
              <a:t>, обществом «Знание». …Мы должны чувствовать новые поколения людей, понимать их и реагировать на их запросы. Таково веление времени, колоссальных изменений, темпов этих изменений в наше время, мы являемся участниками всех этих процессов»</a:t>
            </a:r>
          </a:p>
        </p:txBody>
      </p:sp>
      <p:sp>
        <p:nvSpPr>
          <p:cNvPr id="2" name="Прямоугольник 1"/>
          <p:cNvSpPr/>
          <p:nvPr/>
        </p:nvSpPr>
        <p:spPr>
          <a:xfrm>
            <a:off x="4686088" y="7319736"/>
            <a:ext cx="6011582" cy="400110"/>
          </a:xfrm>
          <a:prstGeom prst="rect">
            <a:avLst/>
          </a:prstGeom>
        </p:spPr>
        <p:txBody>
          <a:bodyPr wrap="none">
            <a:spAutoFit/>
          </a:bodyPr>
          <a:lstStyle/>
          <a:p>
            <a:pPr algn="r"/>
            <a:r>
              <a:rPr lang="ru-RU" sz="2000" dirty="0">
                <a:latin typeface="Fira Sans" panose="020B0503050000020004" pitchFamily="34" charset="0"/>
              </a:rPr>
              <a:t>В.В. Путин. Из выступления на Х</a:t>
            </a:r>
            <a:r>
              <a:rPr lang="en-US" sz="2000" dirty="0">
                <a:latin typeface="Fira Sans" panose="020B0503050000020004" pitchFamily="34" charset="0"/>
              </a:rPr>
              <a:t>II </a:t>
            </a:r>
            <a:r>
              <a:rPr lang="ru-RU" sz="2000" dirty="0">
                <a:latin typeface="Fira Sans" panose="020B0503050000020004" pitchFamily="34" charset="0"/>
              </a:rPr>
              <a:t>съезде ФНПР</a:t>
            </a:r>
          </a:p>
        </p:txBody>
      </p:sp>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07834" y="0"/>
            <a:ext cx="7829550" cy="7829550"/>
          </a:xfrm>
          <a:prstGeom prst="rect">
            <a:avLst/>
          </a:prstGeom>
        </p:spPr>
      </p:pic>
      <p:sp>
        <p:nvSpPr>
          <p:cNvPr id="16"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Сердце 9"/>
          <p:cNvSpPr/>
          <p:nvPr/>
        </p:nvSpPr>
        <p:spPr>
          <a:xfrm>
            <a:off x="1600200" y="1123950"/>
            <a:ext cx="7244818" cy="573405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Сердце 17"/>
          <p:cNvSpPr/>
          <p:nvPr/>
        </p:nvSpPr>
        <p:spPr>
          <a:xfrm>
            <a:off x="1600200" y="1123950"/>
            <a:ext cx="7244818" cy="5734050"/>
          </a:xfrm>
          <a:prstGeom prst="hear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Picture 2">
            <a:extLst>
              <a:ext uri="{FF2B5EF4-FFF2-40B4-BE49-F238E27FC236}">
                <a16:creationId xmlns:a16="http://schemas.microsoft.com/office/drawing/2014/main" id="{CEC69650-B021-5A14-34AA-8F632DF357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7167" r="17167"/>
          <a:stretch/>
        </p:blipFill>
        <p:spPr bwMode="auto">
          <a:xfrm>
            <a:off x="-6756689" y="2226114"/>
            <a:ext cx="4899464" cy="4929188"/>
          </a:xfrm>
          <a:prstGeom prst="rect">
            <a:avLst/>
          </a:prstGeom>
          <a:noFill/>
          <a:extLst>
            <a:ext uri="{909E8E84-426E-40DD-AFC4-6F175D3DCCD1}">
              <a14:hiddenFill xmlns:a14="http://schemas.microsoft.com/office/drawing/2010/main">
                <a:solidFill>
                  <a:srgbClr val="FFFFFF"/>
                </a:solidFill>
              </a14:hiddenFill>
            </a:ext>
          </a:extLst>
        </p:spPr>
      </p:pic>
      <p:pic>
        <p:nvPicPr>
          <p:cNvPr id="13" name="Рисунок 12">
            <a:extLst>
              <a:ext uri="{FF2B5EF4-FFF2-40B4-BE49-F238E27FC236}">
                <a16:creationId xmlns:a16="http://schemas.microsoft.com/office/drawing/2014/main" id="{5BED2BE9-8B9F-0F5D-C21F-C280A844AC70}"/>
              </a:ext>
            </a:extLst>
          </p:cNvPr>
          <p:cNvPicPr>
            <a:picLocks noChangeAspect="1"/>
          </p:cNvPicPr>
          <p:nvPr/>
        </p:nvPicPr>
        <p:blipFill rotWithShape="1">
          <a:blip r:embed="rId9" cstate="print">
            <a:extLst>
              <a:ext uri="{28A0092B-C50C-407E-A947-70E740481C1C}">
                <a14:useLocalDpi xmlns:a14="http://schemas.microsoft.com/office/drawing/2010/main" val="0"/>
              </a:ext>
            </a:extLst>
          </a:blip>
          <a:stretch/>
        </p:blipFill>
        <p:spPr>
          <a:xfrm>
            <a:off x="4686088" y="7719846"/>
            <a:ext cx="1299898" cy="956890"/>
          </a:xfrm>
          <a:prstGeom prst="rect">
            <a:avLst/>
          </a:prstGeom>
        </p:spPr>
      </p:pic>
    </p:spTree>
    <p:extLst>
      <p:ext uri="{BB962C8B-B14F-4D97-AF65-F5344CB8AC3E}">
        <p14:creationId xmlns:p14="http://schemas.microsoft.com/office/powerpoint/2010/main" val="2940505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5794"/>
            <a:ext cx="12191998" cy="8129588"/>
          </a:xfrm>
          <a:prstGeom prst="rect">
            <a:avLst/>
          </a:prstGeom>
        </p:spPr>
      </p:pic>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1" y="553313"/>
            <a:ext cx="12192000" cy="1058664"/>
          </a:xfrm>
        </p:spPr>
        <p:txBody>
          <a:bodyPr anchor="t">
            <a:noAutofit/>
          </a:bodyPr>
          <a:lstStyle/>
          <a:p>
            <a:pPr algn="l"/>
            <a:r>
              <a:rPr lang="ru-RU" sz="3200" dirty="0">
                <a:latin typeface="Helvetica" panose="020B0604020202020204" pitchFamily="34" charset="0"/>
                <a:cs typeface="Helvetica" panose="020B0604020202020204" pitchFamily="34" charset="0"/>
              </a:rPr>
              <a:t>Форум молодых педагогов «Думая о будущем!» -2024</a:t>
            </a:r>
            <a:br>
              <a:rPr lang="ru-RU" sz="3200" dirty="0">
                <a:latin typeface="Helvetica" panose="020B0604020202020204" pitchFamily="34" charset="0"/>
                <a:cs typeface="Helvetica" panose="020B0604020202020204" pitchFamily="34" charset="0"/>
              </a:rPr>
            </a:br>
            <a:r>
              <a:rPr lang="ru-RU" sz="3200" dirty="0">
                <a:latin typeface="Helvetica" panose="020B0604020202020204" pitchFamily="34" charset="0"/>
                <a:cs typeface="Helvetica" panose="020B0604020202020204" pitchFamily="34" charset="0"/>
              </a:rPr>
              <a:t>«</a:t>
            </a:r>
            <a:r>
              <a:rPr lang="ru-RU" sz="3200" dirty="0" err="1">
                <a:latin typeface="Helvetica" panose="020B0604020202020204" pitchFamily="34" charset="0"/>
                <a:cs typeface="Helvetica" panose="020B0604020202020204" pitchFamily="34" charset="0"/>
              </a:rPr>
              <a:t>ПРОФкомпетентность</a:t>
            </a:r>
            <a:r>
              <a:rPr lang="ru-RU" sz="3200" dirty="0">
                <a:latin typeface="Helvetica" panose="020B0604020202020204" pitchFamily="34" charset="0"/>
                <a:cs typeface="Helvetica" panose="020B0604020202020204" pitchFamily="34" charset="0"/>
              </a:rPr>
              <a:t>! </a:t>
            </a:r>
            <a:r>
              <a:rPr lang="ru-RU" sz="3200" dirty="0" err="1">
                <a:latin typeface="Helvetica" panose="020B0604020202020204" pitchFamily="34" charset="0"/>
                <a:cs typeface="Helvetica" panose="020B0604020202020204" pitchFamily="34" charset="0"/>
              </a:rPr>
              <a:t>ПРОФмастерство</a:t>
            </a:r>
            <a:r>
              <a:rPr lang="ru-RU" sz="3200" dirty="0">
                <a:latin typeface="Helvetica" panose="020B0604020202020204" pitchFamily="34" charset="0"/>
                <a:cs typeface="Helvetica" panose="020B0604020202020204" pitchFamily="34" charset="0"/>
              </a:rPr>
              <a:t>! </a:t>
            </a:r>
            <a:r>
              <a:rPr lang="ru-RU" sz="3200" dirty="0" err="1">
                <a:latin typeface="Helvetica" panose="020B0604020202020204" pitchFamily="34" charset="0"/>
                <a:cs typeface="Helvetica" panose="020B0604020202020204" pitchFamily="34" charset="0"/>
              </a:rPr>
              <a:t>ПРОФсоюз</a:t>
            </a:r>
            <a:r>
              <a:rPr lang="ru-RU" sz="3200" dirty="0">
                <a:latin typeface="Helvetica" panose="020B0604020202020204" pitchFamily="34" charset="0"/>
                <a:cs typeface="Helvetica" panose="020B0604020202020204" pitchFamily="34" charset="0"/>
              </a:rPr>
              <a:t>!»</a:t>
            </a:r>
          </a:p>
        </p:txBody>
      </p:sp>
      <p:grpSp>
        <p:nvGrpSpPr>
          <p:cNvPr id="22" name="Группа 21"/>
          <p:cNvGrpSpPr/>
          <p:nvPr/>
        </p:nvGrpSpPr>
        <p:grpSpPr>
          <a:xfrm>
            <a:off x="9137384" y="-8443693"/>
            <a:ext cx="1560286" cy="8011886"/>
            <a:chOff x="9137384" y="-576943"/>
            <a:chExt cx="1560286" cy="8011886"/>
          </a:xfrm>
        </p:grpSpPr>
        <p:sp>
          <p:nvSpPr>
            <p:cNvPr id="12" name="Прямоугольник 11"/>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4"/>
            <a:stretch>
              <a:fillRect/>
            </a:stretch>
          </p:blipFill>
          <p:spPr>
            <a:xfrm>
              <a:off x="9611444" y="135316"/>
              <a:ext cx="612167" cy="612167"/>
            </a:xfrm>
            <a:prstGeom prst="rect">
              <a:avLst/>
            </a:prstGeom>
          </p:spPr>
        </p:pic>
        <p:pic>
          <p:nvPicPr>
            <p:cNvPr id="6" name="Рисунок 5" descr="Изображение выглядит как логотип, символ, Графика, Шрифт&#10;&#10;Автоматически созданное описание">
              <a:extLst>
                <a:ext uri="{FF2B5EF4-FFF2-40B4-BE49-F238E27FC236}">
                  <a16:creationId xmlns:a16="http://schemas.microsoft.com/office/drawing/2014/main" id="{44C4159B-A0C5-C714-2070-314F19CB4561}"/>
                </a:ext>
              </a:extLst>
            </p:cNvPr>
            <p:cNvPicPr>
              <a:picLocks noChangeAspect="1"/>
            </p:cNvPicPr>
            <p:nvPr/>
          </p:nvPicPr>
          <p:blipFill>
            <a:blip r:embed="rId5"/>
            <a:stretch>
              <a:fillRect/>
            </a:stretch>
          </p:blipFill>
          <p:spPr>
            <a:xfrm>
              <a:off x="9571671" y="956719"/>
              <a:ext cx="691713" cy="612167"/>
            </a:xfrm>
            <a:prstGeom prst="rect">
              <a:avLst/>
            </a:prstGeom>
          </p:spPr>
        </p:pic>
        <p:pic>
          <p:nvPicPr>
            <p:cNvPr id="5" name="Рисунок 4"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364C3788-CDEB-833A-EAE0-593AA0289348}"/>
                </a:ext>
              </a:extLst>
            </p:cNvPr>
            <p:cNvPicPr>
              <a:picLocks noChangeAspect="1"/>
            </p:cNvPicPr>
            <p:nvPr/>
          </p:nvPicPr>
          <p:blipFill>
            <a:blip r:embed="rId6"/>
            <a:stretch>
              <a:fillRect/>
            </a:stretch>
          </p:blipFill>
          <p:spPr>
            <a:xfrm>
              <a:off x="9472315" y="1778122"/>
              <a:ext cx="890424" cy="612167"/>
            </a:xfrm>
            <a:prstGeom prst="rect">
              <a:avLst/>
            </a:prstGeom>
          </p:spPr>
        </p:pic>
      </p:grpSp>
      <p:sp>
        <p:nvSpPr>
          <p:cNvPr id="17" name="Заголовок 1"/>
          <p:cNvSpPr>
            <a:spLocks noGrp="1"/>
          </p:cNvSpPr>
          <p:nvPr>
            <p:ph type="ctrTitle"/>
          </p:nvPr>
        </p:nvSpPr>
        <p:spPr>
          <a:xfrm>
            <a:off x="13600602" y="1886677"/>
            <a:ext cx="5987784" cy="298304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«Прошу профсоюзы активно включиться в наш новый национальный проект «Молодежь и дети», плодотворно сотрудничать с «Движением первых», </a:t>
            </a:r>
            <a:r>
              <a:rPr lang="ru-RU" sz="1800" dirty="0" err="1">
                <a:latin typeface="Fira Sans" panose="020B0503050000020004" pitchFamily="34" charset="0"/>
              </a:rPr>
              <a:t>Росмолодежью</a:t>
            </a:r>
            <a:r>
              <a:rPr lang="ru-RU" sz="1800" dirty="0">
                <a:latin typeface="Fira Sans" panose="020B0503050000020004" pitchFamily="34" charset="0"/>
              </a:rPr>
              <a:t>, обществом «Знание». …Мы должны чувствовать новые поколения людей, понимать их и реагировать на их запросы. Таково веление времени, колоссальных изменений, темпов этих изменений в наше время, мы являемся участниками всех этих процессов»</a:t>
            </a:r>
          </a:p>
        </p:txBody>
      </p:sp>
      <p:sp>
        <p:nvSpPr>
          <p:cNvPr id="2" name="Прямоугольник 1"/>
          <p:cNvSpPr/>
          <p:nvPr/>
        </p:nvSpPr>
        <p:spPr>
          <a:xfrm>
            <a:off x="4686088" y="7319736"/>
            <a:ext cx="6011582" cy="400110"/>
          </a:xfrm>
          <a:prstGeom prst="rect">
            <a:avLst/>
          </a:prstGeom>
        </p:spPr>
        <p:txBody>
          <a:bodyPr wrap="none">
            <a:spAutoFit/>
          </a:bodyPr>
          <a:lstStyle/>
          <a:p>
            <a:pPr algn="r"/>
            <a:r>
              <a:rPr lang="ru-RU" sz="2000" dirty="0">
                <a:latin typeface="Fira Sans" panose="020B0503050000020004" pitchFamily="34" charset="0"/>
              </a:rPr>
              <a:t>В.В. Путин. Из выступления на Х</a:t>
            </a:r>
            <a:r>
              <a:rPr lang="en-US" sz="2000" dirty="0">
                <a:latin typeface="Fira Sans" panose="020B0503050000020004" pitchFamily="34" charset="0"/>
              </a:rPr>
              <a:t>II </a:t>
            </a:r>
            <a:r>
              <a:rPr lang="ru-RU" sz="2000" dirty="0">
                <a:latin typeface="Fira Sans" panose="020B0503050000020004" pitchFamily="34" charset="0"/>
              </a:rPr>
              <a:t>съезде ФНПР</a:t>
            </a:r>
          </a:p>
        </p:txBody>
      </p:sp>
      <p:pic>
        <p:nvPicPr>
          <p:cNvPr id="8" name="Рисунок 7"/>
          <p:cNvPicPr>
            <a:picLocks noChangeAspect="1"/>
          </p:cNvPicPr>
          <p:nvPr/>
        </p:nvPicPr>
        <p:blipFill rotWithShape="1">
          <a:blip r:embed="rId7" cstate="print">
            <a:extLst>
              <a:ext uri="{28A0092B-C50C-407E-A947-70E740481C1C}">
                <a14:useLocalDpi xmlns:a14="http://schemas.microsoft.com/office/drawing/2010/main" val="0"/>
              </a:ext>
            </a:extLst>
          </a:blip>
          <a:stretch/>
        </p:blipFill>
        <p:spPr>
          <a:xfrm>
            <a:off x="1009774" y="1662178"/>
            <a:ext cx="8652526" cy="6369358"/>
          </a:xfrm>
          <a:prstGeom prst="rect">
            <a:avLst/>
          </a:prstGeom>
        </p:spPr>
      </p:pic>
      <p:sp>
        <p:nvSpPr>
          <p:cNvPr id="16"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CEC69650-B021-5A14-34AA-8F632DF357A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17167" r="17167"/>
          <a:stretch/>
        </p:blipFill>
        <p:spPr bwMode="auto">
          <a:xfrm>
            <a:off x="-6756689" y="2226114"/>
            <a:ext cx="4899464" cy="492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960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2" name="Рисунок 3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35794"/>
            <a:ext cx="12191998" cy="8129588"/>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3" y="553312"/>
            <a:ext cx="10034925" cy="1283399"/>
          </a:xfrm>
        </p:spPr>
        <p:txBody>
          <a:bodyPr anchor="t">
            <a:noAutofit/>
          </a:bodyPr>
          <a:lstStyle/>
          <a:p>
            <a:pPr algn="l"/>
            <a:r>
              <a:rPr lang="ru-RU" sz="3200" dirty="0">
                <a:solidFill>
                  <a:srgbClr val="212732"/>
                </a:solidFill>
                <a:latin typeface="Helvetica" panose="020B0604020202020204" pitchFamily="2" charset="0"/>
              </a:rPr>
              <a:t>Форуму молодых педагогов «Думая о будущем» </a:t>
            </a:r>
          </a:p>
          <a:p>
            <a:r>
              <a:rPr lang="ru-RU" sz="4000" dirty="0">
                <a:solidFill>
                  <a:srgbClr val="212732"/>
                </a:solidFill>
                <a:latin typeface="Helvetica" panose="020B0604020202020204" pitchFamily="2" charset="0"/>
              </a:rPr>
              <a:t>15 лет!</a:t>
            </a:r>
            <a:endParaRPr lang="en-US" sz="54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Заголовок 1"/>
          <p:cNvSpPr txBox="1">
            <a:spLocks/>
          </p:cNvSpPr>
          <p:nvPr/>
        </p:nvSpPr>
        <p:spPr>
          <a:xfrm>
            <a:off x="662744" y="1761640"/>
            <a:ext cx="9837910" cy="71687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dirty="0">
                <a:latin typeface="Fira Sans" panose="020B0503050000020004" pitchFamily="34" charset="0"/>
              </a:rPr>
              <a:t>Из 1480 участников форума за 15 лет 1462 остались в профессии. Из них:</a:t>
            </a:r>
          </a:p>
        </p:txBody>
      </p:sp>
      <p:pic>
        <p:nvPicPr>
          <p:cNvPr id="2" name="Рисунок 1"/>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17412" y1="65974" x2="19010" y2="81310"/>
                        <a14:foregroundMark x1="21246" y1="46805" x2="21246" y2="46805"/>
                        <a14:foregroundMark x1="31470" y1="15176" x2="31470" y2="15176"/>
                        <a14:foregroundMark x1="63738" y1="11342" x2="63738" y2="11342"/>
                        <a14:foregroundMark x1="80032" y1="71086" x2="80032" y2="71086"/>
                        <a14:foregroundMark x1="79393" y1="47125" x2="79393" y2="47125"/>
                      </a14:backgroundRemoval>
                    </a14:imgEffect>
                  </a14:imgLayer>
                </a14:imgProps>
              </a:ext>
              <a:ext uri="{28A0092B-C50C-407E-A947-70E740481C1C}">
                <a14:useLocalDpi xmlns:a14="http://schemas.microsoft.com/office/drawing/2010/main" val="0"/>
              </a:ext>
            </a:extLst>
          </a:blip>
          <a:stretch>
            <a:fillRect/>
          </a:stretch>
        </p:blipFill>
        <p:spPr>
          <a:xfrm>
            <a:off x="623633" y="5997827"/>
            <a:ext cx="288996" cy="288996"/>
          </a:xfrm>
          <a:prstGeom prst="rect">
            <a:avLst/>
          </a:prstGeom>
        </p:spPr>
      </p:pic>
      <p:sp>
        <p:nvSpPr>
          <p:cNvPr id="6" name="Прямоугольник 5"/>
          <p:cNvSpPr/>
          <p:nvPr/>
        </p:nvSpPr>
        <p:spPr>
          <a:xfrm>
            <a:off x="2202455" y="5109637"/>
            <a:ext cx="6410984" cy="369332"/>
          </a:xfrm>
          <a:prstGeom prst="rect">
            <a:avLst/>
          </a:prstGeom>
        </p:spPr>
        <p:txBody>
          <a:bodyPr wrap="square">
            <a:spAutoFit/>
          </a:bodyPr>
          <a:lstStyle/>
          <a:p>
            <a:r>
              <a:rPr lang="ru-RU" dirty="0"/>
              <a:t>студентов награждены знаком «Профсоюзное сердце»</a:t>
            </a:r>
          </a:p>
        </p:txBody>
      </p:sp>
      <p:pic>
        <p:nvPicPr>
          <p:cNvPr id="20" name="Рисунок 19"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588589" y="5089638"/>
            <a:ext cx="399068" cy="399068"/>
          </a:xfrm>
          <a:prstGeom prst="heart">
            <a:avLst/>
          </a:prstGeom>
          <a:ln>
            <a:solidFill>
              <a:srgbClr val="FF0000"/>
            </a:solidFill>
          </a:ln>
        </p:spPr>
      </p:pic>
      <p:pic>
        <p:nvPicPr>
          <p:cNvPr id="22" name="Рисунок 21"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765204" y="5089638"/>
            <a:ext cx="399068" cy="399068"/>
          </a:xfrm>
          <a:prstGeom prst="heart">
            <a:avLst/>
          </a:prstGeom>
          <a:ln>
            <a:solidFill>
              <a:srgbClr val="FF0000"/>
            </a:solidFill>
          </a:ln>
        </p:spPr>
      </p:pic>
      <p:pic>
        <p:nvPicPr>
          <p:cNvPr id="23" name="Рисунок 22"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941819" y="5089638"/>
            <a:ext cx="399068" cy="399068"/>
          </a:xfrm>
          <a:prstGeom prst="heart">
            <a:avLst/>
          </a:prstGeom>
          <a:ln>
            <a:solidFill>
              <a:srgbClr val="FF0000"/>
            </a:solidFill>
          </a:ln>
        </p:spPr>
      </p:pic>
      <p:pic>
        <p:nvPicPr>
          <p:cNvPr id="24" name="Рисунок 2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1118434" y="5089638"/>
            <a:ext cx="399068" cy="399068"/>
          </a:xfrm>
          <a:prstGeom prst="heart">
            <a:avLst/>
          </a:prstGeom>
          <a:ln>
            <a:solidFill>
              <a:srgbClr val="FF0000"/>
            </a:solidFill>
          </a:ln>
        </p:spPr>
      </p:pic>
      <p:pic>
        <p:nvPicPr>
          <p:cNvPr id="25" name="Рисунок 24"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1295049" y="5089638"/>
            <a:ext cx="399068" cy="399068"/>
          </a:xfrm>
          <a:prstGeom prst="heart">
            <a:avLst/>
          </a:prstGeom>
          <a:ln>
            <a:solidFill>
              <a:srgbClr val="FF0000"/>
            </a:solidFill>
          </a:ln>
        </p:spPr>
      </p:pic>
      <p:pic>
        <p:nvPicPr>
          <p:cNvPr id="26" name="Рисунок 25"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1471664" y="5089638"/>
            <a:ext cx="399068" cy="399068"/>
          </a:xfrm>
          <a:prstGeom prst="heart">
            <a:avLst/>
          </a:prstGeom>
          <a:ln>
            <a:solidFill>
              <a:srgbClr val="FF0000"/>
            </a:solidFill>
          </a:ln>
        </p:spPr>
      </p:pic>
      <p:pic>
        <p:nvPicPr>
          <p:cNvPr id="27" name="Рисунок 26"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6">
            <a:duotone>
              <a:schemeClr val="accent1">
                <a:shade val="45000"/>
                <a:satMod val="135000"/>
              </a:schemeClr>
              <a:prstClr val="white"/>
            </a:duotone>
          </a:blip>
          <a:stretch>
            <a:fillRect/>
          </a:stretch>
        </p:blipFill>
        <p:spPr>
          <a:xfrm>
            <a:off x="1648281" y="5089638"/>
            <a:ext cx="399068" cy="399068"/>
          </a:xfrm>
          <a:prstGeom prst="heart">
            <a:avLst/>
          </a:prstGeom>
          <a:ln>
            <a:solidFill>
              <a:srgbClr val="FF0000"/>
            </a:solidFill>
          </a:ln>
        </p:spPr>
      </p:pic>
      <p:pic>
        <p:nvPicPr>
          <p:cNvPr id="29" name="Рисунок 28"/>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17412" y1="65974" x2="19010" y2="81310"/>
                        <a14:foregroundMark x1="21246" y1="46805" x2="21246" y2="46805"/>
                        <a14:foregroundMark x1="31470" y1="15176" x2="31470" y2="15176"/>
                        <a14:foregroundMark x1="63738" y1="11342" x2="63738" y2="11342"/>
                        <a14:foregroundMark x1="80032" y1="71086" x2="80032" y2="71086"/>
                        <a14:foregroundMark x1="79393" y1="47125" x2="79393" y2="47125"/>
                      </a14:backgroundRemoval>
                    </a14:imgEffect>
                  </a14:imgLayer>
                </a14:imgProps>
              </a:ext>
              <a:ext uri="{28A0092B-C50C-407E-A947-70E740481C1C}">
                <a14:useLocalDpi xmlns:a14="http://schemas.microsoft.com/office/drawing/2010/main" val="0"/>
              </a:ext>
            </a:extLst>
          </a:blip>
          <a:stretch>
            <a:fillRect/>
          </a:stretch>
        </p:blipFill>
        <p:spPr>
          <a:xfrm>
            <a:off x="916074" y="5997827"/>
            <a:ext cx="288996" cy="288996"/>
          </a:xfrm>
          <a:prstGeom prst="rect">
            <a:avLst/>
          </a:prstGeom>
        </p:spPr>
      </p:pic>
      <p:pic>
        <p:nvPicPr>
          <p:cNvPr id="30" name="Рисунок 29"/>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17412" y1="65974" x2="19010" y2="81310"/>
                        <a14:foregroundMark x1="21246" y1="46805" x2="21246" y2="46805"/>
                        <a14:foregroundMark x1="31470" y1="15176" x2="31470" y2="15176"/>
                        <a14:foregroundMark x1="63738" y1="11342" x2="63738" y2="11342"/>
                        <a14:foregroundMark x1="80032" y1="71086" x2="80032" y2="71086"/>
                        <a14:foregroundMark x1="79393" y1="47125" x2="79393" y2="47125"/>
                      </a14:backgroundRemoval>
                    </a14:imgEffect>
                  </a14:imgLayer>
                </a14:imgProps>
              </a:ext>
              <a:ext uri="{28A0092B-C50C-407E-A947-70E740481C1C}">
                <a14:useLocalDpi xmlns:a14="http://schemas.microsoft.com/office/drawing/2010/main" val="0"/>
              </a:ext>
            </a:extLst>
          </a:blip>
          <a:stretch>
            <a:fillRect/>
          </a:stretch>
        </p:blipFill>
        <p:spPr>
          <a:xfrm>
            <a:off x="1208515" y="5997827"/>
            <a:ext cx="288996" cy="288996"/>
          </a:xfrm>
          <a:prstGeom prst="rect">
            <a:avLst/>
          </a:prstGeom>
        </p:spPr>
      </p:pic>
      <p:pic>
        <p:nvPicPr>
          <p:cNvPr id="31" name="Рисунок 30"/>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17412" y1="65974" x2="19010" y2="81310"/>
                        <a14:foregroundMark x1="21246" y1="46805" x2="21246" y2="46805"/>
                        <a14:foregroundMark x1="31470" y1="15176" x2="31470" y2="15176"/>
                        <a14:foregroundMark x1="63738" y1="11342" x2="63738" y2="11342"/>
                        <a14:foregroundMark x1="80032" y1="71086" x2="80032" y2="71086"/>
                        <a14:foregroundMark x1="79393" y1="47125" x2="79393" y2="47125"/>
                      </a14:backgroundRemoval>
                    </a14:imgEffect>
                  </a14:imgLayer>
                </a14:imgProps>
              </a:ext>
              <a:ext uri="{28A0092B-C50C-407E-A947-70E740481C1C}">
                <a14:useLocalDpi xmlns:a14="http://schemas.microsoft.com/office/drawing/2010/main" val="0"/>
              </a:ext>
            </a:extLst>
          </a:blip>
          <a:stretch>
            <a:fillRect/>
          </a:stretch>
        </p:blipFill>
        <p:spPr>
          <a:xfrm>
            <a:off x="1500956" y="5997827"/>
            <a:ext cx="288996" cy="288996"/>
          </a:xfrm>
          <a:prstGeom prst="rect">
            <a:avLst/>
          </a:prstGeom>
        </p:spPr>
      </p:pic>
      <p:pic>
        <p:nvPicPr>
          <p:cNvPr id="32" name="Рисунок 31"/>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17412" y1="65974" x2="19010" y2="81310"/>
                        <a14:foregroundMark x1="21246" y1="46805" x2="21246" y2="46805"/>
                        <a14:foregroundMark x1="31470" y1="15176" x2="31470" y2="15176"/>
                        <a14:foregroundMark x1="63738" y1="11342" x2="63738" y2="11342"/>
                        <a14:foregroundMark x1="80032" y1="71086" x2="80032" y2="71086"/>
                        <a14:foregroundMark x1="79393" y1="47125" x2="79393" y2="47125"/>
                      </a14:backgroundRemoval>
                    </a14:imgEffect>
                  </a14:imgLayer>
                </a14:imgProps>
              </a:ext>
              <a:ext uri="{28A0092B-C50C-407E-A947-70E740481C1C}">
                <a14:useLocalDpi xmlns:a14="http://schemas.microsoft.com/office/drawing/2010/main" val="0"/>
              </a:ext>
            </a:extLst>
          </a:blip>
          <a:stretch>
            <a:fillRect/>
          </a:stretch>
        </p:blipFill>
        <p:spPr>
          <a:xfrm>
            <a:off x="1793397" y="5997827"/>
            <a:ext cx="288996" cy="288996"/>
          </a:xfrm>
          <a:prstGeom prst="rect">
            <a:avLst/>
          </a:prstGeom>
        </p:spPr>
      </p:pic>
      <p:sp>
        <p:nvSpPr>
          <p:cNvPr id="12" name="Прямоугольник 11"/>
          <p:cNvSpPr/>
          <p:nvPr/>
        </p:nvSpPr>
        <p:spPr>
          <a:xfrm>
            <a:off x="2202455" y="5950022"/>
            <a:ext cx="2888932" cy="369332"/>
          </a:xfrm>
          <a:prstGeom prst="rect">
            <a:avLst/>
          </a:prstGeom>
        </p:spPr>
        <p:txBody>
          <a:bodyPr wrap="none">
            <a:spAutoFit/>
          </a:bodyPr>
          <a:lstStyle/>
          <a:p>
            <a:r>
              <a:rPr lang="ru-RU" dirty="0"/>
              <a:t>молодых семей создано</a:t>
            </a:r>
          </a:p>
        </p:txBody>
      </p:sp>
      <p:grpSp>
        <p:nvGrpSpPr>
          <p:cNvPr id="55" name="Группа 54"/>
          <p:cNvGrpSpPr/>
          <p:nvPr/>
        </p:nvGrpSpPr>
        <p:grpSpPr>
          <a:xfrm>
            <a:off x="640967" y="3467100"/>
            <a:ext cx="1459458" cy="290143"/>
            <a:chOff x="3961109" y="-1475456"/>
            <a:chExt cx="1459458" cy="290143"/>
          </a:xfrm>
        </p:grpSpPr>
        <p:pic>
          <p:nvPicPr>
            <p:cNvPr id="36" name="Рисунок 35"/>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3961109" y="-1475456"/>
              <a:ext cx="180745" cy="290143"/>
            </a:xfrm>
            <a:prstGeom prst="rect">
              <a:avLst/>
            </a:prstGeom>
          </p:spPr>
        </p:pic>
        <p:pic>
          <p:nvPicPr>
            <p:cNvPr id="37" name="Рисунок 36"/>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032149" y="-1475456"/>
              <a:ext cx="180745" cy="290143"/>
            </a:xfrm>
            <a:prstGeom prst="rect">
              <a:avLst/>
            </a:prstGeom>
          </p:spPr>
        </p:pic>
        <p:pic>
          <p:nvPicPr>
            <p:cNvPr id="38" name="Рисунок 37"/>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103189" y="-1475456"/>
              <a:ext cx="180745" cy="290143"/>
            </a:xfrm>
            <a:prstGeom prst="rect">
              <a:avLst/>
            </a:prstGeom>
          </p:spPr>
        </p:pic>
        <p:pic>
          <p:nvPicPr>
            <p:cNvPr id="39" name="Рисунок 38"/>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174229" y="-1475456"/>
              <a:ext cx="180745" cy="290143"/>
            </a:xfrm>
            <a:prstGeom prst="rect">
              <a:avLst/>
            </a:prstGeom>
          </p:spPr>
        </p:pic>
        <p:pic>
          <p:nvPicPr>
            <p:cNvPr id="40" name="Рисунок 39"/>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245269" y="-1475456"/>
              <a:ext cx="180745" cy="290143"/>
            </a:xfrm>
            <a:prstGeom prst="rect">
              <a:avLst/>
            </a:prstGeom>
          </p:spPr>
        </p:pic>
        <p:pic>
          <p:nvPicPr>
            <p:cNvPr id="41" name="Рисунок 40"/>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316309" y="-1475456"/>
              <a:ext cx="180745" cy="290143"/>
            </a:xfrm>
            <a:prstGeom prst="rect">
              <a:avLst/>
            </a:prstGeom>
          </p:spPr>
        </p:pic>
        <p:pic>
          <p:nvPicPr>
            <p:cNvPr id="42" name="Рисунок 41"/>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387349" y="-1475456"/>
              <a:ext cx="180745" cy="290143"/>
            </a:xfrm>
            <a:prstGeom prst="rect">
              <a:avLst/>
            </a:prstGeom>
          </p:spPr>
        </p:pic>
        <p:pic>
          <p:nvPicPr>
            <p:cNvPr id="43" name="Рисунок 42"/>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458389" y="-1475456"/>
              <a:ext cx="180745" cy="290143"/>
            </a:xfrm>
            <a:prstGeom prst="rect">
              <a:avLst/>
            </a:prstGeom>
          </p:spPr>
        </p:pic>
        <p:pic>
          <p:nvPicPr>
            <p:cNvPr id="44" name="Рисунок 43"/>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529429" y="-1475456"/>
              <a:ext cx="180745" cy="290143"/>
            </a:xfrm>
            <a:prstGeom prst="rect">
              <a:avLst/>
            </a:prstGeom>
          </p:spPr>
        </p:pic>
        <p:pic>
          <p:nvPicPr>
            <p:cNvPr id="45" name="Рисунок 44"/>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600469" y="-1475456"/>
              <a:ext cx="180745" cy="290143"/>
            </a:xfrm>
            <a:prstGeom prst="rect">
              <a:avLst/>
            </a:prstGeom>
          </p:spPr>
        </p:pic>
        <p:pic>
          <p:nvPicPr>
            <p:cNvPr id="46" name="Рисунок 45"/>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671509" y="-1475456"/>
              <a:ext cx="180745" cy="290143"/>
            </a:xfrm>
            <a:prstGeom prst="rect">
              <a:avLst/>
            </a:prstGeom>
          </p:spPr>
        </p:pic>
        <p:pic>
          <p:nvPicPr>
            <p:cNvPr id="47" name="Рисунок 46"/>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742549" y="-1475456"/>
              <a:ext cx="180745" cy="290143"/>
            </a:xfrm>
            <a:prstGeom prst="rect">
              <a:avLst/>
            </a:prstGeom>
          </p:spPr>
        </p:pic>
        <p:pic>
          <p:nvPicPr>
            <p:cNvPr id="48" name="Рисунок 47"/>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813589" y="-1475456"/>
              <a:ext cx="180745" cy="290143"/>
            </a:xfrm>
            <a:prstGeom prst="rect">
              <a:avLst/>
            </a:prstGeom>
          </p:spPr>
        </p:pic>
        <p:pic>
          <p:nvPicPr>
            <p:cNvPr id="49" name="Рисунок 48"/>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884629" y="-1475456"/>
              <a:ext cx="180745" cy="290143"/>
            </a:xfrm>
            <a:prstGeom prst="rect">
              <a:avLst/>
            </a:prstGeom>
          </p:spPr>
        </p:pic>
        <p:pic>
          <p:nvPicPr>
            <p:cNvPr id="50" name="Рисунок 49"/>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4955669" y="-1475456"/>
              <a:ext cx="180745" cy="290143"/>
            </a:xfrm>
            <a:prstGeom prst="rect">
              <a:avLst/>
            </a:prstGeom>
          </p:spPr>
        </p:pic>
        <p:pic>
          <p:nvPicPr>
            <p:cNvPr id="51" name="Рисунок 50"/>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5026709" y="-1475456"/>
              <a:ext cx="180745" cy="290143"/>
            </a:xfrm>
            <a:prstGeom prst="rect">
              <a:avLst/>
            </a:prstGeom>
          </p:spPr>
        </p:pic>
        <p:pic>
          <p:nvPicPr>
            <p:cNvPr id="52" name="Рисунок 51"/>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5097749" y="-1475456"/>
              <a:ext cx="180745" cy="290143"/>
            </a:xfrm>
            <a:prstGeom prst="rect">
              <a:avLst/>
            </a:prstGeom>
          </p:spPr>
        </p:pic>
        <p:pic>
          <p:nvPicPr>
            <p:cNvPr id="53" name="Рисунок 52"/>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5168789" y="-1475456"/>
              <a:ext cx="180745" cy="290143"/>
            </a:xfrm>
            <a:prstGeom prst="rect">
              <a:avLst/>
            </a:prstGeom>
          </p:spPr>
        </p:pic>
        <p:pic>
          <p:nvPicPr>
            <p:cNvPr id="54" name="Рисунок 53"/>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19775" r="17931"/>
            <a:stretch/>
          </p:blipFill>
          <p:spPr>
            <a:xfrm>
              <a:off x="5239822" y="-1475456"/>
              <a:ext cx="180745" cy="290143"/>
            </a:xfrm>
            <a:prstGeom prst="rect">
              <a:avLst/>
            </a:prstGeom>
          </p:spPr>
        </p:pic>
      </p:grpSp>
      <p:sp>
        <p:nvSpPr>
          <p:cNvPr id="57" name="Прямоугольник 56"/>
          <p:cNvSpPr/>
          <p:nvPr/>
        </p:nvSpPr>
        <p:spPr>
          <a:xfrm>
            <a:off x="2202455" y="4269252"/>
            <a:ext cx="6715784" cy="369332"/>
          </a:xfrm>
          <a:prstGeom prst="rect">
            <a:avLst/>
          </a:prstGeom>
        </p:spPr>
        <p:txBody>
          <a:bodyPr wrap="square">
            <a:spAutoFit/>
          </a:bodyPr>
          <a:lstStyle/>
          <a:p>
            <a:r>
              <a:rPr lang="ru-RU" dirty="0"/>
              <a:t>стали участниками конкурсов педагогического мастерства</a:t>
            </a:r>
          </a:p>
        </p:txBody>
      </p:sp>
      <p:grpSp>
        <p:nvGrpSpPr>
          <p:cNvPr id="328" name="Группа 327"/>
          <p:cNvGrpSpPr/>
          <p:nvPr/>
        </p:nvGrpSpPr>
        <p:grpSpPr>
          <a:xfrm>
            <a:off x="757428" y="4183214"/>
            <a:ext cx="1254725" cy="543726"/>
            <a:chOff x="3736902" y="-1374534"/>
            <a:chExt cx="1254725" cy="543726"/>
          </a:xfrm>
        </p:grpSpPr>
        <p:pic>
          <p:nvPicPr>
            <p:cNvPr id="58" name="Рисунок 5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36902" y="-1374534"/>
              <a:ext cx="545544" cy="543726"/>
            </a:xfrm>
            <a:prstGeom prst="rect">
              <a:avLst/>
            </a:prstGeom>
          </p:spPr>
        </p:pic>
        <p:pic>
          <p:nvPicPr>
            <p:cNvPr id="59" name="Рисунок 5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51754" y="-1374534"/>
              <a:ext cx="545544" cy="543726"/>
            </a:xfrm>
            <a:prstGeom prst="rect">
              <a:avLst/>
            </a:prstGeom>
          </p:spPr>
        </p:pic>
        <p:pic>
          <p:nvPicPr>
            <p:cNvPr id="138" name="Рисунок 13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40615" y="-1374534"/>
              <a:ext cx="545544" cy="543726"/>
            </a:xfrm>
            <a:prstGeom prst="rect">
              <a:avLst/>
            </a:prstGeom>
          </p:spPr>
        </p:pic>
        <p:pic>
          <p:nvPicPr>
            <p:cNvPr id="139" name="Рисунок 13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55467" y="-1374534"/>
              <a:ext cx="545544" cy="543726"/>
            </a:xfrm>
            <a:prstGeom prst="rect">
              <a:avLst/>
            </a:prstGeom>
          </p:spPr>
        </p:pic>
        <p:pic>
          <p:nvPicPr>
            <p:cNvPr id="140" name="Рисунок 13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44328" y="-1374534"/>
              <a:ext cx="545544" cy="543726"/>
            </a:xfrm>
            <a:prstGeom prst="rect">
              <a:avLst/>
            </a:prstGeom>
          </p:spPr>
        </p:pic>
        <p:pic>
          <p:nvPicPr>
            <p:cNvPr id="141" name="Рисунок 14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59180" y="-1374534"/>
              <a:ext cx="545544" cy="543726"/>
            </a:xfrm>
            <a:prstGeom prst="rect">
              <a:avLst/>
            </a:prstGeom>
          </p:spPr>
        </p:pic>
        <p:pic>
          <p:nvPicPr>
            <p:cNvPr id="142" name="Рисунок 14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48041" y="-1374534"/>
              <a:ext cx="545544" cy="543726"/>
            </a:xfrm>
            <a:prstGeom prst="rect">
              <a:avLst/>
            </a:prstGeom>
          </p:spPr>
        </p:pic>
        <p:pic>
          <p:nvPicPr>
            <p:cNvPr id="143" name="Рисунок 14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2893" y="-1374534"/>
              <a:ext cx="545544" cy="543726"/>
            </a:xfrm>
            <a:prstGeom prst="rect">
              <a:avLst/>
            </a:prstGeom>
          </p:spPr>
        </p:pic>
        <p:pic>
          <p:nvPicPr>
            <p:cNvPr id="144" name="Рисунок 14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6606" y="-1374534"/>
              <a:ext cx="545544" cy="543726"/>
            </a:xfrm>
            <a:prstGeom prst="rect">
              <a:avLst/>
            </a:prstGeom>
          </p:spPr>
        </p:pic>
        <p:pic>
          <p:nvPicPr>
            <p:cNvPr id="145" name="Рисунок 14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81458" y="-1374534"/>
              <a:ext cx="545544" cy="543726"/>
            </a:xfrm>
            <a:prstGeom prst="rect">
              <a:avLst/>
            </a:prstGeom>
          </p:spPr>
        </p:pic>
        <p:pic>
          <p:nvPicPr>
            <p:cNvPr id="146" name="Рисунок 14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70319" y="-1374534"/>
              <a:ext cx="545544" cy="543726"/>
            </a:xfrm>
            <a:prstGeom prst="rect">
              <a:avLst/>
            </a:prstGeom>
          </p:spPr>
        </p:pic>
        <p:pic>
          <p:nvPicPr>
            <p:cNvPr id="147" name="Рисунок 14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85171" y="-1374534"/>
              <a:ext cx="545544" cy="543726"/>
            </a:xfrm>
            <a:prstGeom prst="rect">
              <a:avLst/>
            </a:prstGeom>
          </p:spPr>
        </p:pic>
        <p:pic>
          <p:nvPicPr>
            <p:cNvPr id="148" name="Рисунок 14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74032" y="-1374534"/>
              <a:ext cx="545544" cy="543726"/>
            </a:xfrm>
            <a:prstGeom prst="rect">
              <a:avLst/>
            </a:prstGeom>
          </p:spPr>
        </p:pic>
        <p:pic>
          <p:nvPicPr>
            <p:cNvPr id="149" name="Рисунок 14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88884" y="-1374534"/>
              <a:ext cx="545544" cy="543726"/>
            </a:xfrm>
            <a:prstGeom prst="rect">
              <a:avLst/>
            </a:prstGeom>
          </p:spPr>
        </p:pic>
        <p:pic>
          <p:nvPicPr>
            <p:cNvPr id="150" name="Рисунок 14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77745" y="-1374534"/>
              <a:ext cx="545544" cy="543726"/>
            </a:xfrm>
            <a:prstGeom prst="rect">
              <a:avLst/>
            </a:prstGeom>
          </p:spPr>
        </p:pic>
        <p:pic>
          <p:nvPicPr>
            <p:cNvPr id="151" name="Рисунок 15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92597" y="-1374534"/>
              <a:ext cx="545544" cy="543726"/>
            </a:xfrm>
            <a:prstGeom prst="rect">
              <a:avLst/>
            </a:prstGeom>
          </p:spPr>
        </p:pic>
        <p:pic>
          <p:nvPicPr>
            <p:cNvPr id="152" name="Рисунок 15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96310" y="-1374534"/>
              <a:ext cx="545544" cy="543726"/>
            </a:xfrm>
            <a:prstGeom prst="rect">
              <a:avLst/>
            </a:prstGeom>
          </p:spPr>
        </p:pic>
        <p:pic>
          <p:nvPicPr>
            <p:cNvPr id="153" name="Рисунок 15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11162" y="-1374534"/>
              <a:ext cx="545544" cy="543726"/>
            </a:xfrm>
            <a:prstGeom prst="rect">
              <a:avLst/>
            </a:prstGeom>
          </p:spPr>
        </p:pic>
        <p:pic>
          <p:nvPicPr>
            <p:cNvPr id="154" name="Рисунок 15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00023" y="-1374534"/>
              <a:ext cx="545544" cy="543726"/>
            </a:xfrm>
            <a:prstGeom prst="rect">
              <a:avLst/>
            </a:prstGeom>
          </p:spPr>
        </p:pic>
        <p:pic>
          <p:nvPicPr>
            <p:cNvPr id="155" name="Рисунок 15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14875" y="-1374534"/>
              <a:ext cx="545544" cy="543726"/>
            </a:xfrm>
            <a:prstGeom prst="rect">
              <a:avLst/>
            </a:prstGeom>
          </p:spPr>
        </p:pic>
        <p:pic>
          <p:nvPicPr>
            <p:cNvPr id="156" name="Рисунок 15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03736" y="-1374534"/>
              <a:ext cx="545544" cy="543726"/>
            </a:xfrm>
            <a:prstGeom prst="rect">
              <a:avLst/>
            </a:prstGeom>
          </p:spPr>
        </p:pic>
        <p:pic>
          <p:nvPicPr>
            <p:cNvPr id="157" name="Рисунок 15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18588" y="-1374534"/>
              <a:ext cx="545544" cy="543726"/>
            </a:xfrm>
            <a:prstGeom prst="rect">
              <a:avLst/>
            </a:prstGeom>
          </p:spPr>
        </p:pic>
        <p:pic>
          <p:nvPicPr>
            <p:cNvPr id="158" name="Рисунок 15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07449" y="-1374534"/>
              <a:ext cx="545544" cy="543726"/>
            </a:xfrm>
            <a:prstGeom prst="rect">
              <a:avLst/>
            </a:prstGeom>
          </p:spPr>
        </p:pic>
        <p:pic>
          <p:nvPicPr>
            <p:cNvPr id="159" name="Рисунок 15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2301" y="-1374534"/>
              <a:ext cx="545544" cy="543726"/>
            </a:xfrm>
            <a:prstGeom prst="rect">
              <a:avLst/>
            </a:prstGeom>
          </p:spPr>
        </p:pic>
        <p:pic>
          <p:nvPicPr>
            <p:cNvPr id="160" name="Рисунок 15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6014" y="-1374534"/>
              <a:ext cx="545544" cy="543726"/>
            </a:xfrm>
            <a:prstGeom prst="rect">
              <a:avLst/>
            </a:prstGeom>
          </p:spPr>
        </p:pic>
        <p:pic>
          <p:nvPicPr>
            <p:cNvPr id="161" name="Рисунок 16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0866" y="-1374534"/>
              <a:ext cx="545544" cy="543726"/>
            </a:xfrm>
            <a:prstGeom prst="rect">
              <a:avLst/>
            </a:prstGeom>
          </p:spPr>
        </p:pic>
        <p:pic>
          <p:nvPicPr>
            <p:cNvPr id="162" name="Рисунок 16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29727" y="-1374534"/>
              <a:ext cx="545544" cy="543726"/>
            </a:xfrm>
            <a:prstGeom prst="rect">
              <a:avLst/>
            </a:prstGeom>
          </p:spPr>
        </p:pic>
        <p:pic>
          <p:nvPicPr>
            <p:cNvPr id="163" name="Рисунок 16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4579" y="-1374534"/>
              <a:ext cx="545544" cy="543726"/>
            </a:xfrm>
            <a:prstGeom prst="rect">
              <a:avLst/>
            </a:prstGeom>
          </p:spPr>
        </p:pic>
        <p:pic>
          <p:nvPicPr>
            <p:cNvPr id="164" name="Рисунок 16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33440" y="-1374534"/>
              <a:ext cx="545544" cy="543726"/>
            </a:xfrm>
            <a:prstGeom prst="rect">
              <a:avLst/>
            </a:prstGeom>
          </p:spPr>
        </p:pic>
        <p:pic>
          <p:nvPicPr>
            <p:cNvPr id="165" name="Рисунок 16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48292" y="-1374534"/>
              <a:ext cx="545544" cy="543726"/>
            </a:xfrm>
            <a:prstGeom prst="rect">
              <a:avLst/>
            </a:prstGeom>
          </p:spPr>
        </p:pic>
        <p:pic>
          <p:nvPicPr>
            <p:cNvPr id="166" name="Рисунок 16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37153" y="-1374534"/>
              <a:ext cx="545544" cy="543726"/>
            </a:xfrm>
            <a:prstGeom prst="rect">
              <a:avLst/>
            </a:prstGeom>
          </p:spPr>
        </p:pic>
        <p:pic>
          <p:nvPicPr>
            <p:cNvPr id="167" name="Рисунок 16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52005" y="-1374534"/>
              <a:ext cx="545544" cy="543726"/>
            </a:xfrm>
            <a:prstGeom prst="rect">
              <a:avLst/>
            </a:prstGeom>
          </p:spPr>
        </p:pic>
        <p:pic>
          <p:nvPicPr>
            <p:cNvPr id="168" name="Рисунок 16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55718" y="-1374534"/>
              <a:ext cx="545544" cy="543726"/>
            </a:xfrm>
            <a:prstGeom prst="rect">
              <a:avLst/>
            </a:prstGeom>
          </p:spPr>
        </p:pic>
        <p:pic>
          <p:nvPicPr>
            <p:cNvPr id="169" name="Рисунок 16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70570" y="-1374534"/>
              <a:ext cx="545544" cy="543726"/>
            </a:xfrm>
            <a:prstGeom prst="rect">
              <a:avLst/>
            </a:prstGeom>
          </p:spPr>
        </p:pic>
        <p:pic>
          <p:nvPicPr>
            <p:cNvPr id="170" name="Рисунок 16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59431" y="-1374534"/>
              <a:ext cx="545544" cy="543726"/>
            </a:xfrm>
            <a:prstGeom prst="rect">
              <a:avLst/>
            </a:prstGeom>
          </p:spPr>
        </p:pic>
        <p:pic>
          <p:nvPicPr>
            <p:cNvPr id="171" name="Рисунок 17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74283" y="-1374534"/>
              <a:ext cx="545544" cy="543726"/>
            </a:xfrm>
            <a:prstGeom prst="rect">
              <a:avLst/>
            </a:prstGeom>
          </p:spPr>
        </p:pic>
        <p:pic>
          <p:nvPicPr>
            <p:cNvPr id="172" name="Рисунок 17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3144" y="-1374534"/>
              <a:ext cx="545544" cy="543726"/>
            </a:xfrm>
            <a:prstGeom prst="rect">
              <a:avLst/>
            </a:prstGeom>
          </p:spPr>
        </p:pic>
        <p:pic>
          <p:nvPicPr>
            <p:cNvPr id="173" name="Рисунок 17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77996" y="-1374534"/>
              <a:ext cx="545544" cy="543726"/>
            </a:xfrm>
            <a:prstGeom prst="rect">
              <a:avLst/>
            </a:prstGeom>
          </p:spPr>
        </p:pic>
        <p:pic>
          <p:nvPicPr>
            <p:cNvPr id="174" name="Рисунок 17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66857" y="-1374534"/>
              <a:ext cx="545544" cy="543726"/>
            </a:xfrm>
            <a:prstGeom prst="rect">
              <a:avLst/>
            </a:prstGeom>
          </p:spPr>
        </p:pic>
        <p:pic>
          <p:nvPicPr>
            <p:cNvPr id="175" name="Рисунок 17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81709" y="-1374534"/>
              <a:ext cx="545544" cy="543726"/>
            </a:xfrm>
            <a:prstGeom prst="rect">
              <a:avLst/>
            </a:prstGeom>
          </p:spPr>
        </p:pic>
        <p:pic>
          <p:nvPicPr>
            <p:cNvPr id="176" name="Рисунок 17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85422" y="-1374534"/>
              <a:ext cx="545544" cy="543726"/>
            </a:xfrm>
            <a:prstGeom prst="rect">
              <a:avLst/>
            </a:prstGeom>
          </p:spPr>
        </p:pic>
        <p:pic>
          <p:nvPicPr>
            <p:cNvPr id="177" name="Рисунок 17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00274" y="-1374534"/>
              <a:ext cx="545544" cy="543726"/>
            </a:xfrm>
            <a:prstGeom prst="rect">
              <a:avLst/>
            </a:prstGeom>
          </p:spPr>
        </p:pic>
        <p:pic>
          <p:nvPicPr>
            <p:cNvPr id="178" name="Рисунок 17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89135" y="-1374534"/>
              <a:ext cx="545544" cy="543726"/>
            </a:xfrm>
            <a:prstGeom prst="rect">
              <a:avLst/>
            </a:prstGeom>
          </p:spPr>
        </p:pic>
        <p:pic>
          <p:nvPicPr>
            <p:cNvPr id="179" name="Рисунок 17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03987" y="-1374534"/>
              <a:ext cx="545544" cy="543726"/>
            </a:xfrm>
            <a:prstGeom prst="rect">
              <a:avLst/>
            </a:prstGeom>
          </p:spPr>
        </p:pic>
        <p:pic>
          <p:nvPicPr>
            <p:cNvPr id="180" name="Рисунок 17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92848" y="-1374534"/>
              <a:ext cx="545544" cy="543726"/>
            </a:xfrm>
            <a:prstGeom prst="rect">
              <a:avLst/>
            </a:prstGeom>
          </p:spPr>
        </p:pic>
        <p:pic>
          <p:nvPicPr>
            <p:cNvPr id="181" name="Рисунок 18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07700" y="-1374534"/>
              <a:ext cx="545544" cy="543726"/>
            </a:xfrm>
            <a:prstGeom prst="rect">
              <a:avLst/>
            </a:prstGeom>
          </p:spPr>
        </p:pic>
        <p:pic>
          <p:nvPicPr>
            <p:cNvPr id="182" name="Рисунок 18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896561" y="-1374534"/>
              <a:ext cx="545544" cy="543726"/>
            </a:xfrm>
            <a:prstGeom prst="rect">
              <a:avLst/>
            </a:prstGeom>
          </p:spPr>
        </p:pic>
        <p:pic>
          <p:nvPicPr>
            <p:cNvPr id="183" name="Рисунок 18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11413" y="-1374534"/>
              <a:ext cx="545544" cy="543726"/>
            </a:xfrm>
            <a:prstGeom prst="rect">
              <a:avLst/>
            </a:prstGeom>
          </p:spPr>
        </p:pic>
        <p:pic>
          <p:nvPicPr>
            <p:cNvPr id="184" name="Рисунок 18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15126" y="-1374534"/>
              <a:ext cx="545544" cy="543726"/>
            </a:xfrm>
            <a:prstGeom prst="rect">
              <a:avLst/>
            </a:prstGeom>
          </p:spPr>
        </p:pic>
        <p:pic>
          <p:nvPicPr>
            <p:cNvPr id="185" name="Рисунок 18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29978" y="-1374534"/>
              <a:ext cx="545544" cy="543726"/>
            </a:xfrm>
            <a:prstGeom prst="rect">
              <a:avLst/>
            </a:prstGeom>
          </p:spPr>
        </p:pic>
        <p:pic>
          <p:nvPicPr>
            <p:cNvPr id="186" name="Рисунок 18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18839" y="-1374534"/>
              <a:ext cx="545544" cy="543726"/>
            </a:xfrm>
            <a:prstGeom prst="rect">
              <a:avLst/>
            </a:prstGeom>
          </p:spPr>
        </p:pic>
        <p:pic>
          <p:nvPicPr>
            <p:cNvPr id="187" name="Рисунок 18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33691" y="-1374534"/>
              <a:ext cx="545544" cy="543726"/>
            </a:xfrm>
            <a:prstGeom prst="rect">
              <a:avLst/>
            </a:prstGeom>
          </p:spPr>
        </p:pic>
        <p:pic>
          <p:nvPicPr>
            <p:cNvPr id="188" name="Рисунок 18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22552" y="-1374534"/>
              <a:ext cx="545544" cy="543726"/>
            </a:xfrm>
            <a:prstGeom prst="rect">
              <a:avLst/>
            </a:prstGeom>
          </p:spPr>
        </p:pic>
        <p:pic>
          <p:nvPicPr>
            <p:cNvPr id="189" name="Рисунок 18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37404" y="-1374534"/>
              <a:ext cx="545544" cy="543726"/>
            </a:xfrm>
            <a:prstGeom prst="rect">
              <a:avLst/>
            </a:prstGeom>
          </p:spPr>
        </p:pic>
        <p:pic>
          <p:nvPicPr>
            <p:cNvPr id="190" name="Рисунок 18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26265" y="-1374534"/>
              <a:ext cx="545544" cy="543726"/>
            </a:xfrm>
            <a:prstGeom prst="rect">
              <a:avLst/>
            </a:prstGeom>
          </p:spPr>
        </p:pic>
        <p:pic>
          <p:nvPicPr>
            <p:cNvPr id="191" name="Рисунок 19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41117" y="-1374534"/>
              <a:ext cx="545544" cy="543726"/>
            </a:xfrm>
            <a:prstGeom prst="rect">
              <a:avLst/>
            </a:prstGeom>
          </p:spPr>
        </p:pic>
        <p:pic>
          <p:nvPicPr>
            <p:cNvPr id="192" name="Рисунок 19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44830" y="-1374534"/>
              <a:ext cx="545544" cy="543726"/>
            </a:xfrm>
            <a:prstGeom prst="rect">
              <a:avLst/>
            </a:prstGeom>
          </p:spPr>
        </p:pic>
        <p:pic>
          <p:nvPicPr>
            <p:cNvPr id="193" name="Рисунок 19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59682" y="-1374534"/>
              <a:ext cx="545544" cy="543726"/>
            </a:xfrm>
            <a:prstGeom prst="rect">
              <a:avLst/>
            </a:prstGeom>
          </p:spPr>
        </p:pic>
        <p:pic>
          <p:nvPicPr>
            <p:cNvPr id="194" name="Рисунок 19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48543" y="-1374534"/>
              <a:ext cx="545544" cy="543726"/>
            </a:xfrm>
            <a:prstGeom prst="rect">
              <a:avLst/>
            </a:prstGeom>
          </p:spPr>
        </p:pic>
        <p:pic>
          <p:nvPicPr>
            <p:cNvPr id="195" name="Рисунок 19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63395" y="-1374534"/>
              <a:ext cx="545544" cy="543726"/>
            </a:xfrm>
            <a:prstGeom prst="rect">
              <a:avLst/>
            </a:prstGeom>
          </p:spPr>
        </p:pic>
        <p:pic>
          <p:nvPicPr>
            <p:cNvPr id="196" name="Рисунок 19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52256" y="-1374534"/>
              <a:ext cx="545544" cy="543726"/>
            </a:xfrm>
            <a:prstGeom prst="rect">
              <a:avLst/>
            </a:prstGeom>
          </p:spPr>
        </p:pic>
        <p:pic>
          <p:nvPicPr>
            <p:cNvPr id="197" name="Рисунок 19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67108" y="-1374534"/>
              <a:ext cx="545544" cy="543726"/>
            </a:xfrm>
            <a:prstGeom prst="rect">
              <a:avLst/>
            </a:prstGeom>
          </p:spPr>
        </p:pic>
        <p:pic>
          <p:nvPicPr>
            <p:cNvPr id="198" name="Рисунок 19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55969" y="-1374534"/>
              <a:ext cx="545544" cy="543726"/>
            </a:xfrm>
            <a:prstGeom prst="rect">
              <a:avLst/>
            </a:prstGeom>
          </p:spPr>
        </p:pic>
        <p:pic>
          <p:nvPicPr>
            <p:cNvPr id="199" name="Рисунок 19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70821" y="-1374534"/>
              <a:ext cx="545544" cy="543726"/>
            </a:xfrm>
            <a:prstGeom prst="rect">
              <a:avLst/>
            </a:prstGeom>
          </p:spPr>
        </p:pic>
        <p:pic>
          <p:nvPicPr>
            <p:cNvPr id="200" name="Рисунок 19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74534" y="-1374534"/>
              <a:ext cx="545544" cy="543726"/>
            </a:xfrm>
            <a:prstGeom prst="rect">
              <a:avLst/>
            </a:prstGeom>
          </p:spPr>
        </p:pic>
        <p:pic>
          <p:nvPicPr>
            <p:cNvPr id="201" name="Рисунок 20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89386" y="-1374534"/>
              <a:ext cx="545544" cy="543726"/>
            </a:xfrm>
            <a:prstGeom prst="rect">
              <a:avLst/>
            </a:prstGeom>
          </p:spPr>
        </p:pic>
        <p:pic>
          <p:nvPicPr>
            <p:cNvPr id="202" name="Рисунок 20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78247" y="-1374534"/>
              <a:ext cx="545544" cy="543726"/>
            </a:xfrm>
            <a:prstGeom prst="rect">
              <a:avLst/>
            </a:prstGeom>
          </p:spPr>
        </p:pic>
        <p:pic>
          <p:nvPicPr>
            <p:cNvPr id="203" name="Рисунок 20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93099" y="-1374534"/>
              <a:ext cx="545544" cy="543726"/>
            </a:xfrm>
            <a:prstGeom prst="rect">
              <a:avLst/>
            </a:prstGeom>
          </p:spPr>
        </p:pic>
        <p:pic>
          <p:nvPicPr>
            <p:cNvPr id="204" name="Рисунок 20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81960" y="-1374534"/>
              <a:ext cx="545544" cy="543726"/>
            </a:xfrm>
            <a:prstGeom prst="rect">
              <a:avLst/>
            </a:prstGeom>
          </p:spPr>
        </p:pic>
        <p:pic>
          <p:nvPicPr>
            <p:cNvPr id="205" name="Рисунок 20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96812" y="-1374534"/>
              <a:ext cx="545544" cy="543726"/>
            </a:xfrm>
            <a:prstGeom prst="rect">
              <a:avLst/>
            </a:prstGeom>
          </p:spPr>
        </p:pic>
        <p:pic>
          <p:nvPicPr>
            <p:cNvPr id="206" name="Рисунок 20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85673" y="-1374534"/>
              <a:ext cx="545544" cy="543726"/>
            </a:xfrm>
            <a:prstGeom prst="rect">
              <a:avLst/>
            </a:prstGeom>
          </p:spPr>
        </p:pic>
        <p:pic>
          <p:nvPicPr>
            <p:cNvPr id="207" name="Рисунок 20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00525" y="-1374534"/>
              <a:ext cx="545544" cy="543726"/>
            </a:xfrm>
            <a:prstGeom prst="rect">
              <a:avLst/>
            </a:prstGeom>
          </p:spPr>
        </p:pic>
        <p:pic>
          <p:nvPicPr>
            <p:cNvPr id="208" name="Рисунок 20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04238" y="-1374534"/>
              <a:ext cx="545544" cy="543726"/>
            </a:xfrm>
            <a:prstGeom prst="rect">
              <a:avLst/>
            </a:prstGeom>
          </p:spPr>
        </p:pic>
        <p:pic>
          <p:nvPicPr>
            <p:cNvPr id="209" name="Рисунок 20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19090" y="-1374534"/>
              <a:ext cx="545544" cy="543726"/>
            </a:xfrm>
            <a:prstGeom prst="rect">
              <a:avLst/>
            </a:prstGeom>
          </p:spPr>
        </p:pic>
        <p:pic>
          <p:nvPicPr>
            <p:cNvPr id="210" name="Рисунок 20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07951" y="-1374534"/>
              <a:ext cx="545544" cy="543726"/>
            </a:xfrm>
            <a:prstGeom prst="rect">
              <a:avLst/>
            </a:prstGeom>
          </p:spPr>
        </p:pic>
        <p:pic>
          <p:nvPicPr>
            <p:cNvPr id="211" name="Рисунок 21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22803" y="-1374534"/>
              <a:ext cx="545544" cy="543726"/>
            </a:xfrm>
            <a:prstGeom prst="rect">
              <a:avLst/>
            </a:prstGeom>
          </p:spPr>
        </p:pic>
        <p:pic>
          <p:nvPicPr>
            <p:cNvPr id="212" name="Рисунок 21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11664" y="-1374534"/>
              <a:ext cx="545544" cy="543726"/>
            </a:xfrm>
            <a:prstGeom prst="rect">
              <a:avLst/>
            </a:prstGeom>
          </p:spPr>
        </p:pic>
        <p:pic>
          <p:nvPicPr>
            <p:cNvPr id="213" name="Рисунок 21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26516" y="-1374534"/>
              <a:ext cx="545544" cy="543726"/>
            </a:xfrm>
            <a:prstGeom prst="rect">
              <a:avLst/>
            </a:prstGeom>
          </p:spPr>
        </p:pic>
        <p:pic>
          <p:nvPicPr>
            <p:cNvPr id="214" name="Рисунок 21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15377" y="-1374534"/>
              <a:ext cx="545544" cy="543726"/>
            </a:xfrm>
            <a:prstGeom prst="rect">
              <a:avLst/>
            </a:prstGeom>
          </p:spPr>
        </p:pic>
        <p:pic>
          <p:nvPicPr>
            <p:cNvPr id="215" name="Рисунок 21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0229" y="-1374534"/>
              <a:ext cx="545544" cy="543726"/>
            </a:xfrm>
            <a:prstGeom prst="rect">
              <a:avLst/>
            </a:prstGeom>
          </p:spPr>
        </p:pic>
        <p:pic>
          <p:nvPicPr>
            <p:cNvPr id="216" name="Рисунок 21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3942" y="-1374534"/>
              <a:ext cx="545544" cy="543726"/>
            </a:xfrm>
            <a:prstGeom prst="rect">
              <a:avLst/>
            </a:prstGeom>
          </p:spPr>
        </p:pic>
        <p:pic>
          <p:nvPicPr>
            <p:cNvPr id="217" name="Рисунок 21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48794" y="-1374534"/>
              <a:ext cx="545544" cy="543726"/>
            </a:xfrm>
            <a:prstGeom prst="rect">
              <a:avLst/>
            </a:prstGeom>
          </p:spPr>
        </p:pic>
        <p:pic>
          <p:nvPicPr>
            <p:cNvPr id="218" name="Рисунок 21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37655" y="-1374534"/>
              <a:ext cx="545544" cy="543726"/>
            </a:xfrm>
            <a:prstGeom prst="rect">
              <a:avLst/>
            </a:prstGeom>
          </p:spPr>
        </p:pic>
        <p:pic>
          <p:nvPicPr>
            <p:cNvPr id="219" name="Рисунок 21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52507" y="-1374534"/>
              <a:ext cx="545544" cy="543726"/>
            </a:xfrm>
            <a:prstGeom prst="rect">
              <a:avLst/>
            </a:prstGeom>
          </p:spPr>
        </p:pic>
        <p:pic>
          <p:nvPicPr>
            <p:cNvPr id="220" name="Рисунок 21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41368" y="-1374534"/>
              <a:ext cx="545544" cy="543726"/>
            </a:xfrm>
            <a:prstGeom prst="rect">
              <a:avLst/>
            </a:prstGeom>
          </p:spPr>
        </p:pic>
        <p:pic>
          <p:nvPicPr>
            <p:cNvPr id="221" name="Рисунок 22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56220" y="-1374534"/>
              <a:ext cx="545544" cy="543726"/>
            </a:xfrm>
            <a:prstGeom prst="rect">
              <a:avLst/>
            </a:prstGeom>
          </p:spPr>
        </p:pic>
        <p:pic>
          <p:nvPicPr>
            <p:cNvPr id="222" name="Рисунок 22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45081" y="-1374534"/>
              <a:ext cx="545544" cy="543726"/>
            </a:xfrm>
            <a:prstGeom prst="rect">
              <a:avLst/>
            </a:prstGeom>
          </p:spPr>
        </p:pic>
        <p:pic>
          <p:nvPicPr>
            <p:cNvPr id="223" name="Рисунок 22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59933" y="-1374534"/>
              <a:ext cx="545544" cy="543726"/>
            </a:xfrm>
            <a:prstGeom prst="rect">
              <a:avLst/>
            </a:prstGeom>
          </p:spPr>
        </p:pic>
        <p:pic>
          <p:nvPicPr>
            <p:cNvPr id="224" name="Рисунок 22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63646" y="-1374534"/>
              <a:ext cx="545544" cy="543726"/>
            </a:xfrm>
            <a:prstGeom prst="rect">
              <a:avLst/>
            </a:prstGeom>
          </p:spPr>
        </p:pic>
        <p:pic>
          <p:nvPicPr>
            <p:cNvPr id="225" name="Рисунок 22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78498" y="-1374534"/>
              <a:ext cx="545544" cy="543726"/>
            </a:xfrm>
            <a:prstGeom prst="rect">
              <a:avLst/>
            </a:prstGeom>
          </p:spPr>
        </p:pic>
        <p:pic>
          <p:nvPicPr>
            <p:cNvPr id="226" name="Рисунок 22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67359" y="-1374534"/>
              <a:ext cx="545544" cy="543726"/>
            </a:xfrm>
            <a:prstGeom prst="rect">
              <a:avLst/>
            </a:prstGeom>
          </p:spPr>
        </p:pic>
        <p:pic>
          <p:nvPicPr>
            <p:cNvPr id="227" name="Рисунок 22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82211" y="-1374534"/>
              <a:ext cx="545544" cy="543726"/>
            </a:xfrm>
            <a:prstGeom prst="rect">
              <a:avLst/>
            </a:prstGeom>
          </p:spPr>
        </p:pic>
        <p:pic>
          <p:nvPicPr>
            <p:cNvPr id="228" name="Рисунок 22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71072" y="-1374534"/>
              <a:ext cx="545544" cy="543726"/>
            </a:xfrm>
            <a:prstGeom prst="rect">
              <a:avLst/>
            </a:prstGeom>
          </p:spPr>
        </p:pic>
        <p:pic>
          <p:nvPicPr>
            <p:cNvPr id="229" name="Рисунок 22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85924" y="-1374534"/>
              <a:ext cx="545544" cy="543726"/>
            </a:xfrm>
            <a:prstGeom prst="rect">
              <a:avLst/>
            </a:prstGeom>
          </p:spPr>
        </p:pic>
        <p:pic>
          <p:nvPicPr>
            <p:cNvPr id="230" name="Рисунок 22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74785" y="-1374534"/>
              <a:ext cx="545544" cy="543726"/>
            </a:xfrm>
            <a:prstGeom prst="rect">
              <a:avLst/>
            </a:prstGeom>
          </p:spPr>
        </p:pic>
        <p:pic>
          <p:nvPicPr>
            <p:cNvPr id="231" name="Рисунок 23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89637" y="-1374534"/>
              <a:ext cx="545544" cy="543726"/>
            </a:xfrm>
            <a:prstGeom prst="rect">
              <a:avLst/>
            </a:prstGeom>
          </p:spPr>
        </p:pic>
        <p:pic>
          <p:nvPicPr>
            <p:cNvPr id="232" name="Рисунок 23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93350" y="-1374534"/>
              <a:ext cx="545544" cy="543726"/>
            </a:xfrm>
            <a:prstGeom prst="rect">
              <a:avLst/>
            </a:prstGeom>
          </p:spPr>
        </p:pic>
        <p:pic>
          <p:nvPicPr>
            <p:cNvPr id="233" name="Рисунок 23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08202" y="-1374534"/>
              <a:ext cx="545544" cy="543726"/>
            </a:xfrm>
            <a:prstGeom prst="rect">
              <a:avLst/>
            </a:prstGeom>
          </p:spPr>
        </p:pic>
        <p:pic>
          <p:nvPicPr>
            <p:cNvPr id="234" name="Рисунок 23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097063" y="-1374534"/>
              <a:ext cx="545544" cy="543726"/>
            </a:xfrm>
            <a:prstGeom prst="rect">
              <a:avLst/>
            </a:prstGeom>
          </p:spPr>
        </p:pic>
        <p:pic>
          <p:nvPicPr>
            <p:cNvPr id="235" name="Рисунок 23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11915" y="-1374534"/>
              <a:ext cx="545544" cy="543726"/>
            </a:xfrm>
            <a:prstGeom prst="rect">
              <a:avLst/>
            </a:prstGeom>
          </p:spPr>
        </p:pic>
        <p:pic>
          <p:nvPicPr>
            <p:cNvPr id="236" name="Рисунок 23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00776" y="-1374534"/>
              <a:ext cx="545544" cy="543726"/>
            </a:xfrm>
            <a:prstGeom prst="rect">
              <a:avLst/>
            </a:prstGeom>
          </p:spPr>
        </p:pic>
        <p:pic>
          <p:nvPicPr>
            <p:cNvPr id="237" name="Рисунок 23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15628" y="-1374534"/>
              <a:ext cx="545544" cy="543726"/>
            </a:xfrm>
            <a:prstGeom prst="rect">
              <a:avLst/>
            </a:prstGeom>
          </p:spPr>
        </p:pic>
        <p:pic>
          <p:nvPicPr>
            <p:cNvPr id="238" name="Рисунок 23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04489" y="-1374534"/>
              <a:ext cx="545544" cy="543726"/>
            </a:xfrm>
            <a:prstGeom prst="rect">
              <a:avLst/>
            </a:prstGeom>
          </p:spPr>
        </p:pic>
        <p:pic>
          <p:nvPicPr>
            <p:cNvPr id="239" name="Рисунок 23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19341" y="-1374534"/>
              <a:ext cx="545544" cy="543726"/>
            </a:xfrm>
            <a:prstGeom prst="rect">
              <a:avLst/>
            </a:prstGeom>
          </p:spPr>
        </p:pic>
        <p:pic>
          <p:nvPicPr>
            <p:cNvPr id="240" name="Рисунок 23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23054" y="-1374534"/>
              <a:ext cx="545544" cy="543726"/>
            </a:xfrm>
            <a:prstGeom prst="rect">
              <a:avLst/>
            </a:prstGeom>
          </p:spPr>
        </p:pic>
        <p:pic>
          <p:nvPicPr>
            <p:cNvPr id="241" name="Рисунок 24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37906" y="-1374534"/>
              <a:ext cx="545544" cy="543726"/>
            </a:xfrm>
            <a:prstGeom prst="rect">
              <a:avLst/>
            </a:prstGeom>
          </p:spPr>
        </p:pic>
        <p:pic>
          <p:nvPicPr>
            <p:cNvPr id="242" name="Рисунок 24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26767" y="-1374534"/>
              <a:ext cx="545544" cy="543726"/>
            </a:xfrm>
            <a:prstGeom prst="rect">
              <a:avLst/>
            </a:prstGeom>
          </p:spPr>
        </p:pic>
        <p:pic>
          <p:nvPicPr>
            <p:cNvPr id="243" name="Рисунок 24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41619" y="-1374534"/>
              <a:ext cx="545544" cy="543726"/>
            </a:xfrm>
            <a:prstGeom prst="rect">
              <a:avLst/>
            </a:prstGeom>
          </p:spPr>
        </p:pic>
        <p:pic>
          <p:nvPicPr>
            <p:cNvPr id="244" name="Рисунок 24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30480" y="-1374534"/>
              <a:ext cx="545544" cy="543726"/>
            </a:xfrm>
            <a:prstGeom prst="rect">
              <a:avLst/>
            </a:prstGeom>
          </p:spPr>
        </p:pic>
        <p:pic>
          <p:nvPicPr>
            <p:cNvPr id="245" name="Рисунок 24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45332" y="-1374534"/>
              <a:ext cx="545544" cy="543726"/>
            </a:xfrm>
            <a:prstGeom prst="rect">
              <a:avLst/>
            </a:prstGeom>
          </p:spPr>
        </p:pic>
        <p:pic>
          <p:nvPicPr>
            <p:cNvPr id="246" name="Рисунок 24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34193" y="-1374534"/>
              <a:ext cx="545544" cy="543726"/>
            </a:xfrm>
            <a:prstGeom prst="rect">
              <a:avLst/>
            </a:prstGeom>
          </p:spPr>
        </p:pic>
        <p:pic>
          <p:nvPicPr>
            <p:cNvPr id="247" name="Рисунок 24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49045" y="-1374534"/>
              <a:ext cx="545544" cy="543726"/>
            </a:xfrm>
            <a:prstGeom prst="rect">
              <a:avLst/>
            </a:prstGeom>
          </p:spPr>
        </p:pic>
        <p:pic>
          <p:nvPicPr>
            <p:cNvPr id="248" name="Рисунок 24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52758" y="-1374534"/>
              <a:ext cx="545544" cy="543726"/>
            </a:xfrm>
            <a:prstGeom prst="rect">
              <a:avLst/>
            </a:prstGeom>
          </p:spPr>
        </p:pic>
        <p:pic>
          <p:nvPicPr>
            <p:cNvPr id="249" name="Рисунок 24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67610" y="-1374534"/>
              <a:ext cx="545544" cy="543726"/>
            </a:xfrm>
            <a:prstGeom prst="rect">
              <a:avLst/>
            </a:prstGeom>
          </p:spPr>
        </p:pic>
        <p:pic>
          <p:nvPicPr>
            <p:cNvPr id="250" name="Рисунок 24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56471" y="-1374534"/>
              <a:ext cx="545544" cy="543726"/>
            </a:xfrm>
            <a:prstGeom prst="rect">
              <a:avLst/>
            </a:prstGeom>
          </p:spPr>
        </p:pic>
        <p:pic>
          <p:nvPicPr>
            <p:cNvPr id="251" name="Рисунок 25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71323" y="-1374534"/>
              <a:ext cx="545544" cy="543726"/>
            </a:xfrm>
            <a:prstGeom prst="rect">
              <a:avLst/>
            </a:prstGeom>
          </p:spPr>
        </p:pic>
        <p:pic>
          <p:nvPicPr>
            <p:cNvPr id="252" name="Рисунок 25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60184" y="-1374534"/>
              <a:ext cx="545544" cy="543726"/>
            </a:xfrm>
            <a:prstGeom prst="rect">
              <a:avLst/>
            </a:prstGeom>
          </p:spPr>
        </p:pic>
        <p:pic>
          <p:nvPicPr>
            <p:cNvPr id="253" name="Рисунок 25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75036" y="-1374534"/>
              <a:ext cx="545544" cy="543726"/>
            </a:xfrm>
            <a:prstGeom prst="rect">
              <a:avLst/>
            </a:prstGeom>
          </p:spPr>
        </p:pic>
        <p:pic>
          <p:nvPicPr>
            <p:cNvPr id="254" name="Рисунок 25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63897" y="-1374534"/>
              <a:ext cx="545544" cy="543726"/>
            </a:xfrm>
            <a:prstGeom prst="rect">
              <a:avLst/>
            </a:prstGeom>
          </p:spPr>
        </p:pic>
        <p:pic>
          <p:nvPicPr>
            <p:cNvPr id="255" name="Рисунок 25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78749" y="-1374534"/>
              <a:ext cx="545544" cy="543726"/>
            </a:xfrm>
            <a:prstGeom prst="rect">
              <a:avLst/>
            </a:prstGeom>
          </p:spPr>
        </p:pic>
        <p:pic>
          <p:nvPicPr>
            <p:cNvPr id="256" name="Рисунок 25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82462" y="-1374534"/>
              <a:ext cx="545544" cy="543726"/>
            </a:xfrm>
            <a:prstGeom prst="rect">
              <a:avLst/>
            </a:prstGeom>
          </p:spPr>
        </p:pic>
        <p:pic>
          <p:nvPicPr>
            <p:cNvPr id="257" name="Рисунок 25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97314" y="-1374534"/>
              <a:ext cx="545544" cy="543726"/>
            </a:xfrm>
            <a:prstGeom prst="rect">
              <a:avLst/>
            </a:prstGeom>
          </p:spPr>
        </p:pic>
        <p:pic>
          <p:nvPicPr>
            <p:cNvPr id="258" name="Рисунок 25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86175" y="-1374534"/>
              <a:ext cx="545544" cy="543726"/>
            </a:xfrm>
            <a:prstGeom prst="rect">
              <a:avLst/>
            </a:prstGeom>
          </p:spPr>
        </p:pic>
        <p:pic>
          <p:nvPicPr>
            <p:cNvPr id="259" name="Рисунок 25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1027" y="-1374534"/>
              <a:ext cx="545544" cy="543726"/>
            </a:xfrm>
            <a:prstGeom prst="rect">
              <a:avLst/>
            </a:prstGeom>
          </p:spPr>
        </p:pic>
        <p:pic>
          <p:nvPicPr>
            <p:cNvPr id="260" name="Рисунок 25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89888" y="-1374534"/>
              <a:ext cx="545544" cy="543726"/>
            </a:xfrm>
            <a:prstGeom prst="rect">
              <a:avLst/>
            </a:prstGeom>
          </p:spPr>
        </p:pic>
        <p:pic>
          <p:nvPicPr>
            <p:cNvPr id="261" name="Рисунок 26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4740" y="-1374534"/>
              <a:ext cx="545544" cy="543726"/>
            </a:xfrm>
            <a:prstGeom prst="rect">
              <a:avLst/>
            </a:prstGeom>
          </p:spPr>
        </p:pic>
        <p:pic>
          <p:nvPicPr>
            <p:cNvPr id="262" name="Рисунок 26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193601" y="-1374534"/>
              <a:ext cx="545544" cy="543726"/>
            </a:xfrm>
            <a:prstGeom prst="rect">
              <a:avLst/>
            </a:prstGeom>
          </p:spPr>
        </p:pic>
        <p:pic>
          <p:nvPicPr>
            <p:cNvPr id="263" name="Рисунок 26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08453" y="-1374534"/>
              <a:ext cx="545544" cy="543726"/>
            </a:xfrm>
            <a:prstGeom prst="rect">
              <a:avLst/>
            </a:prstGeom>
          </p:spPr>
        </p:pic>
        <p:pic>
          <p:nvPicPr>
            <p:cNvPr id="264" name="Рисунок 26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12166" y="-1374534"/>
              <a:ext cx="545544" cy="543726"/>
            </a:xfrm>
            <a:prstGeom prst="rect">
              <a:avLst/>
            </a:prstGeom>
          </p:spPr>
        </p:pic>
        <p:pic>
          <p:nvPicPr>
            <p:cNvPr id="265" name="Рисунок 26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7018" y="-1374534"/>
              <a:ext cx="545544" cy="543726"/>
            </a:xfrm>
            <a:prstGeom prst="rect">
              <a:avLst/>
            </a:prstGeom>
          </p:spPr>
        </p:pic>
        <p:pic>
          <p:nvPicPr>
            <p:cNvPr id="266" name="Рисунок 26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15879" y="-1374534"/>
              <a:ext cx="545544" cy="543726"/>
            </a:xfrm>
            <a:prstGeom prst="rect">
              <a:avLst/>
            </a:prstGeom>
          </p:spPr>
        </p:pic>
        <p:pic>
          <p:nvPicPr>
            <p:cNvPr id="267" name="Рисунок 26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30731" y="-1374534"/>
              <a:ext cx="545544" cy="543726"/>
            </a:xfrm>
            <a:prstGeom prst="rect">
              <a:avLst/>
            </a:prstGeom>
          </p:spPr>
        </p:pic>
        <p:pic>
          <p:nvPicPr>
            <p:cNvPr id="268" name="Рисунок 26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19592" y="-1374534"/>
              <a:ext cx="545544" cy="543726"/>
            </a:xfrm>
            <a:prstGeom prst="rect">
              <a:avLst/>
            </a:prstGeom>
          </p:spPr>
        </p:pic>
        <p:pic>
          <p:nvPicPr>
            <p:cNvPr id="269" name="Рисунок 26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34444" y="-1374534"/>
              <a:ext cx="545544" cy="543726"/>
            </a:xfrm>
            <a:prstGeom prst="rect">
              <a:avLst/>
            </a:prstGeom>
          </p:spPr>
        </p:pic>
        <p:pic>
          <p:nvPicPr>
            <p:cNvPr id="270" name="Рисунок 26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3305" y="-1374534"/>
              <a:ext cx="545544" cy="543726"/>
            </a:xfrm>
            <a:prstGeom prst="rect">
              <a:avLst/>
            </a:prstGeom>
          </p:spPr>
        </p:pic>
        <p:pic>
          <p:nvPicPr>
            <p:cNvPr id="271" name="Рисунок 27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38157" y="-1374534"/>
              <a:ext cx="545544" cy="543726"/>
            </a:xfrm>
            <a:prstGeom prst="rect">
              <a:avLst/>
            </a:prstGeom>
          </p:spPr>
        </p:pic>
        <p:pic>
          <p:nvPicPr>
            <p:cNvPr id="272" name="Рисунок 27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41870" y="-1374534"/>
              <a:ext cx="545544" cy="543726"/>
            </a:xfrm>
            <a:prstGeom prst="rect">
              <a:avLst/>
            </a:prstGeom>
          </p:spPr>
        </p:pic>
        <p:pic>
          <p:nvPicPr>
            <p:cNvPr id="273" name="Рисунок 27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56722" y="-1374534"/>
              <a:ext cx="545544" cy="543726"/>
            </a:xfrm>
            <a:prstGeom prst="rect">
              <a:avLst/>
            </a:prstGeom>
          </p:spPr>
        </p:pic>
        <p:pic>
          <p:nvPicPr>
            <p:cNvPr id="274" name="Рисунок 27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45583" y="-1374534"/>
              <a:ext cx="545544" cy="543726"/>
            </a:xfrm>
            <a:prstGeom prst="rect">
              <a:avLst/>
            </a:prstGeom>
          </p:spPr>
        </p:pic>
        <p:pic>
          <p:nvPicPr>
            <p:cNvPr id="275" name="Рисунок 27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60435" y="-1374534"/>
              <a:ext cx="545544" cy="543726"/>
            </a:xfrm>
            <a:prstGeom prst="rect">
              <a:avLst/>
            </a:prstGeom>
          </p:spPr>
        </p:pic>
        <p:pic>
          <p:nvPicPr>
            <p:cNvPr id="276" name="Рисунок 27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49296" y="-1374534"/>
              <a:ext cx="545544" cy="543726"/>
            </a:xfrm>
            <a:prstGeom prst="rect">
              <a:avLst/>
            </a:prstGeom>
          </p:spPr>
        </p:pic>
        <p:pic>
          <p:nvPicPr>
            <p:cNvPr id="277" name="Рисунок 27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64148" y="-1374534"/>
              <a:ext cx="545544" cy="543726"/>
            </a:xfrm>
            <a:prstGeom prst="rect">
              <a:avLst/>
            </a:prstGeom>
          </p:spPr>
        </p:pic>
        <p:pic>
          <p:nvPicPr>
            <p:cNvPr id="278" name="Рисунок 27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53009" y="-1374534"/>
              <a:ext cx="545544" cy="543726"/>
            </a:xfrm>
            <a:prstGeom prst="rect">
              <a:avLst/>
            </a:prstGeom>
          </p:spPr>
        </p:pic>
        <p:pic>
          <p:nvPicPr>
            <p:cNvPr id="279" name="Рисунок 27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67861" y="-1374534"/>
              <a:ext cx="545544" cy="543726"/>
            </a:xfrm>
            <a:prstGeom prst="rect">
              <a:avLst/>
            </a:prstGeom>
          </p:spPr>
        </p:pic>
        <p:pic>
          <p:nvPicPr>
            <p:cNvPr id="280" name="Рисунок 27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71574" y="-1374534"/>
              <a:ext cx="545544" cy="543726"/>
            </a:xfrm>
            <a:prstGeom prst="rect">
              <a:avLst/>
            </a:prstGeom>
          </p:spPr>
        </p:pic>
        <p:pic>
          <p:nvPicPr>
            <p:cNvPr id="281" name="Рисунок 28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86426" y="-1374534"/>
              <a:ext cx="545544" cy="543726"/>
            </a:xfrm>
            <a:prstGeom prst="rect">
              <a:avLst/>
            </a:prstGeom>
          </p:spPr>
        </p:pic>
        <p:pic>
          <p:nvPicPr>
            <p:cNvPr id="282" name="Рисунок 28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75287" y="-1374534"/>
              <a:ext cx="545544" cy="543726"/>
            </a:xfrm>
            <a:prstGeom prst="rect">
              <a:avLst/>
            </a:prstGeom>
          </p:spPr>
        </p:pic>
        <p:pic>
          <p:nvPicPr>
            <p:cNvPr id="283" name="Рисунок 28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0139" y="-1374534"/>
              <a:ext cx="545544" cy="543726"/>
            </a:xfrm>
            <a:prstGeom prst="rect">
              <a:avLst/>
            </a:prstGeom>
          </p:spPr>
        </p:pic>
        <p:pic>
          <p:nvPicPr>
            <p:cNvPr id="284" name="Рисунок 28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79000" y="-1374534"/>
              <a:ext cx="545544" cy="543726"/>
            </a:xfrm>
            <a:prstGeom prst="rect">
              <a:avLst/>
            </a:prstGeom>
          </p:spPr>
        </p:pic>
        <p:pic>
          <p:nvPicPr>
            <p:cNvPr id="285" name="Рисунок 28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3852" y="-1374534"/>
              <a:ext cx="545544" cy="543726"/>
            </a:xfrm>
            <a:prstGeom prst="rect">
              <a:avLst/>
            </a:prstGeom>
          </p:spPr>
        </p:pic>
        <p:pic>
          <p:nvPicPr>
            <p:cNvPr id="286" name="Рисунок 28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82713" y="-1374534"/>
              <a:ext cx="545544" cy="543726"/>
            </a:xfrm>
            <a:prstGeom prst="rect">
              <a:avLst/>
            </a:prstGeom>
          </p:spPr>
        </p:pic>
        <p:pic>
          <p:nvPicPr>
            <p:cNvPr id="287" name="Рисунок 28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7565" y="-1374534"/>
              <a:ext cx="545544" cy="543726"/>
            </a:xfrm>
            <a:prstGeom prst="rect">
              <a:avLst/>
            </a:prstGeom>
          </p:spPr>
        </p:pic>
        <p:pic>
          <p:nvPicPr>
            <p:cNvPr id="288" name="Рисунок 28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01278" y="-1374534"/>
              <a:ext cx="545544" cy="543726"/>
            </a:xfrm>
            <a:prstGeom prst="rect">
              <a:avLst/>
            </a:prstGeom>
          </p:spPr>
        </p:pic>
        <p:pic>
          <p:nvPicPr>
            <p:cNvPr id="289" name="Рисунок 28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16130" y="-1374534"/>
              <a:ext cx="545544" cy="543726"/>
            </a:xfrm>
            <a:prstGeom prst="rect">
              <a:avLst/>
            </a:prstGeom>
          </p:spPr>
        </p:pic>
        <p:pic>
          <p:nvPicPr>
            <p:cNvPr id="290" name="Рисунок 28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04991" y="-1374534"/>
              <a:ext cx="545544" cy="543726"/>
            </a:xfrm>
            <a:prstGeom prst="rect">
              <a:avLst/>
            </a:prstGeom>
          </p:spPr>
        </p:pic>
        <p:pic>
          <p:nvPicPr>
            <p:cNvPr id="291" name="Рисунок 29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19843" y="-1374534"/>
              <a:ext cx="545544" cy="543726"/>
            </a:xfrm>
            <a:prstGeom prst="rect">
              <a:avLst/>
            </a:prstGeom>
          </p:spPr>
        </p:pic>
        <p:pic>
          <p:nvPicPr>
            <p:cNvPr id="292" name="Рисунок 29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08704" y="-1374534"/>
              <a:ext cx="545544" cy="543726"/>
            </a:xfrm>
            <a:prstGeom prst="rect">
              <a:avLst/>
            </a:prstGeom>
          </p:spPr>
        </p:pic>
        <p:pic>
          <p:nvPicPr>
            <p:cNvPr id="293" name="Рисунок 29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23556" y="-1374534"/>
              <a:ext cx="545544" cy="543726"/>
            </a:xfrm>
            <a:prstGeom prst="rect">
              <a:avLst/>
            </a:prstGeom>
          </p:spPr>
        </p:pic>
        <p:pic>
          <p:nvPicPr>
            <p:cNvPr id="294" name="Рисунок 29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12417" y="-1374534"/>
              <a:ext cx="545544" cy="543726"/>
            </a:xfrm>
            <a:prstGeom prst="rect">
              <a:avLst/>
            </a:prstGeom>
          </p:spPr>
        </p:pic>
        <p:pic>
          <p:nvPicPr>
            <p:cNvPr id="295" name="Рисунок 29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27269" y="-1374534"/>
              <a:ext cx="545544" cy="543726"/>
            </a:xfrm>
            <a:prstGeom prst="rect">
              <a:avLst/>
            </a:prstGeom>
          </p:spPr>
        </p:pic>
        <p:pic>
          <p:nvPicPr>
            <p:cNvPr id="296" name="Рисунок 29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0982" y="-1374534"/>
              <a:ext cx="545544" cy="543726"/>
            </a:xfrm>
            <a:prstGeom prst="rect">
              <a:avLst/>
            </a:prstGeom>
          </p:spPr>
        </p:pic>
        <p:pic>
          <p:nvPicPr>
            <p:cNvPr id="297" name="Рисунок 29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45834" y="-1374534"/>
              <a:ext cx="545544" cy="543726"/>
            </a:xfrm>
            <a:prstGeom prst="rect">
              <a:avLst/>
            </a:prstGeom>
          </p:spPr>
        </p:pic>
        <p:pic>
          <p:nvPicPr>
            <p:cNvPr id="298" name="Рисунок 29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4695" y="-1374534"/>
              <a:ext cx="545544" cy="543726"/>
            </a:xfrm>
            <a:prstGeom prst="rect">
              <a:avLst/>
            </a:prstGeom>
          </p:spPr>
        </p:pic>
        <p:pic>
          <p:nvPicPr>
            <p:cNvPr id="299" name="Рисунок 29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49547" y="-1374534"/>
              <a:ext cx="545544" cy="543726"/>
            </a:xfrm>
            <a:prstGeom prst="rect">
              <a:avLst/>
            </a:prstGeom>
          </p:spPr>
        </p:pic>
        <p:pic>
          <p:nvPicPr>
            <p:cNvPr id="300" name="Рисунок 29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38408" y="-1374534"/>
              <a:ext cx="545544" cy="543726"/>
            </a:xfrm>
            <a:prstGeom prst="rect">
              <a:avLst/>
            </a:prstGeom>
          </p:spPr>
        </p:pic>
        <p:pic>
          <p:nvPicPr>
            <p:cNvPr id="301" name="Рисунок 30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53260" y="-1374534"/>
              <a:ext cx="545544" cy="543726"/>
            </a:xfrm>
            <a:prstGeom prst="rect">
              <a:avLst/>
            </a:prstGeom>
          </p:spPr>
        </p:pic>
        <p:pic>
          <p:nvPicPr>
            <p:cNvPr id="302" name="Рисунок 30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42121" y="-1374534"/>
              <a:ext cx="545544" cy="543726"/>
            </a:xfrm>
            <a:prstGeom prst="rect">
              <a:avLst/>
            </a:prstGeom>
          </p:spPr>
        </p:pic>
        <p:pic>
          <p:nvPicPr>
            <p:cNvPr id="303" name="Рисунок 30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56973" y="-1374534"/>
              <a:ext cx="545544" cy="543726"/>
            </a:xfrm>
            <a:prstGeom prst="rect">
              <a:avLst/>
            </a:prstGeom>
          </p:spPr>
        </p:pic>
        <p:pic>
          <p:nvPicPr>
            <p:cNvPr id="304" name="Рисунок 30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0686" y="-1374534"/>
              <a:ext cx="545544" cy="543726"/>
            </a:xfrm>
            <a:prstGeom prst="rect">
              <a:avLst/>
            </a:prstGeom>
          </p:spPr>
        </p:pic>
        <p:pic>
          <p:nvPicPr>
            <p:cNvPr id="305" name="Рисунок 30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5538" y="-1374534"/>
              <a:ext cx="545544" cy="543726"/>
            </a:xfrm>
            <a:prstGeom prst="rect">
              <a:avLst/>
            </a:prstGeom>
          </p:spPr>
        </p:pic>
        <p:pic>
          <p:nvPicPr>
            <p:cNvPr id="306" name="Рисунок 30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4399" y="-1374534"/>
              <a:ext cx="545544" cy="543726"/>
            </a:xfrm>
            <a:prstGeom prst="rect">
              <a:avLst/>
            </a:prstGeom>
          </p:spPr>
        </p:pic>
        <p:pic>
          <p:nvPicPr>
            <p:cNvPr id="307" name="Рисунок 30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9251" y="-1374534"/>
              <a:ext cx="545544" cy="543726"/>
            </a:xfrm>
            <a:prstGeom prst="rect">
              <a:avLst/>
            </a:prstGeom>
          </p:spPr>
        </p:pic>
        <p:pic>
          <p:nvPicPr>
            <p:cNvPr id="308" name="Рисунок 30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8112" y="-1374534"/>
              <a:ext cx="545544" cy="543726"/>
            </a:xfrm>
            <a:prstGeom prst="rect">
              <a:avLst/>
            </a:prstGeom>
          </p:spPr>
        </p:pic>
        <p:pic>
          <p:nvPicPr>
            <p:cNvPr id="309" name="Рисунок 30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82964" y="-1374534"/>
              <a:ext cx="545544" cy="543726"/>
            </a:xfrm>
            <a:prstGeom prst="rect">
              <a:avLst/>
            </a:prstGeom>
          </p:spPr>
        </p:pic>
        <p:pic>
          <p:nvPicPr>
            <p:cNvPr id="310" name="Рисунок 30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71825" y="-1374534"/>
              <a:ext cx="545544" cy="543726"/>
            </a:xfrm>
            <a:prstGeom prst="rect">
              <a:avLst/>
            </a:prstGeom>
          </p:spPr>
        </p:pic>
        <p:pic>
          <p:nvPicPr>
            <p:cNvPr id="311" name="Рисунок 31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86677" y="-1374534"/>
              <a:ext cx="545544" cy="543726"/>
            </a:xfrm>
            <a:prstGeom prst="rect">
              <a:avLst/>
            </a:prstGeom>
          </p:spPr>
        </p:pic>
        <p:pic>
          <p:nvPicPr>
            <p:cNvPr id="312" name="Рисунок 31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90390" y="-1374534"/>
              <a:ext cx="545544" cy="543726"/>
            </a:xfrm>
            <a:prstGeom prst="rect">
              <a:avLst/>
            </a:prstGeom>
          </p:spPr>
        </p:pic>
        <p:pic>
          <p:nvPicPr>
            <p:cNvPr id="313" name="Рисунок 31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5242" y="-1374534"/>
              <a:ext cx="545544" cy="543726"/>
            </a:xfrm>
            <a:prstGeom prst="rect">
              <a:avLst/>
            </a:prstGeom>
          </p:spPr>
        </p:pic>
        <p:pic>
          <p:nvPicPr>
            <p:cNvPr id="314" name="Рисунок 31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94103" y="-1374534"/>
              <a:ext cx="545544" cy="543726"/>
            </a:xfrm>
            <a:prstGeom prst="rect">
              <a:avLst/>
            </a:prstGeom>
          </p:spPr>
        </p:pic>
        <p:pic>
          <p:nvPicPr>
            <p:cNvPr id="315" name="Рисунок 31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8955" y="-1374534"/>
              <a:ext cx="545544" cy="543726"/>
            </a:xfrm>
            <a:prstGeom prst="rect">
              <a:avLst/>
            </a:prstGeom>
          </p:spPr>
        </p:pic>
        <p:pic>
          <p:nvPicPr>
            <p:cNvPr id="316" name="Рисунок 31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97816" y="-1374534"/>
              <a:ext cx="545544" cy="543726"/>
            </a:xfrm>
            <a:prstGeom prst="rect">
              <a:avLst/>
            </a:prstGeom>
          </p:spPr>
        </p:pic>
        <p:pic>
          <p:nvPicPr>
            <p:cNvPr id="317" name="Рисунок 31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12668" y="-1374534"/>
              <a:ext cx="545544" cy="543726"/>
            </a:xfrm>
            <a:prstGeom prst="rect">
              <a:avLst/>
            </a:prstGeom>
          </p:spPr>
        </p:pic>
        <p:pic>
          <p:nvPicPr>
            <p:cNvPr id="318" name="Рисунок 317"/>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01529" y="-1374534"/>
              <a:ext cx="545544" cy="543726"/>
            </a:xfrm>
            <a:prstGeom prst="rect">
              <a:avLst/>
            </a:prstGeom>
          </p:spPr>
        </p:pic>
        <p:pic>
          <p:nvPicPr>
            <p:cNvPr id="319" name="Рисунок 318"/>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16381" y="-1374534"/>
              <a:ext cx="545544" cy="543726"/>
            </a:xfrm>
            <a:prstGeom prst="rect">
              <a:avLst/>
            </a:prstGeom>
          </p:spPr>
        </p:pic>
        <p:pic>
          <p:nvPicPr>
            <p:cNvPr id="320" name="Рисунок 319"/>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20094" y="-1374534"/>
              <a:ext cx="545544" cy="543726"/>
            </a:xfrm>
            <a:prstGeom prst="rect">
              <a:avLst/>
            </a:prstGeom>
          </p:spPr>
        </p:pic>
        <p:pic>
          <p:nvPicPr>
            <p:cNvPr id="321" name="Рисунок 320"/>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34946" y="-1374534"/>
              <a:ext cx="545544" cy="543726"/>
            </a:xfrm>
            <a:prstGeom prst="rect">
              <a:avLst/>
            </a:prstGeom>
          </p:spPr>
        </p:pic>
        <p:pic>
          <p:nvPicPr>
            <p:cNvPr id="322" name="Рисунок 321"/>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23807" y="-1374534"/>
              <a:ext cx="545544" cy="543726"/>
            </a:xfrm>
            <a:prstGeom prst="rect">
              <a:avLst/>
            </a:prstGeom>
          </p:spPr>
        </p:pic>
        <p:pic>
          <p:nvPicPr>
            <p:cNvPr id="323" name="Рисунок 322"/>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38659" y="-1374534"/>
              <a:ext cx="545544" cy="543726"/>
            </a:xfrm>
            <a:prstGeom prst="rect">
              <a:avLst/>
            </a:prstGeom>
          </p:spPr>
        </p:pic>
        <p:pic>
          <p:nvPicPr>
            <p:cNvPr id="324" name="Рисунок 323"/>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27520" y="-1374534"/>
              <a:ext cx="545544" cy="543726"/>
            </a:xfrm>
            <a:prstGeom prst="rect">
              <a:avLst/>
            </a:prstGeom>
          </p:spPr>
        </p:pic>
        <p:pic>
          <p:nvPicPr>
            <p:cNvPr id="325" name="Рисунок 324"/>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42372" y="-1374534"/>
              <a:ext cx="545544" cy="543726"/>
            </a:xfrm>
            <a:prstGeom prst="rect">
              <a:avLst/>
            </a:prstGeom>
          </p:spPr>
        </p:pic>
        <p:pic>
          <p:nvPicPr>
            <p:cNvPr id="326" name="Рисунок 325"/>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31233" y="-1374534"/>
              <a:ext cx="545544" cy="543726"/>
            </a:xfrm>
            <a:prstGeom prst="rect">
              <a:avLst/>
            </a:prstGeom>
          </p:spPr>
        </p:pic>
        <p:pic>
          <p:nvPicPr>
            <p:cNvPr id="327" name="Рисунок 326"/>
            <p:cNvPicPr>
              <a:picLocks noChangeAspect="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46083" y="-1374534"/>
              <a:ext cx="545544" cy="543726"/>
            </a:xfrm>
            <a:prstGeom prst="rect">
              <a:avLst/>
            </a:prstGeom>
          </p:spPr>
        </p:pic>
      </p:grpSp>
      <p:sp>
        <p:nvSpPr>
          <p:cNvPr id="329" name="Прямоугольник 328"/>
          <p:cNvSpPr/>
          <p:nvPr/>
        </p:nvSpPr>
        <p:spPr>
          <a:xfrm>
            <a:off x="2202455" y="2588482"/>
            <a:ext cx="6351419" cy="369332"/>
          </a:xfrm>
          <a:prstGeom prst="rect">
            <a:avLst/>
          </a:prstGeom>
        </p:spPr>
        <p:txBody>
          <a:bodyPr wrap="none">
            <a:spAutoFit/>
          </a:bodyPr>
          <a:lstStyle/>
          <a:p>
            <a:r>
              <a:rPr lang="ru-RU" dirty="0"/>
              <a:t>стали руководителями органов управления образования</a:t>
            </a:r>
          </a:p>
        </p:txBody>
      </p:sp>
      <p:pic>
        <p:nvPicPr>
          <p:cNvPr id="330" name="Рисунок 3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6836" y="2531092"/>
            <a:ext cx="498314" cy="498314"/>
          </a:xfrm>
          <a:prstGeom prst="rect">
            <a:avLst/>
          </a:prstGeom>
        </p:spPr>
      </p:pic>
      <p:pic>
        <p:nvPicPr>
          <p:cNvPr id="331" name="Рисунок 3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16603" y="2531092"/>
            <a:ext cx="498314" cy="498314"/>
          </a:xfrm>
          <a:prstGeom prst="rect">
            <a:avLst/>
          </a:prstGeom>
        </p:spPr>
      </p:pic>
      <p:sp>
        <p:nvSpPr>
          <p:cNvPr id="5" name="Левая круглая скобка 4"/>
          <p:cNvSpPr/>
          <p:nvPr/>
        </p:nvSpPr>
        <p:spPr>
          <a:xfrm rot="16200000">
            <a:off x="1268141" y="2420422"/>
            <a:ext cx="226889" cy="1437680"/>
          </a:xfrm>
          <a:prstGeom prst="leftBracket">
            <a:avLst/>
          </a:prstGeom>
        </p:spPr>
        <p:style>
          <a:lnRef idx="2">
            <a:schemeClr val="accent1"/>
          </a:lnRef>
          <a:fillRef idx="0">
            <a:schemeClr val="accent1"/>
          </a:fillRef>
          <a:effectRef idx="1">
            <a:schemeClr val="accent1"/>
          </a:effectRef>
          <a:fontRef idx="minor">
            <a:schemeClr val="tx1"/>
          </a:fontRef>
        </p:style>
        <p:txBody>
          <a:bodyPr vert="vert" rtlCol="0" anchor="ctr"/>
          <a:lstStyle/>
          <a:p>
            <a:pPr algn="ctr"/>
            <a:r>
              <a:rPr lang="ru-RU" dirty="0"/>
              <a:t>2</a:t>
            </a:r>
          </a:p>
        </p:txBody>
      </p:sp>
      <p:sp>
        <p:nvSpPr>
          <p:cNvPr id="333" name="Прямоугольник 332"/>
          <p:cNvSpPr/>
          <p:nvPr/>
        </p:nvSpPr>
        <p:spPr>
          <a:xfrm>
            <a:off x="2202455" y="3428867"/>
            <a:ext cx="5331909" cy="369332"/>
          </a:xfrm>
          <a:prstGeom prst="rect">
            <a:avLst/>
          </a:prstGeom>
        </p:spPr>
        <p:txBody>
          <a:bodyPr wrap="none">
            <a:spAutoFit/>
          </a:bodyPr>
          <a:lstStyle/>
          <a:p>
            <a:r>
              <a:rPr lang="ru-RU" dirty="0"/>
              <a:t>стали директорами, заместителями директоров</a:t>
            </a:r>
          </a:p>
        </p:txBody>
      </p:sp>
      <p:sp>
        <p:nvSpPr>
          <p:cNvPr id="335" name="Левая круглая скобка 334"/>
          <p:cNvSpPr/>
          <p:nvPr/>
        </p:nvSpPr>
        <p:spPr>
          <a:xfrm rot="16200000">
            <a:off x="1259573" y="3144228"/>
            <a:ext cx="222248" cy="1459455"/>
          </a:xfrm>
          <a:prstGeom prst="leftBracket">
            <a:avLst/>
          </a:prstGeom>
        </p:spPr>
        <p:style>
          <a:lnRef idx="2">
            <a:schemeClr val="accent1"/>
          </a:lnRef>
          <a:fillRef idx="0">
            <a:schemeClr val="accent1"/>
          </a:fillRef>
          <a:effectRef idx="1">
            <a:schemeClr val="accent1"/>
          </a:effectRef>
          <a:fontRef idx="minor">
            <a:schemeClr val="tx1"/>
          </a:fontRef>
        </p:style>
        <p:txBody>
          <a:bodyPr vert="vert" rtlCol="0" anchor="ctr"/>
          <a:lstStyle/>
          <a:p>
            <a:pPr algn="ctr"/>
            <a:r>
              <a:rPr lang="ru-RU" dirty="0"/>
              <a:t>19</a:t>
            </a:r>
          </a:p>
        </p:txBody>
      </p:sp>
      <p:sp>
        <p:nvSpPr>
          <p:cNvPr id="336" name="Левая круглая скобка 335"/>
          <p:cNvSpPr/>
          <p:nvPr/>
        </p:nvSpPr>
        <p:spPr>
          <a:xfrm rot="16200000">
            <a:off x="1314359" y="4136982"/>
            <a:ext cx="183715" cy="1388417"/>
          </a:xfrm>
          <a:prstGeom prst="leftBracket">
            <a:avLst/>
          </a:prstGeom>
        </p:spPr>
        <p:style>
          <a:lnRef idx="2">
            <a:schemeClr val="accent1"/>
          </a:lnRef>
          <a:fillRef idx="0">
            <a:schemeClr val="accent1"/>
          </a:fillRef>
          <a:effectRef idx="1">
            <a:schemeClr val="accent1"/>
          </a:effectRef>
          <a:fontRef idx="minor">
            <a:schemeClr val="tx1"/>
          </a:fontRef>
        </p:style>
        <p:txBody>
          <a:bodyPr vert="vert" rtlCol="0" anchor="ctr"/>
          <a:lstStyle/>
          <a:p>
            <a:pPr algn="ctr"/>
            <a:r>
              <a:rPr lang="ru-RU" dirty="0"/>
              <a:t>378</a:t>
            </a:r>
          </a:p>
        </p:txBody>
      </p:sp>
      <p:sp>
        <p:nvSpPr>
          <p:cNvPr id="337" name="Левая круглая скобка 336"/>
          <p:cNvSpPr/>
          <p:nvPr/>
        </p:nvSpPr>
        <p:spPr>
          <a:xfrm rot="16200000">
            <a:off x="1250502" y="4864894"/>
            <a:ext cx="188012" cy="1511836"/>
          </a:xfrm>
          <a:prstGeom prst="leftBracket">
            <a:avLst/>
          </a:prstGeom>
        </p:spPr>
        <p:style>
          <a:lnRef idx="2">
            <a:schemeClr val="accent1"/>
          </a:lnRef>
          <a:fillRef idx="0">
            <a:schemeClr val="accent1"/>
          </a:fillRef>
          <a:effectRef idx="1">
            <a:schemeClr val="accent1"/>
          </a:effectRef>
          <a:fontRef idx="minor">
            <a:schemeClr val="tx1"/>
          </a:fontRef>
        </p:style>
        <p:txBody>
          <a:bodyPr vert="vert" rtlCol="0" anchor="ctr"/>
          <a:lstStyle/>
          <a:p>
            <a:pPr algn="ctr"/>
            <a:r>
              <a:rPr lang="ru-RU" dirty="0"/>
              <a:t>7</a:t>
            </a:r>
          </a:p>
        </p:txBody>
      </p:sp>
      <p:sp>
        <p:nvSpPr>
          <p:cNvPr id="338" name="Левая круглая скобка 337"/>
          <p:cNvSpPr/>
          <p:nvPr/>
        </p:nvSpPr>
        <p:spPr>
          <a:xfrm rot="16200000">
            <a:off x="1250501" y="5661231"/>
            <a:ext cx="188012" cy="1511836"/>
          </a:xfrm>
          <a:prstGeom prst="leftBracket">
            <a:avLst/>
          </a:prstGeom>
        </p:spPr>
        <p:style>
          <a:lnRef idx="2">
            <a:schemeClr val="accent1"/>
          </a:lnRef>
          <a:fillRef idx="0">
            <a:schemeClr val="accent1"/>
          </a:fillRef>
          <a:effectRef idx="1">
            <a:schemeClr val="accent1"/>
          </a:effectRef>
          <a:fontRef idx="minor">
            <a:schemeClr val="tx1"/>
          </a:fontRef>
        </p:style>
        <p:txBody>
          <a:bodyPr vert="vert" rtlCol="0" anchor="ctr"/>
          <a:lstStyle/>
          <a:p>
            <a:pPr algn="ctr"/>
            <a:r>
              <a:rPr lang="ru-RU" dirty="0"/>
              <a:t>5</a:t>
            </a:r>
          </a:p>
        </p:txBody>
      </p:sp>
      <p:sp>
        <p:nvSpPr>
          <p:cNvPr id="4" name="Скругленный прямоугольник 18">
            <a:extLst>
              <a:ext uri="{FF2B5EF4-FFF2-40B4-BE49-F238E27FC236}">
                <a16:creationId xmlns:a16="http://schemas.microsoft.com/office/drawing/2014/main" id="{717522CF-ED32-7CCD-740F-C38EFA36C042}"/>
              </a:ext>
            </a:extLst>
          </p:cNvPr>
          <p:cNvSpPr/>
          <p:nvPr/>
        </p:nvSpPr>
        <p:spPr>
          <a:xfrm>
            <a:off x="2202456" y="7744045"/>
            <a:ext cx="794664" cy="773553"/>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0" dirty="0">
                <a:solidFill>
                  <a:schemeClr val="tx1"/>
                </a:solidFill>
                <a:latin typeface="Fira Sans" panose="020B0503050000020004" pitchFamily="34" charset="0"/>
              </a:rPr>
              <a:t>Инструктивные сборы вожатых «Тренды современных каникул»</a:t>
            </a:r>
          </a:p>
        </p:txBody>
      </p:sp>
      <p:sp>
        <p:nvSpPr>
          <p:cNvPr id="7" name="Скругленный прямоугольник 22">
            <a:extLst>
              <a:ext uri="{FF2B5EF4-FFF2-40B4-BE49-F238E27FC236}">
                <a16:creationId xmlns:a16="http://schemas.microsoft.com/office/drawing/2014/main" id="{678D14F9-A98C-3A7F-54FD-3A024E6A40E8}"/>
              </a:ext>
            </a:extLst>
          </p:cNvPr>
          <p:cNvSpPr/>
          <p:nvPr/>
        </p:nvSpPr>
        <p:spPr>
          <a:xfrm>
            <a:off x="7624056" y="7744045"/>
            <a:ext cx="794664" cy="773553"/>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00" dirty="0">
                <a:solidFill>
                  <a:schemeClr val="tx1"/>
                </a:solidFill>
                <a:latin typeface="Fira Sans" panose="020B0503050000020004" pitchFamily="34" charset="0"/>
              </a:rPr>
              <a:t>Всероссийский студенческий форум педагогических вузов</a:t>
            </a:r>
          </a:p>
        </p:txBody>
      </p:sp>
    </p:spTree>
    <p:extLst>
      <p:ext uri="{BB962C8B-B14F-4D97-AF65-F5344CB8AC3E}">
        <p14:creationId xmlns:p14="http://schemas.microsoft.com/office/powerpoint/2010/main" val="134234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31"/>
                                        </p:tgtEl>
                                        <p:attrNameLst>
                                          <p:attrName>style.visibility</p:attrName>
                                        </p:attrNameLst>
                                      </p:cBhvr>
                                      <p:to>
                                        <p:strVal val="visible"/>
                                      </p:to>
                                    </p:se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left)">
                                      <p:cBhvr>
                                        <p:cTn id="22" dur="1000"/>
                                        <p:tgtEl>
                                          <p:spTgt spid="55"/>
                                        </p:tgtEl>
                                      </p:cBhvr>
                                    </p:animEffect>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335"/>
                                        </p:tgtEl>
                                        <p:attrNameLst>
                                          <p:attrName>style.visibility</p:attrName>
                                        </p:attrNameLst>
                                      </p:cBhvr>
                                      <p:to>
                                        <p:strVal val="visible"/>
                                      </p:to>
                                    </p:set>
                                    <p:anim calcmode="lin" valueType="num">
                                      <p:cBhvr additive="base">
                                        <p:cTn id="26" dur="500" fill="hold"/>
                                        <p:tgtEl>
                                          <p:spTgt spid="335"/>
                                        </p:tgtEl>
                                        <p:attrNameLst>
                                          <p:attrName>ppt_x</p:attrName>
                                        </p:attrNameLst>
                                      </p:cBhvr>
                                      <p:tavLst>
                                        <p:tav tm="0">
                                          <p:val>
                                            <p:strVal val="0-#ppt_w/2"/>
                                          </p:val>
                                        </p:tav>
                                        <p:tav tm="100000">
                                          <p:val>
                                            <p:strVal val="#ppt_x"/>
                                          </p:val>
                                        </p:tav>
                                      </p:tavLst>
                                    </p:anim>
                                    <p:anim calcmode="lin" valueType="num">
                                      <p:cBhvr additive="base">
                                        <p:cTn id="27" dur="500" fill="hold"/>
                                        <p:tgtEl>
                                          <p:spTgt spid="33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3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28"/>
                                        </p:tgtEl>
                                        <p:attrNameLst>
                                          <p:attrName>style.visibility</p:attrName>
                                        </p:attrNameLst>
                                      </p:cBhvr>
                                      <p:to>
                                        <p:strVal val="visible"/>
                                      </p:to>
                                    </p:set>
                                    <p:animEffect transition="in" filter="wipe(left)">
                                      <p:cBhvr>
                                        <p:cTn id="35" dur="2000"/>
                                        <p:tgtEl>
                                          <p:spTgt spid="328"/>
                                        </p:tgtEl>
                                      </p:cBhvr>
                                    </p:animEffect>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336"/>
                                        </p:tgtEl>
                                        <p:attrNameLst>
                                          <p:attrName>style.visibility</p:attrName>
                                        </p:attrNameLst>
                                      </p:cBhvr>
                                      <p:to>
                                        <p:strVal val="visible"/>
                                      </p:to>
                                    </p:set>
                                    <p:anim calcmode="lin" valueType="num">
                                      <p:cBhvr additive="base">
                                        <p:cTn id="39" dur="500" fill="hold"/>
                                        <p:tgtEl>
                                          <p:spTgt spid="336"/>
                                        </p:tgtEl>
                                        <p:attrNameLst>
                                          <p:attrName>ppt_x</p:attrName>
                                        </p:attrNameLst>
                                      </p:cBhvr>
                                      <p:tavLst>
                                        <p:tav tm="0">
                                          <p:val>
                                            <p:strVal val="0-#ppt_w/2"/>
                                          </p:val>
                                        </p:tav>
                                        <p:tav tm="100000">
                                          <p:val>
                                            <p:strVal val="#ppt_x"/>
                                          </p:val>
                                        </p:tav>
                                      </p:tavLst>
                                    </p:anim>
                                    <p:anim calcmode="lin" valueType="num">
                                      <p:cBhvr additive="base">
                                        <p:cTn id="40" dur="500" fill="hold"/>
                                        <p:tgtEl>
                                          <p:spTgt spid="336"/>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1" presetClass="entr" presetSubtype="0" fill="hold" grpId="0" nodeType="afterEffect">
                                  <p:stCondLst>
                                    <p:cond delay="0"/>
                                  </p:stCondLst>
                                  <p:childTnLst>
                                    <p:set>
                                      <p:cBhvr>
                                        <p:cTn id="43" dur="1" fill="hold">
                                          <p:stCondLst>
                                            <p:cond delay="0"/>
                                          </p:stCondLst>
                                        </p:cTn>
                                        <p:tgtEl>
                                          <p:spTgt spid="5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500"/>
                                  </p:stCondLst>
                                  <p:childTnLst>
                                    <p:set>
                                      <p:cBhvr>
                                        <p:cTn id="50" dur="1" fill="hold">
                                          <p:stCondLst>
                                            <p:cond delay="0"/>
                                          </p:stCondLst>
                                        </p:cTn>
                                        <p:tgtEl>
                                          <p:spTgt spid="22"/>
                                        </p:tgtEl>
                                        <p:attrNameLst>
                                          <p:attrName>style.visibility</p:attrName>
                                        </p:attrNameLst>
                                      </p:cBhvr>
                                      <p:to>
                                        <p:strVal val="visible"/>
                                      </p:to>
                                    </p:set>
                                  </p:childTnLst>
                                </p:cTn>
                              </p:par>
                            </p:childTnLst>
                          </p:cTn>
                        </p:par>
                        <p:par>
                          <p:cTn id="51" fill="hold">
                            <p:stCondLst>
                              <p:cond delay="500"/>
                            </p:stCondLst>
                            <p:childTnLst>
                              <p:par>
                                <p:cTn id="52" presetID="1" presetClass="entr" presetSubtype="0" fill="hold" nodeType="afterEffect">
                                  <p:stCondLst>
                                    <p:cond delay="5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nodeType="afterEffect">
                                  <p:stCondLst>
                                    <p:cond delay="500"/>
                                  </p:stCondLst>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500"/>
                            </p:stCondLst>
                            <p:childTnLst>
                              <p:par>
                                <p:cTn id="58" presetID="1" presetClass="entr" presetSubtype="0" fill="hold" nodeType="afterEffect">
                                  <p:stCondLst>
                                    <p:cond delay="5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nodeType="afterEffect">
                                  <p:stCondLst>
                                    <p:cond delay="50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2500"/>
                            </p:stCondLst>
                            <p:childTnLst>
                              <p:par>
                                <p:cTn id="64" presetID="1" presetClass="entr" presetSubtype="0" fill="hold" nodeType="afterEffect">
                                  <p:stCondLst>
                                    <p:cond delay="5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3000"/>
                            </p:stCondLst>
                            <p:childTnLst>
                              <p:par>
                                <p:cTn id="67" presetID="2" presetClass="entr" presetSubtype="8" fill="hold" grpId="0" nodeType="afterEffect">
                                  <p:stCondLst>
                                    <p:cond delay="0"/>
                                  </p:stCondLst>
                                  <p:childTnLst>
                                    <p:set>
                                      <p:cBhvr>
                                        <p:cTn id="68" dur="1" fill="hold">
                                          <p:stCondLst>
                                            <p:cond delay="0"/>
                                          </p:stCondLst>
                                        </p:cTn>
                                        <p:tgtEl>
                                          <p:spTgt spid="337"/>
                                        </p:tgtEl>
                                        <p:attrNameLst>
                                          <p:attrName>style.visibility</p:attrName>
                                        </p:attrNameLst>
                                      </p:cBhvr>
                                      <p:to>
                                        <p:strVal val="visible"/>
                                      </p:to>
                                    </p:set>
                                    <p:anim calcmode="lin" valueType="num">
                                      <p:cBhvr additive="base">
                                        <p:cTn id="69" dur="500" fill="hold"/>
                                        <p:tgtEl>
                                          <p:spTgt spid="337"/>
                                        </p:tgtEl>
                                        <p:attrNameLst>
                                          <p:attrName>ppt_x</p:attrName>
                                        </p:attrNameLst>
                                      </p:cBhvr>
                                      <p:tavLst>
                                        <p:tav tm="0">
                                          <p:val>
                                            <p:strVal val="0-#ppt_w/2"/>
                                          </p:val>
                                        </p:tav>
                                        <p:tav tm="100000">
                                          <p:val>
                                            <p:strVal val="#ppt_x"/>
                                          </p:val>
                                        </p:tav>
                                      </p:tavLst>
                                    </p:anim>
                                    <p:anim calcmode="lin" valueType="num">
                                      <p:cBhvr additive="base">
                                        <p:cTn id="70" dur="500" fill="hold"/>
                                        <p:tgtEl>
                                          <p:spTgt spid="337"/>
                                        </p:tgtEl>
                                        <p:attrNameLst>
                                          <p:attrName>ppt_y</p:attrName>
                                        </p:attrNameLst>
                                      </p:cBhvr>
                                      <p:tavLst>
                                        <p:tav tm="0">
                                          <p:val>
                                            <p:strVal val="#ppt_y"/>
                                          </p:val>
                                        </p:tav>
                                        <p:tav tm="100000">
                                          <p:val>
                                            <p:strVal val="#ppt_y"/>
                                          </p:val>
                                        </p:tav>
                                      </p:tavLst>
                                    </p:anim>
                                  </p:childTnLst>
                                </p:cTn>
                              </p:par>
                            </p:childTnLst>
                          </p:cTn>
                        </p:par>
                        <p:par>
                          <p:cTn id="71" fill="hold">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
                                        </p:tgtEl>
                                        <p:attrNameLst>
                                          <p:attrName>style.visibility</p:attrName>
                                        </p:attrNameLst>
                                      </p:cBhvr>
                                      <p:to>
                                        <p:strVal val="visible"/>
                                      </p:to>
                                    </p:set>
                                  </p:childTnLst>
                                </p:cTn>
                              </p:par>
                            </p:childTnLst>
                          </p:cTn>
                        </p:par>
                        <p:par>
                          <p:cTn id="78" fill="hold">
                            <p:stCondLst>
                              <p:cond delay="0"/>
                            </p:stCondLst>
                            <p:childTnLst>
                              <p:par>
                                <p:cTn id="79" presetID="1" presetClass="entr" presetSubtype="0" fill="hold" nodeType="afterEffect">
                                  <p:stCondLst>
                                    <p:cond delay="500"/>
                                  </p:stCondLst>
                                  <p:childTnLst>
                                    <p:set>
                                      <p:cBhvr>
                                        <p:cTn id="80" dur="1" fill="hold">
                                          <p:stCondLst>
                                            <p:cond delay="0"/>
                                          </p:stCondLst>
                                        </p:cTn>
                                        <p:tgtEl>
                                          <p:spTgt spid="29"/>
                                        </p:tgtEl>
                                        <p:attrNameLst>
                                          <p:attrName>style.visibility</p:attrName>
                                        </p:attrNameLst>
                                      </p:cBhvr>
                                      <p:to>
                                        <p:strVal val="visible"/>
                                      </p:to>
                                    </p:set>
                                  </p:childTnLst>
                                </p:cTn>
                              </p:par>
                            </p:childTnLst>
                          </p:cTn>
                        </p:par>
                        <p:par>
                          <p:cTn id="81" fill="hold">
                            <p:stCondLst>
                              <p:cond delay="500"/>
                            </p:stCondLst>
                            <p:childTnLst>
                              <p:par>
                                <p:cTn id="82" presetID="1" presetClass="entr" presetSubtype="0" fill="hold" nodeType="afterEffect">
                                  <p:stCondLst>
                                    <p:cond delay="500"/>
                                  </p:stCondLst>
                                  <p:childTnLst>
                                    <p:set>
                                      <p:cBhvr>
                                        <p:cTn id="83" dur="1" fill="hold">
                                          <p:stCondLst>
                                            <p:cond delay="0"/>
                                          </p:stCondLst>
                                        </p:cTn>
                                        <p:tgtEl>
                                          <p:spTgt spid="30"/>
                                        </p:tgtEl>
                                        <p:attrNameLst>
                                          <p:attrName>style.visibility</p:attrName>
                                        </p:attrNameLst>
                                      </p:cBhvr>
                                      <p:to>
                                        <p:strVal val="visible"/>
                                      </p:to>
                                    </p:set>
                                  </p:childTnLst>
                                </p:cTn>
                              </p:par>
                            </p:childTnLst>
                          </p:cTn>
                        </p:par>
                        <p:par>
                          <p:cTn id="84" fill="hold">
                            <p:stCondLst>
                              <p:cond delay="1000"/>
                            </p:stCondLst>
                            <p:childTnLst>
                              <p:par>
                                <p:cTn id="85" presetID="1" presetClass="entr" presetSubtype="0" fill="hold" nodeType="afterEffect">
                                  <p:stCondLst>
                                    <p:cond delay="500"/>
                                  </p:stCondLst>
                                  <p:childTnLst>
                                    <p:set>
                                      <p:cBhvr>
                                        <p:cTn id="86" dur="1" fill="hold">
                                          <p:stCondLst>
                                            <p:cond delay="0"/>
                                          </p:stCondLst>
                                        </p:cTn>
                                        <p:tgtEl>
                                          <p:spTgt spid="31"/>
                                        </p:tgtEl>
                                        <p:attrNameLst>
                                          <p:attrName>style.visibility</p:attrName>
                                        </p:attrNameLst>
                                      </p:cBhvr>
                                      <p:to>
                                        <p:strVal val="visible"/>
                                      </p:to>
                                    </p:set>
                                  </p:childTnLst>
                                </p:cTn>
                              </p:par>
                            </p:childTnLst>
                          </p:cTn>
                        </p:par>
                        <p:par>
                          <p:cTn id="87" fill="hold">
                            <p:stCondLst>
                              <p:cond delay="1500"/>
                            </p:stCondLst>
                            <p:childTnLst>
                              <p:par>
                                <p:cTn id="88" presetID="1" presetClass="entr" presetSubtype="0" fill="hold" nodeType="afterEffect">
                                  <p:stCondLst>
                                    <p:cond delay="500"/>
                                  </p:stCondLst>
                                  <p:childTnLst>
                                    <p:set>
                                      <p:cBhvr>
                                        <p:cTn id="89" dur="1" fill="hold">
                                          <p:stCondLst>
                                            <p:cond delay="0"/>
                                          </p:stCondLst>
                                        </p:cTn>
                                        <p:tgtEl>
                                          <p:spTgt spid="32"/>
                                        </p:tgtEl>
                                        <p:attrNameLst>
                                          <p:attrName>style.visibility</p:attrName>
                                        </p:attrNameLst>
                                      </p:cBhvr>
                                      <p:to>
                                        <p:strVal val="visible"/>
                                      </p:to>
                                    </p:set>
                                  </p:childTnLst>
                                </p:cTn>
                              </p:par>
                            </p:childTnLst>
                          </p:cTn>
                        </p:par>
                        <p:par>
                          <p:cTn id="90" fill="hold">
                            <p:stCondLst>
                              <p:cond delay="2500"/>
                            </p:stCondLst>
                            <p:childTnLst>
                              <p:par>
                                <p:cTn id="91" presetID="2" presetClass="entr" presetSubtype="8" fill="hold" grpId="0" nodeType="afterEffect">
                                  <p:stCondLst>
                                    <p:cond delay="0"/>
                                  </p:stCondLst>
                                  <p:childTnLst>
                                    <p:set>
                                      <p:cBhvr>
                                        <p:cTn id="92" dur="1" fill="hold">
                                          <p:stCondLst>
                                            <p:cond delay="0"/>
                                          </p:stCondLst>
                                        </p:cTn>
                                        <p:tgtEl>
                                          <p:spTgt spid="338"/>
                                        </p:tgtEl>
                                        <p:attrNameLst>
                                          <p:attrName>style.visibility</p:attrName>
                                        </p:attrNameLst>
                                      </p:cBhvr>
                                      <p:to>
                                        <p:strVal val="visible"/>
                                      </p:to>
                                    </p:set>
                                    <p:anim calcmode="lin" valueType="num">
                                      <p:cBhvr additive="base">
                                        <p:cTn id="93" dur="500" fill="hold"/>
                                        <p:tgtEl>
                                          <p:spTgt spid="338"/>
                                        </p:tgtEl>
                                        <p:attrNameLst>
                                          <p:attrName>ppt_x</p:attrName>
                                        </p:attrNameLst>
                                      </p:cBhvr>
                                      <p:tavLst>
                                        <p:tav tm="0">
                                          <p:val>
                                            <p:strVal val="0-#ppt_w/2"/>
                                          </p:val>
                                        </p:tav>
                                        <p:tav tm="100000">
                                          <p:val>
                                            <p:strVal val="#ppt_x"/>
                                          </p:val>
                                        </p:tav>
                                      </p:tavLst>
                                    </p:anim>
                                    <p:anim calcmode="lin" valueType="num">
                                      <p:cBhvr additive="base">
                                        <p:cTn id="94" dur="500" fill="hold"/>
                                        <p:tgtEl>
                                          <p:spTgt spid="338"/>
                                        </p:tgtEl>
                                        <p:attrNameLst>
                                          <p:attrName>ppt_y</p:attrName>
                                        </p:attrNameLst>
                                      </p:cBhvr>
                                      <p:tavLst>
                                        <p:tav tm="0">
                                          <p:val>
                                            <p:strVal val="#ppt_y"/>
                                          </p:val>
                                        </p:tav>
                                        <p:tav tm="100000">
                                          <p:val>
                                            <p:strVal val="#ppt_y"/>
                                          </p:val>
                                        </p:tav>
                                      </p:tavLst>
                                    </p:anim>
                                  </p:childTnLst>
                                </p:cTn>
                              </p:par>
                            </p:childTnLst>
                          </p:cTn>
                        </p:par>
                        <p:par>
                          <p:cTn id="95" fill="hold">
                            <p:stCondLst>
                              <p:cond delay="3000"/>
                            </p:stCondLst>
                            <p:childTnLst>
                              <p:par>
                                <p:cTn id="96" presetID="1" presetClass="entr" presetSubtype="0" fill="hold" grpId="0" nodeType="afterEffect">
                                  <p:stCondLst>
                                    <p:cond delay="0"/>
                                  </p:stCondLst>
                                  <p:childTnLst>
                                    <p:set>
                                      <p:cBhvr>
                                        <p:cTn id="9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57" grpId="0"/>
      <p:bldP spid="329" grpId="0"/>
      <p:bldP spid="5" grpId="0" animBg="1"/>
      <p:bldP spid="333" grpId="0"/>
      <p:bldP spid="335" grpId="0" animBg="1"/>
      <p:bldP spid="336" grpId="0" animBg="1"/>
      <p:bldP spid="337" grpId="0" animBg="1"/>
      <p:bldP spid="3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Рисунок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960241"/>
            <a:ext cx="12192000" cy="8129588"/>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4305300" y="-692150"/>
            <a:ext cx="17062285" cy="8140700"/>
          </a:xfrm>
          <a:prstGeom prst="rect">
            <a:avLst/>
          </a:prstGeom>
          <a:gradFill flip="none" rotWithShape="1">
            <a:gsLst>
              <a:gs pos="0">
                <a:schemeClr val="accent1">
                  <a:tint val="66000"/>
                  <a:satMod val="160000"/>
                  <a:alpha val="90000"/>
                </a:schemeClr>
              </a:gs>
              <a:gs pos="50000">
                <a:schemeClr val="accent1">
                  <a:tint val="44500"/>
                  <a:satMod val="160000"/>
                  <a:alpha val="95000"/>
                </a:schemeClr>
              </a:gs>
              <a:gs pos="100000">
                <a:schemeClr val="accent1">
                  <a:tint val="23500"/>
                  <a:satMod val="160000"/>
                  <a:alpha val="98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Из рук в руки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Заголовок 1"/>
          <p:cNvSpPr txBox="1">
            <a:spLocks/>
          </p:cNvSpPr>
          <p:nvPr/>
        </p:nvSpPr>
        <p:spPr>
          <a:xfrm>
            <a:off x="662744" y="1164996"/>
            <a:ext cx="9795706" cy="9495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dirty="0">
                <a:latin typeface="Fira Sans" panose="020B0503050000020004" pitchFamily="34" charset="0"/>
              </a:rPr>
              <a:t>участие совместно с ВГСПУ и комитетом образования, науки и молодежной политики Волгоградской области в организации:</a:t>
            </a:r>
          </a:p>
        </p:txBody>
      </p:sp>
      <p:sp>
        <p:nvSpPr>
          <p:cNvPr id="19" name="Скругленный прямоугольник 18"/>
          <p:cNvSpPr/>
          <p:nvPr/>
        </p:nvSpPr>
        <p:spPr>
          <a:xfrm>
            <a:off x="346284" y="4942800"/>
            <a:ext cx="4507007" cy="773553"/>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Инструктивные сборы вожатых «Тренды современных каникул»</a:t>
            </a:r>
          </a:p>
        </p:txBody>
      </p:sp>
      <p:sp>
        <p:nvSpPr>
          <p:cNvPr id="23" name="Скругленный прямоугольник 22"/>
          <p:cNvSpPr/>
          <p:nvPr/>
        </p:nvSpPr>
        <p:spPr>
          <a:xfrm>
            <a:off x="5767884" y="4942800"/>
            <a:ext cx="4507007" cy="773553"/>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Всероссийский студенческий форум педагогических вузов</a:t>
            </a: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1756" y="2169000"/>
            <a:ext cx="3779261" cy="2520000"/>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157" y="2169000"/>
            <a:ext cx="3779259" cy="2520000"/>
          </a:xfrm>
          <a:prstGeom prst="rect">
            <a:avLst/>
          </a:prstGeom>
        </p:spPr>
      </p:pic>
    </p:spTree>
    <p:extLst>
      <p:ext uri="{BB962C8B-B14F-4D97-AF65-F5344CB8AC3E}">
        <p14:creationId xmlns:p14="http://schemas.microsoft.com/office/powerpoint/2010/main" val="3424379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Рисунок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00" y="-960241"/>
            <a:ext cx="12192000" cy="8129588"/>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4305300" y="-692150"/>
            <a:ext cx="17062285" cy="8140700"/>
          </a:xfrm>
          <a:prstGeom prst="rect">
            <a:avLst/>
          </a:prstGeom>
          <a:gradFill flip="none" rotWithShape="1">
            <a:gsLst>
              <a:gs pos="0">
                <a:schemeClr val="accent1">
                  <a:tint val="66000"/>
                  <a:satMod val="160000"/>
                  <a:alpha val="90000"/>
                </a:schemeClr>
              </a:gs>
              <a:gs pos="50000">
                <a:schemeClr val="accent1">
                  <a:tint val="44500"/>
                  <a:satMod val="160000"/>
                  <a:alpha val="95000"/>
                </a:schemeClr>
              </a:gs>
              <a:gs pos="100000">
                <a:schemeClr val="accent1">
                  <a:tint val="23500"/>
                  <a:satMod val="160000"/>
                  <a:alpha val="98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Из рук в руки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Заголовок 1"/>
          <p:cNvSpPr txBox="1">
            <a:spLocks/>
          </p:cNvSpPr>
          <p:nvPr/>
        </p:nvSpPr>
        <p:spPr>
          <a:xfrm>
            <a:off x="662742" y="1166400"/>
            <a:ext cx="9946027" cy="90714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dirty="0">
                <a:latin typeface="Fira Sans" panose="020B0503050000020004" pitchFamily="34" charset="0"/>
              </a:rPr>
              <a:t>организация региональных этапов и поддержка мероприятий:</a:t>
            </a:r>
          </a:p>
        </p:txBody>
      </p:sp>
      <p:sp>
        <p:nvSpPr>
          <p:cNvPr id="24" name="Скругленный прямоугольник 23"/>
          <p:cNvSpPr/>
          <p:nvPr/>
        </p:nvSpPr>
        <p:spPr>
          <a:xfrm>
            <a:off x="88900" y="3380399"/>
            <a:ext cx="5020408" cy="652052"/>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Всероссийский конкурс «Студенческий лидер»</a:t>
            </a:r>
          </a:p>
        </p:txBody>
      </p:sp>
      <p:sp>
        <p:nvSpPr>
          <p:cNvPr id="25" name="Скругленный прямоугольник 24"/>
          <p:cNvSpPr/>
          <p:nvPr/>
        </p:nvSpPr>
        <p:spPr>
          <a:xfrm>
            <a:off x="5510500" y="3380399"/>
            <a:ext cx="5020408" cy="652052"/>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Молодежный фестиваль «Всероссийский студенческий марафон»</a:t>
            </a:r>
          </a:p>
        </p:txBody>
      </p:sp>
      <p:sp>
        <p:nvSpPr>
          <p:cNvPr id="26" name="Скругленный прямоугольник 25"/>
          <p:cNvSpPr/>
          <p:nvPr/>
        </p:nvSpPr>
        <p:spPr>
          <a:xfrm>
            <a:off x="88900" y="5920198"/>
            <a:ext cx="5020408" cy="652052"/>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Конкурс на лучшее профсоюзное бюро «Ты-лидер»</a:t>
            </a:r>
          </a:p>
        </p:txBody>
      </p:sp>
      <p:sp>
        <p:nvSpPr>
          <p:cNvPr id="27" name="Скругленный прямоугольник 26"/>
          <p:cNvSpPr/>
          <p:nvPr/>
        </p:nvSpPr>
        <p:spPr>
          <a:xfrm>
            <a:off x="5510500" y="5920198"/>
            <a:ext cx="5020408" cy="652052"/>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Форум студенческих советов общежитий</a:t>
            </a:r>
          </a:p>
        </p:txBody>
      </p:sp>
      <p:pic>
        <p:nvPicPr>
          <p:cNvPr id="2" name="Рисунок 1"/>
          <p:cNvPicPr>
            <a:picLocks noChangeAspect="1"/>
          </p:cNvPicPr>
          <p:nvPr/>
        </p:nvPicPr>
        <p:blipFill rotWithShape="1">
          <a:blip r:embed="rId4" cstate="print">
            <a:extLst>
              <a:ext uri="{28A0092B-C50C-407E-A947-70E740481C1C}">
                <a14:useLocalDpi xmlns:a14="http://schemas.microsoft.com/office/drawing/2010/main" val="0"/>
              </a:ext>
            </a:extLst>
          </a:blip>
          <a:srcRect l="7813" r="7813"/>
          <a:stretch/>
        </p:blipFill>
        <p:spPr>
          <a:xfrm>
            <a:off x="1362749" y="1206229"/>
            <a:ext cx="7559985" cy="5039990"/>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489" y="1206224"/>
            <a:ext cx="7558523" cy="5040000"/>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7908" y="1206224"/>
            <a:ext cx="7558522" cy="5040000"/>
          </a:xfrm>
          <a:prstGeom prst="rect">
            <a:avLst/>
          </a:prstGeom>
        </p:spPr>
      </p:pic>
      <p:pic>
        <p:nvPicPr>
          <p:cNvPr id="29" name="Рисунок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488" y="1206224"/>
            <a:ext cx="7558523" cy="5040000"/>
          </a:xfrm>
          <a:prstGeom prst="rect">
            <a:avLst/>
          </a:prstGeom>
        </p:spPr>
      </p:pic>
      <p:cxnSp>
        <p:nvCxnSpPr>
          <p:cNvPr id="4" name="Прямая соединительная линия 3">
            <a:extLst>
              <a:ext uri="{FF2B5EF4-FFF2-40B4-BE49-F238E27FC236}">
                <a16:creationId xmlns:a16="http://schemas.microsoft.com/office/drawing/2014/main" id="{DFC6F647-8BFD-FF38-9ED3-72EFAB0E0CBC}"/>
              </a:ext>
            </a:extLst>
          </p:cNvPr>
          <p:cNvCxnSpPr/>
          <p:nvPr/>
        </p:nvCxnSpPr>
        <p:spPr>
          <a:xfrm flipH="1">
            <a:off x="1022483" y="-5882759"/>
            <a:ext cx="1" cy="5202444"/>
          </a:xfrm>
          <a:prstGeom prst="line">
            <a:avLst/>
          </a:prstGeom>
          <a:ln w="76200">
            <a:solidFill>
              <a:srgbClr val="00679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3343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1000"/>
                            </p:stCondLst>
                            <p:childTnLst>
                              <p:par>
                                <p:cTn id="11" presetID="6" presetClass="emph" presetSubtype="0" fill="hold" nodeType="afterEffect">
                                  <p:stCondLst>
                                    <p:cond delay="1000"/>
                                  </p:stCondLst>
                                  <p:childTnLst>
                                    <p:animScale>
                                      <p:cBhvr>
                                        <p:cTn id="12" dur="2000" fill="hold"/>
                                        <p:tgtEl>
                                          <p:spTgt spid="2"/>
                                        </p:tgtEl>
                                      </p:cBhvr>
                                      <p:by x="35000" y="35000"/>
                                    </p:animScale>
                                  </p:childTnLst>
                                </p:cTn>
                              </p:par>
                              <p:par>
                                <p:cTn id="13" presetID="42" presetClass="path" presetSubtype="0" accel="50000" decel="50000" fill="hold" nodeType="withEffect">
                                  <p:stCondLst>
                                    <p:cond delay="1000"/>
                                  </p:stCondLst>
                                  <p:childTnLst>
                                    <p:animMotion origin="layout" path="M -4.79167E-6 2.96296E-6 L -0.21106 -0.18496 " pathEditMode="relative" rAng="0" ptsTypes="AA">
                                      <p:cBhvr>
                                        <p:cTn id="14" dur="2000" fill="hold"/>
                                        <p:tgtEl>
                                          <p:spTgt spid="2"/>
                                        </p:tgtEl>
                                        <p:attrNameLst>
                                          <p:attrName>ppt_x</p:attrName>
                                          <p:attrName>ppt_y</p:attrName>
                                        </p:attrNameLst>
                                      </p:cBhvr>
                                      <p:rCtr x="-10560" y="-9259"/>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10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1000"/>
                            </p:stCondLst>
                            <p:childTnLst>
                              <p:par>
                                <p:cTn id="23" presetID="6" presetClass="emph" presetSubtype="0" fill="hold" nodeType="afterEffect">
                                  <p:stCondLst>
                                    <p:cond delay="1000"/>
                                  </p:stCondLst>
                                  <p:childTnLst>
                                    <p:animScale>
                                      <p:cBhvr>
                                        <p:cTn id="24" dur="2000" fill="hold"/>
                                        <p:tgtEl>
                                          <p:spTgt spid="7"/>
                                        </p:tgtEl>
                                      </p:cBhvr>
                                      <p:by x="35000" y="35000"/>
                                    </p:animScale>
                                  </p:childTnLst>
                                </p:cTn>
                              </p:par>
                              <p:par>
                                <p:cTn id="25" presetID="42" presetClass="path" presetSubtype="0" accel="50000" decel="50000" fill="hold" nodeType="withEffect">
                                  <p:stCondLst>
                                    <p:cond delay="1000"/>
                                  </p:stCondLst>
                                  <p:childTnLst>
                                    <p:animMotion origin="layout" path="M 1.66667E-6 2.96296E-6 L 0.23385 -0.18496 " pathEditMode="relative" rAng="0" ptsTypes="AA">
                                      <p:cBhvr>
                                        <p:cTn id="26" dur="2000" fill="hold"/>
                                        <p:tgtEl>
                                          <p:spTgt spid="7"/>
                                        </p:tgtEl>
                                        <p:attrNameLst>
                                          <p:attrName>ppt_x</p:attrName>
                                          <p:attrName>ppt_y</p:attrName>
                                        </p:attrNameLst>
                                      </p:cBhvr>
                                      <p:rCtr x="11693" y="-9259"/>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100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1000"/>
                            </p:stCondLst>
                            <p:childTnLst>
                              <p:par>
                                <p:cTn id="35" presetID="6" presetClass="emph" presetSubtype="0" fill="hold" nodeType="afterEffect">
                                  <p:stCondLst>
                                    <p:cond delay="1000"/>
                                  </p:stCondLst>
                                  <p:childTnLst>
                                    <p:animScale>
                                      <p:cBhvr>
                                        <p:cTn id="36" dur="2000" fill="hold"/>
                                        <p:tgtEl>
                                          <p:spTgt spid="8"/>
                                        </p:tgtEl>
                                      </p:cBhvr>
                                      <p:by x="35000" y="35000"/>
                                    </p:animScale>
                                  </p:childTnLst>
                                </p:cTn>
                              </p:par>
                              <p:par>
                                <p:cTn id="37" presetID="42" presetClass="path" presetSubtype="0" accel="50000" decel="50000" fill="hold" nodeType="withEffect">
                                  <p:stCondLst>
                                    <p:cond delay="1000"/>
                                  </p:stCondLst>
                                  <p:childTnLst>
                                    <p:animMotion origin="layout" path="M -6.25E-7 2.96296E-6 L -0.21471 0.18541 " pathEditMode="relative" rAng="0" ptsTypes="AA">
                                      <p:cBhvr>
                                        <p:cTn id="38" dur="2000" fill="hold"/>
                                        <p:tgtEl>
                                          <p:spTgt spid="8"/>
                                        </p:tgtEl>
                                        <p:attrNameLst>
                                          <p:attrName>ppt_x</p:attrName>
                                          <p:attrName>ppt_y</p:attrName>
                                        </p:attrNameLst>
                                      </p:cBhvr>
                                      <p:rCtr x="-10742" y="9259"/>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par>
                          <p:cTn id="43" fill="hold">
                            <p:stCondLst>
                              <p:cond delay="0"/>
                            </p:stCondLst>
                            <p:childTnLst>
                              <p:par>
                                <p:cTn id="44" presetID="1" presetClass="entr" presetSubtype="0" fill="hold"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1000"/>
                            </p:stCondLst>
                            <p:childTnLst>
                              <p:par>
                                <p:cTn id="47" presetID="6" presetClass="emph" presetSubtype="0" fill="hold" nodeType="afterEffect">
                                  <p:stCondLst>
                                    <p:cond delay="1000"/>
                                  </p:stCondLst>
                                  <p:childTnLst>
                                    <p:animScale>
                                      <p:cBhvr>
                                        <p:cTn id="48" dur="2000" fill="hold"/>
                                        <p:tgtEl>
                                          <p:spTgt spid="29"/>
                                        </p:tgtEl>
                                      </p:cBhvr>
                                      <p:by x="35000" y="35000"/>
                                    </p:animScale>
                                  </p:childTnLst>
                                </p:cTn>
                              </p:par>
                              <p:par>
                                <p:cTn id="49" presetID="42" presetClass="path" presetSubtype="0" accel="50000" decel="50000" fill="hold" nodeType="withEffect">
                                  <p:stCondLst>
                                    <p:cond delay="1000"/>
                                  </p:stCondLst>
                                  <p:childTnLst>
                                    <p:animMotion origin="layout" path="M 1.66667E-6 2.96296E-6 L 0.23633 0.18541 " pathEditMode="relative" rAng="0" ptsTypes="AA">
                                      <p:cBhvr>
                                        <p:cTn id="50" dur="2000" fill="hold"/>
                                        <p:tgtEl>
                                          <p:spTgt spid="29"/>
                                        </p:tgtEl>
                                        <p:attrNameLst>
                                          <p:attrName>ppt_x</p:attrName>
                                          <p:attrName>ppt_y</p:attrName>
                                        </p:attrNameLst>
                                      </p:cBhvr>
                                      <p:rCtr x="11810" y="9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Решая уставные задачи</a:t>
            </a:r>
            <a:endParaRPr lang="en-US" sz="3200" dirty="0">
              <a:solidFill>
                <a:srgbClr val="212732"/>
              </a:solidFill>
              <a:latin typeface="Helvetica" panose="020B0604020202020204" pitchFamily="2" charset="0"/>
            </a:endParaRPr>
          </a:p>
        </p:txBody>
      </p:sp>
      <p:grpSp>
        <p:nvGrpSpPr>
          <p:cNvPr id="13" name="Group 1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2266"/>
            <a:ext cx="946282" cy="3782853"/>
            <a:chOff x="3940602" y="-5708229"/>
            <a:chExt cx="2738242" cy="19260831"/>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91628" y="-5708229"/>
              <a:ext cx="287216" cy="1926083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Заголовок 1"/>
          <p:cNvSpPr txBox="1">
            <a:spLocks/>
          </p:cNvSpPr>
          <p:nvPr/>
        </p:nvSpPr>
        <p:spPr>
          <a:xfrm>
            <a:off x="662744" y="1164997"/>
            <a:ext cx="7020756"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dirty="0">
                <a:latin typeface="Fira Sans" panose="020B0503050000020004" pitchFamily="34" charset="0"/>
              </a:rPr>
              <a:t>Инициативы Профсоюза в правовом поле:</a:t>
            </a:r>
          </a:p>
        </p:txBody>
      </p:sp>
      <p:sp>
        <p:nvSpPr>
          <p:cNvPr id="25" name="Заголовок 1"/>
          <p:cNvSpPr txBox="1">
            <a:spLocks/>
          </p:cNvSpPr>
          <p:nvPr/>
        </p:nvSpPr>
        <p:spPr>
          <a:xfrm>
            <a:off x="662744" y="2022265"/>
            <a:ext cx="9014014" cy="840230"/>
          </a:xfrm>
          <a:prstGeom prst="rect">
            <a:avLst/>
          </a:prstGeom>
          <a:noFill/>
        </p:spPr>
        <p:txBody>
          <a:bodyPr vert="horz"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a:pPr>
            <a:r>
              <a:rPr lang="ru-RU" sz="1800" dirty="0">
                <a:latin typeface="Fira Sans" panose="020B0503050000020004" pitchFamily="34" charset="0"/>
              </a:rPr>
              <a:t>Об увеличении денежного поощрения победителям и призерам конкурсов профессионального мастерства</a:t>
            </a:r>
          </a:p>
          <a:p>
            <a:pPr marL="342900" indent="-342900" algn="l">
              <a:buFont typeface="+mj-lt"/>
              <a:buAutoNum type="arabicPeriod"/>
            </a:pPr>
            <a:endParaRPr lang="ru-RU" sz="1800" dirty="0">
              <a:latin typeface="Fira Sans" panose="020B0503050000020004" pitchFamily="34" charset="0"/>
            </a:endParaRPr>
          </a:p>
        </p:txBody>
      </p:sp>
      <p:sp>
        <p:nvSpPr>
          <p:cNvPr id="26" name="Заголовок 1"/>
          <p:cNvSpPr txBox="1">
            <a:spLocks/>
          </p:cNvSpPr>
          <p:nvPr/>
        </p:nvSpPr>
        <p:spPr>
          <a:xfrm>
            <a:off x="662744" y="2899464"/>
            <a:ext cx="9014014" cy="840230"/>
          </a:xfrm>
          <a:prstGeom prst="rect">
            <a:avLst/>
          </a:prstGeom>
          <a:noFill/>
        </p:spPr>
        <p:txBody>
          <a:bodyPr vert="horz"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startAt="2"/>
            </a:pPr>
            <a:r>
              <a:rPr lang="ru-RU" sz="1800" dirty="0">
                <a:latin typeface="Fira Sans" panose="020B0503050000020004" pitchFamily="34" charset="0"/>
              </a:rPr>
              <a:t>О внесении соответствующих поправок по выплатам за классное руководство в </a:t>
            </a:r>
            <a:r>
              <a:rPr lang="ru-RU" sz="1800" dirty="0" err="1">
                <a:latin typeface="Fira Sans" panose="020B0503050000020004" pitchFamily="34" charset="0"/>
              </a:rPr>
              <a:t>н.п</a:t>
            </a:r>
            <a:r>
              <a:rPr lang="ru-RU" sz="1800" dirty="0">
                <a:latin typeface="Fira Sans" panose="020B0503050000020004" pitchFamily="34" charset="0"/>
              </a:rPr>
              <a:t>. с населением более 100 тыс. человек</a:t>
            </a:r>
            <a:endParaRPr lang="ru-RU" sz="600" dirty="0">
              <a:latin typeface="Fira Sans" panose="020B0503050000020004" pitchFamily="34" charset="0"/>
            </a:endParaRPr>
          </a:p>
          <a:p>
            <a:pPr marL="342900" indent="-342900" algn="l">
              <a:buFont typeface="+mj-lt"/>
              <a:buAutoNum type="arabicPeriod" startAt="2"/>
            </a:pPr>
            <a:endParaRPr lang="ru-RU" sz="1800" dirty="0">
              <a:latin typeface="Fira Sans" panose="020B0503050000020004" pitchFamily="34" charset="0"/>
            </a:endParaRPr>
          </a:p>
        </p:txBody>
      </p:sp>
      <p:sp>
        <p:nvSpPr>
          <p:cNvPr id="27" name="Заголовок 1"/>
          <p:cNvSpPr txBox="1">
            <a:spLocks/>
          </p:cNvSpPr>
          <p:nvPr/>
        </p:nvSpPr>
        <p:spPr>
          <a:xfrm>
            <a:off x="662744" y="3776663"/>
            <a:ext cx="9014014" cy="1089529"/>
          </a:xfrm>
          <a:prstGeom prst="rect">
            <a:avLst/>
          </a:prstGeom>
          <a:noFill/>
        </p:spPr>
        <p:txBody>
          <a:bodyPr vert="horz"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startAt="3"/>
            </a:pPr>
            <a:r>
              <a:rPr lang="ru-RU" sz="1800" dirty="0">
                <a:latin typeface="Fira Sans" panose="020B0503050000020004" pitchFamily="34" charset="0"/>
              </a:rPr>
              <a:t>О совершенствовании социальных льгот и гарантий молодым специалистам, работающим в государственных и муниципальных учреждениях Волгоградской области</a:t>
            </a:r>
          </a:p>
          <a:p>
            <a:pPr marL="342900" indent="-342900" algn="l">
              <a:buFont typeface="+mj-lt"/>
              <a:buAutoNum type="arabicPeriod" startAt="3"/>
            </a:pPr>
            <a:endParaRPr lang="ru-RU" sz="1800" dirty="0">
              <a:latin typeface="Fira Sans" panose="020B0503050000020004" pitchFamily="34" charset="0"/>
            </a:endParaRPr>
          </a:p>
        </p:txBody>
      </p:sp>
      <p:sp>
        <p:nvSpPr>
          <p:cNvPr id="28" name="Заголовок 1"/>
          <p:cNvSpPr txBox="1">
            <a:spLocks/>
          </p:cNvSpPr>
          <p:nvPr/>
        </p:nvSpPr>
        <p:spPr>
          <a:xfrm>
            <a:off x="662744" y="4903161"/>
            <a:ext cx="9014014" cy="840230"/>
          </a:xfrm>
          <a:prstGeom prst="rect">
            <a:avLst/>
          </a:prstGeom>
          <a:noFill/>
        </p:spPr>
        <p:txBody>
          <a:bodyPr vert="horz"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startAt="4"/>
            </a:pPr>
            <a:r>
              <a:rPr lang="ru-RU" sz="1800" dirty="0">
                <a:latin typeface="Fira Sans" panose="020B0503050000020004" pitchFamily="34" charset="0"/>
              </a:rPr>
              <a:t>О мерах поддержки квалифицированных специалистов-педагогов и студентов, получающих именную региональную стипендию</a:t>
            </a:r>
          </a:p>
          <a:p>
            <a:pPr marL="342900" indent="-342900" algn="l">
              <a:buFont typeface="+mj-lt"/>
              <a:buAutoNum type="arabicPeriod" startAt="4"/>
            </a:pPr>
            <a:endParaRPr lang="ru-RU" sz="1800" dirty="0">
              <a:latin typeface="Fira Sans" panose="020B0503050000020004" pitchFamily="34" charset="0"/>
            </a:endParaRPr>
          </a:p>
        </p:txBody>
      </p:sp>
      <p:sp>
        <p:nvSpPr>
          <p:cNvPr id="29" name="Заголовок 1"/>
          <p:cNvSpPr txBox="1">
            <a:spLocks/>
          </p:cNvSpPr>
          <p:nvPr/>
        </p:nvSpPr>
        <p:spPr>
          <a:xfrm>
            <a:off x="662744" y="5780358"/>
            <a:ext cx="9014014" cy="840230"/>
          </a:xfrm>
          <a:prstGeom prst="rect">
            <a:avLst/>
          </a:prstGeom>
          <a:noFill/>
        </p:spPr>
        <p:txBody>
          <a:bodyPr vert="horz" lIns="91440" tIns="45720" rIns="91440" bIns="4572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mj-lt"/>
              <a:buAutoNum type="arabicPeriod" startAt="5"/>
            </a:pPr>
            <a:r>
              <a:rPr lang="ru-RU" sz="1800" dirty="0">
                <a:latin typeface="Fira Sans" panose="020B0503050000020004" pitchFamily="34" charset="0"/>
              </a:rPr>
              <a:t>О внесении соответствующих поправок в части определения порядка распределения нормативов для сельских населенных пунктов</a:t>
            </a:r>
          </a:p>
          <a:p>
            <a:pPr marL="342900" indent="-342900" algn="l">
              <a:buFont typeface="+mj-lt"/>
              <a:buAutoNum type="arabicPeriod" startAt="5"/>
            </a:pPr>
            <a:endParaRPr lang="ru-RU" sz="1800" dirty="0">
              <a:latin typeface="Fira Sans" panose="020B0503050000020004" pitchFamily="34" charset="0"/>
            </a:endParaRPr>
          </a:p>
        </p:txBody>
      </p:sp>
      <p:cxnSp>
        <p:nvCxnSpPr>
          <p:cNvPr id="31" name="Прямая соединительная линия 30"/>
          <p:cNvCxnSpPr/>
          <p:nvPr/>
        </p:nvCxnSpPr>
        <p:spPr>
          <a:xfrm flipH="1">
            <a:off x="1022483" y="1846056"/>
            <a:ext cx="1" cy="5202444"/>
          </a:xfrm>
          <a:prstGeom prst="line">
            <a:avLst/>
          </a:prstGeom>
          <a:ln w="76200">
            <a:solidFill>
              <a:srgbClr val="00679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907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0-#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Решая уставные задачи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Заголовок 1"/>
          <p:cNvSpPr txBox="1">
            <a:spLocks/>
          </p:cNvSpPr>
          <p:nvPr/>
        </p:nvSpPr>
        <p:spPr>
          <a:xfrm>
            <a:off x="662743" y="1143226"/>
            <a:ext cx="8419665"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Об увеличении денежного поощрения победителям и призерам конкурсов профессионального мастерства</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056" y="1720388"/>
            <a:ext cx="3561520" cy="5040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0504" y="2350388"/>
            <a:ext cx="2671140" cy="3780000"/>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000" y="2340000"/>
            <a:ext cx="2671139" cy="3780000"/>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6207" y="2350388"/>
            <a:ext cx="2671140" cy="3780000"/>
          </a:xfrm>
          <a:prstGeom prst="rect">
            <a:avLst/>
          </a:prstGeom>
        </p:spPr>
      </p:pic>
      <p:pic>
        <p:nvPicPr>
          <p:cNvPr id="22" name="Рисунок 21"/>
          <p:cNvPicPr>
            <a:picLocks noChangeAspect="1"/>
          </p:cNvPicPr>
          <p:nvPr/>
        </p:nvPicPr>
        <p:blipFill rotWithShape="1">
          <a:blip r:embed="rId7" cstate="print">
            <a:extLst>
              <a:ext uri="{28A0092B-C50C-407E-A947-70E740481C1C}">
                <a14:useLocalDpi xmlns:a14="http://schemas.microsoft.com/office/drawing/2010/main" val="0"/>
              </a:ext>
            </a:extLst>
          </a:blip>
          <a:srcRect t="82907" b="8950"/>
          <a:stretch/>
        </p:blipFill>
        <p:spPr>
          <a:xfrm>
            <a:off x="1368000" y="5473874"/>
            <a:ext cx="2671199" cy="307801"/>
          </a:xfrm>
          <a:prstGeom prst="rect">
            <a:avLst/>
          </a:prstGeom>
          <a:ln w="28575">
            <a:solidFill>
              <a:srgbClr val="00679D"/>
            </a:solidFill>
          </a:ln>
        </p:spPr>
      </p:pic>
      <p:pic>
        <p:nvPicPr>
          <p:cNvPr id="23" name="Рисунок 22"/>
          <p:cNvPicPr>
            <a:picLocks noChangeAspect="1"/>
          </p:cNvPicPr>
          <p:nvPr/>
        </p:nvPicPr>
        <p:blipFill rotWithShape="1">
          <a:blip r:embed="rId6" cstate="print">
            <a:extLst>
              <a:ext uri="{28A0092B-C50C-407E-A947-70E740481C1C}">
                <a14:useLocalDpi xmlns:a14="http://schemas.microsoft.com/office/drawing/2010/main" val="0"/>
              </a:ext>
            </a:extLst>
          </a:blip>
          <a:srcRect t="7987" b="65555"/>
          <a:stretch/>
        </p:blipFill>
        <p:spPr>
          <a:xfrm>
            <a:off x="3754800" y="2652713"/>
            <a:ext cx="2671200" cy="1000126"/>
          </a:xfrm>
          <a:prstGeom prst="rect">
            <a:avLst/>
          </a:prstGeom>
          <a:ln w="28575">
            <a:solidFill>
              <a:srgbClr val="00679D"/>
            </a:solidFill>
          </a:ln>
        </p:spPr>
      </p:pic>
    </p:spTree>
    <p:extLst>
      <p:ext uri="{BB962C8B-B14F-4D97-AF65-F5344CB8AC3E}">
        <p14:creationId xmlns:p14="http://schemas.microsoft.com/office/powerpoint/2010/main" val="439341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75000" y="75000"/>
                                    </p:animScale>
                                  </p:childTnLst>
                                </p:cTn>
                              </p:par>
                              <p:par>
                                <p:cTn id="7" presetID="42" presetClass="path" presetSubtype="0" fill="hold" nodeType="withEffect">
                                  <p:stCondLst>
                                    <p:cond delay="0"/>
                                  </p:stCondLst>
                                  <p:childTnLst>
                                    <p:animMotion origin="layout" path="M -4.16667E-7 2.96296E-6 L -0.33984 -0.0007 " pathEditMode="relative" rAng="0" ptsTypes="AA">
                                      <p:cBhvr>
                                        <p:cTn id="8" dur="2000" fill="hold"/>
                                        <p:tgtEl>
                                          <p:spTgt spid="2"/>
                                        </p:tgtEl>
                                        <p:attrNameLst>
                                          <p:attrName>ppt_x</p:attrName>
                                          <p:attrName>ppt_y</p:attrName>
                                        </p:attrNameLst>
                                      </p:cBhvr>
                                      <p:rCtr x="-16992" y="-46"/>
                                    </p:animMotion>
                                  </p:childTnLst>
                                </p:cTn>
                              </p:par>
                            </p:childTnLst>
                          </p:cTn>
                        </p:par>
                        <p:par>
                          <p:cTn id="9" fill="hold">
                            <p:stCondLst>
                              <p:cond delay="2000"/>
                            </p:stCondLst>
                            <p:childTnLst>
                              <p:par>
                                <p:cTn id="10" presetID="1" presetClass="entr" presetSubtype="0" fill="hold" nodeType="afterEffect">
                                  <p:stCondLst>
                                    <p:cond delay="5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2500"/>
                            </p:stCondLst>
                            <p:childTnLst>
                              <p:par>
                                <p:cTn id="13" presetID="1"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3000"/>
                            </p:stCondLst>
                            <p:childTnLst>
                              <p:par>
                                <p:cTn id="16" presetID="1"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21" presetClass="entr" presetSubtype="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heel(1)">
                                      <p:cBhvr>
                                        <p:cTn id="2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Решая уставные задачи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44" y="2350388"/>
            <a:ext cx="2671200" cy="378008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67" y="2350388"/>
            <a:ext cx="2671140" cy="3780000"/>
          </a:xfrm>
          <a:prstGeom prst="rect">
            <a:avLst/>
          </a:prstGeom>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6207" y="2350388"/>
            <a:ext cx="2671140" cy="378000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0504" y="2350388"/>
            <a:ext cx="2671140" cy="3780000"/>
          </a:xfrm>
          <a:prstGeom prst="rect">
            <a:avLst/>
          </a:prstGeom>
        </p:spPr>
      </p:pic>
      <p:pic>
        <p:nvPicPr>
          <p:cNvPr id="22" name="Рисунок 21"/>
          <p:cNvPicPr>
            <a:picLocks noChangeAspect="1"/>
          </p:cNvPicPr>
          <p:nvPr/>
        </p:nvPicPr>
        <p:blipFill rotWithShape="1">
          <a:blip r:embed="rId7" cstate="print">
            <a:extLst>
              <a:ext uri="{28A0092B-C50C-407E-A947-70E740481C1C}">
                <a14:useLocalDpi xmlns:a14="http://schemas.microsoft.com/office/drawing/2010/main" val="0"/>
              </a:ext>
            </a:extLst>
          </a:blip>
          <a:srcRect t="83101" b="9094"/>
          <a:stretch/>
        </p:blipFill>
        <p:spPr>
          <a:xfrm>
            <a:off x="722598" y="1784615"/>
            <a:ext cx="9502037" cy="1049571"/>
          </a:xfrm>
          <a:prstGeom prst="rect">
            <a:avLst/>
          </a:prstGeom>
          <a:ln w="28575">
            <a:solidFill>
              <a:srgbClr val="00679D"/>
            </a:solidFill>
          </a:ln>
        </p:spPr>
      </p:pic>
      <p:pic>
        <p:nvPicPr>
          <p:cNvPr id="23" name="Рисунок 22"/>
          <p:cNvPicPr>
            <a:picLocks noChangeAspect="1"/>
          </p:cNvPicPr>
          <p:nvPr/>
        </p:nvPicPr>
        <p:blipFill rotWithShape="1">
          <a:blip r:embed="rId8" cstate="print">
            <a:extLst>
              <a:ext uri="{28A0092B-C50C-407E-A947-70E740481C1C}">
                <a14:useLocalDpi xmlns:a14="http://schemas.microsoft.com/office/drawing/2010/main" val="0"/>
              </a:ext>
            </a:extLst>
          </a:blip>
          <a:srcRect t="7505" b="65571"/>
          <a:stretch/>
        </p:blipFill>
        <p:spPr>
          <a:xfrm>
            <a:off x="726767" y="2950690"/>
            <a:ext cx="9497868" cy="3401412"/>
          </a:xfrm>
          <a:prstGeom prst="rect">
            <a:avLst/>
          </a:prstGeom>
          <a:ln w="28575">
            <a:solidFill>
              <a:srgbClr val="00679D"/>
            </a:solidFill>
          </a:ln>
        </p:spPr>
      </p:pic>
      <p:sp>
        <p:nvSpPr>
          <p:cNvPr id="7" name="Заголовок 1">
            <a:extLst>
              <a:ext uri="{FF2B5EF4-FFF2-40B4-BE49-F238E27FC236}">
                <a16:creationId xmlns:a16="http://schemas.microsoft.com/office/drawing/2014/main" id="{155051FF-D343-528D-447D-B1726C6CAF27}"/>
              </a:ext>
            </a:extLst>
          </p:cNvPr>
          <p:cNvSpPr txBox="1">
            <a:spLocks/>
          </p:cNvSpPr>
          <p:nvPr/>
        </p:nvSpPr>
        <p:spPr>
          <a:xfrm>
            <a:off x="662743" y="1143226"/>
            <a:ext cx="8424403"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Об увеличении денежного поощрения победителям и призерам конкурсов профессионального мастерства</a:t>
            </a:r>
          </a:p>
        </p:txBody>
      </p:sp>
    </p:spTree>
    <p:extLst>
      <p:ext uri="{BB962C8B-B14F-4D97-AF65-F5344CB8AC3E}">
        <p14:creationId xmlns:p14="http://schemas.microsoft.com/office/powerpoint/2010/main" val="3336284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Решая уставные задачи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056" y="1720388"/>
            <a:ext cx="3561520" cy="5040000"/>
          </a:xfrm>
          <a:prstGeom prst="rect">
            <a:avLst/>
          </a:prstGeom>
        </p:spPr>
      </p:pic>
      <p:pic>
        <p:nvPicPr>
          <p:cNvPr id="4" name="Рисунок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67" y="2350388"/>
            <a:ext cx="2671140" cy="3780000"/>
          </a:xfrm>
          <a:prstGeom prst="rect">
            <a:avLst/>
          </a:prstGeom>
        </p:spPr>
      </p:pic>
      <p:pic>
        <p:nvPicPr>
          <p:cNvPr id="5" name="Рисунок 4"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2820" y="2350388"/>
            <a:ext cx="2671140" cy="3780000"/>
          </a:xfrm>
          <a:prstGeom prst="rect">
            <a:avLst/>
          </a:prstGeom>
        </p:spPr>
      </p:pic>
      <p:pic>
        <p:nvPicPr>
          <p:cNvPr id="6" name="Рисунок 5"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884" y="2350388"/>
            <a:ext cx="2671140" cy="3780000"/>
          </a:xfrm>
          <a:prstGeom prst="rect">
            <a:avLst/>
          </a:prstGeom>
        </p:spPr>
      </p:pic>
      <p:graphicFrame>
        <p:nvGraphicFramePr>
          <p:cNvPr id="7" name="Таблица 6"/>
          <p:cNvGraphicFramePr>
            <a:graphicFrameLocks noGrp="1"/>
          </p:cNvGraphicFramePr>
          <p:nvPr>
            <p:extLst>
              <p:ext uri="{D42A27DB-BD31-4B8C-83A1-F6EECF244321}">
                <p14:modId xmlns:p14="http://schemas.microsoft.com/office/powerpoint/2010/main" val="2171792582"/>
              </p:ext>
            </p:extLst>
          </p:nvPr>
        </p:nvGraphicFramePr>
        <p:xfrm>
          <a:off x="662744" y="1984231"/>
          <a:ext cx="9480904" cy="4500880"/>
        </p:xfrm>
        <a:graphic>
          <a:graphicData uri="http://schemas.openxmlformats.org/drawingml/2006/table">
            <a:tbl>
              <a:tblPr firstRow="1" bandRow="1">
                <a:tableStyleId>{5C22544A-7EE6-4342-B048-85BDC9FD1C3A}</a:tableStyleId>
              </a:tblPr>
              <a:tblGrid>
                <a:gridCol w="3169646">
                  <a:extLst>
                    <a:ext uri="{9D8B030D-6E8A-4147-A177-3AD203B41FA5}">
                      <a16:colId xmlns:a16="http://schemas.microsoft.com/office/drawing/2014/main" val="3331724647"/>
                    </a:ext>
                  </a:extLst>
                </a:gridCol>
                <a:gridCol w="2070100">
                  <a:extLst>
                    <a:ext uri="{9D8B030D-6E8A-4147-A177-3AD203B41FA5}">
                      <a16:colId xmlns:a16="http://schemas.microsoft.com/office/drawing/2014/main" val="277558128"/>
                    </a:ext>
                  </a:extLst>
                </a:gridCol>
                <a:gridCol w="2146300">
                  <a:extLst>
                    <a:ext uri="{9D8B030D-6E8A-4147-A177-3AD203B41FA5}">
                      <a16:colId xmlns:a16="http://schemas.microsoft.com/office/drawing/2014/main" val="1671540152"/>
                    </a:ext>
                  </a:extLst>
                </a:gridCol>
                <a:gridCol w="2094858">
                  <a:extLst>
                    <a:ext uri="{9D8B030D-6E8A-4147-A177-3AD203B41FA5}">
                      <a16:colId xmlns:a16="http://schemas.microsoft.com/office/drawing/2014/main" val="218048134"/>
                    </a:ext>
                  </a:extLst>
                </a:gridCol>
              </a:tblGrid>
              <a:tr h="370840">
                <a:tc>
                  <a:txBody>
                    <a:bodyPr/>
                    <a:lstStyle/>
                    <a:p>
                      <a:pPr algn="ctr"/>
                      <a:r>
                        <a:rPr lang="ru-RU" b="1" dirty="0">
                          <a:solidFill>
                            <a:schemeClr val="tx1"/>
                          </a:solidFill>
                          <a:latin typeface="Fira Sans" panose="020B0503050000020004" pitchFamily="34" charset="0"/>
                        </a:rPr>
                        <a:t>Конкурс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tc>
                  <a:txBody>
                    <a:bodyPr/>
                    <a:lstStyle/>
                    <a:p>
                      <a:pPr algn="ctr"/>
                      <a:r>
                        <a:rPr lang="ru-RU" b="1" dirty="0">
                          <a:solidFill>
                            <a:schemeClr val="tx1"/>
                          </a:solidFill>
                          <a:latin typeface="Fira Sans" panose="020B0503050000020004" pitchFamily="34" charset="0"/>
                        </a:rPr>
                        <a:t>Премия победителю регионального (областного) конкурса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tx1"/>
                          </a:solidFill>
                          <a:latin typeface="Fira Sans" panose="020B0503050000020004" pitchFamily="34" charset="0"/>
                        </a:rPr>
                        <a:t>Премия за</a:t>
                      </a:r>
                      <a:r>
                        <a:rPr lang="ru-RU" b="1" baseline="0" dirty="0">
                          <a:solidFill>
                            <a:schemeClr val="tx1"/>
                          </a:solidFill>
                          <a:latin typeface="Fira Sans" panose="020B0503050000020004" pitchFamily="34" charset="0"/>
                        </a:rPr>
                        <a:t> 2-е место в </a:t>
                      </a:r>
                      <a:r>
                        <a:rPr lang="ru-RU" b="1" dirty="0">
                          <a:solidFill>
                            <a:schemeClr val="tx1"/>
                          </a:solidFill>
                          <a:latin typeface="Fira Sans" panose="020B0503050000020004" pitchFamily="34" charset="0"/>
                        </a:rPr>
                        <a:t>региональном (областном) конкурсе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tx1"/>
                          </a:solidFill>
                          <a:latin typeface="Fira Sans" panose="020B0503050000020004" pitchFamily="34" charset="0"/>
                        </a:rPr>
                        <a:t>Премия за</a:t>
                      </a:r>
                      <a:r>
                        <a:rPr lang="ru-RU" b="1" baseline="0" dirty="0">
                          <a:solidFill>
                            <a:schemeClr val="tx1"/>
                          </a:solidFill>
                          <a:latin typeface="Fira Sans" panose="020B0503050000020004" pitchFamily="34" charset="0"/>
                        </a:rPr>
                        <a:t> 3-е место в </a:t>
                      </a:r>
                      <a:r>
                        <a:rPr lang="ru-RU" b="1" dirty="0">
                          <a:solidFill>
                            <a:schemeClr val="tx1"/>
                          </a:solidFill>
                          <a:latin typeface="Fira Sans" panose="020B0503050000020004" pitchFamily="34" charset="0"/>
                        </a:rPr>
                        <a:t>региональном (областном) конкурсе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extLst>
                  <a:ext uri="{0D108BD9-81ED-4DB2-BD59-A6C34878D82A}">
                    <a16:rowId xmlns:a16="http://schemas.microsoft.com/office/drawing/2014/main" val="2874648781"/>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"Учитель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300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36508"/>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"Мастер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kern="1200" dirty="0">
                          <a:solidFill>
                            <a:schemeClr val="tx1"/>
                          </a:solidFill>
                          <a:effectLst/>
                          <a:latin typeface="Fira Sans" panose="020B0503050000020004" pitchFamily="34" charset="0"/>
                          <a:ea typeface="+mn-ea"/>
                          <a:cs typeface="+mn-cs"/>
                        </a:rPr>
                        <a:t>300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642979"/>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"Воспитатель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3849387"/>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"Лучший педагог дополнительного образования"</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790"/>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"Учитель-дефектолог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405974"/>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"Лучший педагог-психолог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242957"/>
                  </a:ext>
                </a:extLst>
              </a:tr>
            </a:tbl>
          </a:graphicData>
        </a:graphic>
      </p:graphicFrame>
      <p:sp>
        <p:nvSpPr>
          <p:cNvPr id="8" name="Заголовок 1">
            <a:extLst>
              <a:ext uri="{FF2B5EF4-FFF2-40B4-BE49-F238E27FC236}">
                <a16:creationId xmlns:a16="http://schemas.microsoft.com/office/drawing/2014/main" id="{0586A367-5FC3-99EC-6EB0-674FE8487659}"/>
              </a:ext>
            </a:extLst>
          </p:cNvPr>
          <p:cNvSpPr txBox="1">
            <a:spLocks/>
          </p:cNvSpPr>
          <p:nvPr/>
        </p:nvSpPr>
        <p:spPr>
          <a:xfrm>
            <a:off x="662743" y="1143226"/>
            <a:ext cx="8567884"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Об увеличении денежного поощрения победителям и призерам конкурсов профессионального мастерства</a:t>
            </a:r>
          </a:p>
        </p:txBody>
      </p:sp>
      <p:sp>
        <p:nvSpPr>
          <p:cNvPr id="10" name="Заголовок 1">
            <a:extLst>
              <a:ext uri="{FF2B5EF4-FFF2-40B4-BE49-F238E27FC236}">
                <a16:creationId xmlns:a16="http://schemas.microsoft.com/office/drawing/2014/main" id="{E1E61A34-3B08-950D-1A00-DCD6343C8E59}"/>
              </a:ext>
            </a:extLst>
          </p:cNvPr>
          <p:cNvSpPr>
            <a:spLocks noGrp="1"/>
          </p:cNvSpPr>
          <p:nvPr>
            <p:ph type="ctrTitle"/>
          </p:nvPr>
        </p:nvSpPr>
        <p:spPr>
          <a:xfrm>
            <a:off x="13248177" y="1817555"/>
            <a:ext cx="5987784" cy="380661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a:t>
            </a:r>
          </a:p>
        </p:txBody>
      </p:sp>
      <p:pic>
        <p:nvPicPr>
          <p:cNvPr id="12" name="Picture 2">
            <a:extLst>
              <a:ext uri="{FF2B5EF4-FFF2-40B4-BE49-F238E27FC236}">
                <a16:creationId xmlns:a16="http://schemas.microsoft.com/office/drawing/2014/main" id="{9C9DCC5C-5AA0-8F21-19D9-FA81040139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75" t="-1619" r="9971" b="1619"/>
          <a:stretch/>
        </p:blipFill>
        <p:spPr bwMode="auto">
          <a:xfrm>
            <a:off x="-5642264"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17" name="Прямоугольник 16">
            <a:extLst>
              <a:ext uri="{FF2B5EF4-FFF2-40B4-BE49-F238E27FC236}">
                <a16:creationId xmlns:a16="http://schemas.microsoft.com/office/drawing/2014/main" id="{589CA6ED-E65F-4AE5-9109-8863F0E38D0A}"/>
              </a:ext>
            </a:extLst>
          </p:cNvPr>
          <p:cNvSpPr/>
          <p:nvPr/>
        </p:nvSpPr>
        <p:spPr>
          <a:xfrm>
            <a:off x="12741956" y="5629693"/>
            <a:ext cx="6575839" cy="646331"/>
          </a:xfrm>
          <a:prstGeom prst="rect">
            <a:avLst/>
          </a:prstGeom>
        </p:spPr>
        <p:txBody>
          <a:bodyPr wrap="none">
            <a:spAutoFit/>
          </a:bodyPr>
          <a:lstStyle/>
          <a:p>
            <a:pPr algn="r"/>
            <a:r>
              <a:rPr lang="ru-RU" dirty="0">
                <a:latin typeface="Fira Sans" panose="020B0503050000020004" pitchFamily="34" charset="0"/>
              </a:rPr>
              <a:t>Г.И. Меркулова, </a:t>
            </a:r>
          </a:p>
          <a:p>
            <a:pPr algn="r"/>
            <a:r>
              <a:rPr lang="ru-RU" dirty="0">
                <a:latin typeface="Fira Sans" panose="020B0503050000020004" pitchFamily="34" charset="0"/>
              </a:rPr>
              <a:t>Председатель Общероссийского Профсоюза образования</a:t>
            </a:r>
          </a:p>
        </p:txBody>
      </p:sp>
    </p:spTree>
    <p:extLst>
      <p:ext uri="{BB962C8B-B14F-4D97-AF65-F5344CB8AC3E}">
        <p14:creationId xmlns:p14="http://schemas.microsoft.com/office/powerpoint/2010/main" val="2453935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508"/>
            <a:ext cx="12192000" cy="8129016"/>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85000"/>
                </a:schemeClr>
              </a:gs>
              <a:gs pos="50000">
                <a:schemeClr val="accent1">
                  <a:tint val="44500"/>
                  <a:satMod val="160000"/>
                  <a:alpha val="90000"/>
                </a:schemeClr>
              </a:gs>
              <a:gs pos="100000">
                <a:schemeClr val="accent1">
                  <a:tint val="23500"/>
                  <a:satMod val="160000"/>
                  <a:alpha val="98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Профсоюз – ведущий институт отечественного гражданского общества</a:t>
            </a:r>
            <a:endParaRPr lang="ru-RU" sz="44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Группа 21"/>
          <p:cNvGrpSpPr/>
          <p:nvPr/>
        </p:nvGrpSpPr>
        <p:grpSpPr>
          <a:xfrm>
            <a:off x="9137384" y="-8443693"/>
            <a:ext cx="1560286" cy="8011886"/>
            <a:chOff x="9137384" y="-576943"/>
            <a:chExt cx="1560286" cy="8011886"/>
          </a:xfrm>
        </p:grpSpPr>
        <p:sp>
          <p:nvSpPr>
            <p:cNvPr id="12" name="Прямоугольник 11"/>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4"/>
            <a:stretch>
              <a:fillRect/>
            </a:stretch>
          </p:blipFill>
          <p:spPr>
            <a:xfrm>
              <a:off x="9611444" y="135316"/>
              <a:ext cx="612167" cy="612167"/>
            </a:xfrm>
            <a:prstGeom prst="rect">
              <a:avLst/>
            </a:prstGeom>
          </p:spPr>
        </p:pic>
        <p:pic>
          <p:nvPicPr>
            <p:cNvPr id="6" name="Рисунок 5" descr="Изображение выглядит как логотип, символ, Графика, Шрифт&#10;&#10;Автоматически созданное описание">
              <a:extLst>
                <a:ext uri="{FF2B5EF4-FFF2-40B4-BE49-F238E27FC236}">
                  <a16:creationId xmlns:a16="http://schemas.microsoft.com/office/drawing/2014/main" id="{44C4159B-A0C5-C714-2070-314F19CB4561}"/>
                </a:ext>
              </a:extLst>
            </p:cNvPr>
            <p:cNvPicPr>
              <a:picLocks noChangeAspect="1"/>
            </p:cNvPicPr>
            <p:nvPr/>
          </p:nvPicPr>
          <p:blipFill>
            <a:blip r:embed="rId5"/>
            <a:stretch>
              <a:fillRect/>
            </a:stretch>
          </p:blipFill>
          <p:spPr>
            <a:xfrm>
              <a:off x="9571671" y="956719"/>
              <a:ext cx="691713" cy="612167"/>
            </a:xfrm>
            <a:prstGeom prst="rect">
              <a:avLst/>
            </a:prstGeom>
          </p:spPr>
        </p:pic>
        <p:pic>
          <p:nvPicPr>
            <p:cNvPr id="5" name="Рисунок 4"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364C3788-CDEB-833A-EAE0-593AA0289348}"/>
                </a:ext>
              </a:extLst>
            </p:cNvPr>
            <p:cNvPicPr>
              <a:picLocks noChangeAspect="1"/>
            </p:cNvPicPr>
            <p:nvPr/>
          </p:nvPicPr>
          <p:blipFill>
            <a:blip r:embed="rId6"/>
            <a:stretch>
              <a:fillRect/>
            </a:stretch>
          </p:blipFill>
          <p:spPr>
            <a:xfrm>
              <a:off x="9472315" y="1778122"/>
              <a:ext cx="890424" cy="612167"/>
            </a:xfrm>
            <a:prstGeom prst="rect">
              <a:avLst/>
            </a:prstGeom>
          </p:spPr>
        </p:pic>
      </p:grpSp>
      <p:sp>
        <p:nvSpPr>
          <p:cNvPr id="17" name="Заголовок 1"/>
          <p:cNvSpPr>
            <a:spLocks noGrp="1"/>
          </p:cNvSpPr>
          <p:nvPr>
            <p:ph type="ctrTitle"/>
          </p:nvPr>
        </p:nvSpPr>
        <p:spPr>
          <a:xfrm>
            <a:off x="4628052" y="1817555"/>
            <a:ext cx="5987784" cy="4518750"/>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«Ваше объединение входит в число ведущих институтов отечественного гражданского общества, выполняет ответственную миссию: защищает трудовые права сотрудников компаний, предприятий, коллективов целых отраслей производства, тех, кто работает в сфере образования, науки, культуры. Вы многое делаете для совершенствования законодательства, для гармонизации отношений в сфере занятости. Здесь прочной основой стали принципы социального партнерства государств, бизнеса и профсоюзов. Соответствующая норма, подчеркну, по инициативе профсоюзов, теперь закреплена и в Конституции Российской Федерации».</a:t>
            </a:r>
            <a:endParaRPr lang="ru-RU" sz="600" dirty="0">
              <a:latin typeface="Fira Sans" panose="020B0503050000020004" pitchFamily="34" charset="0"/>
            </a:endParaRPr>
          </a:p>
        </p:txBody>
      </p:sp>
      <p:pic>
        <p:nvPicPr>
          <p:cNvPr id="1026" name="Picture 2" descr="https://cdnn21.img.ria.ru/images/07e8/04/04/1937826582_0:38:3071:1765_1920x0_80_0_0_91711541e54be6bce86ea18ed8b07067.jpg"/>
          <p:cNvPicPr>
            <a:picLocks noChangeAspect="1" noChangeArrowheads="1"/>
          </p:cNvPicPr>
          <p:nvPr/>
        </p:nvPicPr>
        <p:blipFill rotWithShape="1">
          <a:blip r:embed="rId7">
            <a:extLst>
              <a:ext uri="{28A0092B-C50C-407E-A947-70E740481C1C}">
                <a14:useLocalDpi xmlns:a14="http://schemas.microsoft.com/office/drawing/2010/main" val="0"/>
              </a:ext>
            </a:extLst>
          </a:blip>
          <a:srcRect l="32532" r="11609"/>
          <a:stretch/>
        </p:blipFill>
        <p:spPr bwMode="auto">
          <a:xfrm flipH="1">
            <a:off x="-441614"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686088" y="6336305"/>
            <a:ext cx="6011582" cy="400110"/>
          </a:xfrm>
          <a:prstGeom prst="rect">
            <a:avLst/>
          </a:prstGeom>
        </p:spPr>
        <p:txBody>
          <a:bodyPr wrap="none">
            <a:spAutoFit/>
          </a:bodyPr>
          <a:lstStyle/>
          <a:p>
            <a:pPr algn="r"/>
            <a:r>
              <a:rPr lang="ru-RU" sz="2000" dirty="0">
                <a:latin typeface="Fira Sans" panose="020B0503050000020004" pitchFamily="34" charset="0"/>
              </a:rPr>
              <a:t>В.В. Путин. Из выступления на Х</a:t>
            </a:r>
            <a:r>
              <a:rPr lang="en-US" sz="2000" dirty="0">
                <a:latin typeface="Fira Sans" panose="020B0503050000020004" pitchFamily="34" charset="0"/>
              </a:rPr>
              <a:t>II </a:t>
            </a:r>
            <a:r>
              <a:rPr lang="ru-RU" sz="2000" dirty="0">
                <a:latin typeface="Fira Sans" panose="020B0503050000020004" pitchFamily="34" charset="0"/>
              </a:rPr>
              <a:t>съезде ФНПР</a:t>
            </a:r>
          </a:p>
        </p:txBody>
      </p:sp>
      <p:pic>
        <p:nvPicPr>
          <p:cNvPr id="20" name="Рисунок 19"/>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3180947" y="2045131"/>
            <a:ext cx="3269593" cy="4939431"/>
          </a:xfrm>
          <a:prstGeom prst="rect">
            <a:avLst/>
          </a:prstGeom>
        </p:spPr>
      </p:pic>
      <p:graphicFrame>
        <p:nvGraphicFramePr>
          <p:cNvPr id="10" name="Диаграмма 9">
            <a:extLst>
              <a:ext uri="{FF2B5EF4-FFF2-40B4-BE49-F238E27FC236}">
                <a16:creationId xmlns:a16="http://schemas.microsoft.com/office/drawing/2014/main" id="{F849D241-8912-EA31-127D-02F9122F52E2}"/>
              </a:ext>
            </a:extLst>
          </p:cNvPr>
          <p:cNvGraphicFramePr/>
          <p:nvPr>
            <p:extLst>
              <p:ext uri="{D42A27DB-BD31-4B8C-83A1-F6EECF244321}">
                <p14:modId xmlns:p14="http://schemas.microsoft.com/office/powerpoint/2010/main" val="2992007224"/>
              </p:ext>
            </p:extLst>
          </p:nvPr>
        </p:nvGraphicFramePr>
        <p:xfrm>
          <a:off x="-8702648" y="-6773179"/>
          <a:ext cx="9669097" cy="586736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44366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Поддержка</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056" y="1720388"/>
            <a:ext cx="3561520" cy="5040000"/>
          </a:xfrm>
          <a:prstGeom prst="rect">
            <a:avLst/>
          </a:prstGeom>
        </p:spPr>
      </p:pic>
      <p:pic>
        <p:nvPicPr>
          <p:cNvPr id="4" name="Рисунок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67" y="2350388"/>
            <a:ext cx="2671140" cy="3780000"/>
          </a:xfrm>
          <a:prstGeom prst="rect">
            <a:avLst/>
          </a:prstGeom>
        </p:spPr>
      </p:pic>
      <p:pic>
        <p:nvPicPr>
          <p:cNvPr id="5" name="Рисунок 4"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2820" y="2350388"/>
            <a:ext cx="2671140" cy="3780000"/>
          </a:xfrm>
          <a:prstGeom prst="rect">
            <a:avLst/>
          </a:prstGeom>
        </p:spPr>
      </p:pic>
      <p:pic>
        <p:nvPicPr>
          <p:cNvPr id="6" name="Рисунок 5"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884" y="2350388"/>
            <a:ext cx="2671140" cy="3780000"/>
          </a:xfrm>
          <a:prstGeom prst="rect">
            <a:avLst/>
          </a:prstGeom>
        </p:spPr>
      </p:pic>
      <p:sp>
        <p:nvSpPr>
          <p:cNvPr id="8" name="Заголовок 1">
            <a:extLst>
              <a:ext uri="{FF2B5EF4-FFF2-40B4-BE49-F238E27FC236}">
                <a16:creationId xmlns:a16="http://schemas.microsoft.com/office/drawing/2014/main" id="{0586A367-5FC3-99EC-6EB0-674FE8487659}"/>
              </a:ext>
            </a:extLst>
          </p:cNvPr>
          <p:cNvSpPr txBox="1">
            <a:spLocks/>
          </p:cNvSpPr>
          <p:nvPr/>
        </p:nvSpPr>
        <p:spPr>
          <a:xfrm>
            <a:off x="662743" y="1143226"/>
            <a:ext cx="1610557"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Профсоюза</a:t>
            </a:r>
          </a:p>
        </p:txBody>
      </p:sp>
      <p:sp>
        <p:nvSpPr>
          <p:cNvPr id="10" name="Заголовок 1">
            <a:extLst>
              <a:ext uri="{FF2B5EF4-FFF2-40B4-BE49-F238E27FC236}">
                <a16:creationId xmlns:a16="http://schemas.microsoft.com/office/drawing/2014/main" id="{E1E61A34-3B08-950D-1A00-DCD6343C8E59}"/>
              </a:ext>
            </a:extLst>
          </p:cNvPr>
          <p:cNvSpPr>
            <a:spLocks noGrp="1"/>
          </p:cNvSpPr>
          <p:nvPr>
            <p:ph type="ctrTitle"/>
          </p:nvPr>
        </p:nvSpPr>
        <p:spPr>
          <a:xfrm>
            <a:off x="13248177" y="1817555"/>
            <a:ext cx="5987784" cy="380661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a:t>
            </a:r>
          </a:p>
        </p:txBody>
      </p:sp>
      <p:pic>
        <p:nvPicPr>
          <p:cNvPr id="12" name="Picture 2">
            <a:extLst>
              <a:ext uri="{FF2B5EF4-FFF2-40B4-BE49-F238E27FC236}">
                <a16:creationId xmlns:a16="http://schemas.microsoft.com/office/drawing/2014/main" id="{9C9DCC5C-5AA0-8F21-19D9-FA81040139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75" t="-1619" r="9971" b="1619"/>
          <a:stretch/>
        </p:blipFill>
        <p:spPr bwMode="auto">
          <a:xfrm>
            <a:off x="-5642264"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17" name="Прямоугольник 16">
            <a:extLst>
              <a:ext uri="{FF2B5EF4-FFF2-40B4-BE49-F238E27FC236}">
                <a16:creationId xmlns:a16="http://schemas.microsoft.com/office/drawing/2014/main" id="{589CA6ED-E65F-4AE5-9109-8863F0E38D0A}"/>
              </a:ext>
            </a:extLst>
          </p:cNvPr>
          <p:cNvSpPr/>
          <p:nvPr/>
        </p:nvSpPr>
        <p:spPr>
          <a:xfrm>
            <a:off x="12741956" y="5629693"/>
            <a:ext cx="6575839" cy="646331"/>
          </a:xfrm>
          <a:prstGeom prst="rect">
            <a:avLst/>
          </a:prstGeom>
        </p:spPr>
        <p:txBody>
          <a:bodyPr wrap="none">
            <a:spAutoFit/>
          </a:bodyPr>
          <a:lstStyle/>
          <a:p>
            <a:pPr algn="r"/>
            <a:r>
              <a:rPr lang="ru-RU" dirty="0">
                <a:latin typeface="Fira Sans" panose="020B0503050000020004" pitchFamily="34" charset="0"/>
              </a:rPr>
              <a:t>Г.И. Меркулова, </a:t>
            </a:r>
          </a:p>
          <a:p>
            <a:pPr algn="r"/>
            <a:r>
              <a:rPr lang="ru-RU" dirty="0">
                <a:latin typeface="Fira Sans" panose="020B0503050000020004" pitchFamily="34" charset="0"/>
              </a:rPr>
              <a:t>Председатель Общероссийского Профсоюза образования</a:t>
            </a:r>
          </a:p>
        </p:txBody>
      </p:sp>
      <p:sp>
        <p:nvSpPr>
          <p:cNvPr id="19" name="Заголовок 1">
            <a:extLst>
              <a:ext uri="{FF2B5EF4-FFF2-40B4-BE49-F238E27FC236}">
                <a16:creationId xmlns:a16="http://schemas.microsoft.com/office/drawing/2014/main" id="{FFF82531-1DCE-6B48-B462-F99C9E160713}"/>
              </a:ext>
            </a:extLst>
          </p:cNvPr>
          <p:cNvSpPr txBox="1">
            <a:spLocks/>
          </p:cNvSpPr>
          <p:nvPr/>
        </p:nvSpPr>
        <p:spPr>
          <a:xfrm>
            <a:off x="5976232" y="1144005"/>
            <a:ext cx="1439107"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Региона</a:t>
            </a:r>
          </a:p>
        </p:txBody>
      </p:sp>
      <p:pic>
        <p:nvPicPr>
          <p:cNvPr id="1026" name="Picture 2">
            <a:extLst>
              <a:ext uri="{FF2B5EF4-FFF2-40B4-BE49-F238E27FC236}">
                <a16:creationId xmlns:a16="http://schemas.microsoft.com/office/drawing/2014/main" id="{D492E19D-106B-63F3-BF5E-C1685EE4284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123"/>
          <a:stretch/>
        </p:blipFill>
        <p:spPr bwMode="auto">
          <a:xfrm>
            <a:off x="633593" y="1485782"/>
            <a:ext cx="3824107" cy="4939588"/>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descr="Изображение выглядит как текст, письмо, Шрифт, бумага">
            <a:extLst>
              <a:ext uri="{FF2B5EF4-FFF2-40B4-BE49-F238E27FC236}">
                <a16:creationId xmlns:a16="http://schemas.microsoft.com/office/drawing/2014/main" id="{D241F479-A271-8DAF-AAB2-38A900891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6232" y="1489456"/>
            <a:ext cx="3235702" cy="4189844"/>
          </a:xfrm>
          <a:prstGeom prst="rect">
            <a:avLst/>
          </a:prstGeom>
        </p:spPr>
      </p:pic>
      <p:grpSp>
        <p:nvGrpSpPr>
          <p:cNvPr id="27" name="Группа 26">
            <a:extLst>
              <a:ext uri="{FF2B5EF4-FFF2-40B4-BE49-F238E27FC236}">
                <a16:creationId xmlns:a16="http://schemas.microsoft.com/office/drawing/2014/main" id="{88789E63-ADC0-09D7-9F35-29917D74A139}"/>
              </a:ext>
            </a:extLst>
          </p:cNvPr>
          <p:cNvGrpSpPr/>
          <p:nvPr/>
        </p:nvGrpSpPr>
        <p:grpSpPr>
          <a:xfrm>
            <a:off x="5976231" y="5505067"/>
            <a:ext cx="3235702" cy="920302"/>
            <a:chOff x="1687300" y="3692102"/>
            <a:chExt cx="7754184" cy="2205456"/>
          </a:xfrm>
        </p:grpSpPr>
        <p:pic>
          <p:nvPicPr>
            <p:cNvPr id="21" name="Рисунок 20" descr="Изображение выглядит как текст, диаграмма, Параллельный, черно-белый&#10;&#10;Автоматически созданное описание">
              <a:extLst>
                <a:ext uri="{FF2B5EF4-FFF2-40B4-BE49-F238E27FC236}">
                  <a16:creationId xmlns:a16="http://schemas.microsoft.com/office/drawing/2014/main" id="{E9EB4D5C-F52F-D834-1768-E95502F33AE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71" t="6295" r="7310" b="82681"/>
            <a:stretch/>
          </p:blipFill>
          <p:spPr>
            <a:xfrm>
              <a:off x="1687300" y="5141567"/>
              <a:ext cx="7754184" cy="755991"/>
            </a:xfrm>
            <a:prstGeom prst="rect">
              <a:avLst/>
            </a:prstGeom>
          </p:spPr>
        </p:pic>
        <p:pic>
          <p:nvPicPr>
            <p:cNvPr id="23" name="Рисунок 22" descr="Изображение выглядит как текст, диаграмма, Шрифт, Параллельный&#10;&#10;Автоматически созданное описание">
              <a:extLst>
                <a:ext uri="{FF2B5EF4-FFF2-40B4-BE49-F238E27FC236}">
                  <a16:creationId xmlns:a16="http://schemas.microsoft.com/office/drawing/2014/main" id="{4434E4AE-48DC-1348-7835-EB97294F424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371" t="22433" r="7311" b="56018"/>
            <a:stretch/>
          </p:blipFill>
          <p:spPr>
            <a:xfrm>
              <a:off x="1687301" y="3692102"/>
              <a:ext cx="7754183" cy="1477824"/>
            </a:xfrm>
            <a:prstGeom prst="rect">
              <a:avLst/>
            </a:prstGeom>
          </p:spPr>
        </p:pic>
      </p:grpSp>
    </p:spTree>
    <p:extLst>
      <p:ext uri="{BB962C8B-B14F-4D97-AF65-F5344CB8AC3E}">
        <p14:creationId xmlns:p14="http://schemas.microsoft.com/office/powerpoint/2010/main" val="388871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Поддержка</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056" y="1720388"/>
            <a:ext cx="3561520" cy="5040000"/>
          </a:xfrm>
          <a:prstGeom prst="rect">
            <a:avLst/>
          </a:prstGeom>
        </p:spPr>
      </p:pic>
      <p:pic>
        <p:nvPicPr>
          <p:cNvPr id="4" name="Рисунок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67" y="2350388"/>
            <a:ext cx="2671140" cy="3780000"/>
          </a:xfrm>
          <a:prstGeom prst="rect">
            <a:avLst/>
          </a:prstGeom>
        </p:spPr>
      </p:pic>
      <p:pic>
        <p:nvPicPr>
          <p:cNvPr id="5" name="Рисунок 4"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2820" y="2350388"/>
            <a:ext cx="2671140" cy="3780000"/>
          </a:xfrm>
          <a:prstGeom prst="rect">
            <a:avLst/>
          </a:prstGeom>
        </p:spPr>
      </p:pic>
      <p:pic>
        <p:nvPicPr>
          <p:cNvPr id="6" name="Рисунок 5"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884" y="2350388"/>
            <a:ext cx="2671140" cy="3780000"/>
          </a:xfrm>
          <a:prstGeom prst="rect">
            <a:avLst/>
          </a:prstGeom>
        </p:spPr>
      </p:pic>
      <p:sp>
        <p:nvSpPr>
          <p:cNvPr id="8" name="Заголовок 1">
            <a:extLst>
              <a:ext uri="{FF2B5EF4-FFF2-40B4-BE49-F238E27FC236}">
                <a16:creationId xmlns:a16="http://schemas.microsoft.com/office/drawing/2014/main" id="{0586A367-5FC3-99EC-6EB0-674FE8487659}"/>
              </a:ext>
            </a:extLst>
          </p:cNvPr>
          <p:cNvSpPr txBox="1">
            <a:spLocks/>
          </p:cNvSpPr>
          <p:nvPr/>
        </p:nvSpPr>
        <p:spPr>
          <a:xfrm>
            <a:off x="662743" y="1143226"/>
            <a:ext cx="1610557"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Профсоюза</a:t>
            </a:r>
          </a:p>
        </p:txBody>
      </p:sp>
      <p:sp>
        <p:nvSpPr>
          <p:cNvPr id="10" name="Заголовок 1">
            <a:extLst>
              <a:ext uri="{FF2B5EF4-FFF2-40B4-BE49-F238E27FC236}">
                <a16:creationId xmlns:a16="http://schemas.microsoft.com/office/drawing/2014/main" id="{E1E61A34-3B08-950D-1A00-DCD6343C8E59}"/>
              </a:ext>
            </a:extLst>
          </p:cNvPr>
          <p:cNvSpPr>
            <a:spLocks noGrp="1"/>
          </p:cNvSpPr>
          <p:nvPr>
            <p:ph type="ctrTitle"/>
          </p:nvPr>
        </p:nvSpPr>
        <p:spPr>
          <a:xfrm>
            <a:off x="13248177" y="1817555"/>
            <a:ext cx="5987784" cy="380661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a:t>
            </a:r>
          </a:p>
        </p:txBody>
      </p:sp>
      <p:pic>
        <p:nvPicPr>
          <p:cNvPr id="12" name="Picture 2">
            <a:extLst>
              <a:ext uri="{FF2B5EF4-FFF2-40B4-BE49-F238E27FC236}">
                <a16:creationId xmlns:a16="http://schemas.microsoft.com/office/drawing/2014/main" id="{9C9DCC5C-5AA0-8F21-19D9-FA81040139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75" t="-1619" r="9971" b="1619"/>
          <a:stretch/>
        </p:blipFill>
        <p:spPr bwMode="auto">
          <a:xfrm>
            <a:off x="-5642264"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17" name="Прямоугольник 16">
            <a:extLst>
              <a:ext uri="{FF2B5EF4-FFF2-40B4-BE49-F238E27FC236}">
                <a16:creationId xmlns:a16="http://schemas.microsoft.com/office/drawing/2014/main" id="{589CA6ED-E65F-4AE5-9109-8863F0E38D0A}"/>
              </a:ext>
            </a:extLst>
          </p:cNvPr>
          <p:cNvSpPr/>
          <p:nvPr/>
        </p:nvSpPr>
        <p:spPr>
          <a:xfrm>
            <a:off x="12741956" y="5629693"/>
            <a:ext cx="6575839" cy="646331"/>
          </a:xfrm>
          <a:prstGeom prst="rect">
            <a:avLst/>
          </a:prstGeom>
        </p:spPr>
        <p:txBody>
          <a:bodyPr wrap="none">
            <a:spAutoFit/>
          </a:bodyPr>
          <a:lstStyle/>
          <a:p>
            <a:pPr algn="r"/>
            <a:r>
              <a:rPr lang="ru-RU" dirty="0">
                <a:latin typeface="Fira Sans" panose="020B0503050000020004" pitchFamily="34" charset="0"/>
              </a:rPr>
              <a:t>Г.И. Меркулова, </a:t>
            </a:r>
          </a:p>
          <a:p>
            <a:pPr algn="r"/>
            <a:r>
              <a:rPr lang="ru-RU" dirty="0">
                <a:latin typeface="Fira Sans" panose="020B0503050000020004" pitchFamily="34" charset="0"/>
              </a:rPr>
              <a:t>Председатель Общероссийского Профсоюза образования</a:t>
            </a:r>
          </a:p>
        </p:txBody>
      </p:sp>
      <p:sp>
        <p:nvSpPr>
          <p:cNvPr id="19" name="Заголовок 1">
            <a:extLst>
              <a:ext uri="{FF2B5EF4-FFF2-40B4-BE49-F238E27FC236}">
                <a16:creationId xmlns:a16="http://schemas.microsoft.com/office/drawing/2014/main" id="{FFF82531-1DCE-6B48-B462-F99C9E160713}"/>
              </a:ext>
            </a:extLst>
          </p:cNvPr>
          <p:cNvSpPr txBox="1">
            <a:spLocks/>
          </p:cNvSpPr>
          <p:nvPr/>
        </p:nvSpPr>
        <p:spPr>
          <a:xfrm>
            <a:off x="5976232" y="1144005"/>
            <a:ext cx="1439107"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Региона</a:t>
            </a:r>
          </a:p>
        </p:txBody>
      </p:sp>
      <p:pic>
        <p:nvPicPr>
          <p:cNvPr id="1026" name="Picture 2">
            <a:extLst>
              <a:ext uri="{FF2B5EF4-FFF2-40B4-BE49-F238E27FC236}">
                <a16:creationId xmlns:a16="http://schemas.microsoft.com/office/drawing/2014/main" id="{D492E19D-106B-63F3-BF5E-C1685EE4284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123"/>
          <a:stretch/>
        </p:blipFill>
        <p:spPr bwMode="auto">
          <a:xfrm>
            <a:off x="633593" y="1485782"/>
            <a:ext cx="3824107" cy="4939588"/>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descr="Изображение выглядит как текст, письмо, Шрифт, бумага">
            <a:extLst>
              <a:ext uri="{FF2B5EF4-FFF2-40B4-BE49-F238E27FC236}">
                <a16:creationId xmlns:a16="http://schemas.microsoft.com/office/drawing/2014/main" id="{D241F479-A271-8DAF-AAB2-38A900891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6232" y="1489456"/>
            <a:ext cx="3235702" cy="4189844"/>
          </a:xfrm>
          <a:prstGeom prst="rect">
            <a:avLst/>
          </a:prstGeom>
        </p:spPr>
      </p:pic>
      <p:grpSp>
        <p:nvGrpSpPr>
          <p:cNvPr id="27" name="Группа 26">
            <a:extLst>
              <a:ext uri="{FF2B5EF4-FFF2-40B4-BE49-F238E27FC236}">
                <a16:creationId xmlns:a16="http://schemas.microsoft.com/office/drawing/2014/main" id="{88789E63-ADC0-09D7-9F35-29917D74A139}"/>
              </a:ext>
            </a:extLst>
          </p:cNvPr>
          <p:cNvGrpSpPr/>
          <p:nvPr/>
        </p:nvGrpSpPr>
        <p:grpSpPr>
          <a:xfrm>
            <a:off x="223182" y="2798307"/>
            <a:ext cx="10251306" cy="2915688"/>
            <a:chOff x="1687300" y="3692102"/>
            <a:chExt cx="7754184" cy="2205456"/>
          </a:xfrm>
        </p:grpSpPr>
        <p:pic>
          <p:nvPicPr>
            <p:cNvPr id="21" name="Рисунок 20" descr="Изображение выглядит как текст, диаграмма, Параллельный, черно-белый&#10;&#10;Автоматически созданное описание">
              <a:extLst>
                <a:ext uri="{FF2B5EF4-FFF2-40B4-BE49-F238E27FC236}">
                  <a16:creationId xmlns:a16="http://schemas.microsoft.com/office/drawing/2014/main" id="{E9EB4D5C-F52F-D834-1768-E95502F33AEC}"/>
                </a:ext>
              </a:extLst>
            </p:cNvPr>
            <p:cNvPicPr>
              <a:picLocks noChangeAspect="1"/>
            </p:cNvPicPr>
            <p:nvPr/>
          </p:nvPicPr>
          <p:blipFill rotWithShape="1">
            <a:blip r:embed="rId10">
              <a:extLst>
                <a:ext uri="{28A0092B-C50C-407E-A947-70E740481C1C}">
                  <a14:useLocalDpi xmlns:a14="http://schemas.microsoft.com/office/drawing/2010/main" val="0"/>
                </a:ext>
              </a:extLst>
            </a:blip>
            <a:srcRect l="5371" t="6295" r="7310" b="82681"/>
            <a:stretch/>
          </p:blipFill>
          <p:spPr>
            <a:xfrm>
              <a:off x="1687300" y="5141567"/>
              <a:ext cx="7754184" cy="755991"/>
            </a:xfrm>
            <a:prstGeom prst="rect">
              <a:avLst/>
            </a:prstGeom>
          </p:spPr>
        </p:pic>
        <p:pic>
          <p:nvPicPr>
            <p:cNvPr id="23" name="Рисунок 22" descr="Изображение выглядит как текст, диаграмма, Шрифт, Параллельный&#10;&#10;Автоматически созданное описание">
              <a:extLst>
                <a:ext uri="{FF2B5EF4-FFF2-40B4-BE49-F238E27FC236}">
                  <a16:creationId xmlns:a16="http://schemas.microsoft.com/office/drawing/2014/main" id="{4434E4AE-48DC-1348-7835-EB97294F4243}"/>
                </a:ext>
              </a:extLst>
            </p:cNvPr>
            <p:cNvPicPr>
              <a:picLocks noChangeAspect="1"/>
            </p:cNvPicPr>
            <p:nvPr/>
          </p:nvPicPr>
          <p:blipFill rotWithShape="1">
            <a:blip r:embed="rId11">
              <a:extLst>
                <a:ext uri="{28A0092B-C50C-407E-A947-70E740481C1C}">
                  <a14:useLocalDpi xmlns:a14="http://schemas.microsoft.com/office/drawing/2010/main" val="0"/>
                </a:ext>
              </a:extLst>
            </a:blip>
            <a:srcRect l="5371" t="22433" r="7311" b="56018"/>
            <a:stretch/>
          </p:blipFill>
          <p:spPr>
            <a:xfrm>
              <a:off x="1687301" y="3692102"/>
              <a:ext cx="7754183" cy="1477824"/>
            </a:xfrm>
            <a:prstGeom prst="rect">
              <a:avLst/>
            </a:prstGeom>
          </p:spPr>
        </p:pic>
      </p:grpSp>
      <p:pic>
        <p:nvPicPr>
          <p:cNvPr id="7" name="Рисунок 6" descr="Изображение выглядит как текст, диаграмма, Параллельный, черно-белый&#10;&#10;Автоматически созданное описание">
            <a:extLst>
              <a:ext uri="{FF2B5EF4-FFF2-40B4-BE49-F238E27FC236}">
                <a16:creationId xmlns:a16="http://schemas.microsoft.com/office/drawing/2014/main" id="{0CB73A71-2B9D-2679-1A5D-1595E0DD1F32}"/>
              </a:ext>
            </a:extLst>
          </p:cNvPr>
          <p:cNvPicPr>
            <a:picLocks noChangeAspect="1"/>
          </p:cNvPicPr>
          <p:nvPr/>
        </p:nvPicPr>
        <p:blipFill rotWithShape="1">
          <a:blip r:embed="rId10">
            <a:extLst>
              <a:ext uri="{28A0092B-C50C-407E-A947-70E740481C1C}">
                <a14:useLocalDpi xmlns:a14="http://schemas.microsoft.com/office/drawing/2010/main" val="0"/>
              </a:ext>
            </a:extLst>
          </a:blip>
          <a:srcRect l="82992" t="13608" r="8572" b="84048"/>
          <a:stretch/>
        </p:blipFill>
        <p:spPr>
          <a:xfrm>
            <a:off x="9332119" y="5382861"/>
            <a:ext cx="997744" cy="214260"/>
          </a:xfrm>
          <a:prstGeom prst="rect">
            <a:avLst/>
          </a:prstGeom>
          <a:ln w="12700">
            <a:solidFill>
              <a:srgbClr val="00679D"/>
            </a:solidFill>
          </a:ln>
        </p:spPr>
      </p:pic>
    </p:spTree>
    <p:extLst>
      <p:ext uri="{BB962C8B-B14F-4D97-AF65-F5344CB8AC3E}">
        <p14:creationId xmlns:p14="http://schemas.microsoft.com/office/powerpoint/2010/main" val="1557869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Поддержка</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056" y="1720388"/>
            <a:ext cx="3561520" cy="5040000"/>
          </a:xfrm>
          <a:prstGeom prst="rect">
            <a:avLst/>
          </a:prstGeom>
        </p:spPr>
      </p:pic>
      <p:pic>
        <p:nvPicPr>
          <p:cNvPr id="4" name="Рисунок 3"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5767" y="2350388"/>
            <a:ext cx="2671140" cy="3780000"/>
          </a:xfrm>
          <a:prstGeom prst="rect">
            <a:avLst/>
          </a:prstGeom>
        </p:spPr>
      </p:pic>
      <p:pic>
        <p:nvPicPr>
          <p:cNvPr id="5" name="Рисунок 4"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2820" y="2350388"/>
            <a:ext cx="2671140" cy="3780000"/>
          </a:xfrm>
          <a:prstGeom prst="rect">
            <a:avLst/>
          </a:prstGeom>
        </p:spPr>
      </p:pic>
      <p:pic>
        <p:nvPicPr>
          <p:cNvPr id="6" name="Рисунок 5"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9884" y="2350388"/>
            <a:ext cx="2671140" cy="3780000"/>
          </a:xfrm>
          <a:prstGeom prst="rect">
            <a:avLst/>
          </a:prstGeom>
        </p:spPr>
      </p:pic>
      <p:sp>
        <p:nvSpPr>
          <p:cNvPr id="8" name="Заголовок 1">
            <a:extLst>
              <a:ext uri="{FF2B5EF4-FFF2-40B4-BE49-F238E27FC236}">
                <a16:creationId xmlns:a16="http://schemas.microsoft.com/office/drawing/2014/main" id="{0586A367-5FC3-99EC-6EB0-674FE8487659}"/>
              </a:ext>
            </a:extLst>
          </p:cNvPr>
          <p:cNvSpPr txBox="1">
            <a:spLocks/>
          </p:cNvSpPr>
          <p:nvPr/>
        </p:nvSpPr>
        <p:spPr>
          <a:xfrm>
            <a:off x="662743" y="1143226"/>
            <a:ext cx="1610557"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Профсоюза</a:t>
            </a:r>
          </a:p>
        </p:txBody>
      </p:sp>
      <p:sp>
        <p:nvSpPr>
          <p:cNvPr id="10" name="Заголовок 1">
            <a:extLst>
              <a:ext uri="{FF2B5EF4-FFF2-40B4-BE49-F238E27FC236}">
                <a16:creationId xmlns:a16="http://schemas.microsoft.com/office/drawing/2014/main" id="{E1E61A34-3B08-950D-1A00-DCD6343C8E59}"/>
              </a:ext>
            </a:extLst>
          </p:cNvPr>
          <p:cNvSpPr>
            <a:spLocks noGrp="1"/>
          </p:cNvSpPr>
          <p:nvPr>
            <p:ph type="ctrTitle"/>
          </p:nvPr>
        </p:nvSpPr>
        <p:spPr>
          <a:xfrm>
            <a:off x="13248177" y="1817555"/>
            <a:ext cx="5987784" cy="380661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a:t>
            </a:r>
          </a:p>
        </p:txBody>
      </p:sp>
      <p:pic>
        <p:nvPicPr>
          <p:cNvPr id="12" name="Picture 2">
            <a:extLst>
              <a:ext uri="{FF2B5EF4-FFF2-40B4-BE49-F238E27FC236}">
                <a16:creationId xmlns:a16="http://schemas.microsoft.com/office/drawing/2014/main" id="{9C9DCC5C-5AA0-8F21-19D9-FA81040139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175" t="-1619" r="9971" b="1619"/>
          <a:stretch/>
        </p:blipFill>
        <p:spPr bwMode="auto">
          <a:xfrm>
            <a:off x="-5642264"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17" name="Прямоугольник 16">
            <a:extLst>
              <a:ext uri="{FF2B5EF4-FFF2-40B4-BE49-F238E27FC236}">
                <a16:creationId xmlns:a16="http://schemas.microsoft.com/office/drawing/2014/main" id="{589CA6ED-E65F-4AE5-9109-8863F0E38D0A}"/>
              </a:ext>
            </a:extLst>
          </p:cNvPr>
          <p:cNvSpPr/>
          <p:nvPr/>
        </p:nvSpPr>
        <p:spPr>
          <a:xfrm>
            <a:off x="12741956" y="5629693"/>
            <a:ext cx="6575839" cy="646331"/>
          </a:xfrm>
          <a:prstGeom prst="rect">
            <a:avLst/>
          </a:prstGeom>
        </p:spPr>
        <p:txBody>
          <a:bodyPr wrap="none">
            <a:spAutoFit/>
          </a:bodyPr>
          <a:lstStyle/>
          <a:p>
            <a:pPr algn="r"/>
            <a:r>
              <a:rPr lang="ru-RU" dirty="0">
                <a:latin typeface="Fira Sans" panose="020B0503050000020004" pitchFamily="34" charset="0"/>
              </a:rPr>
              <a:t>Г.И. Меркулова, </a:t>
            </a:r>
          </a:p>
          <a:p>
            <a:pPr algn="r"/>
            <a:r>
              <a:rPr lang="ru-RU" dirty="0">
                <a:latin typeface="Fira Sans" panose="020B0503050000020004" pitchFamily="34" charset="0"/>
              </a:rPr>
              <a:t>Председатель Общероссийского Профсоюза образования</a:t>
            </a:r>
          </a:p>
        </p:txBody>
      </p:sp>
      <p:sp>
        <p:nvSpPr>
          <p:cNvPr id="19" name="Заголовок 1">
            <a:extLst>
              <a:ext uri="{FF2B5EF4-FFF2-40B4-BE49-F238E27FC236}">
                <a16:creationId xmlns:a16="http://schemas.microsoft.com/office/drawing/2014/main" id="{FFF82531-1DCE-6B48-B462-F99C9E160713}"/>
              </a:ext>
            </a:extLst>
          </p:cNvPr>
          <p:cNvSpPr txBox="1">
            <a:spLocks/>
          </p:cNvSpPr>
          <p:nvPr/>
        </p:nvSpPr>
        <p:spPr>
          <a:xfrm>
            <a:off x="5976232" y="1144005"/>
            <a:ext cx="1439107"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1800" dirty="0">
                <a:latin typeface="Fira Sans" panose="020B0503050000020004" pitchFamily="34" charset="0"/>
              </a:rPr>
              <a:t>Региона</a:t>
            </a:r>
          </a:p>
        </p:txBody>
      </p:sp>
      <p:pic>
        <p:nvPicPr>
          <p:cNvPr id="1026" name="Picture 2">
            <a:extLst>
              <a:ext uri="{FF2B5EF4-FFF2-40B4-BE49-F238E27FC236}">
                <a16:creationId xmlns:a16="http://schemas.microsoft.com/office/drawing/2014/main" id="{D492E19D-106B-63F3-BF5E-C1685EE4284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123"/>
          <a:stretch/>
        </p:blipFill>
        <p:spPr bwMode="auto">
          <a:xfrm>
            <a:off x="633593" y="1485782"/>
            <a:ext cx="3824107" cy="4939588"/>
          </a:xfrm>
          <a:prstGeom prst="rect">
            <a:avLst/>
          </a:prstGeom>
          <a:noFill/>
          <a:extLst>
            <a:ext uri="{909E8E84-426E-40DD-AFC4-6F175D3DCCD1}">
              <a14:hiddenFill xmlns:a14="http://schemas.microsoft.com/office/drawing/2010/main">
                <a:solidFill>
                  <a:srgbClr val="FFFFFF"/>
                </a:solidFill>
              </a14:hiddenFill>
            </a:ext>
          </a:extLst>
        </p:spPr>
      </p:pic>
      <p:pic>
        <p:nvPicPr>
          <p:cNvPr id="25" name="Рисунок 24" descr="Изображение выглядит как текст, письмо, Шрифт, бумага">
            <a:extLst>
              <a:ext uri="{FF2B5EF4-FFF2-40B4-BE49-F238E27FC236}">
                <a16:creationId xmlns:a16="http://schemas.microsoft.com/office/drawing/2014/main" id="{D241F479-A271-8DAF-AAB2-38A900891F7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6232" y="1489456"/>
            <a:ext cx="3235702" cy="4189844"/>
          </a:xfrm>
          <a:prstGeom prst="rect">
            <a:avLst/>
          </a:prstGeom>
        </p:spPr>
      </p:pic>
      <p:grpSp>
        <p:nvGrpSpPr>
          <p:cNvPr id="27" name="Группа 26">
            <a:extLst>
              <a:ext uri="{FF2B5EF4-FFF2-40B4-BE49-F238E27FC236}">
                <a16:creationId xmlns:a16="http://schemas.microsoft.com/office/drawing/2014/main" id="{88789E63-ADC0-09D7-9F35-29917D74A139}"/>
              </a:ext>
            </a:extLst>
          </p:cNvPr>
          <p:cNvGrpSpPr/>
          <p:nvPr/>
        </p:nvGrpSpPr>
        <p:grpSpPr>
          <a:xfrm>
            <a:off x="223182" y="2798307"/>
            <a:ext cx="10251306" cy="2915688"/>
            <a:chOff x="1687300" y="3692102"/>
            <a:chExt cx="7754184" cy="2205456"/>
          </a:xfrm>
        </p:grpSpPr>
        <p:pic>
          <p:nvPicPr>
            <p:cNvPr id="21" name="Рисунок 20" descr="Изображение выглядит как текст, диаграмма, Параллельный, черно-белый&#10;&#10;Автоматически созданное описание">
              <a:extLst>
                <a:ext uri="{FF2B5EF4-FFF2-40B4-BE49-F238E27FC236}">
                  <a16:creationId xmlns:a16="http://schemas.microsoft.com/office/drawing/2014/main" id="{E9EB4D5C-F52F-D834-1768-E95502F33AEC}"/>
                </a:ext>
              </a:extLst>
            </p:cNvPr>
            <p:cNvPicPr>
              <a:picLocks noChangeAspect="1"/>
            </p:cNvPicPr>
            <p:nvPr/>
          </p:nvPicPr>
          <p:blipFill rotWithShape="1">
            <a:blip r:embed="rId10">
              <a:extLst>
                <a:ext uri="{28A0092B-C50C-407E-A947-70E740481C1C}">
                  <a14:useLocalDpi xmlns:a14="http://schemas.microsoft.com/office/drawing/2010/main" val="0"/>
                </a:ext>
              </a:extLst>
            </a:blip>
            <a:srcRect l="5371" t="6295" r="7310" b="82681"/>
            <a:stretch/>
          </p:blipFill>
          <p:spPr>
            <a:xfrm>
              <a:off x="1687300" y="5141567"/>
              <a:ext cx="7754184" cy="755991"/>
            </a:xfrm>
            <a:prstGeom prst="rect">
              <a:avLst/>
            </a:prstGeom>
          </p:spPr>
        </p:pic>
        <p:pic>
          <p:nvPicPr>
            <p:cNvPr id="23" name="Рисунок 22" descr="Изображение выглядит как текст, диаграмма, Шрифт, Параллельный&#10;&#10;Автоматически созданное описание">
              <a:extLst>
                <a:ext uri="{FF2B5EF4-FFF2-40B4-BE49-F238E27FC236}">
                  <a16:creationId xmlns:a16="http://schemas.microsoft.com/office/drawing/2014/main" id="{4434E4AE-48DC-1348-7835-EB97294F4243}"/>
                </a:ext>
              </a:extLst>
            </p:cNvPr>
            <p:cNvPicPr>
              <a:picLocks noChangeAspect="1"/>
            </p:cNvPicPr>
            <p:nvPr/>
          </p:nvPicPr>
          <p:blipFill rotWithShape="1">
            <a:blip r:embed="rId11">
              <a:extLst>
                <a:ext uri="{28A0092B-C50C-407E-A947-70E740481C1C}">
                  <a14:useLocalDpi xmlns:a14="http://schemas.microsoft.com/office/drawing/2010/main" val="0"/>
                </a:ext>
              </a:extLst>
            </a:blip>
            <a:srcRect l="5371" t="22433" r="7311" b="56018"/>
            <a:stretch/>
          </p:blipFill>
          <p:spPr>
            <a:xfrm>
              <a:off x="1687301" y="3692102"/>
              <a:ext cx="7754183" cy="1477824"/>
            </a:xfrm>
            <a:prstGeom prst="rect">
              <a:avLst/>
            </a:prstGeom>
          </p:spPr>
        </p:pic>
      </p:grpSp>
      <p:pic>
        <p:nvPicPr>
          <p:cNvPr id="28" name="Рисунок 27" descr="Изображение выглядит как текст, диаграмма, Параллельный, черно-белый&#10;&#10;Автоматически созданное описание">
            <a:extLst>
              <a:ext uri="{FF2B5EF4-FFF2-40B4-BE49-F238E27FC236}">
                <a16:creationId xmlns:a16="http://schemas.microsoft.com/office/drawing/2014/main" id="{AC5C3879-B7EB-444E-8A62-D9F788FBD1B8}"/>
              </a:ext>
            </a:extLst>
          </p:cNvPr>
          <p:cNvPicPr>
            <a:picLocks noChangeAspect="1"/>
          </p:cNvPicPr>
          <p:nvPr/>
        </p:nvPicPr>
        <p:blipFill rotWithShape="1">
          <a:blip r:embed="rId10">
            <a:extLst>
              <a:ext uri="{28A0092B-C50C-407E-A947-70E740481C1C}">
                <a14:useLocalDpi xmlns:a14="http://schemas.microsoft.com/office/drawing/2010/main" val="0"/>
              </a:ext>
            </a:extLst>
          </a:blip>
          <a:srcRect l="82992" t="13608" r="8572" b="84048"/>
          <a:stretch/>
        </p:blipFill>
        <p:spPr>
          <a:xfrm>
            <a:off x="7415338" y="4974823"/>
            <a:ext cx="2914525" cy="625878"/>
          </a:xfrm>
          <a:prstGeom prst="rect">
            <a:avLst/>
          </a:prstGeom>
          <a:ln w="38100">
            <a:solidFill>
              <a:srgbClr val="00679D"/>
            </a:solidFill>
          </a:ln>
        </p:spPr>
      </p:pic>
    </p:spTree>
    <p:extLst>
      <p:ext uri="{BB962C8B-B14F-4D97-AF65-F5344CB8AC3E}">
        <p14:creationId xmlns:p14="http://schemas.microsoft.com/office/powerpoint/2010/main" val="1909894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508"/>
            <a:ext cx="12192000" cy="8129016"/>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Мы вместе!</a:t>
            </a:r>
            <a:endParaRPr lang="ru-RU" sz="44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Таблица 6">
            <a:extLst>
              <a:ext uri="{FF2B5EF4-FFF2-40B4-BE49-F238E27FC236}">
                <a16:creationId xmlns:a16="http://schemas.microsoft.com/office/drawing/2014/main" id="{08F37D63-DD6A-C484-84C8-ED8F9171881F}"/>
              </a:ext>
            </a:extLst>
          </p:cNvPr>
          <p:cNvGraphicFramePr>
            <a:graphicFrameLocks noGrp="1"/>
          </p:cNvGraphicFramePr>
          <p:nvPr>
            <p:extLst>
              <p:ext uri="{D42A27DB-BD31-4B8C-83A1-F6EECF244321}">
                <p14:modId xmlns:p14="http://schemas.microsoft.com/office/powerpoint/2010/main" val="3794456280"/>
              </p:ext>
            </p:extLst>
          </p:nvPr>
        </p:nvGraphicFramePr>
        <p:xfrm>
          <a:off x="662744" y="7708756"/>
          <a:ext cx="9480904" cy="4500880"/>
        </p:xfrm>
        <a:graphic>
          <a:graphicData uri="http://schemas.openxmlformats.org/drawingml/2006/table">
            <a:tbl>
              <a:tblPr firstRow="1" bandRow="1">
                <a:tableStyleId>{5C22544A-7EE6-4342-B048-85BDC9FD1C3A}</a:tableStyleId>
              </a:tblPr>
              <a:tblGrid>
                <a:gridCol w="3169646">
                  <a:extLst>
                    <a:ext uri="{9D8B030D-6E8A-4147-A177-3AD203B41FA5}">
                      <a16:colId xmlns:a16="http://schemas.microsoft.com/office/drawing/2014/main" val="3331724647"/>
                    </a:ext>
                  </a:extLst>
                </a:gridCol>
                <a:gridCol w="2070100">
                  <a:extLst>
                    <a:ext uri="{9D8B030D-6E8A-4147-A177-3AD203B41FA5}">
                      <a16:colId xmlns:a16="http://schemas.microsoft.com/office/drawing/2014/main" val="277558128"/>
                    </a:ext>
                  </a:extLst>
                </a:gridCol>
                <a:gridCol w="2146300">
                  <a:extLst>
                    <a:ext uri="{9D8B030D-6E8A-4147-A177-3AD203B41FA5}">
                      <a16:colId xmlns:a16="http://schemas.microsoft.com/office/drawing/2014/main" val="1671540152"/>
                    </a:ext>
                  </a:extLst>
                </a:gridCol>
                <a:gridCol w="2094858">
                  <a:extLst>
                    <a:ext uri="{9D8B030D-6E8A-4147-A177-3AD203B41FA5}">
                      <a16:colId xmlns:a16="http://schemas.microsoft.com/office/drawing/2014/main" val="218048134"/>
                    </a:ext>
                  </a:extLst>
                </a:gridCol>
              </a:tblGrid>
              <a:tr h="370840">
                <a:tc>
                  <a:txBody>
                    <a:bodyPr/>
                    <a:lstStyle/>
                    <a:p>
                      <a:pPr algn="ctr"/>
                      <a:r>
                        <a:rPr lang="ru-RU" b="1" dirty="0">
                          <a:solidFill>
                            <a:schemeClr val="tx1"/>
                          </a:solidFill>
                          <a:latin typeface="Fira Sans" panose="020B0503050000020004" pitchFamily="34" charset="0"/>
                        </a:rPr>
                        <a:t>Конкурс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tc>
                  <a:txBody>
                    <a:bodyPr/>
                    <a:lstStyle/>
                    <a:p>
                      <a:pPr algn="ctr"/>
                      <a:r>
                        <a:rPr lang="ru-RU" b="1" dirty="0">
                          <a:solidFill>
                            <a:schemeClr val="tx1"/>
                          </a:solidFill>
                          <a:latin typeface="Fira Sans" panose="020B0503050000020004" pitchFamily="34" charset="0"/>
                        </a:rPr>
                        <a:t>Премия победителю регионального (областного) конкурса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tx1"/>
                          </a:solidFill>
                          <a:latin typeface="Fira Sans" panose="020B0503050000020004" pitchFamily="34" charset="0"/>
                        </a:rPr>
                        <a:t>Премия за</a:t>
                      </a:r>
                      <a:r>
                        <a:rPr lang="ru-RU" b="1" baseline="0" dirty="0">
                          <a:solidFill>
                            <a:schemeClr val="tx1"/>
                          </a:solidFill>
                          <a:latin typeface="Fira Sans" panose="020B0503050000020004" pitchFamily="34" charset="0"/>
                        </a:rPr>
                        <a:t> 2-е место в </a:t>
                      </a:r>
                      <a:r>
                        <a:rPr lang="ru-RU" b="1" dirty="0">
                          <a:solidFill>
                            <a:schemeClr val="tx1"/>
                          </a:solidFill>
                          <a:latin typeface="Fira Sans" panose="020B0503050000020004" pitchFamily="34" charset="0"/>
                        </a:rPr>
                        <a:t>региональном (областном) конкурсе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tx1"/>
                          </a:solidFill>
                          <a:latin typeface="Fira Sans" panose="020B0503050000020004" pitchFamily="34" charset="0"/>
                        </a:rPr>
                        <a:t>Премия за</a:t>
                      </a:r>
                      <a:r>
                        <a:rPr lang="ru-RU" b="1" baseline="0" dirty="0">
                          <a:solidFill>
                            <a:schemeClr val="tx1"/>
                          </a:solidFill>
                          <a:latin typeface="Fira Sans" panose="020B0503050000020004" pitchFamily="34" charset="0"/>
                        </a:rPr>
                        <a:t> 3-е место в </a:t>
                      </a:r>
                      <a:r>
                        <a:rPr lang="ru-RU" b="1" dirty="0">
                          <a:solidFill>
                            <a:schemeClr val="tx1"/>
                          </a:solidFill>
                          <a:latin typeface="Fira Sans" panose="020B0503050000020004" pitchFamily="34" charset="0"/>
                        </a:rPr>
                        <a:t>региональном (областном) конкурсе</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D2DC"/>
                    </a:solidFill>
                  </a:tcPr>
                </a:tc>
                <a:extLst>
                  <a:ext uri="{0D108BD9-81ED-4DB2-BD59-A6C34878D82A}">
                    <a16:rowId xmlns:a16="http://schemas.microsoft.com/office/drawing/2014/main" val="2874648781"/>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"Учитель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300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836508"/>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"Мастер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0" i="0" kern="1200" dirty="0">
                          <a:solidFill>
                            <a:schemeClr val="tx1"/>
                          </a:solidFill>
                          <a:effectLst/>
                          <a:latin typeface="Fira Sans" panose="020B0503050000020004" pitchFamily="34" charset="0"/>
                          <a:ea typeface="+mn-ea"/>
                          <a:cs typeface="+mn-cs"/>
                        </a:rPr>
                        <a:t>300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7642979"/>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"Воспитатель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3849387"/>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"Лучший педагог дополнительного образования"</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8790"/>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"Учитель-дефектолог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405974"/>
                  </a:ext>
                </a:extLst>
              </a:tr>
              <a:tr h="370840">
                <a:tc>
                  <a:txBody>
                    <a:bodyPr/>
                    <a:lstStyle/>
                    <a:p>
                      <a:pPr algn="l"/>
                      <a:r>
                        <a:rPr lang="ru-RU" sz="1800" b="0" i="0" kern="1200" dirty="0">
                          <a:solidFill>
                            <a:schemeClr val="tx1"/>
                          </a:solidFill>
                          <a:effectLst/>
                          <a:latin typeface="Fira Sans" panose="020B0503050000020004" pitchFamily="34" charset="0"/>
                          <a:ea typeface="+mn-ea"/>
                          <a:cs typeface="+mn-cs"/>
                        </a:rPr>
                        <a:t>"Лучший педагог-психолог года"</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200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sz="1800" b="0" i="0" kern="1200" dirty="0">
                          <a:solidFill>
                            <a:schemeClr val="tx1"/>
                          </a:solidFill>
                          <a:effectLst/>
                          <a:latin typeface="Fira Sans" panose="020B0503050000020004" pitchFamily="34" charset="0"/>
                          <a:ea typeface="+mn-ea"/>
                          <a:cs typeface="+mn-cs"/>
                        </a:rPr>
                        <a:t>150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ru-RU" b="0" i="0" dirty="0">
                          <a:solidFill>
                            <a:schemeClr val="tx1"/>
                          </a:solidFill>
                          <a:effectLst/>
                          <a:latin typeface="Fira Sans" panose="020B0503050000020004" pitchFamily="34" charset="0"/>
                        </a:rPr>
                        <a:t>100 тыс. рублей</a:t>
                      </a:r>
                      <a:endParaRPr lang="ru-RU" dirty="0">
                        <a:solidFill>
                          <a:schemeClr val="tx1"/>
                        </a:solidFill>
                        <a:latin typeface="Fira Sans" panose="020B05030500000200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242957"/>
                  </a:ext>
                </a:extLst>
              </a:tr>
            </a:tbl>
          </a:graphicData>
        </a:graphic>
      </p:graphicFrame>
      <p:sp>
        <p:nvSpPr>
          <p:cNvPr id="17" name="Заголовок 1"/>
          <p:cNvSpPr>
            <a:spLocks noGrp="1"/>
          </p:cNvSpPr>
          <p:nvPr>
            <p:ph type="ctrTitle"/>
          </p:nvPr>
        </p:nvSpPr>
        <p:spPr>
          <a:xfrm>
            <a:off x="4628052" y="1817555"/>
            <a:ext cx="5987784" cy="3806615"/>
          </a:xfrm>
          <a:solidFill>
            <a:srgbClr val="AECEEC"/>
          </a:solidFill>
        </p:spPr>
        <p:txBody>
          <a:bodyPr anchor="t">
            <a:noAutofit/>
          </a:bodyPr>
          <a:lstStyle/>
          <a:p>
            <a:pPr indent="360000" algn="just">
              <a:lnSpc>
                <a:spcPct val="114000"/>
              </a:lnSpc>
            </a:pPr>
            <a:r>
              <a:rPr lang="ru-RU" sz="1800" dirty="0">
                <a:latin typeface="Fira Sans" panose="020B0503050000020004" pitchFamily="34" charset="0"/>
              </a:rPr>
              <a:t>«Нужно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852" t="1212" r="10648" b="-1212"/>
          <a:stretch/>
        </p:blipFill>
        <p:spPr bwMode="auto">
          <a:xfrm>
            <a:off x="-441614"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121831" y="5629693"/>
            <a:ext cx="6575839" cy="646331"/>
          </a:xfrm>
          <a:prstGeom prst="rect">
            <a:avLst/>
          </a:prstGeom>
        </p:spPr>
        <p:txBody>
          <a:bodyPr wrap="none">
            <a:spAutoFit/>
          </a:bodyPr>
          <a:lstStyle/>
          <a:p>
            <a:pPr algn="r"/>
            <a:r>
              <a:rPr lang="ru-RU" dirty="0">
                <a:latin typeface="Fira Sans" panose="020B0503050000020004" pitchFamily="34" charset="0"/>
              </a:rPr>
              <a:t>Г.И. Меркулова, </a:t>
            </a:r>
          </a:p>
          <a:p>
            <a:pPr algn="r"/>
            <a:r>
              <a:rPr lang="ru-RU" dirty="0">
                <a:latin typeface="Fira Sans" panose="020B0503050000020004" pitchFamily="34" charset="0"/>
              </a:rPr>
              <a:t>Председатель Общероссийского Профсоюза образования</a:t>
            </a:r>
          </a:p>
        </p:txBody>
      </p:sp>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3180947" y="2045131"/>
            <a:ext cx="3269593" cy="4939431"/>
          </a:xfrm>
          <a:prstGeom prst="rect">
            <a:avLst/>
          </a:prstGeom>
        </p:spPr>
      </p:pic>
      <p:grpSp>
        <p:nvGrpSpPr>
          <p:cNvPr id="8" name="Группа 7">
            <a:extLst>
              <a:ext uri="{FF2B5EF4-FFF2-40B4-BE49-F238E27FC236}">
                <a16:creationId xmlns:a16="http://schemas.microsoft.com/office/drawing/2014/main" id="{676CD857-5F5E-C440-4DD8-FF5702E705FB}"/>
              </a:ext>
            </a:extLst>
          </p:cNvPr>
          <p:cNvGrpSpPr/>
          <p:nvPr/>
        </p:nvGrpSpPr>
        <p:grpSpPr>
          <a:xfrm>
            <a:off x="9137384" y="-8690384"/>
            <a:ext cx="1560286" cy="8011886"/>
            <a:chOff x="9137384" y="-576943"/>
            <a:chExt cx="1560286" cy="8011886"/>
          </a:xfrm>
        </p:grpSpPr>
        <p:sp>
          <p:nvSpPr>
            <p:cNvPr id="10" name="Прямоугольник 9">
              <a:extLst>
                <a:ext uri="{FF2B5EF4-FFF2-40B4-BE49-F238E27FC236}">
                  <a16:creationId xmlns:a16="http://schemas.microsoft.com/office/drawing/2014/main" id="{BFFD2FA4-B485-8434-F131-A17148FAFCD7}"/>
                </a:ext>
              </a:extLst>
            </p:cNvPr>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7F879755-7414-5CC7-C90E-876BA720AD7E}"/>
                </a:ext>
              </a:extLst>
            </p:cNvPr>
            <p:cNvPicPr>
              <a:picLocks noChangeAspect="1"/>
            </p:cNvPicPr>
            <p:nvPr/>
          </p:nvPicPr>
          <p:blipFill>
            <a:blip r:embed="rId6"/>
            <a:stretch>
              <a:fillRect/>
            </a:stretch>
          </p:blipFill>
          <p:spPr>
            <a:xfrm>
              <a:off x="9611444" y="135316"/>
              <a:ext cx="612167" cy="612167"/>
            </a:xfrm>
            <a:prstGeom prst="rect">
              <a:avLst/>
            </a:prstGeom>
          </p:spPr>
        </p:pic>
        <p:pic>
          <p:nvPicPr>
            <p:cNvPr id="23" name="Рисунок 22">
              <a:extLst>
                <a:ext uri="{FF2B5EF4-FFF2-40B4-BE49-F238E27FC236}">
                  <a16:creationId xmlns:a16="http://schemas.microsoft.com/office/drawing/2014/main" id="{A1F4C0F8-FB95-3E7C-E928-41A1A6B28DE9}"/>
                </a:ext>
              </a:extLst>
            </p:cNvPr>
            <p:cNvPicPr>
              <a:picLocks noChangeAspect="1"/>
            </p:cNvPicPr>
            <p:nvPr/>
          </p:nvPicPr>
          <p:blipFill>
            <a:blip r:embed="rId7"/>
            <a:stretch>
              <a:fillRect/>
            </a:stretch>
          </p:blipFill>
          <p:spPr>
            <a:xfrm>
              <a:off x="9382114" y="767810"/>
              <a:ext cx="1070826" cy="1010312"/>
            </a:xfrm>
            <a:prstGeom prst="rect">
              <a:avLst/>
            </a:prstGeom>
          </p:spPr>
        </p:pic>
        <p:pic>
          <p:nvPicPr>
            <p:cNvPr id="24" name="Рисунок 23"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10C9DA60-7E0F-705A-EB04-01938D729DE6}"/>
                </a:ext>
              </a:extLst>
            </p:cNvPr>
            <p:cNvPicPr>
              <a:picLocks noChangeAspect="1"/>
            </p:cNvPicPr>
            <p:nvPr/>
          </p:nvPicPr>
          <p:blipFill>
            <a:blip r:embed="rId8"/>
            <a:stretch>
              <a:fillRect/>
            </a:stretch>
          </p:blipFill>
          <p:spPr>
            <a:xfrm>
              <a:off x="9472315" y="1778122"/>
              <a:ext cx="890424" cy="612167"/>
            </a:xfrm>
            <a:prstGeom prst="rect">
              <a:avLst/>
            </a:prstGeom>
          </p:spPr>
        </p:pic>
      </p:grpSp>
    </p:spTree>
    <p:extLst>
      <p:ext uri="{BB962C8B-B14F-4D97-AF65-F5344CB8AC3E}">
        <p14:creationId xmlns:p14="http://schemas.microsoft.com/office/powerpoint/2010/main" val="151078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19" name="Группа 18">
            <a:extLst>
              <a:ext uri="{FF2B5EF4-FFF2-40B4-BE49-F238E27FC236}">
                <a16:creationId xmlns:a16="http://schemas.microsoft.com/office/drawing/2014/main" id="{0D0D0E52-BB62-6D34-621F-CDB300A1F5C0}"/>
              </a:ext>
            </a:extLst>
          </p:cNvPr>
          <p:cNvGrpSpPr/>
          <p:nvPr/>
        </p:nvGrpSpPr>
        <p:grpSpPr>
          <a:xfrm>
            <a:off x="9137384" y="-576943"/>
            <a:ext cx="1560286" cy="8011886"/>
            <a:chOff x="9137384" y="-576943"/>
            <a:chExt cx="1560286" cy="8011886"/>
          </a:xfrm>
        </p:grpSpPr>
        <p:sp>
          <p:nvSpPr>
            <p:cNvPr id="12" name="Прямоугольник 11"/>
            <p:cNvSpPr/>
            <p:nvPr/>
          </p:nvSpPr>
          <p:spPr>
            <a:xfrm>
              <a:off x="9137384" y="-576943"/>
              <a:ext cx="1560286" cy="801188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descr="Изображение выглядит как Графика, дизайн, творческий подход&#10;&#10;Автоматически созданное описание">
              <a:extLst>
                <a:ext uri="{FF2B5EF4-FFF2-40B4-BE49-F238E27FC236}">
                  <a16:creationId xmlns:a16="http://schemas.microsoft.com/office/drawing/2014/main" id="{81DB9774-A5A7-E564-BABF-C983C68B3458}"/>
                </a:ext>
              </a:extLst>
            </p:cNvPr>
            <p:cNvPicPr>
              <a:picLocks noChangeAspect="1"/>
            </p:cNvPicPr>
            <p:nvPr/>
          </p:nvPicPr>
          <p:blipFill>
            <a:blip r:embed="rId2"/>
            <a:stretch>
              <a:fillRect/>
            </a:stretch>
          </p:blipFill>
          <p:spPr>
            <a:xfrm>
              <a:off x="9611444" y="135316"/>
              <a:ext cx="612167" cy="612167"/>
            </a:xfrm>
            <a:prstGeom prst="rect">
              <a:avLst/>
            </a:prstGeom>
          </p:spPr>
        </p:pic>
        <p:pic>
          <p:nvPicPr>
            <p:cNvPr id="18" name="Рисунок 17">
              <a:extLst>
                <a:ext uri="{FF2B5EF4-FFF2-40B4-BE49-F238E27FC236}">
                  <a16:creationId xmlns:a16="http://schemas.microsoft.com/office/drawing/2014/main" id="{8DD2329C-A1C2-70AD-F5F9-FC8EAD010C51}"/>
                </a:ext>
              </a:extLst>
            </p:cNvPr>
            <p:cNvPicPr>
              <a:picLocks noChangeAspect="1"/>
            </p:cNvPicPr>
            <p:nvPr/>
          </p:nvPicPr>
          <p:blipFill>
            <a:blip r:embed="rId3"/>
            <a:stretch>
              <a:fillRect/>
            </a:stretch>
          </p:blipFill>
          <p:spPr>
            <a:xfrm>
              <a:off x="9382114" y="767810"/>
              <a:ext cx="1070826" cy="1010312"/>
            </a:xfrm>
            <a:prstGeom prst="rect">
              <a:avLst/>
            </a:prstGeom>
          </p:spPr>
        </p:pic>
        <p:pic>
          <p:nvPicPr>
            <p:cNvPr id="5" name="Рисунок 4" descr="Изображение выглядит как текст, Шрифт, Графика, логотип&#10;&#10;Автоматически созданное описание">
              <a:extLst>
                <a:ext uri="{FF2B5EF4-FFF2-40B4-BE49-F238E27FC236}">
                  <a16:creationId xmlns:a16="http://schemas.microsoft.com/office/drawing/2014/main" id="{364C3788-CDEB-833A-EAE0-593AA0289348}"/>
                </a:ext>
              </a:extLst>
            </p:cNvPr>
            <p:cNvPicPr>
              <a:picLocks noChangeAspect="1"/>
            </p:cNvPicPr>
            <p:nvPr/>
          </p:nvPicPr>
          <p:blipFill>
            <a:blip r:embed="rId4"/>
            <a:stretch>
              <a:fillRect/>
            </a:stretch>
          </p:blipFill>
          <p:spPr>
            <a:xfrm>
              <a:off x="9472315" y="1778122"/>
              <a:ext cx="890424" cy="612167"/>
            </a:xfrm>
            <a:prstGeom prst="rect">
              <a:avLst/>
            </a:prstGeom>
          </p:spPr>
        </p:pic>
      </p:gr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33286" y="2045131"/>
            <a:ext cx="3269593" cy="4939431"/>
          </a:xfrm>
          <a:prstGeom prst="rect">
            <a:avLst/>
          </a:prstGeom>
        </p:spPr>
      </p:pic>
      <p:sp>
        <p:nvSpPr>
          <p:cNvPr id="20" name="Подзаголовок 2">
            <a:extLst>
              <a:ext uri="{FF2B5EF4-FFF2-40B4-BE49-F238E27FC236}">
                <a16:creationId xmlns:a16="http://schemas.microsoft.com/office/drawing/2014/main" id="{92091319-9C8B-879B-F36A-983354CF57DF}"/>
              </a:ext>
            </a:extLst>
          </p:cNvPr>
          <p:cNvSpPr txBox="1">
            <a:spLocks/>
          </p:cNvSpPr>
          <p:nvPr/>
        </p:nvSpPr>
        <p:spPr>
          <a:xfrm>
            <a:off x="662744" y="553313"/>
            <a:ext cx="9014014" cy="105866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ru-RU" sz="3200" dirty="0">
                <a:solidFill>
                  <a:srgbClr val="212732"/>
                </a:solidFill>
                <a:latin typeface="Helvetica" panose="020B0604020202020204" pitchFamily="2" charset="0"/>
              </a:rPr>
              <a:t>Мы вместе!</a:t>
            </a:r>
            <a:endParaRPr lang="ru-RU" sz="4400" dirty="0">
              <a:solidFill>
                <a:srgbClr val="212732"/>
              </a:solidFill>
              <a:latin typeface="Helvetica" panose="020B0604020202020204" pitchFamily="2" charset="0"/>
            </a:endParaRPr>
          </a:p>
        </p:txBody>
      </p:sp>
      <p:pic>
        <p:nvPicPr>
          <p:cNvPr id="3" name="Рисунок 2" descr="Изображение выглядит как шаблон, прямоугольный, Симметрия, искусство&#10;&#10;Автоматически созданное описание">
            <a:extLst>
              <a:ext uri="{FF2B5EF4-FFF2-40B4-BE49-F238E27FC236}">
                <a16:creationId xmlns:a16="http://schemas.microsoft.com/office/drawing/2014/main" id="{9BE17E29-9248-A599-7D53-84E0F35128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534" y="4026834"/>
            <a:ext cx="2376000" cy="2376000"/>
          </a:xfrm>
          <a:prstGeom prst="rect">
            <a:avLst/>
          </a:prstGeom>
        </p:spPr>
      </p:pic>
      <p:sp>
        <p:nvSpPr>
          <p:cNvPr id="7" name="TextBox 6">
            <a:extLst>
              <a:ext uri="{FF2B5EF4-FFF2-40B4-BE49-F238E27FC236}">
                <a16:creationId xmlns:a16="http://schemas.microsoft.com/office/drawing/2014/main" id="{FC30A197-8DC9-9787-E544-FCD85DC7FB3F}"/>
              </a:ext>
            </a:extLst>
          </p:cNvPr>
          <p:cNvSpPr txBox="1"/>
          <p:nvPr/>
        </p:nvSpPr>
        <p:spPr>
          <a:xfrm>
            <a:off x="745500" y="6417123"/>
            <a:ext cx="2390068" cy="307777"/>
          </a:xfrm>
          <a:prstGeom prst="rect">
            <a:avLst/>
          </a:prstGeom>
          <a:noFill/>
        </p:spPr>
        <p:txBody>
          <a:bodyPr wrap="square" rtlCol="0">
            <a:spAutoFit/>
          </a:bodyPr>
          <a:lstStyle/>
          <a:p>
            <a:pPr algn="ctr"/>
            <a:r>
              <a:rPr lang="en-US" sz="1400" dirty="0">
                <a:latin typeface="Fira Sans" panose="020B0503050000020004" pitchFamily="34" charset="0"/>
              </a:rPr>
              <a:t>https://vk.com/vooprof</a:t>
            </a:r>
            <a:endParaRPr lang="ru-RU" sz="1400" dirty="0">
              <a:latin typeface="Fira Sans" panose="020B0503050000020004" pitchFamily="34" charset="0"/>
            </a:endParaRPr>
          </a:p>
        </p:txBody>
      </p:sp>
      <p:pic>
        <p:nvPicPr>
          <p:cNvPr id="11" name="Рисунок 10">
            <a:extLst>
              <a:ext uri="{FF2B5EF4-FFF2-40B4-BE49-F238E27FC236}">
                <a16:creationId xmlns:a16="http://schemas.microsoft.com/office/drawing/2014/main" id="{CAF3DBE0-1937-4C09-5AA9-E95A1D9A64B9}"/>
              </a:ext>
            </a:extLst>
          </p:cNvPr>
          <p:cNvPicPr>
            <a:picLocks noChangeAspect="1"/>
          </p:cNvPicPr>
          <p:nvPr/>
        </p:nvPicPr>
        <p:blipFill>
          <a:blip r:embed="rId7"/>
          <a:stretch>
            <a:fillRect/>
          </a:stretch>
        </p:blipFill>
        <p:spPr>
          <a:xfrm>
            <a:off x="516783" y="1123039"/>
            <a:ext cx="2847502" cy="2376000"/>
          </a:xfrm>
          <a:prstGeom prst="rect">
            <a:avLst/>
          </a:prstGeom>
        </p:spPr>
      </p:pic>
      <p:pic>
        <p:nvPicPr>
          <p:cNvPr id="14" name="Рисунок 13" descr="Изображение выглядит как шаблон, прямоугольный, пиксель, дизайн&#10;&#10;Автоматически созданное описание">
            <a:extLst>
              <a:ext uri="{FF2B5EF4-FFF2-40B4-BE49-F238E27FC236}">
                <a16:creationId xmlns:a16="http://schemas.microsoft.com/office/drawing/2014/main" id="{37F589CE-4965-EFC8-6842-8A2E665AD1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9951" y="4026834"/>
            <a:ext cx="2376000" cy="2376000"/>
          </a:xfrm>
          <a:prstGeom prst="rect">
            <a:avLst/>
          </a:prstGeom>
        </p:spPr>
      </p:pic>
      <p:pic>
        <p:nvPicPr>
          <p:cNvPr id="16" name="Рисунок 15">
            <a:extLst>
              <a:ext uri="{FF2B5EF4-FFF2-40B4-BE49-F238E27FC236}">
                <a16:creationId xmlns:a16="http://schemas.microsoft.com/office/drawing/2014/main" id="{FF4F8CFA-0DF6-75D8-BA2B-BC7051276664}"/>
              </a:ext>
            </a:extLst>
          </p:cNvPr>
          <p:cNvPicPr>
            <a:picLocks noChangeAspect="1"/>
          </p:cNvPicPr>
          <p:nvPr/>
        </p:nvPicPr>
        <p:blipFill>
          <a:blip r:embed="rId9"/>
          <a:stretch>
            <a:fillRect/>
          </a:stretch>
        </p:blipFill>
        <p:spPr>
          <a:xfrm>
            <a:off x="3834349" y="1123039"/>
            <a:ext cx="3547204" cy="2376000"/>
          </a:xfrm>
          <a:prstGeom prst="rect">
            <a:avLst/>
          </a:prstGeom>
        </p:spPr>
      </p:pic>
      <p:sp>
        <p:nvSpPr>
          <p:cNvPr id="17" name="TextBox 16">
            <a:extLst>
              <a:ext uri="{FF2B5EF4-FFF2-40B4-BE49-F238E27FC236}">
                <a16:creationId xmlns:a16="http://schemas.microsoft.com/office/drawing/2014/main" id="{615DDC15-8A93-1C49-18F7-902FBAAD033F}"/>
              </a:ext>
            </a:extLst>
          </p:cNvPr>
          <p:cNvSpPr txBox="1"/>
          <p:nvPr/>
        </p:nvSpPr>
        <p:spPr>
          <a:xfrm>
            <a:off x="3955145" y="6417123"/>
            <a:ext cx="3305612" cy="307777"/>
          </a:xfrm>
          <a:prstGeom prst="rect">
            <a:avLst/>
          </a:prstGeom>
          <a:noFill/>
        </p:spPr>
        <p:txBody>
          <a:bodyPr wrap="square" rtlCol="0">
            <a:spAutoFit/>
          </a:bodyPr>
          <a:lstStyle/>
          <a:p>
            <a:pPr algn="ctr"/>
            <a:r>
              <a:rPr lang="en-US" sz="1400" dirty="0">
                <a:latin typeface="Fira Sans" panose="020B0503050000020004" pitchFamily="34" charset="0"/>
              </a:rPr>
              <a:t>https://www.eseur.ru/volgograd/</a:t>
            </a:r>
            <a:endParaRPr lang="ru-RU" sz="1400" dirty="0">
              <a:latin typeface="Fira Sans" panose="020B0503050000020004" pitchFamily="34" charset="0"/>
            </a:endParaRPr>
          </a:p>
        </p:txBody>
      </p:sp>
      <p:pic>
        <p:nvPicPr>
          <p:cNvPr id="2" name="Picture 2">
            <a:extLst>
              <a:ext uri="{FF2B5EF4-FFF2-40B4-BE49-F238E27FC236}">
                <a16:creationId xmlns:a16="http://schemas.microsoft.com/office/drawing/2014/main" id="{6E245980-ACEC-6029-10EF-C7E933B99DA8}"/>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175" t="-1619" r="9971" b="1619"/>
          <a:stretch/>
        </p:blipFill>
        <p:spPr bwMode="auto">
          <a:xfrm>
            <a:off x="-5637702" y="2226114"/>
            <a:ext cx="4899464" cy="4929188"/>
          </a:xfrm>
          <a:prstGeom prst="ellipse">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8D391D8-1702-D6FE-8DFD-36F6B91BE702}"/>
              </a:ext>
            </a:extLst>
          </p:cNvPr>
          <p:cNvSpPr txBox="1"/>
          <p:nvPr/>
        </p:nvSpPr>
        <p:spPr>
          <a:xfrm>
            <a:off x="745500" y="3609048"/>
            <a:ext cx="2390068" cy="369332"/>
          </a:xfrm>
          <a:prstGeom prst="rect">
            <a:avLst/>
          </a:prstGeom>
          <a:noFill/>
        </p:spPr>
        <p:txBody>
          <a:bodyPr wrap="square" rtlCol="0">
            <a:spAutoFit/>
          </a:bodyPr>
          <a:lstStyle/>
          <a:p>
            <a:pPr algn="ctr"/>
            <a:r>
              <a:rPr lang="ru-RU" dirty="0">
                <a:latin typeface="Fira Sans" panose="020B0503050000020004" pitchFamily="34" charset="0"/>
              </a:rPr>
              <a:t>Группа в ВК</a:t>
            </a:r>
          </a:p>
        </p:txBody>
      </p:sp>
      <p:sp>
        <p:nvSpPr>
          <p:cNvPr id="23" name="TextBox 22">
            <a:extLst>
              <a:ext uri="{FF2B5EF4-FFF2-40B4-BE49-F238E27FC236}">
                <a16:creationId xmlns:a16="http://schemas.microsoft.com/office/drawing/2014/main" id="{6363C690-4001-D902-D6E3-BCEFF0D414D3}"/>
              </a:ext>
            </a:extLst>
          </p:cNvPr>
          <p:cNvSpPr txBox="1"/>
          <p:nvPr/>
        </p:nvSpPr>
        <p:spPr>
          <a:xfrm>
            <a:off x="3955145" y="3442137"/>
            <a:ext cx="3305612" cy="646331"/>
          </a:xfrm>
          <a:prstGeom prst="rect">
            <a:avLst/>
          </a:prstGeom>
          <a:noFill/>
        </p:spPr>
        <p:txBody>
          <a:bodyPr wrap="square" rtlCol="0">
            <a:spAutoFit/>
          </a:bodyPr>
          <a:lstStyle/>
          <a:p>
            <a:pPr algn="ctr"/>
            <a:r>
              <a:rPr lang="ru-RU" dirty="0">
                <a:latin typeface="Fira Sans" panose="020B0503050000020004" pitchFamily="34" charset="0"/>
              </a:rPr>
              <a:t>Официальный сайт в сети Интернет</a:t>
            </a:r>
          </a:p>
        </p:txBody>
      </p:sp>
    </p:spTree>
    <p:extLst>
      <p:ext uri="{BB962C8B-B14F-4D97-AF65-F5344CB8AC3E}">
        <p14:creationId xmlns:p14="http://schemas.microsoft.com/office/powerpoint/2010/main" val="3058885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descr="Изображение выглядит как строительство, небо, на открытом воздухе, фонтан&#10;&#10;Автоматически созданное описание">
            <a:extLst>
              <a:ext uri="{FF2B5EF4-FFF2-40B4-BE49-F238E27FC236}">
                <a16:creationId xmlns:a16="http://schemas.microsoft.com/office/drawing/2014/main" id="{920EBB93-8687-478D-4658-61FA0638A4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89905" l="9909" r="100000">
                        <a14:foregroundMark x1="37016" y1="19596" x2="35877" y2="19121"/>
                        <a14:foregroundMark x1="33257" y1="21971" x2="32005" y2="21140"/>
                        <a14:foregroundMark x1="60023" y1="18052" x2="61162" y2="17696"/>
                        <a14:foregroundMark x1="64920" y1="20665" x2="65376" y2="20546"/>
                        <a14:foregroundMark x1="78474" y1="27316" x2="72323" y2="25534"/>
                      </a14:backgroundRemoval>
                    </a14:imgEffect>
                  </a14:imgLayer>
                </a14:imgProps>
              </a:ext>
            </a:extLst>
          </a:blip>
          <a:stretch>
            <a:fillRect/>
          </a:stretch>
        </p:blipFill>
        <p:spPr>
          <a:xfrm>
            <a:off x="-1425732" y="2295584"/>
            <a:ext cx="7176244" cy="6859270"/>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5000"/>
                </a:schemeClr>
              </a:gs>
              <a:gs pos="100000">
                <a:schemeClr val="accent1">
                  <a:tint val="23500"/>
                  <a:satMod val="160000"/>
                  <a:alpha val="98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662744" y="553313"/>
            <a:ext cx="10034926" cy="1058664"/>
          </a:xfrm>
        </p:spPr>
        <p:txBody>
          <a:bodyPr anchor="t">
            <a:noAutofit/>
          </a:bodyPr>
          <a:lstStyle/>
          <a:p>
            <a:pPr algn="l"/>
            <a:r>
              <a:rPr lang="ru-RU" sz="3200" dirty="0">
                <a:solidFill>
                  <a:srgbClr val="212732"/>
                </a:solidFill>
                <a:latin typeface="Helvetica" panose="020B0604020202020204" pitchFamily="2" charset="0"/>
              </a:rPr>
              <a:t>2024 год - Год организационно</a:t>
            </a:r>
            <a:r>
              <a:rPr lang="en-US" sz="3200" dirty="0">
                <a:solidFill>
                  <a:srgbClr val="212732"/>
                </a:solidFill>
                <a:latin typeface="Helvetica" panose="020B0604020202020204" pitchFamily="2" charset="0"/>
              </a:rPr>
              <a:t>-</a:t>
            </a:r>
            <a:r>
              <a:rPr lang="ru-RU" sz="3200" dirty="0">
                <a:solidFill>
                  <a:srgbClr val="212732"/>
                </a:solidFill>
                <a:latin typeface="Helvetica" panose="020B0604020202020204" pitchFamily="2" charset="0"/>
              </a:rPr>
              <a:t>кадрового единства</a:t>
            </a:r>
            <a:endParaRPr lang="ru-RU" sz="60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cdnn21.img.ria.ru/images/07e8/04/04/1937826582_0:38:3071:1765_1920x0_80_0_0_91711541e54be6bce86ea18ed8b07067.jpg"/>
          <p:cNvPicPr>
            <a:picLocks noChangeAspect="1" noChangeArrowheads="1"/>
          </p:cNvPicPr>
          <p:nvPr/>
        </p:nvPicPr>
        <p:blipFill rotWithShape="1">
          <a:blip r:embed="rId5">
            <a:extLst>
              <a:ext uri="{28A0092B-C50C-407E-A947-70E740481C1C}">
                <a14:useLocalDpi xmlns:a14="http://schemas.microsoft.com/office/drawing/2010/main" val="0"/>
              </a:ext>
            </a:extLst>
          </a:blip>
          <a:srcRect l="32532" r="11609"/>
          <a:stretch/>
        </p:blipFill>
        <p:spPr bwMode="auto">
          <a:xfrm flipH="1">
            <a:off x="-5100700" y="1928812"/>
            <a:ext cx="4899464" cy="4929188"/>
          </a:xfrm>
          <a:prstGeom prst="ellipse">
            <a:avLst/>
          </a:prstGeom>
          <a:noFill/>
          <a:extLst>
            <a:ext uri="{909E8E84-426E-40DD-AFC4-6F175D3DCCD1}">
              <a14:hiddenFill xmlns:a14="http://schemas.microsoft.com/office/drawing/2010/main">
                <a:solidFill>
                  <a:srgbClr val="FFFFFF"/>
                </a:solidFill>
              </a14:hiddenFill>
            </a:ext>
          </a:extLst>
        </p:spPr>
      </p:pic>
      <p:graphicFrame>
        <p:nvGraphicFramePr>
          <p:cNvPr id="24" name="Диаграмма 23"/>
          <p:cNvGraphicFramePr/>
          <p:nvPr>
            <p:extLst>
              <p:ext uri="{D42A27DB-BD31-4B8C-83A1-F6EECF244321}">
                <p14:modId xmlns:p14="http://schemas.microsoft.com/office/powerpoint/2010/main" val="1520373607"/>
              </p:ext>
            </p:extLst>
          </p:nvPr>
        </p:nvGraphicFramePr>
        <p:xfrm>
          <a:off x="662744" y="1333540"/>
          <a:ext cx="9669097" cy="5867360"/>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E52729AC-4B2F-4678-27F3-03ABF2C62275}"/>
              </a:ext>
            </a:extLst>
          </p:cNvPr>
          <p:cNvSpPr txBox="1"/>
          <p:nvPr/>
        </p:nvSpPr>
        <p:spPr>
          <a:xfrm>
            <a:off x="2338939" y="3198167"/>
            <a:ext cx="4810932" cy="461665"/>
          </a:xfrm>
          <a:prstGeom prst="rect">
            <a:avLst/>
          </a:prstGeom>
          <a:solidFill>
            <a:schemeClr val="bg1"/>
          </a:solidFill>
        </p:spPr>
        <p:txBody>
          <a:bodyPr wrap="none" rtlCol="0">
            <a:spAutoFit/>
          </a:bodyPr>
          <a:lstStyle/>
          <a:p>
            <a:r>
              <a:rPr lang="ru-RU" sz="2400" b="1" dirty="0">
                <a:solidFill>
                  <a:srgbClr val="FF0000"/>
                </a:solidFill>
                <a:latin typeface="Fira Sans" panose="020B0503050000020004" pitchFamily="34" charset="0"/>
              </a:rPr>
              <a:t>профсоюзное членство - 78.5 %</a:t>
            </a:r>
          </a:p>
        </p:txBody>
      </p:sp>
    </p:spTree>
    <p:extLst>
      <p:ext uri="{BB962C8B-B14F-4D97-AF65-F5344CB8AC3E}">
        <p14:creationId xmlns:p14="http://schemas.microsoft.com/office/powerpoint/2010/main" val="2603160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descr="Изображение выглядит как строительство, небо, на открытом воздухе, фонтан&#10;&#10;Автоматически созданное описание">
            <a:extLst>
              <a:ext uri="{FF2B5EF4-FFF2-40B4-BE49-F238E27FC236}">
                <a16:creationId xmlns:a16="http://schemas.microsoft.com/office/drawing/2014/main" id="{F711FA5B-C6E8-43E3-BEAF-91B782AF89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89905" l="9909" r="100000">
                        <a14:foregroundMark x1="37016" y1="19596" x2="35877" y2="19121"/>
                        <a14:foregroundMark x1="33257" y1="21971" x2="32005" y2="21140"/>
                        <a14:foregroundMark x1="60023" y1="18052" x2="61162" y2="17696"/>
                        <a14:foregroundMark x1="64920" y1="20665" x2="65376" y2="20546"/>
                        <a14:foregroundMark x1="78474" y1="27316" x2="72323" y2="25534"/>
                      </a14:backgroundRemoval>
                    </a14:imgEffect>
                  </a14:imgLayer>
                </a14:imgProps>
              </a:ext>
            </a:extLst>
          </a:blip>
          <a:stretch>
            <a:fillRect/>
          </a:stretch>
        </p:blipFill>
        <p:spPr>
          <a:xfrm>
            <a:off x="-1425732" y="2295584"/>
            <a:ext cx="7176244" cy="6859270"/>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5000"/>
                </a:schemeClr>
              </a:gs>
              <a:gs pos="100000">
                <a:schemeClr val="accent1">
                  <a:tint val="23500"/>
                  <a:satMod val="160000"/>
                  <a:alpha val="98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662744" y="553313"/>
            <a:ext cx="10034926" cy="1058664"/>
          </a:xfrm>
        </p:spPr>
        <p:txBody>
          <a:bodyPr anchor="t">
            <a:noAutofit/>
          </a:bodyPr>
          <a:lstStyle/>
          <a:p>
            <a:pPr algn="l"/>
            <a:r>
              <a:rPr lang="ru-RU" sz="3200" dirty="0">
                <a:solidFill>
                  <a:srgbClr val="212732"/>
                </a:solidFill>
                <a:latin typeface="Helvetica" panose="020B0604020202020204" pitchFamily="2" charset="0"/>
              </a:rPr>
              <a:t>2024 год - Год организационно-кадрового единства</a:t>
            </a:r>
            <a:endParaRPr lang="ru-RU" sz="60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Диаграмма 18"/>
          <p:cNvGraphicFramePr/>
          <p:nvPr>
            <p:extLst>
              <p:ext uri="{D42A27DB-BD31-4B8C-83A1-F6EECF244321}">
                <p14:modId xmlns:p14="http://schemas.microsoft.com/office/powerpoint/2010/main" val="793014375"/>
              </p:ext>
            </p:extLst>
          </p:nvPr>
        </p:nvGraphicFramePr>
        <p:xfrm>
          <a:off x="-254000" y="1270000"/>
          <a:ext cx="10944361" cy="5969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09432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5602" y="-2834940"/>
            <a:ext cx="15136529" cy="10092990"/>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одзаголовок 2"/>
          <p:cNvSpPr>
            <a:spLocks noGrp="1"/>
          </p:cNvSpPr>
          <p:nvPr>
            <p:ph type="subTitle" idx="1"/>
          </p:nvPr>
        </p:nvSpPr>
        <p:spPr>
          <a:xfrm>
            <a:off x="707922" y="553313"/>
            <a:ext cx="9989747" cy="1058664"/>
          </a:xfrm>
        </p:spPr>
        <p:txBody>
          <a:bodyPr anchor="t">
            <a:noAutofit/>
          </a:bodyPr>
          <a:lstStyle/>
          <a:p>
            <a:pPr algn="l">
              <a:lnSpc>
                <a:spcPct val="100000"/>
              </a:lnSpc>
              <a:spcBef>
                <a:spcPts val="0"/>
              </a:spcBef>
            </a:pPr>
            <a:r>
              <a:rPr lang="ru-RU" sz="3200" dirty="0">
                <a:latin typeface="Helvetica" panose="020B0604020202020204" pitchFamily="2" charset="0"/>
              </a:rPr>
              <a:t>16 декабря 2024 года </a:t>
            </a:r>
          </a:p>
          <a:p>
            <a:pPr algn="l">
              <a:lnSpc>
                <a:spcPct val="100000"/>
              </a:lnSpc>
              <a:spcBef>
                <a:spcPts val="0"/>
              </a:spcBef>
            </a:pPr>
            <a:r>
              <a:rPr lang="ru-RU" sz="3200" dirty="0">
                <a:latin typeface="Helvetica" panose="020B0604020202020204" pitchFamily="2" charset="0"/>
              </a:rPr>
              <a:t>ХХХ отчетно-выборная конференция</a:t>
            </a:r>
            <a:endParaRPr lang="ru-RU" sz="80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4820" y="2061546"/>
            <a:ext cx="3074426" cy="4099234"/>
          </a:xfrm>
          <a:prstGeom prst="rect">
            <a:avLst/>
          </a:prstGeom>
        </p:spPr>
      </p:pic>
      <p:pic>
        <p:nvPicPr>
          <p:cNvPr id="27" name="Рисунок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128" y="2061546"/>
            <a:ext cx="5467903" cy="4099234"/>
          </a:xfrm>
          <a:prstGeom prst="rect">
            <a:avLst/>
          </a:prstGeom>
        </p:spPr>
      </p:pic>
      <p:pic>
        <p:nvPicPr>
          <p:cNvPr id="26" name="Рисунок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7319" y="2061546"/>
            <a:ext cx="5465645" cy="4099234"/>
          </a:xfrm>
          <a:prstGeom prst="rect">
            <a:avLst/>
          </a:prstGeom>
        </p:spPr>
      </p:pic>
      <p:pic>
        <p:nvPicPr>
          <p:cNvPr id="25" name="Рисунок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53429" y="2061546"/>
            <a:ext cx="4099234" cy="4099234"/>
          </a:xfrm>
          <a:prstGeom prst="rect">
            <a:avLst/>
          </a:prstGeom>
        </p:spPr>
      </p:pic>
      <p:pic>
        <p:nvPicPr>
          <p:cNvPr id="24" name="Рисунок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209" y="2061546"/>
            <a:ext cx="5465645" cy="4099234"/>
          </a:xfrm>
          <a:prstGeom prst="rect">
            <a:avLst/>
          </a:prstGeom>
        </p:spPr>
      </p:pic>
      <p:pic>
        <p:nvPicPr>
          <p:cNvPr id="23" name="Рисунок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66705" y="2061546"/>
            <a:ext cx="6147650" cy="4099234"/>
          </a:xfrm>
          <a:prstGeom prst="rect">
            <a:avLst/>
          </a:prstGeom>
        </p:spPr>
      </p:pic>
      <p:pic>
        <p:nvPicPr>
          <p:cNvPr id="22" name="Рисунок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3947" y="2061546"/>
            <a:ext cx="5465645" cy="4099234"/>
          </a:xfrm>
          <a:prstGeom prst="rect">
            <a:avLst/>
          </a:prstGeom>
        </p:spPr>
      </p:pic>
      <p:pic>
        <p:nvPicPr>
          <p:cNvPr id="21" name="Рисунок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69585" y="2061546"/>
            <a:ext cx="3074426" cy="4099234"/>
          </a:xfrm>
          <a:prstGeom prst="rect">
            <a:avLst/>
          </a:prstGeom>
        </p:spPr>
      </p:pic>
      <p:pic>
        <p:nvPicPr>
          <p:cNvPr id="20" name="Рисунок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7494" y="2061546"/>
            <a:ext cx="5465645" cy="4099234"/>
          </a:xfrm>
          <a:prstGeom prst="rect">
            <a:avLst/>
          </a:prstGeom>
        </p:spPr>
      </p:pic>
      <p:pic>
        <p:nvPicPr>
          <p:cNvPr id="17" name="Рисунок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34476" y="2061546"/>
            <a:ext cx="3074426" cy="4099234"/>
          </a:xfrm>
          <a:prstGeom prst="rect">
            <a:avLst/>
          </a:prstGeom>
        </p:spPr>
      </p:pic>
      <p:pic>
        <p:nvPicPr>
          <p:cNvPr id="12" name="Рисунок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4813" y="2061546"/>
            <a:ext cx="5465645" cy="4099234"/>
          </a:xfrm>
          <a:prstGeom prst="rect">
            <a:avLst/>
          </a:prstGeom>
        </p:spPr>
      </p:pic>
      <p:pic>
        <p:nvPicPr>
          <p:cNvPr id="10" name="Рисунок 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99360" y="2061546"/>
            <a:ext cx="9109409" cy="4099234"/>
          </a:xfrm>
          <a:prstGeom prst="rect">
            <a:avLst/>
          </a:prstGeom>
        </p:spPr>
      </p:pic>
      <p:pic>
        <p:nvPicPr>
          <p:cNvPr id="6" name="Рисунок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7175" y="2061546"/>
            <a:ext cx="5465645" cy="4099234"/>
          </a:xfrm>
          <a:prstGeom prst="rect">
            <a:avLst/>
          </a:prstGeom>
        </p:spPr>
      </p:pic>
      <p:pic>
        <p:nvPicPr>
          <p:cNvPr id="8" name="Рисунок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7006" y="2061546"/>
            <a:ext cx="4099234" cy="4099234"/>
          </a:xfrm>
          <a:prstGeom prst="rect">
            <a:avLst/>
          </a:prstGeom>
        </p:spPr>
      </p:pic>
      <p:pic>
        <p:nvPicPr>
          <p:cNvPr id="7" name="Рисунок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1496" y="2061546"/>
            <a:ext cx="6146930" cy="4099234"/>
          </a:xfrm>
          <a:prstGeom prst="rect">
            <a:avLst/>
          </a:prstGeom>
        </p:spPr>
      </p:pic>
      <p:pic>
        <p:nvPicPr>
          <p:cNvPr id="5" name="Рисунок 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269711" y="2061546"/>
            <a:ext cx="9109409" cy="4099234"/>
          </a:xfrm>
          <a:prstGeom prst="rect">
            <a:avLst/>
          </a:prstGeom>
        </p:spPr>
      </p:pic>
      <p:pic>
        <p:nvPicPr>
          <p:cNvPr id="4" name="Рисунок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459064" y="2061546"/>
            <a:ext cx="6147650" cy="4099234"/>
          </a:xfrm>
          <a:prstGeom prst="rect">
            <a:avLst/>
          </a:prstGeom>
        </p:spPr>
      </p:pic>
    </p:spTree>
    <p:extLst>
      <p:ext uri="{BB962C8B-B14F-4D97-AF65-F5344CB8AC3E}">
        <p14:creationId xmlns:p14="http://schemas.microsoft.com/office/powerpoint/2010/main" val="3279303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xit" presetSubtype="0" fill="hold" nodeType="afterEffect">
                                  <p:stCondLst>
                                    <p:cond delay="50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3000"/>
                            </p:stCondLst>
                            <p:childTnLst>
                              <p:par>
                                <p:cTn id="17" presetID="10" presetClass="exit" presetSubtype="0" fill="hold" nodeType="afterEffect">
                                  <p:stCondLst>
                                    <p:cond delay="50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5000"/>
                            </p:stCondLst>
                            <p:childTnLst>
                              <p:par>
                                <p:cTn id="25" presetID="10" presetClass="exit" presetSubtype="0" fill="hold" nodeType="afterEffect">
                                  <p:stCondLst>
                                    <p:cond delay="50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par>
                          <p:cTn id="32" fill="hold">
                            <p:stCondLst>
                              <p:cond delay="7000"/>
                            </p:stCondLst>
                            <p:childTnLst>
                              <p:par>
                                <p:cTn id="33" presetID="10" presetClass="exit" presetSubtype="0" fill="hold" nodeType="afterEffect">
                                  <p:stCondLst>
                                    <p:cond delay="500"/>
                                  </p:stCondLst>
                                  <p:childTnLst>
                                    <p:animEffect transition="out" filter="fade">
                                      <p:cBhvr>
                                        <p:cTn id="34" dur="500"/>
                                        <p:tgtEl>
                                          <p:spTgt spid="25"/>
                                        </p:tgtEl>
                                      </p:cBhvr>
                                    </p:animEffect>
                                    <p:set>
                                      <p:cBhvr>
                                        <p:cTn id="35" dur="1" fill="hold">
                                          <p:stCondLst>
                                            <p:cond delay="499"/>
                                          </p:stCondLst>
                                        </p:cTn>
                                        <p:tgtEl>
                                          <p:spTgt spid="25"/>
                                        </p:tgtEl>
                                        <p:attrNameLst>
                                          <p:attrName>style.visibility</p:attrName>
                                        </p:attrNameLst>
                                      </p:cBhvr>
                                      <p:to>
                                        <p:strVal val="hidden"/>
                                      </p:to>
                                    </p:set>
                                  </p:childTnLst>
                                </p:cTn>
                              </p:par>
                            </p:childTnLst>
                          </p:cTn>
                        </p:par>
                        <p:par>
                          <p:cTn id="36" fill="hold">
                            <p:stCondLst>
                              <p:cond delay="8000"/>
                            </p:stCondLst>
                            <p:childTnLst>
                              <p:par>
                                <p:cTn id="37" presetID="10" presetClass="entr" presetSubtype="0" fill="hold" nodeType="afterEffect">
                                  <p:stCondLst>
                                    <p:cond delay="5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par>
                          <p:cTn id="40" fill="hold">
                            <p:stCondLst>
                              <p:cond delay="9000"/>
                            </p:stCondLst>
                            <p:childTnLst>
                              <p:par>
                                <p:cTn id="41" presetID="10" presetClass="exit" presetSubtype="0" fill="hold" nodeType="afterEffect">
                                  <p:stCondLst>
                                    <p:cond delay="50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par>
                          <p:cTn id="44" fill="hold">
                            <p:stCondLst>
                              <p:cond delay="10000"/>
                            </p:stCondLst>
                            <p:childTnLst>
                              <p:par>
                                <p:cTn id="45" presetID="10" presetClass="entr" presetSubtype="0" fill="hold" nodeType="afterEffect">
                                  <p:stCondLst>
                                    <p:cond delay="5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par>
                          <p:cTn id="48" fill="hold">
                            <p:stCondLst>
                              <p:cond delay="11000"/>
                            </p:stCondLst>
                            <p:childTnLst>
                              <p:par>
                                <p:cTn id="49" presetID="10" presetClass="exit" presetSubtype="0" fill="hold" nodeType="afterEffect">
                                  <p:stCondLst>
                                    <p:cond delay="500"/>
                                  </p:stCondLst>
                                  <p:childTnLst>
                                    <p:animEffect transition="out" filter="fade">
                                      <p:cBhvr>
                                        <p:cTn id="50" dur="500"/>
                                        <p:tgtEl>
                                          <p:spTgt spid="22"/>
                                        </p:tgtEl>
                                      </p:cBhvr>
                                    </p:animEffect>
                                    <p:set>
                                      <p:cBhvr>
                                        <p:cTn id="51" dur="1" fill="hold">
                                          <p:stCondLst>
                                            <p:cond delay="499"/>
                                          </p:stCondLst>
                                        </p:cTn>
                                        <p:tgtEl>
                                          <p:spTgt spid="22"/>
                                        </p:tgtEl>
                                        <p:attrNameLst>
                                          <p:attrName>style.visibility</p:attrName>
                                        </p:attrNameLst>
                                      </p:cBhvr>
                                      <p:to>
                                        <p:strVal val="hidden"/>
                                      </p:to>
                                    </p:set>
                                  </p:childTnLst>
                                </p:cTn>
                              </p:par>
                            </p:childTnLst>
                          </p:cTn>
                        </p:par>
                        <p:par>
                          <p:cTn id="52" fill="hold">
                            <p:stCondLst>
                              <p:cond delay="12000"/>
                            </p:stCondLst>
                            <p:childTnLst>
                              <p:par>
                                <p:cTn id="53" presetID="10" presetClass="entr" presetSubtype="0" fill="hold" nodeType="afterEffect">
                                  <p:stCondLst>
                                    <p:cond delay="5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par>
                          <p:cTn id="56" fill="hold">
                            <p:stCondLst>
                              <p:cond delay="13000"/>
                            </p:stCondLst>
                            <p:childTnLst>
                              <p:par>
                                <p:cTn id="57" presetID="10" presetClass="exit" presetSubtype="0" fill="hold" nodeType="afterEffect">
                                  <p:stCondLst>
                                    <p:cond delay="50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par>
                          <p:cTn id="60" fill="hold">
                            <p:stCondLst>
                              <p:cond delay="14000"/>
                            </p:stCondLst>
                            <p:childTnLst>
                              <p:par>
                                <p:cTn id="61" presetID="10" presetClass="entr" presetSubtype="0" fill="hold" nodeType="afterEffect">
                                  <p:stCondLst>
                                    <p:cond delay="50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par>
                          <p:cTn id="64" fill="hold">
                            <p:stCondLst>
                              <p:cond delay="15000"/>
                            </p:stCondLst>
                            <p:childTnLst>
                              <p:par>
                                <p:cTn id="65" presetID="10" presetClass="exit" presetSubtype="0" fill="hold" nodeType="afterEffect">
                                  <p:stCondLst>
                                    <p:cond delay="500"/>
                                  </p:stCondLst>
                                  <p:childTnLst>
                                    <p:animEffect transition="out" filter="fade">
                                      <p:cBhvr>
                                        <p:cTn id="66" dur="500"/>
                                        <p:tgtEl>
                                          <p:spTgt spid="20"/>
                                        </p:tgtEl>
                                      </p:cBhvr>
                                    </p:animEffect>
                                    <p:set>
                                      <p:cBhvr>
                                        <p:cTn id="67" dur="1" fill="hold">
                                          <p:stCondLst>
                                            <p:cond delay="499"/>
                                          </p:stCondLst>
                                        </p:cTn>
                                        <p:tgtEl>
                                          <p:spTgt spid="20"/>
                                        </p:tgtEl>
                                        <p:attrNameLst>
                                          <p:attrName>style.visibility</p:attrName>
                                        </p:attrNameLst>
                                      </p:cBhvr>
                                      <p:to>
                                        <p:strVal val="hidden"/>
                                      </p:to>
                                    </p:set>
                                  </p:childTnLst>
                                </p:cTn>
                              </p:par>
                            </p:childTnLst>
                          </p:cTn>
                        </p:par>
                        <p:par>
                          <p:cTn id="68" fill="hold">
                            <p:stCondLst>
                              <p:cond delay="16000"/>
                            </p:stCondLst>
                            <p:childTnLst>
                              <p:par>
                                <p:cTn id="69" presetID="10" presetClass="entr" presetSubtype="0" fill="hold" nodeType="afterEffect">
                                  <p:stCondLst>
                                    <p:cond delay="50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cTn>
                              </p:par>
                            </p:childTnLst>
                          </p:cTn>
                        </p:par>
                        <p:par>
                          <p:cTn id="72" fill="hold">
                            <p:stCondLst>
                              <p:cond delay="17000"/>
                            </p:stCondLst>
                            <p:childTnLst>
                              <p:par>
                                <p:cTn id="73" presetID="10" presetClass="exit" presetSubtype="0" fill="hold" nodeType="afterEffect">
                                  <p:stCondLst>
                                    <p:cond delay="500"/>
                                  </p:stCondLst>
                                  <p:childTnLst>
                                    <p:animEffect transition="out" filter="fade">
                                      <p:cBhvr>
                                        <p:cTn id="74" dur="500"/>
                                        <p:tgtEl>
                                          <p:spTgt spid="17"/>
                                        </p:tgtEl>
                                      </p:cBhvr>
                                    </p:animEffect>
                                    <p:set>
                                      <p:cBhvr>
                                        <p:cTn id="75" dur="1" fill="hold">
                                          <p:stCondLst>
                                            <p:cond delay="499"/>
                                          </p:stCondLst>
                                        </p:cTn>
                                        <p:tgtEl>
                                          <p:spTgt spid="17"/>
                                        </p:tgtEl>
                                        <p:attrNameLst>
                                          <p:attrName>style.visibility</p:attrName>
                                        </p:attrNameLst>
                                      </p:cBhvr>
                                      <p:to>
                                        <p:strVal val="hidden"/>
                                      </p:to>
                                    </p:set>
                                  </p:childTnLst>
                                </p:cTn>
                              </p:par>
                            </p:childTnLst>
                          </p:cTn>
                        </p:par>
                        <p:par>
                          <p:cTn id="76" fill="hold">
                            <p:stCondLst>
                              <p:cond delay="18000"/>
                            </p:stCondLst>
                            <p:childTnLst>
                              <p:par>
                                <p:cTn id="77" presetID="10" presetClass="entr" presetSubtype="0" fill="hold" nodeType="afterEffect">
                                  <p:stCondLst>
                                    <p:cond delay="500"/>
                                  </p:stCondLst>
                                  <p:childTnLst>
                                    <p:set>
                                      <p:cBhvr>
                                        <p:cTn id="78" dur="1" fill="hold">
                                          <p:stCondLst>
                                            <p:cond delay="0"/>
                                          </p:stCondLst>
                                        </p:cTn>
                                        <p:tgtEl>
                                          <p:spTgt spid="12"/>
                                        </p:tgtEl>
                                        <p:attrNameLst>
                                          <p:attrName>style.visibility</p:attrName>
                                        </p:attrNameLst>
                                      </p:cBhvr>
                                      <p:to>
                                        <p:strVal val="visible"/>
                                      </p:to>
                                    </p:set>
                                    <p:animEffect transition="in" filter="fade">
                                      <p:cBhvr>
                                        <p:cTn id="79" dur="500"/>
                                        <p:tgtEl>
                                          <p:spTgt spid="12"/>
                                        </p:tgtEl>
                                      </p:cBhvr>
                                    </p:animEffect>
                                  </p:childTnLst>
                                </p:cTn>
                              </p:par>
                            </p:childTnLst>
                          </p:cTn>
                        </p:par>
                        <p:par>
                          <p:cTn id="80" fill="hold">
                            <p:stCondLst>
                              <p:cond delay="19000"/>
                            </p:stCondLst>
                            <p:childTnLst>
                              <p:par>
                                <p:cTn id="81" presetID="10" presetClass="exit" presetSubtype="0" fill="hold" nodeType="afterEffect">
                                  <p:stCondLst>
                                    <p:cond delay="500"/>
                                  </p:stCondLst>
                                  <p:childTnLst>
                                    <p:animEffect transition="out" filter="fade">
                                      <p:cBhvr>
                                        <p:cTn id="82" dur="500"/>
                                        <p:tgtEl>
                                          <p:spTgt spid="12"/>
                                        </p:tgtEl>
                                      </p:cBhvr>
                                    </p:animEffect>
                                    <p:set>
                                      <p:cBhvr>
                                        <p:cTn id="83" dur="1" fill="hold">
                                          <p:stCondLst>
                                            <p:cond delay="499"/>
                                          </p:stCondLst>
                                        </p:cTn>
                                        <p:tgtEl>
                                          <p:spTgt spid="12"/>
                                        </p:tgtEl>
                                        <p:attrNameLst>
                                          <p:attrName>style.visibility</p:attrName>
                                        </p:attrNameLst>
                                      </p:cBhvr>
                                      <p:to>
                                        <p:strVal val="hidden"/>
                                      </p:to>
                                    </p:set>
                                  </p:childTnLst>
                                </p:cTn>
                              </p:par>
                            </p:childTnLst>
                          </p:cTn>
                        </p:par>
                        <p:par>
                          <p:cTn id="84" fill="hold">
                            <p:stCondLst>
                              <p:cond delay="20000"/>
                            </p:stCondLst>
                            <p:childTnLst>
                              <p:par>
                                <p:cTn id="85" presetID="10" presetClass="entr" presetSubtype="0" fill="hold" nodeType="afterEffect">
                                  <p:stCondLst>
                                    <p:cond delay="50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500"/>
                                        <p:tgtEl>
                                          <p:spTgt spid="10"/>
                                        </p:tgtEl>
                                      </p:cBhvr>
                                    </p:animEffect>
                                  </p:childTnLst>
                                </p:cTn>
                              </p:par>
                            </p:childTnLst>
                          </p:cTn>
                        </p:par>
                        <p:par>
                          <p:cTn id="88" fill="hold">
                            <p:stCondLst>
                              <p:cond delay="21000"/>
                            </p:stCondLst>
                            <p:childTnLst>
                              <p:par>
                                <p:cTn id="89" presetID="10" presetClass="exit" presetSubtype="0" fill="hold" nodeType="afterEffect">
                                  <p:stCondLst>
                                    <p:cond delay="500"/>
                                  </p:stCondLst>
                                  <p:childTnLst>
                                    <p:animEffect transition="out" filter="fade">
                                      <p:cBhvr>
                                        <p:cTn id="90" dur="500"/>
                                        <p:tgtEl>
                                          <p:spTgt spid="10"/>
                                        </p:tgtEl>
                                      </p:cBhvr>
                                    </p:animEffect>
                                    <p:set>
                                      <p:cBhvr>
                                        <p:cTn id="91" dur="1" fill="hold">
                                          <p:stCondLst>
                                            <p:cond delay="499"/>
                                          </p:stCondLst>
                                        </p:cTn>
                                        <p:tgtEl>
                                          <p:spTgt spid="10"/>
                                        </p:tgtEl>
                                        <p:attrNameLst>
                                          <p:attrName>style.visibility</p:attrName>
                                        </p:attrNameLst>
                                      </p:cBhvr>
                                      <p:to>
                                        <p:strVal val="hidden"/>
                                      </p:to>
                                    </p:set>
                                  </p:childTnLst>
                                </p:cTn>
                              </p:par>
                            </p:childTnLst>
                          </p:cTn>
                        </p:par>
                        <p:par>
                          <p:cTn id="92" fill="hold">
                            <p:stCondLst>
                              <p:cond delay="22000"/>
                            </p:stCondLst>
                            <p:childTnLst>
                              <p:par>
                                <p:cTn id="93" presetID="10" presetClass="entr" presetSubtype="0" fill="hold" nodeType="afterEffect">
                                  <p:stCondLst>
                                    <p:cond delay="500"/>
                                  </p:stCondLst>
                                  <p:childTnLst>
                                    <p:set>
                                      <p:cBhvr>
                                        <p:cTn id="94" dur="1" fill="hold">
                                          <p:stCondLst>
                                            <p:cond delay="0"/>
                                          </p:stCondLst>
                                        </p:cTn>
                                        <p:tgtEl>
                                          <p:spTgt spid="8"/>
                                        </p:tgtEl>
                                        <p:attrNameLst>
                                          <p:attrName>style.visibility</p:attrName>
                                        </p:attrNameLst>
                                      </p:cBhvr>
                                      <p:to>
                                        <p:strVal val="visible"/>
                                      </p:to>
                                    </p:set>
                                    <p:animEffect transition="in" filter="fade">
                                      <p:cBhvr>
                                        <p:cTn id="95" dur="500"/>
                                        <p:tgtEl>
                                          <p:spTgt spid="8"/>
                                        </p:tgtEl>
                                      </p:cBhvr>
                                    </p:animEffect>
                                  </p:childTnLst>
                                </p:cTn>
                              </p:par>
                            </p:childTnLst>
                          </p:cTn>
                        </p:par>
                        <p:par>
                          <p:cTn id="96" fill="hold">
                            <p:stCondLst>
                              <p:cond delay="23000"/>
                            </p:stCondLst>
                            <p:childTnLst>
                              <p:par>
                                <p:cTn id="97" presetID="10" presetClass="exit" presetSubtype="0" fill="hold" nodeType="afterEffect">
                                  <p:stCondLst>
                                    <p:cond delay="50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childTnLst>
                          </p:cTn>
                        </p:par>
                        <p:par>
                          <p:cTn id="100" fill="hold">
                            <p:stCondLst>
                              <p:cond delay="24000"/>
                            </p:stCondLst>
                            <p:childTnLst>
                              <p:par>
                                <p:cTn id="101" presetID="10" presetClass="entr" presetSubtype="0" fill="hold" nodeType="afterEffect">
                                  <p:stCondLst>
                                    <p:cond delay="50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500"/>
                                        <p:tgtEl>
                                          <p:spTgt spid="7"/>
                                        </p:tgtEl>
                                      </p:cBhvr>
                                    </p:animEffect>
                                  </p:childTnLst>
                                </p:cTn>
                              </p:par>
                            </p:childTnLst>
                          </p:cTn>
                        </p:par>
                        <p:par>
                          <p:cTn id="104" fill="hold">
                            <p:stCondLst>
                              <p:cond delay="25000"/>
                            </p:stCondLst>
                            <p:childTnLst>
                              <p:par>
                                <p:cTn id="105" presetID="10" presetClass="exit" presetSubtype="0" fill="hold" nodeType="afterEffect">
                                  <p:stCondLst>
                                    <p:cond delay="500"/>
                                  </p:stCondLst>
                                  <p:childTnLst>
                                    <p:animEffect transition="out" filter="fade">
                                      <p:cBhvr>
                                        <p:cTn id="106" dur="500"/>
                                        <p:tgtEl>
                                          <p:spTgt spid="7"/>
                                        </p:tgtEl>
                                      </p:cBhvr>
                                    </p:animEffect>
                                    <p:set>
                                      <p:cBhvr>
                                        <p:cTn id="107" dur="1" fill="hold">
                                          <p:stCondLst>
                                            <p:cond delay="499"/>
                                          </p:stCondLst>
                                        </p:cTn>
                                        <p:tgtEl>
                                          <p:spTgt spid="7"/>
                                        </p:tgtEl>
                                        <p:attrNameLst>
                                          <p:attrName>style.visibility</p:attrName>
                                        </p:attrNameLst>
                                      </p:cBhvr>
                                      <p:to>
                                        <p:strVal val="hidden"/>
                                      </p:to>
                                    </p:set>
                                  </p:childTnLst>
                                </p:cTn>
                              </p:par>
                            </p:childTnLst>
                          </p:cTn>
                        </p:par>
                        <p:par>
                          <p:cTn id="108" fill="hold">
                            <p:stCondLst>
                              <p:cond delay="26000"/>
                            </p:stCondLst>
                            <p:childTnLst>
                              <p:par>
                                <p:cTn id="109" presetID="10" presetClass="entr" presetSubtype="0" fill="hold" nodeType="afterEffect">
                                  <p:stCondLst>
                                    <p:cond delay="500"/>
                                  </p:stCondLst>
                                  <p:childTnLst>
                                    <p:set>
                                      <p:cBhvr>
                                        <p:cTn id="110" dur="1" fill="hold">
                                          <p:stCondLst>
                                            <p:cond delay="0"/>
                                          </p:stCondLst>
                                        </p:cTn>
                                        <p:tgtEl>
                                          <p:spTgt spid="6"/>
                                        </p:tgtEl>
                                        <p:attrNameLst>
                                          <p:attrName>style.visibility</p:attrName>
                                        </p:attrNameLst>
                                      </p:cBhvr>
                                      <p:to>
                                        <p:strVal val="visible"/>
                                      </p:to>
                                    </p:set>
                                    <p:animEffect transition="in" filter="fade">
                                      <p:cBhvr>
                                        <p:cTn id="111" dur="500"/>
                                        <p:tgtEl>
                                          <p:spTgt spid="6"/>
                                        </p:tgtEl>
                                      </p:cBhvr>
                                    </p:animEffect>
                                  </p:childTnLst>
                                </p:cTn>
                              </p:par>
                            </p:childTnLst>
                          </p:cTn>
                        </p:par>
                        <p:par>
                          <p:cTn id="112" fill="hold">
                            <p:stCondLst>
                              <p:cond delay="27000"/>
                            </p:stCondLst>
                            <p:childTnLst>
                              <p:par>
                                <p:cTn id="113" presetID="10" presetClass="exit" presetSubtype="0" fill="hold" nodeType="afterEffect">
                                  <p:stCondLst>
                                    <p:cond delay="500"/>
                                  </p:stCondLst>
                                  <p:childTnLst>
                                    <p:animEffect transition="out" filter="fade">
                                      <p:cBhvr>
                                        <p:cTn id="114" dur="500"/>
                                        <p:tgtEl>
                                          <p:spTgt spid="6"/>
                                        </p:tgtEl>
                                      </p:cBhvr>
                                    </p:animEffect>
                                    <p:set>
                                      <p:cBhvr>
                                        <p:cTn id="115" dur="1" fill="hold">
                                          <p:stCondLst>
                                            <p:cond delay="499"/>
                                          </p:stCondLst>
                                        </p:cTn>
                                        <p:tgtEl>
                                          <p:spTgt spid="6"/>
                                        </p:tgtEl>
                                        <p:attrNameLst>
                                          <p:attrName>style.visibility</p:attrName>
                                        </p:attrNameLst>
                                      </p:cBhvr>
                                      <p:to>
                                        <p:strVal val="hidden"/>
                                      </p:to>
                                    </p:set>
                                  </p:childTnLst>
                                </p:cTn>
                              </p:par>
                            </p:childTnLst>
                          </p:cTn>
                        </p:par>
                        <p:par>
                          <p:cTn id="116" fill="hold">
                            <p:stCondLst>
                              <p:cond delay="28000"/>
                            </p:stCondLst>
                            <p:childTnLst>
                              <p:par>
                                <p:cTn id="117" presetID="10" presetClass="entr" presetSubtype="0" fill="hold" nodeType="afterEffect">
                                  <p:stCondLst>
                                    <p:cond delay="500"/>
                                  </p:stCondLst>
                                  <p:childTnLst>
                                    <p:set>
                                      <p:cBhvr>
                                        <p:cTn id="118" dur="1" fill="hold">
                                          <p:stCondLst>
                                            <p:cond delay="0"/>
                                          </p:stCondLst>
                                        </p:cTn>
                                        <p:tgtEl>
                                          <p:spTgt spid="5"/>
                                        </p:tgtEl>
                                        <p:attrNameLst>
                                          <p:attrName>style.visibility</p:attrName>
                                        </p:attrNameLst>
                                      </p:cBhvr>
                                      <p:to>
                                        <p:strVal val="visible"/>
                                      </p:to>
                                    </p:set>
                                    <p:animEffect transition="in" filter="fade">
                                      <p:cBhvr>
                                        <p:cTn id="119" dur="500"/>
                                        <p:tgtEl>
                                          <p:spTgt spid="5"/>
                                        </p:tgtEl>
                                      </p:cBhvr>
                                    </p:animEffect>
                                  </p:childTnLst>
                                </p:cTn>
                              </p:par>
                            </p:childTnLst>
                          </p:cTn>
                        </p:par>
                        <p:par>
                          <p:cTn id="120" fill="hold">
                            <p:stCondLst>
                              <p:cond delay="29000"/>
                            </p:stCondLst>
                            <p:childTnLst>
                              <p:par>
                                <p:cTn id="121" presetID="10" presetClass="exit" presetSubtype="0" fill="hold" nodeType="afterEffect">
                                  <p:stCondLst>
                                    <p:cond delay="500"/>
                                  </p:stCondLst>
                                  <p:childTnLst>
                                    <p:animEffect transition="out" filter="fade">
                                      <p:cBhvr>
                                        <p:cTn id="122" dur="500"/>
                                        <p:tgtEl>
                                          <p:spTgt spid="5"/>
                                        </p:tgtEl>
                                      </p:cBhvr>
                                    </p:animEffect>
                                    <p:set>
                                      <p:cBhvr>
                                        <p:cTn id="123" dur="1" fill="hold">
                                          <p:stCondLst>
                                            <p:cond delay="499"/>
                                          </p:stCondLst>
                                        </p:cTn>
                                        <p:tgtEl>
                                          <p:spTgt spid="5"/>
                                        </p:tgtEl>
                                        <p:attrNameLst>
                                          <p:attrName>style.visibility</p:attrName>
                                        </p:attrNameLst>
                                      </p:cBhvr>
                                      <p:to>
                                        <p:strVal val="hidden"/>
                                      </p:to>
                                    </p:set>
                                  </p:childTnLst>
                                </p:cTn>
                              </p:par>
                            </p:childTnLst>
                          </p:cTn>
                        </p:par>
                        <p:par>
                          <p:cTn id="124" fill="hold">
                            <p:stCondLst>
                              <p:cond delay="30000"/>
                            </p:stCondLst>
                            <p:childTnLst>
                              <p:par>
                                <p:cTn id="125" presetID="10" presetClass="entr" presetSubtype="0" fill="hold" nodeType="afterEffect">
                                  <p:stCondLst>
                                    <p:cond delay="50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500"/>
                                        <p:tgtEl>
                                          <p:spTgt spid="24"/>
                                        </p:tgtEl>
                                      </p:cBhvr>
                                    </p:animEffect>
                                  </p:childTnLst>
                                </p:cTn>
                              </p:par>
                            </p:childTnLst>
                          </p:cTn>
                        </p:par>
                        <p:par>
                          <p:cTn id="128" fill="hold">
                            <p:stCondLst>
                              <p:cond delay="31000"/>
                            </p:stCondLst>
                            <p:childTnLst>
                              <p:par>
                                <p:cTn id="129" presetID="10" presetClass="entr" presetSubtype="0" fill="hold" nodeType="afterEffect">
                                  <p:stCondLst>
                                    <p:cond delay="500"/>
                                  </p:stCondLst>
                                  <p:childTnLst>
                                    <p:set>
                                      <p:cBhvr>
                                        <p:cTn id="130" dur="1" fill="hold">
                                          <p:stCondLst>
                                            <p:cond delay="0"/>
                                          </p:stCondLst>
                                        </p:cTn>
                                        <p:tgtEl>
                                          <p:spTgt spid="4"/>
                                        </p:tgtEl>
                                        <p:attrNameLst>
                                          <p:attrName>style.visibility</p:attrName>
                                        </p:attrNameLst>
                                      </p:cBhvr>
                                      <p:to>
                                        <p:strVal val="visible"/>
                                      </p:to>
                                    </p:set>
                                    <p:animEffect transition="in" filter="fade">
                                      <p:cBhvr>
                                        <p:cTn id="1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Рисунок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1314338"/>
            <a:ext cx="12242800" cy="9182100"/>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От Года педагога и наставника…</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Заголовок 1"/>
          <p:cNvSpPr>
            <a:spLocks noGrp="1"/>
          </p:cNvSpPr>
          <p:nvPr>
            <p:ph type="ctrTitle"/>
          </p:nvPr>
        </p:nvSpPr>
        <p:spPr>
          <a:xfrm>
            <a:off x="662744" y="2580523"/>
            <a:ext cx="1816448" cy="460204"/>
          </a:xfrm>
          <a:noFill/>
        </p:spPr>
        <p:txBody>
          <a:bodyPr anchor="t">
            <a:noAutofit/>
          </a:bodyPr>
          <a:lstStyle/>
          <a:p>
            <a:pPr algn="l"/>
            <a:r>
              <a:rPr lang="ru-RU" sz="2400" dirty="0">
                <a:latin typeface="Fira Sans" panose="020B0503050000020004" pitchFamily="34" charset="0"/>
              </a:rPr>
              <a:t>Создано:</a:t>
            </a:r>
          </a:p>
        </p:txBody>
      </p:sp>
      <p:grpSp>
        <p:nvGrpSpPr>
          <p:cNvPr id="12" name="Группа 11"/>
          <p:cNvGrpSpPr/>
          <p:nvPr/>
        </p:nvGrpSpPr>
        <p:grpSpPr>
          <a:xfrm>
            <a:off x="167321" y="3076582"/>
            <a:ext cx="3420000" cy="3139520"/>
            <a:chOff x="167321" y="1865867"/>
            <a:chExt cx="3420000" cy="3139520"/>
          </a:xfrm>
        </p:grpSpPr>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321" y="1865867"/>
              <a:ext cx="2700000" cy="1800000"/>
            </a:xfrm>
            <a:prstGeom prst="rect">
              <a:avLst/>
            </a:prstGeom>
          </p:spPr>
        </p:pic>
        <p:grpSp>
          <p:nvGrpSpPr>
            <p:cNvPr id="8" name="Группа 7"/>
            <p:cNvGrpSpPr/>
            <p:nvPr/>
          </p:nvGrpSpPr>
          <p:grpSpPr>
            <a:xfrm>
              <a:off x="167321" y="3745387"/>
              <a:ext cx="3420000" cy="1260000"/>
              <a:chOff x="167321" y="3745387"/>
              <a:chExt cx="3420000" cy="1260000"/>
            </a:xfrm>
          </p:grpSpPr>
          <p:sp>
            <p:nvSpPr>
              <p:cNvPr id="10" name="Скругленный прямоугольник 9"/>
              <p:cNvSpPr/>
              <p:nvPr/>
            </p:nvSpPr>
            <p:spPr>
              <a:xfrm>
                <a:off x="167321" y="3745387"/>
                <a:ext cx="3420000" cy="1260000"/>
              </a:xfrm>
              <a:prstGeom prst="roundRect">
                <a:avLst>
                  <a:gd name="adj" fmla="val 50000"/>
                </a:avLst>
              </a:prstGeom>
              <a:solidFill>
                <a:srgbClr val="C8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9 передач о 17 династиях, чей трудовой путь более пятидесяти лет</a:t>
                </a:r>
              </a:p>
            </p:txBody>
          </p:sp>
          <p:sp>
            <p:nvSpPr>
              <p:cNvPr id="22" name="Скругленный прямоугольник 21"/>
              <p:cNvSpPr/>
              <p:nvPr/>
            </p:nvSpPr>
            <p:spPr>
              <a:xfrm>
                <a:off x="167321" y="3745387"/>
                <a:ext cx="3420000" cy="1260000"/>
              </a:xfrm>
              <a:prstGeom prst="roundRect">
                <a:avLst>
                  <a:gd name="adj" fmla="val 50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Fira Sans" panose="020B0503050000020004" pitchFamily="34" charset="0"/>
                </a:endParaRPr>
              </a:p>
            </p:txBody>
          </p:sp>
        </p:grpSp>
      </p:grpSp>
      <p:grpSp>
        <p:nvGrpSpPr>
          <p:cNvPr id="25" name="Группа 24"/>
          <p:cNvGrpSpPr/>
          <p:nvPr/>
        </p:nvGrpSpPr>
        <p:grpSpPr>
          <a:xfrm>
            <a:off x="3654784" y="3076581"/>
            <a:ext cx="3420497" cy="3139522"/>
            <a:chOff x="3654784" y="2283267"/>
            <a:chExt cx="3420497" cy="3139522"/>
          </a:xfrm>
        </p:grpSpPr>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436" y="2283267"/>
              <a:ext cx="2701689" cy="1800000"/>
            </a:xfrm>
            <a:prstGeom prst="rect">
              <a:avLst/>
            </a:prstGeom>
          </p:spPr>
        </p:pic>
        <p:grpSp>
          <p:nvGrpSpPr>
            <p:cNvPr id="7" name="Группа 6"/>
            <p:cNvGrpSpPr/>
            <p:nvPr/>
          </p:nvGrpSpPr>
          <p:grpSpPr>
            <a:xfrm>
              <a:off x="3654784" y="4162789"/>
              <a:ext cx="3420497" cy="1260000"/>
              <a:chOff x="3654784" y="4162789"/>
              <a:chExt cx="3420497" cy="1260000"/>
            </a:xfrm>
          </p:grpSpPr>
          <p:sp>
            <p:nvSpPr>
              <p:cNvPr id="19" name="Скругленный прямоугольник 18"/>
              <p:cNvSpPr/>
              <p:nvPr/>
            </p:nvSpPr>
            <p:spPr>
              <a:xfrm>
                <a:off x="3655281" y="4162789"/>
                <a:ext cx="3420000" cy="1260000"/>
              </a:xfrm>
              <a:prstGeom prst="roundRect">
                <a:avLst>
                  <a:gd name="adj" fmla="val 50000"/>
                </a:avLst>
              </a:prstGeom>
              <a:solidFill>
                <a:srgbClr val="C8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реестр  и </a:t>
                </a:r>
                <a:r>
                  <a:rPr lang="ru-RU" dirty="0" err="1">
                    <a:solidFill>
                      <a:schemeClr val="tx1"/>
                    </a:solidFill>
                    <a:latin typeface="Fira Sans" panose="020B0503050000020004" pitchFamily="34" charset="0"/>
                  </a:rPr>
                  <a:t>видеобанк</a:t>
                </a:r>
                <a:r>
                  <a:rPr lang="ru-RU" dirty="0">
                    <a:solidFill>
                      <a:schemeClr val="tx1"/>
                    </a:solidFill>
                    <a:latin typeface="Fira Sans" panose="020B0503050000020004" pitchFamily="34" charset="0"/>
                  </a:rPr>
                  <a:t> педагогических династий региона</a:t>
                </a:r>
              </a:p>
            </p:txBody>
          </p:sp>
          <p:sp>
            <p:nvSpPr>
              <p:cNvPr id="23" name="Скругленный прямоугольник 22"/>
              <p:cNvSpPr/>
              <p:nvPr/>
            </p:nvSpPr>
            <p:spPr>
              <a:xfrm>
                <a:off x="3654784" y="4162789"/>
                <a:ext cx="3420000" cy="1260000"/>
              </a:xfrm>
              <a:prstGeom prst="roundRect">
                <a:avLst>
                  <a:gd name="adj" fmla="val 50000"/>
                </a:avLst>
              </a:prstGeom>
              <a:noFill/>
              <a:ln>
                <a:solidFill>
                  <a:srgbClr val="0C4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Fira Sans" panose="020B0503050000020004" pitchFamily="34" charset="0"/>
                </a:endParaRPr>
              </a:p>
            </p:txBody>
          </p:sp>
        </p:grpSp>
      </p:grpSp>
      <p:grpSp>
        <p:nvGrpSpPr>
          <p:cNvPr id="26" name="Группа 25"/>
          <p:cNvGrpSpPr/>
          <p:nvPr/>
        </p:nvGrpSpPr>
        <p:grpSpPr>
          <a:xfrm>
            <a:off x="7142247" y="3066503"/>
            <a:ext cx="3420497" cy="3159678"/>
            <a:chOff x="7142247" y="2857440"/>
            <a:chExt cx="3420497" cy="3159678"/>
          </a:xfrm>
        </p:grpSpPr>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t="31109"/>
            <a:stretch/>
          </p:blipFill>
          <p:spPr>
            <a:xfrm>
              <a:off x="7872941" y="2857440"/>
              <a:ext cx="1959605" cy="1800000"/>
            </a:xfrm>
            <a:prstGeom prst="rect">
              <a:avLst/>
            </a:prstGeom>
          </p:spPr>
        </p:pic>
        <p:grpSp>
          <p:nvGrpSpPr>
            <p:cNvPr id="6" name="Группа 5"/>
            <p:cNvGrpSpPr/>
            <p:nvPr/>
          </p:nvGrpSpPr>
          <p:grpSpPr>
            <a:xfrm>
              <a:off x="7142247" y="4757118"/>
              <a:ext cx="3420497" cy="1260000"/>
              <a:chOff x="7142247" y="4757118"/>
              <a:chExt cx="3420497" cy="1260000"/>
            </a:xfrm>
          </p:grpSpPr>
          <p:sp>
            <p:nvSpPr>
              <p:cNvPr id="20" name="Скругленный прямоугольник 19"/>
              <p:cNvSpPr/>
              <p:nvPr/>
            </p:nvSpPr>
            <p:spPr>
              <a:xfrm>
                <a:off x="7142744" y="4757118"/>
                <a:ext cx="3420000" cy="1260000"/>
              </a:xfrm>
              <a:prstGeom prst="roundRect">
                <a:avLst>
                  <a:gd name="adj" fmla="val 50000"/>
                </a:avLst>
              </a:prstGeom>
              <a:solidFill>
                <a:srgbClr val="C8D2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найдена и обобщена информация еще о 219 династиях</a:t>
                </a:r>
              </a:p>
            </p:txBody>
          </p:sp>
          <p:sp>
            <p:nvSpPr>
              <p:cNvPr id="24" name="Скругленный прямоугольник 23"/>
              <p:cNvSpPr/>
              <p:nvPr/>
            </p:nvSpPr>
            <p:spPr>
              <a:xfrm>
                <a:off x="7142247" y="4757118"/>
                <a:ext cx="3420000" cy="1260000"/>
              </a:xfrm>
              <a:prstGeom prst="roundRect">
                <a:avLst>
                  <a:gd name="adj" fmla="val 50000"/>
                </a:avLst>
              </a:prstGeom>
              <a:noFill/>
              <a:ln>
                <a:solidFill>
                  <a:srgbClr val="0C4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dirty="0">
                  <a:solidFill>
                    <a:schemeClr val="tx1"/>
                  </a:solidFill>
                  <a:latin typeface="Fira Sans" panose="020B0503050000020004" pitchFamily="34" charset="0"/>
                </a:endParaRPr>
              </a:p>
            </p:txBody>
          </p:sp>
        </p:grpSp>
      </p:grpSp>
      <p:sp>
        <p:nvSpPr>
          <p:cNvPr id="27" name="Прямоугольник 26"/>
          <p:cNvSpPr/>
          <p:nvPr/>
        </p:nvSpPr>
        <p:spPr>
          <a:xfrm>
            <a:off x="662744" y="1254047"/>
            <a:ext cx="10034926" cy="1200329"/>
          </a:xfrm>
          <a:prstGeom prst="rect">
            <a:avLst/>
          </a:prstGeom>
        </p:spPr>
        <p:txBody>
          <a:bodyPr wrap="square">
            <a:spAutoFit/>
          </a:bodyPr>
          <a:lstStyle/>
          <a:p>
            <a:r>
              <a:rPr lang="ru-RU" sz="2400" dirty="0">
                <a:latin typeface="Fira Sans" panose="020B0503050000020004" pitchFamily="34" charset="0"/>
              </a:rPr>
              <a:t>Проект «Цикл передач в Год педагога и наставника «Если тебе Учитель имя...»</a:t>
            </a:r>
            <a:r>
              <a:rPr lang="en-US" sz="2400" dirty="0">
                <a:latin typeface="Fira Sans" panose="020B0503050000020004" pitchFamily="34" charset="0"/>
              </a:rPr>
              <a:t>.</a:t>
            </a:r>
          </a:p>
          <a:p>
            <a:r>
              <a:rPr lang="ru-RU" sz="2400" dirty="0">
                <a:latin typeface="Fira Sans" panose="020B0503050000020004" pitchFamily="34" charset="0"/>
              </a:rPr>
              <a:t>Привлечено из Фонда президентских грантов  – 771 222, 66 рублей</a:t>
            </a:r>
            <a:endParaRPr lang="ru-RU" sz="2400" b="1" dirty="0">
              <a:solidFill>
                <a:srgbClr val="212732"/>
              </a:solidFill>
              <a:latin typeface="Fira Sans" panose="020B0503050000020004" pitchFamily="34" charset="0"/>
            </a:endParaRPr>
          </a:p>
        </p:txBody>
      </p:sp>
    </p:spTree>
    <p:extLst>
      <p:ext uri="{BB962C8B-B14F-4D97-AF65-F5344CB8AC3E}">
        <p14:creationId xmlns:p14="http://schemas.microsoft.com/office/powerpoint/2010/main" val="1896165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1314338"/>
            <a:ext cx="12242800" cy="9182100"/>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От Года педагога и наставника…</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Заголовок 1"/>
          <p:cNvSpPr txBox="1">
            <a:spLocks/>
          </p:cNvSpPr>
          <p:nvPr/>
        </p:nvSpPr>
        <p:spPr>
          <a:xfrm>
            <a:off x="662744" y="1164997"/>
            <a:ext cx="2752272" cy="44698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dirty="0">
                <a:latin typeface="Fira Sans" panose="020B0503050000020004" pitchFamily="34" charset="0"/>
              </a:rPr>
              <a:t>Приняло участие:</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98" y="1836712"/>
            <a:ext cx="3839999" cy="2880000"/>
          </a:xfrm>
          <a:prstGeom prst="rect">
            <a:avLst/>
          </a:prstGeom>
        </p:spPr>
      </p:pic>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5551" r="4575"/>
          <a:stretch/>
        </p:blipFill>
        <p:spPr>
          <a:xfrm>
            <a:off x="5638801" y="1836712"/>
            <a:ext cx="4589817" cy="2880000"/>
          </a:xfrm>
          <a:prstGeom prst="rect">
            <a:avLst/>
          </a:prstGeom>
        </p:spPr>
      </p:pic>
      <p:sp>
        <p:nvSpPr>
          <p:cNvPr id="17" name="Скругленный прямоугольник 16"/>
          <p:cNvSpPr/>
          <p:nvPr/>
        </p:nvSpPr>
        <p:spPr>
          <a:xfrm>
            <a:off x="5680207" y="4941447"/>
            <a:ext cx="4507006" cy="1487754"/>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в съемках - 40 представителей династий и 5 учителей со званием "Заслуженный учитель"</a:t>
            </a:r>
          </a:p>
        </p:txBody>
      </p:sp>
      <p:sp>
        <p:nvSpPr>
          <p:cNvPr id="19" name="Скругленный прямоугольник 18"/>
          <p:cNvSpPr/>
          <p:nvPr/>
        </p:nvSpPr>
        <p:spPr>
          <a:xfrm>
            <a:off x="260295" y="4941447"/>
            <a:ext cx="4507007" cy="1487754"/>
          </a:xfrm>
          <a:prstGeom prst="roundRect">
            <a:avLst>
              <a:gd name="adj" fmla="val 50000"/>
            </a:avLst>
          </a:prstGeom>
          <a:solidFill>
            <a:srgbClr val="C8D2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solidFill>
                  <a:schemeClr val="tx1"/>
                </a:solidFill>
                <a:latin typeface="Fira Sans" panose="020B0503050000020004" pitchFamily="34" charset="0"/>
              </a:rPr>
              <a:t>в областном Слете педагогических династий  - 300 педагогов -представителей династий от каждого муниципалитета</a:t>
            </a:r>
          </a:p>
        </p:txBody>
      </p:sp>
    </p:spTree>
    <p:extLst>
      <p:ext uri="{BB962C8B-B14F-4D97-AF65-F5344CB8AC3E}">
        <p14:creationId xmlns:p14="http://schemas.microsoft.com/office/powerpoint/2010/main" val="2648633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3" y="-372648"/>
            <a:ext cx="10788982" cy="7574765"/>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 к Году семьи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00" y="372009"/>
            <a:ext cx="4320000" cy="6113344"/>
          </a:xfrm>
          <a:prstGeom prst="rect">
            <a:avLst/>
          </a:prstGeom>
        </p:spPr>
      </p:pic>
      <p:sp>
        <p:nvSpPr>
          <p:cNvPr id="22" name="Заголовок 1"/>
          <p:cNvSpPr txBox="1">
            <a:spLocks/>
          </p:cNvSpPr>
          <p:nvPr/>
        </p:nvSpPr>
        <p:spPr>
          <a:xfrm>
            <a:off x="662745" y="1983986"/>
            <a:ext cx="4320000" cy="318526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ru-RU" sz="1800" dirty="0">
                <a:latin typeface="Fira Sans" panose="020B0503050000020004" pitchFamily="34" charset="0"/>
              </a:rPr>
              <a:t>19-23 января 2024 года совместно </a:t>
            </a:r>
            <a:br>
              <a:rPr lang="ru-RU" sz="1800" dirty="0">
                <a:latin typeface="Fira Sans" panose="020B0503050000020004" pitchFamily="34" charset="0"/>
              </a:rPr>
            </a:br>
            <a:r>
              <a:rPr lang="ru-RU" sz="1800" dirty="0">
                <a:latin typeface="Fira Sans" panose="020B0503050000020004" pitchFamily="34" charset="0"/>
              </a:rPr>
              <a:t>с комитетом социальной защиты Волгоградской области было организовано участие семьи председателя Территориальной организации Общероссийского Профсоюза образования Иловлинского района Евгении Павловны Игнатовой (Поповых-Ураковых-Игнатовых) во Всероссийском семейном форуме «Родные – Любимые» в рамках международной выставки «Россия»</a:t>
            </a:r>
          </a:p>
        </p:txBody>
      </p:sp>
      <p:cxnSp>
        <p:nvCxnSpPr>
          <p:cNvPr id="4" name="Прямая соединительная линия 3">
            <a:extLst>
              <a:ext uri="{FF2B5EF4-FFF2-40B4-BE49-F238E27FC236}">
                <a16:creationId xmlns:a16="http://schemas.microsoft.com/office/drawing/2014/main" id="{4162BE9F-69F6-B713-E1CB-D12AA62CA749}"/>
              </a:ext>
            </a:extLst>
          </p:cNvPr>
          <p:cNvCxnSpPr>
            <a:cxnSpLocks/>
          </p:cNvCxnSpPr>
          <p:nvPr/>
        </p:nvCxnSpPr>
        <p:spPr>
          <a:xfrm>
            <a:off x="960798" y="-6858218"/>
            <a:ext cx="0" cy="6459119"/>
          </a:xfrm>
          <a:prstGeom prst="line">
            <a:avLst/>
          </a:prstGeom>
          <a:ln w="76200">
            <a:solidFill>
              <a:srgbClr val="00679D"/>
            </a:solidFill>
          </a:ln>
        </p:spPr>
        <p:style>
          <a:lnRef idx="2">
            <a:schemeClr val="accent1"/>
          </a:lnRef>
          <a:fillRef idx="0">
            <a:schemeClr val="accent1"/>
          </a:fillRef>
          <a:effectRef idx="1">
            <a:schemeClr val="accent1"/>
          </a:effectRef>
          <a:fontRef idx="minor">
            <a:schemeClr val="tx1"/>
          </a:fontRef>
        </p:style>
      </p:cxnSp>
      <p:sp>
        <p:nvSpPr>
          <p:cNvPr id="5" name="Заголовок 1">
            <a:extLst>
              <a:ext uri="{FF2B5EF4-FFF2-40B4-BE49-F238E27FC236}">
                <a16:creationId xmlns:a16="http://schemas.microsoft.com/office/drawing/2014/main" id="{54198CDE-F9B5-F3CA-0FCE-D6DE2CE9472F}"/>
              </a:ext>
            </a:extLst>
          </p:cNvPr>
          <p:cNvSpPr txBox="1">
            <a:spLocks/>
          </p:cNvSpPr>
          <p:nvPr/>
        </p:nvSpPr>
        <p:spPr>
          <a:xfrm>
            <a:off x="-6412439" y="1225055"/>
            <a:ext cx="4583855" cy="507963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lnSpc>
                <a:spcPct val="100000"/>
              </a:lnSpc>
              <a:buFont typeface="+mj-lt"/>
              <a:buAutoNum type="arabicPeriod"/>
            </a:pPr>
            <a:r>
              <a:rPr lang="ru-RU" sz="2000" dirty="0">
                <a:latin typeface="Fira Sans" panose="020B0503050000020004" pitchFamily="34" charset="0"/>
              </a:rPr>
              <a:t>Масштабная конкурсная программа «Династии России»</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2"/>
            </a:pPr>
            <a:r>
              <a:rPr lang="ru-RU" sz="2000" dirty="0">
                <a:latin typeface="Fira Sans" panose="020B0503050000020004" pitchFamily="34" charset="0"/>
              </a:rPr>
              <a:t>Более 250 многодетных семей из 89 субъектов РФ</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3"/>
            </a:pPr>
            <a:r>
              <a:rPr lang="ru-RU" sz="2000" dirty="0">
                <a:latin typeface="Fira Sans" panose="020B0503050000020004" pitchFamily="34" charset="0"/>
              </a:rPr>
              <a:t>3 дня состязаний: «Семейное шоу талантов», «Знатоки Родины», «На все руки мастер», «Связь поколений», «Семейные рецепты»</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4"/>
            </a:pPr>
            <a:r>
              <a:rPr lang="ru-RU" sz="2000" dirty="0">
                <a:latin typeface="Fira Sans" panose="020B0503050000020004" pitchFamily="34" charset="0"/>
              </a:rPr>
              <a:t>Встреча с Владимиром Путиным</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5"/>
            </a:pPr>
            <a:r>
              <a:rPr lang="ru-RU" sz="2000" dirty="0">
                <a:latin typeface="Fira Sans" panose="020B0503050000020004" pitchFamily="34" charset="0"/>
              </a:rPr>
              <a:t>Официальное открытие Года семьи в России</a:t>
            </a:r>
          </a:p>
        </p:txBody>
      </p:sp>
      <p:grpSp>
        <p:nvGrpSpPr>
          <p:cNvPr id="6" name="Группа 5">
            <a:extLst>
              <a:ext uri="{FF2B5EF4-FFF2-40B4-BE49-F238E27FC236}">
                <a16:creationId xmlns:a16="http://schemas.microsoft.com/office/drawing/2014/main" id="{E0037A03-6679-1CD4-9AD4-AA001792B683}"/>
              </a:ext>
            </a:extLst>
          </p:cNvPr>
          <p:cNvGrpSpPr/>
          <p:nvPr/>
        </p:nvGrpSpPr>
        <p:grpSpPr>
          <a:xfrm>
            <a:off x="12743723" y="368683"/>
            <a:ext cx="4320001" cy="6120635"/>
            <a:chOff x="5711586" y="350416"/>
            <a:chExt cx="4320001" cy="6120635"/>
          </a:xfrm>
        </p:grpSpPr>
        <p:pic>
          <p:nvPicPr>
            <p:cNvPr id="7" name="Рисунок 6">
              <a:extLst>
                <a:ext uri="{FF2B5EF4-FFF2-40B4-BE49-F238E27FC236}">
                  <a16:creationId xmlns:a16="http://schemas.microsoft.com/office/drawing/2014/main" id="{467E16AC-BEDD-09C2-06E1-4FD9C915E5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71587" y="350416"/>
              <a:ext cx="2160000" cy="2880000"/>
            </a:xfrm>
            <a:prstGeom prst="rect">
              <a:avLst/>
            </a:prstGeom>
          </p:spPr>
        </p:pic>
        <p:pic>
          <p:nvPicPr>
            <p:cNvPr id="8" name="Рисунок 7">
              <a:extLst>
                <a:ext uri="{FF2B5EF4-FFF2-40B4-BE49-F238E27FC236}">
                  <a16:creationId xmlns:a16="http://schemas.microsoft.com/office/drawing/2014/main" id="{27A3FDE7-9124-4014-44FD-33B8022416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2529" b="12529"/>
            <a:stretch/>
          </p:blipFill>
          <p:spPr>
            <a:xfrm>
              <a:off x="5711586" y="350416"/>
              <a:ext cx="2160000" cy="2880000"/>
            </a:xfrm>
            <a:prstGeom prst="rect">
              <a:avLst/>
            </a:prstGeom>
          </p:spPr>
        </p:pic>
        <p:pic>
          <p:nvPicPr>
            <p:cNvPr id="10" name="Рисунок 9">
              <a:extLst>
                <a:ext uri="{FF2B5EF4-FFF2-40B4-BE49-F238E27FC236}">
                  <a16:creationId xmlns:a16="http://schemas.microsoft.com/office/drawing/2014/main" id="{8C52C192-818F-DA5D-17E4-FAFA67C7D5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1586" y="3231051"/>
              <a:ext cx="4320000" cy="3240000"/>
            </a:xfrm>
            <a:prstGeom prst="rect">
              <a:avLst/>
            </a:prstGeom>
          </p:spPr>
        </p:pic>
      </p:grpSp>
    </p:spTree>
    <p:extLst>
      <p:ext uri="{BB962C8B-B14F-4D97-AF65-F5344CB8AC3E}">
        <p14:creationId xmlns:p14="http://schemas.microsoft.com/office/powerpoint/2010/main" val="3150192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3" y="-372648"/>
            <a:ext cx="10788982" cy="7574765"/>
          </a:xfrm>
          <a:prstGeom prst="rect">
            <a:avLst/>
          </a:prstGeom>
        </p:spPr>
      </p:pic>
      <p:sp useBgFill="1">
        <p:nvSpPr>
          <p:cNvPr id="11" name="Rectangle 10" hidden="1">
            <a:extLst>
              <a:ext uri="{FF2B5EF4-FFF2-40B4-BE49-F238E27FC236}">
                <a16:creationId xmlns:a16="http://schemas.microsoft.com/office/drawing/2014/main" id="{2282FF83-8A85-4400-814A-617C38FDF8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Прямоугольник 8"/>
          <p:cNvSpPr/>
          <p:nvPr/>
        </p:nvSpPr>
        <p:spPr>
          <a:xfrm>
            <a:off x="-1809750" y="-692150"/>
            <a:ext cx="14566735" cy="8140700"/>
          </a:xfrm>
          <a:prstGeom prst="rect">
            <a:avLst/>
          </a:prstGeom>
          <a:gradFill flip="none" rotWithShape="1">
            <a:gsLst>
              <a:gs pos="0">
                <a:schemeClr val="accent1">
                  <a:tint val="66000"/>
                  <a:satMod val="160000"/>
                  <a:alpha val="90000"/>
                </a:schemeClr>
              </a:gs>
              <a:gs pos="50000">
                <a:schemeClr val="accent1">
                  <a:tint val="44500"/>
                  <a:satMod val="160000"/>
                  <a:alpha val="97000"/>
                </a:schemeClr>
              </a:gs>
              <a:gs pos="100000">
                <a:schemeClr val="accent1">
                  <a:tint val="23500"/>
                  <a:satMod val="160000"/>
                  <a:alpha val="99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Подзаголовок 2"/>
          <p:cNvSpPr>
            <a:spLocks noGrp="1"/>
          </p:cNvSpPr>
          <p:nvPr>
            <p:ph type="subTitle" idx="1"/>
          </p:nvPr>
        </p:nvSpPr>
        <p:spPr>
          <a:xfrm>
            <a:off x="662744" y="553313"/>
            <a:ext cx="9014014" cy="1058664"/>
          </a:xfrm>
        </p:spPr>
        <p:txBody>
          <a:bodyPr anchor="t">
            <a:noAutofit/>
          </a:bodyPr>
          <a:lstStyle/>
          <a:p>
            <a:pPr algn="l"/>
            <a:r>
              <a:rPr lang="ru-RU" sz="3200" dirty="0">
                <a:solidFill>
                  <a:srgbClr val="212732"/>
                </a:solidFill>
                <a:latin typeface="Helvetica" panose="020B0604020202020204" pitchFamily="2" charset="0"/>
              </a:rPr>
              <a:t>… к Году семьи</a:t>
            </a:r>
            <a:endParaRPr lang="en-US" sz="3200" dirty="0">
              <a:solidFill>
                <a:srgbClr val="212732"/>
              </a:solidFill>
              <a:latin typeface="Helvetica" panose="020B0604020202020204" pitchFamily="2" charset="0"/>
            </a:endParaRPr>
          </a:p>
        </p:txBody>
      </p:sp>
      <p:grpSp>
        <p:nvGrpSpPr>
          <p:cNvPr id="13" name="Group 12" hidden="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03868"/>
            <a:ext cx="731521" cy="673460"/>
            <a:chOff x="3940602" y="308034"/>
            <a:chExt cx="2116791" cy="3428999"/>
          </a:xfrm>
          <a:solidFill>
            <a:schemeClr val="accent4"/>
          </a:solidFill>
        </p:grpSpPr>
        <p:sp>
          <p:nvSpPr>
            <p:cNvPr id="14" name="Rectangle 13" hidden="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hidden="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rgbClr val="0067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Рисунок 9">
            <a:extLst>
              <a:ext uri="{FF2B5EF4-FFF2-40B4-BE49-F238E27FC236}">
                <a16:creationId xmlns:a16="http://schemas.microsoft.com/office/drawing/2014/main" id="{BBDA82C4-ABB2-4D50-578F-FB6611117D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2000" y="7462200"/>
            <a:ext cx="4320000" cy="6113344"/>
          </a:xfrm>
          <a:prstGeom prst="rect">
            <a:avLst/>
          </a:prstGeom>
        </p:spPr>
      </p:pic>
      <p:grpSp>
        <p:nvGrpSpPr>
          <p:cNvPr id="28" name="Группа 27"/>
          <p:cNvGrpSpPr/>
          <p:nvPr/>
        </p:nvGrpSpPr>
        <p:grpSpPr>
          <a:xfrm>
            <a:off x="5711586" y="368683"/>
            <a:ext cx="4320001" cy="6120635"/>
            <a:chOff x="5711586" y="350416"/>
            <a:chExt cx="4320001" cy="6120635"/>
          </a:xfrm>
        </p:grpSpPr>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71587" y="350416"/>
              <a:ext cx="2160000" cy="2880000"/>
            </a:xfrm>
            <a:prstGeom prst="rect">
              <a:avLst/>
            </a:prstGeom>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t="12529" b="12529"/>
            <a:stretch/>
          </p:blipFill>
          <p:spPr>
            <a:xfrm>
              <a:off x="5711586" y="350416"/>
              <a:ext cx="2160000" cy="2880000"/>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1586" y="3231051"/>
              <a:ext cx="4320000" cy="3240000"/>
            </a:xfrm>
            <a:prstGeom prst="rect">
              <a:avLst/>
            </a:prstGeom>
          </p:spPr>
        </p:pic>
      </p:grpSp>
      <p:sp>
        <p:nvSpPr>
          <p:cNvPr id="20" name="Заголовок 1"/>
          <p:cNvSpPr txBox="1">
            <a:spLocks/>
          </p:cNvSpPr>
          <p:nvPr/>
        </p:nvSpPr>
        <p:spPr>
          <a:xfrm>
            <a:off x="597924" y="1225055"/>
            <a:ext cx="4583855" cy="507963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lnSpc>
                <a:spcPct val="100000"/>
              </a:lnSpc>
              <a:buFont typeface="+mj-lt"/>
              <a:buAutoNum type="arabicPeriod"/>
            </a:pPr>
            <a:r>
              <a:rPr lang="ru-RU" sz="2000" dirty="0">
                <a:latin typeface="Fira Sans" panose="020B0503050000020004" pitchFamily="34" charset="0"/>
              </a:rPr>
              <a:t>Масштабная конкурсная программа «Династии России»</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2"/>
            </a:pPr>
            <a:r>
              <a:rPr lang="ru-RU" sz="2000" dirty="0">
                <a:latin typeface="Fira Sans" panose="020B0503050000020004" pitchFamily="34" charset="0"/>
              </a:rPr>
              <a:t>Более 250 многодетных семей из 89 субъектов РФ</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3"/>
            </a:pPr>
            <a:r>
              <a:rPr lang="ru-RU" sz="2000" dirty="0">
                <a:latin typeface="Fira Sans" panose="020B0503050000020004" pitchFamily="34" charset="0"/>
              </a:rPr>
              <a:t>3 дня состязаний: «Семейное шоу талантов», «Знатоки Родины», «На все руки мастер», «Связь поколений», «Семейные рецепты»</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4"/>
            </a:pPr>
            <a:r>
              <a:rPr lang="ru-RU" sz="2000" dirty="0">
                <a:latin typeface="Fira Sans" panose="020B0503050000020004" pitchFamily="34" charset="0"/>
              </a:rPr>
              <a:t>Встреча с Владимиром Путиным</a:t>
            </a:r>
          </a:p>
          <a:p>
            <a:pPr algn="l">
              <a:lnSpc>
                <a:spcPct val="100000"/>
              </a:lnSpc>
            </a:pPr>
            <a:endParaRPr lang="ru-RU" sz="2000" dirty="0">
              <a:latin typeface="Fira Sans" panose="020B0503050000020004" pitchFamily="34" charset="0"/>
            </a:endParaRPr>
          </a:p>
          <a:p>
            <a:pPr marL="457200" indent="-457200" algn="l">
              <a:lnSpc>
                <a:spcPct val="100000"/>
              </a:lnSpc>
              <a:buFont typeface="+mj-lt"/>
              <a:buAutoNum type="arabicPeriod" startAt="5"/>
            </a:pPr>
            <a:r>
              <a:rPr lang="ru-RU" sz="2000" dirty="0">
                <a:latin typeface="Fira Sans" panose="020B0503050000020004" pitchFamily="34" charset="0"/>
              </a:rPr>
              <a:t>Официальное открытие Года семьи в России</a:t>
            </a:r>
          </a:p>
        </p:txBody>
      </p:sp>
      <p:sp>
        <p:nvSpPr>
          <p:cNvPr id="22" name="Rectangle 15" hidden="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7026" y="2022266"/>
            <a:ext cx="99256" cy="37828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Прямая соединительная линия 23"/>
          <p:cNvCxnSpPr>
            <a:cxnSpLocks/>
          </p:cNvCxnSpPr>
          <p:nvPr/>
        </p:nvCxnSpPr>
        <p:spPr>
          <a:xfrm>
            <a:off x="960798" y="1240710"/>
            <a:ext cx="0" cy="6459119"/>
          </a:xfrm>
          <a:prstGeom prst="line">
            <a:avLst/>
          </a:prstGeom>
          <a:ln w="76200">
            <a:solidFill>
              <a:srgbClr val="00679D"/>
            </a:solidFill>
          </a:ln>
        </p:spPr>
        <p:style>
          <a:lnRef idx="2">
            <a:schemeClr val="accent1"/>
          </a:lnRef>
          <a:fillRef idx="0">
            <a:schemeClr val="accent1"/>
          </a:fillRef>
          <a:effectRef idx="1">
            <a:schemeClr val="accent1"/>
          </a:effectRef>
          <a:fontRef idx="minor">
            <a:schemeClr val="tx1"/>
          </a:fontRef>
        </p:style>
      </p:cxnSp>
      <p:sp>
        <p:nvSpPr>
          <p:cNvPr id="5" name="Заголовок 1">
            <a:extLst>
              <a:ext uri="{FF2B5EF4-FFF2-40B4-BE49-F238E27FC236}">
                <a16:creationId xmlns:a16="http://schemas.microsoft.com/office/drawing/2014/main" id="{B6CFE720-1F94-4E07-39A4-AE2E6187FC6B}"/>
              </a:ext>
            </a:extLst>
          </p:cNvPr>
          <p:cNvSpPr txBox="1">
            <a:spLocks/>
          </p:cNvSpPr>
          <p:nvPr/>
        </p:nvSpPr>
        <p:spPr>
          <a:xfrm>
            <a:off x="662744" y="7760642"/>
            <a:ext cx="5049255" cy="318526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ru-RU" sz="1800" dirty="0">
                <a:latin typeface="Fira Sans" panose="020B0503050000020004" pitchFamily="34" charset="0"/>
              </a:rPr>
              <a:t>19-23 января 2024 года совместно с комитетом социальной защиты Волгоградской области было организовано участие семьи председателя Территориальной организации Общероссийского Профсоюза образования Иловлинского района Евгении Павловны Игнатовой (Поповых-Ураковых-Игнатовых) во Всероссийском семейном форуме «Родные – Любимые» в рамках международной выставки «Россия»</a:t>
            </a:r>
          </a:p>
        </p:txBody>
      </p:sp>
    </p:spTree>
    <p:extLst>
      <p:ext uri="{BB962C8B-B14F-4D97-AF65-F5344CB8AC3E}">
        <p14:creationId xmlns:p14="http://schemas.microsoft.com/office/powerpoint/2010/main" val="1957286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1513</TotalTime>
  <Words>1595</Words>
  <Application>Microsoft Office PowerPoint</Application>
  <PresentationFormat>Широкоэкранный</PresentationFormat>
  <Paragraphs>210</Paragraphs>
  <Slides>24</Slides>
  <Notes>22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24</vt:i4>
      </vt:variant>
    </vt:vector>
  </HeadingPairs>
  <TitlesOfParts>
    <vt:vector size="31" baseType="lpstr">
      <vt:lpstr>Helvetica</vt:lpstr>
      <vt:lpstr>Fira Sans</vt:lpstr>
      <vt:lpstr>Arial</vt:lpstr>
      <vt:lpstr>Aptos Display</vt:lpstr>
      <vt:lpstr>Calibri</vt:lpstr>
      <vt:lpstr>Aptos</vt:lpstr>
      <vt:lpstr>Тема Office</vt:lpstr>
      <vt:lpstr>Председатель Волгоградской областной организации Общероссийского Профсоюза образования  Кочергина Лариса Львовна </vt:lpstr>
      <vt:lpstr>«Ваше объединение входит в число ведущих институтов отечественного гражданского общества, выполняет ответственную миссию: защищает трудовые права сотрудников компаний, предприятий, коллективов целых отраслей производства, тех, кто работает в сфере образования, науки, культуры. Вы многое делаете для совершенствования законодательства, для гармонизации отношений в сфере занятости. Здесь прочной основой стали принципы социального партнерства государств, бизнеса и профсоюзов. Соответствующая норма, подчеркну, по инициативе профсоюзов, теперь закреплена и в Конституции Российской Федерации».</vt:lpstr>
      <vt:lpstr>Презентация PowerPoint</vt:lpstr>
      <vt:lpstr>Презентация PowerPoint</vt:lpstr>
      <vt:lpstr>Презентация PowerPoint</vt:lpstr>
      <vt:lpstr>Создано:</vt:lpstr>
      <vt:lpstr>Презентация PowerPoint</vt:lpstr>
      <vt:lpstr>Презентация PowerPoint</vt:lpstr>
      <vt:lpstr>Презентация PowerPoint</vt:lpstr>
      <vt:lpstr>«Прошу профсоюзы активно включиться в наш новый национальный проект «Молодежь и дети», плодотворно сотрудничать с «Движением первых», Росмолодежью, обществом «Знание». …Мы должны чувствовать новые поколения людей, понимать их и реагировать на их запросы. Таково веление времени, колоссальных изменений, темпов этих изменений в наше время, мы являемся участниками всех этих процессов».</vt:lpstr>
      <vt:lpstr>«Прошу профсоюзы активно включиться в наш новый национальный проект «Молодежь и дети», плодотворно сотрудничать с «Движением первых», Росмолодежью, обществом «Знание». …Мы должны чувствовать новые поколения людей, понимать их и реагировать на их запросы. Таково веление времени, колоссальных изменений, темпов этих изменений в наше время, мы являемся участниками всех этих процессов»</vt:lpstr>
      <vt:lpstr>«Прошу профсоюзы активно включиться в наш новый национальный проект «Молодежь и дети», плодотворно сотрудничать с «Движением первых», Росмолодежью, обществом «Знание». …Мы должны чувствовать новые поколения людей, понимать их и реагировать на их запросы. Таково веление времени, колоссальных изменений, темпов этих изменений в наше время, мы являемся участниками всех этих процессов»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vt:lpstr>
      <vt:lpstr>«Нужно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vt:lpstr>
      <vt:lpstr>«Нужно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vt:lpstr>
      <vt:lpstr>«Нужно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vt:lpstr>
      <vt:lpstr>«Нужно осмыслить, какие шаги мы сделали для развития Профсоюза, что нам удалось сделать для наших членов за предыдущий период. То есть требуется анализ для последующего принятия решений, программ, планов по дальнейшему развитию, совершенствованию организации в целом».</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Александр Ку</cp:lastModifiedBy>
  <cp:revision>109</cp:revision>
  <dcterms:created xsi:type="dcterms:W3CDTF">2024-07-28T15:56:58Z</dcterms:created>
  <dcterms:modified xsi:type="dcterms:W3CDTF">2024-08-21T05:08:58Z</dcterms:modified>
</cp:coreProperties>
</file>